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 id="2147484200" r:id="rId2"/>
  </p:sldMasterIdLst>
  <p:notesMasterIdLst>
    <p:notesMasterId r:id="rId54"/>
  </p:notesMasterIdLst>
  <p:handoutMasterIdLst>
    <p:handoutMasterId r:id="rId55"/>
  </p:handoutMasterIdLst>
  <p:sldIdLst>
    <p:sldId id="754" r:id="rId3"/>
    <p:sldId id="571" r:id="rId4"/>
    <p:sldId id="756" r:id="rId5"/>
    <p:sldId id="755" r:id="rId6"/>
    <p:sldId id="753" r:id="rId7"/>
    <p:sldId id="757" r:id="rId8"/>
    <p:sldId id="758" r:id="rId9"/>
    <p:sldId id="759" r:id="rId10"/>
    <p:sldId id="707" r:id="rId11"/>
    <p:sldId id="760" r:id="rId12"/>
    <p:sldId id="761" r:id="rId13"/>
    <p:sldId id="764" r:id="rId14"/>
    <p:sldId id="736" r:id="rId15"/>
    <p:sldId id="763" r:id="rId16"/>
    <p:sldId id="739" r:id="rId17"/>
    <p:sldId id="762" r:id="rId18"/>
    <p:sldId id="770" r:id="rId19"/>
    <p:sldId id="771" r:id="rId20"/>
    <p:sldId id="772" r:id="rId21"/>
    <p:sldId id="773" r:id="rId22"/>
    <p:sldId id="769" r:id="rId23"/>
    <p:sldId id="774" r:id="rId24"/>
    <p:sldId id="801" r:id="rId25"/>
    <p:sldId id="795" r:id="rId26"/>
    <p:sldId id="796" r:id="rId27"/>
    <p:sldId id="797" r:id="rId28"/>
    <p:sldId id="798" r:id="rId29"/>
    <p:sldId id="799" r:id="rId30"/>
    <p:sldId id="800" r:id="rId31"/>
    <p:sldId id="777" r:id="rId32"/>
    <p:sldId id="778" r:id="rId33"/>
    <p:sldId id="779" r:id="rId34"/>
    <p:sldId id="780" r:id="rId35"/>
    <p:sldId id="781" r:id="rId36"/>
    <p:sldId id="782" r:id="rId37"/>
    <p:sldId id="783" r:id="rId38"/>
    <p:sldId id="784" r:id="rId39"/>
    <p:sldId id="794" r:id="rId40"/>
    <p:sldId id="742" r:id="rId41"/>
    <p:sldId id="743" r:id="rId42"/>
    <p:sldId id="744" r:id="rId43"/>
    <p:sldId id="745" r:id="rId44"/>
    <p:sldId id="746" r:id="rId45"/>
    <p:sldId id="747" r:id="rId46"/>
    <p:sldId id="748" r:id="rId47"/>
    <p:sldId id="749" r:id="rId48"/>
    <p:sldId id="750" r:id="rId49"/>
    <p:sldId id="751" r:id="rId50"/>
    <p:sldId id="752" r:id="rId51"/>
    <p:sldId id="767" r:id="rId52"/>
    <p:sldId id="768"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3636"/>
    <a:srgbClr val="000000"/>
    <a:srgbClr val="D7181F"/>
    <a:srgbClr val="7CD10E"/>
    <a:srgbClr val="CC3300"/>
    <a:srgbClr val="FFFFFF"/>
    <a:srgbClr val="E0E4D0"/>
    <a:srgbClr val="CCE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1" autoAdjust="0"/>
    <p:restoredTop sz="94660"/>
  </p:normalViewPr>
  <p:slideViewPr>
    <p:cSldViewPr>
      <p:cViewPr varScale="1">
        <p:scale>
          <a:sx n="108" d="100"/>
          <a:sy n="108" d="100"/>
        </p:scale>
        <p:origin x="18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C56017FF-8ADF-426C-8704-E816A4F9E4F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58051" name="Rectangle 3">
            <a:extLst>
              <a:ext uri="{FF2B5EF4-FFF2-40B4-BE49-F238E27FC236}">
                <a16:creationId xmlns:a16="http://schemas.microsoft.com/office/drawing/2014/main" id="{73A8C00B-8F16-45AC-9B5F-7DA5D4101A3F}"/>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258052" name="Rectangle 4">
            <a:extLst>
              <a:ext uri="{FF2B5EF4-FFF2-40B4-BE49-F238E27FC236}">
                <a16:creationId xmlns:a16="http://schemas.microsoft.com/office/drawing/2014/main" id="{1013B1CB-3E75-43DA-B1FB-7968E34A5F11}"/>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58053" name="Rectangle 5">
            <a:extLst>
              <a:ext uri="{FF2B5EF4-FFF2-40B4-BE49-F238E27FC236}">
                <a16:creationId xmlns:a16="http://schemas.microsoft.com/office/drawing/2014/main" id="{0F8B253D-5B7D-45FF-9606-3A36F64E9150}"/>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D1BA37-4295-4171-83EC-738453CC1873}"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F5B8A070-EDFF-494D-B703-F6ED6730BD3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89795" name="Rectangle 3">
            <a:extLst>
              <a:ext uri="{FF2B5EF4-FFF2-40B4-BE49-F238E27FC236}">
                <a16:creationId xmlns:a16="http://schemas.microsoft.com/office/drawing/2014/main" id="{57E3A535-6114-4B32-92C4-3C919D03EF7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76804" name="Rectangle 4">
            <a:extLst>
              <a:ext uri="{FF2B5EF4-FFF2-40B4-BE49-F238E27FC236}">
                <a16:creationId xmlns:a16="http://schemas.microsoft.com/office/drawing/2014/main" id="{C137063B-3D4D-4110-A46C-60AAA758332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7" name="Rectangle 5">
            <a:extLst>
              <a:ext uri="{FF2B5EF4-FFF2-40B4-BE49-F238E27FC236}">
                <a16:creationId xmlns:a16="http://schemas.microsoft.com/office/drawing/2014/main" id="{8348F448-5FD7-4AFC-AC91-3E1C115E1E7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289798" name="Rectangle 6">
            <a:extLst>
              <a:ext uri="{FF2B5EF4-FFF2-40B4-BE49-F238E27FC236}">
                <a16:creationId xmlns:a16="http://schemas.microsoft.com/office/drawing/2014/main" id="{486204E5-BA61-4B85-8FB0-BC5651DA2A2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89799" name="Rectangle 7">
            <a:extLst>
              <a:ext uri="{FF2B5EF4-FFF2-40B4-BE49-F238E27FC236}">
                <a16:creationId xmlns:a16="http://schemas.microsoft.com/office/drawing/2014/main" id="{33CF90FD-3798-4C45-A594-633DA9991BD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49DF43-1C64-4647-8D09-EAD93381E3F0}"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55A6DD-EBE1-4BE1-AD72-164BEB69BC45}"/>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7756AB4-D8F2-4C37-B048-F9D9E7956F13}" type="slidenum">
              <a:rPr lang="zh-CN" altLang="en-US"/>
              <a:pPr eaLnBrk="1" hangingPunct="1"/>
              <a:t>25</a:t>
            </a:fld>
            <a:endParaRPr lang="en-US" altLang="zh-CN"/>
          </a:p>
        </p:txBody>
      </p:sp>
      <p:sp>
        <p:nvSpPr>
          <p:cNvPr id="77827" name="Rectangle 2">
            <a:extLst>
              <a:ext uri="{FF2B5EF4-FFF2-40B4-BE49-F238E27FC236}">
                <a16:creationId xmlns:a16="http://schemas.microsoft.com/office/drawing/2014/main" id="{6939F805-68ED-4251-99BC-6AD1E55D5D8A}"/>
              </a:ext>
            </a:extLst>
          </p:cNvPr>
          <p:cNvSpPr>
            <a:spLocks noRot="1" noChangeArrowheads="1" noTextEdit="1"/>
          </p:cNvSpPr>
          <p:nvPr>
            <p:ph type="sldImg"/>
          </p:nvPr>
        </p:nvSpPr>
        <p:spPr>
          <a:xfrm>
            <a:off x="1144588" y="685800"/>
            <a:ext cx="4572000" cy="3429000"/>
          </a:xfrm>
          <a:ln/>
        </p:spPr>
      </p:sp>
      <p:sp>
        <p:nvSpPr>
          <p:cNvPr id="77828" name="Rectangle 3">
            <a:extLst>
              <a:ext uri="{FF2B5EF4-FFF2-40B4-BE49-F238E27FC236}">
                <a16:creationId xmlns:a16="http://schemas.microsoft.com/office/drawing/2014/main" id="{543186FC-5D84-4EA3-82E8-3D7DBCDD03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FF4128-9CCF-4EDF-B4AE-91BCE090CBB4}"/>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E4E6467-5FBF-4695-896B-CB55EDDDE293}" type="slidenum">
              <a:rPr lang="zh-CN" altLang="en-US"/>
              <a:pPr eaLnBrk="1" hangingPunct="1"/>
              <a:t>26</a:t>
            </a:fld>
            <a:endParaRPr lang="en-US" altLang="zh-CN"/>
          </a:p>
        </p:txBody>
      </p:sp>
      <p:sp>
        <p:nvSpPr>
          <p:cNvPr id="78851" name="Rectangle 2">
            <a:extLst>
              <a:ext uri="{FF2B5EF4-FFF2-40B4-BE49-F238E27FC236}">
                <a16:creationId xmlns:a16="http://schemas.microsoft.com/office/drawing/2014/main" id="{330943C4-43A9-4E43-9C1D-EB6511FA97C3}"/>
              </a:ext>
            </a:extLst>
          </p:cNvPr>
          <p:cNvSpPr>
            <a:spLocks noRot="1" noChangeArrowheads="1" noTextEdit="1"/>
          </p:cNvSpPr>
          <p:nvPr>
            <p:ph type="sldImg"/>
          </p:nvPr>
        </p:nvSpPr>
        <p:spPr>
          <a:xfrm>
            <a:off x="1144588" y="685800"/>
            <a:ext cx="4572000" cy="3429000"/>
          </a:xfrm>
          <a:ln/>
        </p:spPr>
      </p:sp>
      <p:sp>
        <p:nvSpPr>
          <p:cNvPr id="78852" name="Rectangle 3">
            <a:extLst>
              <a:ext uri="{FF2B5EF4-FFF2-40B4-BE49-F238E27FC236}">
                <a16:creationId xmlns:a16="http://schemas.microsoft.com/office/drawing/2014/main" id="{537E4613-1093-4BEA-9C39-810A19C36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0C9815-0C5B-44F6-8549-E9D179EBED8D}"/>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9DA0F79-3B30-499B-9D96-A1484DD2428D}" type="slidenum">
              <a:rPr lang="zh-CN" altLang="en-US"/>
              <a:pPr eaLnBrk="1" hangingPunct="1"/>
              <a:t>27</a:t>
            </a:fld>
            <a:endParaRPr lang="en-US" altLang="zh-CN"/>
          </a:p>
        </p:txBody>
      </p:sp>
      <p:sp>
        <p:nvSpPr>
          <p:cNvPr id="79875" name="Rectangle 2">
            <a:extLst>
              <a:ext uri="{FF2B5EF4-FFF2-40B4-BE49-F238E27FC236}">
                <a16:creationId xmlns:a16="http://schemas.microsoft.com/office/drawing/2014/main" id="{7BF0F3C9-F1EF-4B44-B90A-773AD81CE946}"/>
              </a:ext>
            </a:extLst>
          </p:cNvPr>
          <p:cNvSpPr>
            <a:spLocks noRot="1" noChangeArrowheads="1" noTextEdit="1"/>
          </p:cNvSpPr>
          <p:nvPr>
            <p:ph type="sldImg"/>
          </p:nvPr>
        </p:nvSpPr>
        <p:spPr>
          <a:xfrm>
            <a:off x="1144588" y="685800"/>
            <a:ext cx="4572000" cy="3429000"/>
          </a:xfrm>
          <a:ln/>
        </p:spPr>
      </p:sp>
      <p:sp>
        <p:nvSpPr>
          <p:cNvPr id="79876" name="Rectangle 3">
            <a:extLst>
              <a:ext uri="{FF2B5EF4-FFF2-40B4-BE49-F238E27FC236}">
                <a16:creationId xmlns:a16="http://schemas.microsoft.com/office/drawing/2014/main" id="{3FCBE06D-B039-4AB9-B155-146591114E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9280E1-CE90-4AFB-8DC0-13FEAE1392A7}"/>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1A322FB-3059-447E-A885-68F549C4270B}" type="slidenum">
              <a:rPr lang="zh-CN" altLang="en-US"/>
              <a:pPr eaLnBrk="1" hangingPunct="1"/>
              <a:t>28</a:t>
            </a:fld>
            <a:endParaRPr lang="en-US" altLang="zh-CN"/>
          </a:p>
        </p:txBody>
      </p:sp>
      <p:sp>
        <p:nvSpPr>
          <p:cNvPr id="80899" name="Rectangle 2">
            <a:extLst>
              <a:ext uri="{FF2B5EF4-FFF2-40B4-BE49-F238E27FC236}">
                <a16:creationId xmlns:a16="http://schemas.microsoft.com/office/drawing/2014/main" id="{49D2D64D-A1F4-4F38-B185-BAB47E980187}"/>
              </a:ext>
            </a:extLst>
          </p:cNvPr>
          <p:cNvSpPr>
            <a:spLocks noRot="1" noChangeArrowheads="1" noTextEdit="1"/>
          </p:cNvSpPr>
          <p:nvPr>
            <p:ph type="sldImg"/>
          </p:nvPr>
        </p:nvSpPr>
        <p:spPr>
          <a:xfrm>
            <a:off x="1144588" y="685800"/>
            <a:ext cx="4572000" cy="3429000"/>
          </a:xfrm>
          <a:ln/>
        </p:spPr>
      </p:sp>
      <p:sp>
        <p:nvSpPr>
          <p:cNvPr id="80900" name="Rectangle 3">
            <a:extLst>
              <a:ext uri="{FF2B5EF4-FFF2-40B4-BE49-F238E27FC236}">
                <a16:creationId xmlns:a16="http://schemas.microsoft.com/office/drawing/2014/main" id="{86F23274-8F2F-437A-A95B-B1B603559B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0C74E6-8D30-42B2-8D73-D77B908C4451}"/>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84E30EA-7E65-4466-9640-F6448C602D1E}" type="slidenum">
              <a:rPr lang="zh-CN" altLang="en-US"/>
              <a:pPr eaLnBrk="1" hangingPunct="1"/>
              <a:t>29</a:t>
            </a:fld>
            <a:endParaRPr lang="en-US" altLang="zh-CN"/>
          </a:p>
        </p:txBody>
      </p:sp>
      <p:sp>
        <p:nvSpPr>
          <p:cNvPr id="81923" name="Rectangle 2">
            <a:extLst>
              <a:ext uri="{FF2B5EF4-FFF2-40B4-BE49-F238E27FC236}">
                <a16:creationId xmlns:a16="http://schemas.microsoft.com/office/drawing/2014/main" id="{6741566C-2216-4704-A9CC-FA100E23B2EE}"/>
              </a:ext>
            </a:extLst>
          </p:cNvPr>
          <p:cNvSpPr>
            <a:spLocks noRot="1" noChangeArrowheads="1" noTextEdit="1"/>
          </p:cNvSpPr>
          <p:nvPr>
            <p:ph type="sldImg"/>
          </p:nvPr>
        </p:nvSpPr>
        <p:spPr>
          <a:xfrm>
            <a:off x="1144588" y="685800"/>
            <a:ext cx="4572000" cy="3429000"/>
          </a:xfrm>
          <a:ln/>
        </p:spPr>
      </p:sp>
      <p:sp>
        <p:nvSpPr>
          <p:cNvPr id="81924" name="Rectangle 3">
            <a:extLst>
              <a:ext uri="{FF2B5EF4-FFF2-40B4-BE49-F238E27FC236}">
                <a16:creationId xmlns:a16="http://schemas.microsoft.com/office/drawing/2014/main" id="{60BAF66E-49D7-42B7-B1BC-34414982E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21C8AB-B74B-4732-8229-99A84523EF04}"/>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6E651D0-5F33-477C-B722-966E6430834F}" type="slidenum">
              <a:rPr lang="zh-CN" altLang="en-US"/>
              <a:pPr eaLnBrk="1" hangingPunct="1"/>
              <a:t>30</a:t>
            </a:fld>
            <a:endParaRPr lang="en-US" altLang="zh-CN"/>
          </a:p>
        </p:txBody>
      </p:sp>
      <p:sp>
        <p:nvSpPr>
          <p:cNvPr id="82947" name="Rectangle 2">
            <a:extLst>
              <a:ext uri="{FF2B5EF4-FFF2-40B4-BE49-F238E27FC236}">
                <a16:creationId xmlns:a16="http://schemas.microsoft.com/office/drawing/2014/main" id="{0FBD37DD-61BF-4388-AD1A-AB71F56DFBA8}"/>
              </a:ext>
            </a:extLst>
          </p:cNvPr>
          <p:cNvSpPr>
            <a:spLocks noRot="1" noChangeArrowheads="1" noTextEdit="1"/>
          </p:cNvSpPr>
          <p:nvPr>
            <p:ph type="sldImg"/>
          </p:nvPr>
        </p:nvSpPr>
        <p:spPr>
          <a:xfrm>
            <a:off x="1144588" y="685800"/>
            <a:ext cx="4572000" cy="3429000"/>
          </a:xfrm>
          <a:ln/>
        </p:spPr>
      </p:sp>
      <p:sp>
        <p:nvSpPr>
          <p:cNvPr id="82948" name="Rectangle 3">
            <a:extLst>
              <a:ext uri="{FF2B5EF4-FFF2-40B4-BE49-F238E27FC236}">
                <a16:creationId xmlns:a16="http://schemas.microsoft.com/office/drawing/2014/main" id="{FDD93594-964D-4D91-9D8D-9C1689E684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84FB72-4EB9-4850-AB33-0832365FB908}"/>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DACBCFB-1A2B-414A-8752-E2443488F368}" type="slidenum">
              <a:rPr lang="zh-CN" altLang="en-US"/>
              <a:pPr eaLnBrk="1" hangingPunct="1"/>
              <a:t>31</a:t>
            </a:fld>
            <a:endParaRPr lang="en-US" altLang="zh-CN"/>
          </a:p>
        </p:txBody>
      </p:sp>
      <p:sp>
        <p:nvSpPr>
          <p:cNvPr id="83971" name="Rectangle 2">
            <a:extLst>
              <a:ext uri="{FF2B5EF4-FFF2-40B4-BE49-F238E27FC236}">
                <a16:creationId xmlns:a16="http://schemas.microsoft.com/office/drawing/2014/main" id="{8F878DF7-49E6-4936-904E-90541E26C846}"/>
              </a:ext>
            </a:extLst>
          </p:cNvPr>
          <p:cNvSpPr>
            <a:spLocks noRot="1" noChangeArrowheads="1" noTextEdit="1"/>
          </p:cNvSpPr>
          <p:nvPr>
            <p:ph type="sldImg"/>
          </p:nvPr>
        </p:nvSpPr>
        <p:spPr>
          <a:xfrm>
            <a:off x="1144588" y="685800"/>
            <a:ext cx="4572000" cy="3429000"/>
          </a:xfrm>
          <a:ln/>
        </p:spPr>
      </p:sp>
      <p:sp>
        <p:nvSpPr>
          <p:cNvPr id="83972" name="Rectangle 3">
            <a:extLst>
              <a:ext uri="{FF2B5EF4-FFF2-40B4-BE49-F238E27FC236}">
                <a16:creationId xmlns:a16="http://schemas.microsoft.com/office/drawing/2014/main" id="{A3B0C67F-4023-40A1-934C-5A004C0AE6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E7FCDA-450D-4CC5-AA42-C60454F17F4E}"/>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565D844-9822-489D-A8C2-95D25F417861}" type="slidenum">
              <a:rPr lang="zh-CN" altLang="en-US"/>
              <a:pPr eaLnBrk="1" hangingPunct="1"/>
              <a:t>33</a:t>
            </a:fld>
            <a:endParaRPr lang="en-US" altLang="zh-CN"/>
          </a:p>
        </p:txBody>
      </p:sp>
      <p:sp>
        <p:nvSpPr>
          <p:cNvPr id="84995" name="Rectangle 2">
            <a:extLst>
              <a:ext uri="{FF2B5EF4-FFF2-40B4-BE49-F238E27FC236}">
                <a16:creationId xmlns:a16="http://schemas.microsoft.com/office/drawing/2014/main" id="{103BDFB4-DBA8-42B3-952F-1D2D0A8080D0}"/>
              </a:ext>
            </a:extLst>
          </p:cNvPr>
          <p:cNvSpPr>
            <a:spLocks noRot="1" noChangeArrowheads="1" noTextEdit="1"/>
          </p:cNvSpPr>
          <p:nvPr>
            <p:ph type="sldImg"/>
          </p:nvPr>
        </p:nvSpPr>
        <p:spPr>
          <a:xfrm>
            <a:off x="1144588" y="685800"/>
            <a:ext cx="4572000" cy="3429000"/>
          </a:xfrm>
          <a:ln/>
        </p:spPr>
      </p:sp>
      <p:sp>
        <p:nvSpPr>
          <p:cNvPr id="84996" name="Rectangle 3">
            <a:extLst>
              <a:ext uri="{FF2B5EF4-FFF2-40B4-BE49-F238E27FC236}">
                <a16:creationId xmlns:a16="http://schemas.microsoft.com/office/drawing/2014/main" id="{FBCA22D8-DA5A-4B7B-A089-F9CDEB07C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6248931-F8C4-442F-8CBB-E9DD82D2ADB4}"/>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9464F899-A708-469B-825C-C37685CD87AE}"/>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6A608947-43FB-41CC-872F-FD4C771D909A}"/>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sp>
            <p:nvSpPr>
              <p:cNvPr id="13" name="Rectangle 5">
                <a:extLst>
                  <a:ext uri="{FF2B5EF4-FFF2-40B4-BE49-F238E27FC236}">
                    <a16:creationId xmlns:a16="http://schemas.microsoft.com/office/drawing/2014/main" id="{38752406-0FA9-430A-BE0D-CC5A176B973E}"/>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grpSp>
        <p:grpSp>
          <p:nvGrpSpPr>
            <p:cNvPr id="6" name="Group 6">
              <a:extLst>
                <a:ext uri="{FF2B5EF4-FFF2-40B4-BE49-F238E27FC236}">
                  <a16:creationId xmlns:a16="http://schemas.microsoft.com/office/drawing/2014/main" id="{1B4B4F53-9F2E-49F9-A0A8-72EDC9B25770}"/>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646E16B7-DEFC-4806-9627-253DEFBC397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sp>
            <p:nvSpPr>
              <p:cNvPr id="11" name="Rectangle 8">
                <a:extLst>
                  <a:ext uri="{FF2B5EF4-FFF2-40B4-BE49-F238E27FC236}">
                    <a16:creationId xmlns:a16="http://schemas.microsoft.com/office/drawing/2014/main" id="{0C6B0767-5602-4524-B8EC-305F01805658}"/>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grpSp>
        <p:sp>
          <p:nvSpPr>
            <p:cNvPr id="7" name="Rectangle 9">
              <a:extLst>
                <a:ext uri="{FF2B5EF4-FFF2-40B4-BE49-F238E27FC236}">
                  <a16:creationId xmlns:a16="http://schemas.microsoft.com/office/drawing/2014/main" id="{1A7CC6D6-7363-4B48-A43A-0A8F97D838DF}"/>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sp>
          <p:nvSpPr>
            <p:cNvPr id="8" name="Rectangle 10">
              <a:extLst>
                <a:ext uri="{FF2B5EF4-FFF2-40B4-BE49-F238E27FC236}">
                  <a16:creationId xmlns:a16="http://schemas.microsoft.com/office/drawing/2014/main" id="{9842F4C6-4B14-4DBD-B31C-CF49E04E7919}"/>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sp>
          <p:nvSpPr>
            <p:cNvPr id="9" name="Rectangle 11">
              <a:extLst>
                <a:ext uri="{FF2B5EF4-FFF2-40B4-BE49-F238E27FC236}">
                  <a16:creationId xmlns:a16="http://schemas.microsoft.com/office/drawing/2014/main" id="{16F363BA-BB2E-4FE2-BFB8-8D4AAEFD89E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a:p>
          </p:txBody>
        </p:sp>
      </p:grpSp>
      <p:sp>
        <p:nvSpPr>
          <p:cNvPr id="49164" name="Rectangle 12"/>
          <p:cNvSpPr>
            <a:spLocks noGrp="1" noChangeArrowheads="1"/>
          </p:cNvSpPr>
          <p:nvPr>
            <p:ph type="ctrTitle"/>
          </p:nvPr>
        </p:nvSpPr>
        <p:spPr>
          <a:xfrm>
            <a:off x="990600" y="1676400"/>
            <a:ext cx="7772400" cy="1462088"/>
          </a:xfrm>
        </p:spPr>
        <p:txBody>
          <a:bodyPr/>
          <a:lstStyle>
            <a:lvl1pPr>
              <a:defRPr/>
            </a:lvl1pPr>
          </a:lstStyle>
          <a:p>
            <a:pPr lvl="0"/>
            <a:r>
              <a:rPr lang="zh-CN" altLang="en-US" noProof="0"/>
              <a:t>单击此处编辑母版标题样式</a:t>
            </a:r>
          </a:p>
        </p:txBody>
      </p:sp>
      <p:sp>
        <p:nvSpPr>
          <p:cNvPr id="491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a:t>单击此处编辑母版副标题样式</a:t>
            </a:r>
          </a:p>
        </p:txBody>
      </p:sp>
      <p:sp>
        <p:nvSpPr>
          <p:cNvPr id="14" name="Rectangle 14">
            <a:extLst>
              <a:ext uri="{FF2B5EF4-FFF2-40B4-BE49-F238E27FC236}">
                <a16:creationId xmlns:a16="http://schemas.microsoft.com/office/drawing/2014/main" id="{9E243D5E-1A48-4F7B-AFB3-C7EDA9925828}"/>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959845E3-5A28-4C13-9835-EF3CEA41495F}" type="datetimeFigureOut">
              <a:rPr lang="zh-CN" altLang="en-US"/>
              <a:pPr>
                <a:defRPr/>
              </a:pPr>
              <a:t>2018/12/13</a:t>
            </a:fld>
            <a:endParaRPr lang="en-US" altLang="zh-CN"/>
          </a:p>
        </p:txBody>
      </p:sp>
      <p:sp>
        <p:nvSpPr>
          <p:cNvPr id="15" name="Rectangle 15">
            <a:extLst>
              <a:ext uri="{FF2B5EF4-FFF2-40B4-BE49-F238E27FC236}">
                <a16:creationId xmlns:a16="http://schemas.microsoft.com/office/drawing/2014/main" id="{36C28B3E-311F-43C0-95D2-FBD6022BA251}"/>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a:extLst>
              <a:ext uri="{FF2B5EF4-FFF2-40B4-BE49-F238E27FC236}">
                <a16:creationId xmlns:a16="http://schemas.microsoft.com/office/drawing/2014/main" id="{B3025AF2-F51A-4529-AEBE-A6A98CAAB49D}"/>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131E6592-16B5-4A12-89B4-F24F67E8A244}" type="slidenum">
              <a:rPr lang="zh-CN" altLang="en-US"/>
              <a:pPr/>
              <a:t>‹#›</a:t>
            </a:fld>
            <a:endParaRPr lang="en-US" altLang="zh-CN"/>
          </a:p>
        </p:txBody>
      </p:sp>
    </p:spTree>
    <p:extLst>
      <p:ext uri="{BB962C8B-B14F-4D97-AF65-F5344CB8AC3E}">
        <p14:creationId xmlns:p14="http://schemas.microsoft.com/office/powerpoint/2010/main" val="332016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E32AC28A-9831-4989-BFFF-E572F33473E7}"/>
              </a:ext>
            </a:extLst>
          </p:cNvPr>
          <p:cNvSpPr>
            <a:spLocks noGrp="1" noChangeArrowheads="1"/>
          </p:cNvSpPr>
          <p:nvPr>
            <p:ph type="dt" sz="half" idx="10"/>
          </p:nvPr>
        </p:nvSpPr>
        <p:spPr/>
        <p:txBody>
          <a:bodyPr/>
          <a:lstStyle>
            <a:lvl1pPr>
              <a:defRPr/>
            </a:lvl1pPr>
          </a:lstStyle>
          <a:p>
            <a:pPr>
              <a:defRPr/>
            </a:pPr>
            <a:fld id="{7F1B7190-03DA-4A7B-AAE2-7D28B8D4AA34}"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3E973F98-50C4-4DB4-9A62-048EE6AC3C5C}"/>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C4EBD1C1-7886-481E-9947-B02CCBF8AD60}"/>
              </a:ext>
            </a:extLst>
          </p:cNvPr>
          <p:cNvSpPr>
            <a:spLocks noGrp="1" noChangeArrowheads="1"/>
          </p:cNvSpPr>
          <p:nvPr>
            <p:ph type="sldNum" sz="quarter" idx="12"/>
          </p:nvPr>
        </p:nvSpPr>
        <p:spPr/>
        <p:txBody>
          <a:bodyPr/>
          <a:lstStyle>
            <a:lvl1pPr>
              <a:defRPr/>
            </a:lvl1pPr>
          </a:lstStyle>
          <a:p>
            <a:fld id="{35526E5C-C338-440F-BAE3-2C8B4294CFC3}" type="slidenum">
              <a:rPr lang="zh-CN" altLang="en-US"/>
              <a:pPr/>
              <a:t>‹#›</a:t>
            </a:fld>
            <a:endParaRPr lang="en-US" altLang="zh-CN"/>
          </a:p>
        </p:txBody>
      </p:sp>
    </p:spTree>
    <p:extLst>
      <p:ext uri="{BB962C8B-B14F-4D97-AF65-F5344CB8AC3E}">
        <p14:creationId xmlns:p14="http://schemas.microsoft.com/office/powerpoint/2010/main" val="254286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64A82077-8FBF-4CAA-A08E-D8E32AB742BF}"/>
              </a:ext>
            </a:extLst>
          </p:cNvPr>
          <p:cNvSpPr>
            <a:spLocks noGrp="1" noChangeArrowheads="1"/>
          </p:cNvSpPr>
          <p:nvPr>
            <p:ph type="dt" sz="half" idx="10"/>
          </p:nvPr>
        </p:nvSpPr>
        <p:spPr/>
        <p:txBody>
          <a:bodyPr/>
          <a:lstStyle>
            <a:lvl1pPr>
              <a:defRPr/>
            </a:lvl1pPr>
          </a:lstStyle>
          <a:p>
            <a:pPr>
              <a:defRPr/>
            </a:pPr>
            <a:fld id="{B07A59A9-C6C2-48EB-A986-E8EB02D37284}"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CC06044F-3EE4-4CEF-A1B8-B6B937F910C8}"/>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B5A7FAC4-A422-41E5-8CBA-E3D2D8BEA342}"/>
              </a:ext>
            </a:extLst>
          </p:cNvPr>
          <p:cNvSpPr>
            <a:spLocks noGrp="1" noChangeArrowheads="1"/>
          </p:cNvSpPr>
          <p:nvPr>
            <p:ph type="sldNum" sz="quarter" idx="12"/>
          </p:nvPr>
        </p:nvSpPr>
        <p:spPr/>
        <p:txBody>
          <a:bodyPr/>
          <a:lstStyle>
            <a:lvl1pPr>
              <a:defRPr/>
            </a:lvl1pPr>
          </a:lstStyle>
          <a:p>
            <a:fld id="{B81716F1-8A5E-4ADC-B807-34A431DE7EE3}" type="slidenum">
              <a:rPr lang="zh-CN" altLang="en-US"/>
              <a:pPr/>
              <a:t>‹#›</a:t>
            </a:fld>
            <a:endParaRPr lang="en-US" altLang="zh-CN"/>
          </a:p>
        </p:txBody>
      </p:sp>
    </p:spTree>
    <p:extLst>
      <p:ext uri="{BB962C8B-B14F-4D97-AF65-F5344CB8AC3E}">
        <p14:creationId xmlns:p14="http://schemas.microsoft.com/office/powerpoint/2010/main" val="43277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150938" y="214313"/>
            <a:ext cx="7804150" cy="591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a:extLst>
              <a:ext uri="{FF2B5EF4-FFF2-40B4-BE49-F238E27FC236}">
                <a16:creationId xmlns:a16="http://schemas.microsoft.com/office/drawing/2014/main" id="{974795AD-5F63-4F0C-AB50-3758C6513602}"/>
              </a:ext>
            </a:extLst>
          </p:cNvPr>
          <p:cNvSpPr>
            <a:spLocks noGrp="1"/>
          </p:cNvSpPr>
          <p:nvPr>
            <p:ph type="dt" sz="half" idx="10"/>
          </p:nvPr>
        </p:nvSpPr>
        <p:spPr/>
        <p:txBody>
          <a:bodyPr/>
          <a:lstStyle>
            <a:lvl1pPr>
              <a:defRPr/>
            </a:lvl1pPr>
          </a:lstStyle>
          <a:p>
            <a:pPr>
              <a:defRPr/>
            </a:pPr>
            <a:endParaRPr lang="en-US" altLang="zh-CN"/>
          </a:p>
        </p:txBody>
      </p:sp>
      <p:sp>
        <p:nvSpPr>
          <p:cNvPr id="4" name="页脚占位符 3">
            <a:extLst>
              <a:ext uri="{FF2B5EF4-FFF2-40B4-BE49-F238E27FC236}">
                <a16:creationId xmlns:a16="http://schemas.microsoft.com/office/drawing/2014/main" id="{47A6B3D4-1941-4960-B157-8B0C24A672F6}"/>
              </a:ext>
            </a:extLst>
          </p:cNvPr>
          <p:cNvSpPr>
            <a:spLocks noGrp="1"/>
          </p:cNvSpPr>
          <p:nvPr>
            <p:ph type="ftr" sz="quarter" idx="11"/>
          </p:nvPr>
        </p:nvSpPr>
        <p:spPr/>
        <p:txBody>
          <a:bodyPr/>
          <a:lstStyle>
            <a:lvl1pPr>
              <a:defRPr/>
            </a:lvl1pPr>
          </a:lstStyle>
          <a:p>
            <a:pPr>
              <a:defRPr/>
            </a:pPr>
            <a:endParaRPr lang="en-US" altLang="zh-CN"/>
          </a:p>
        </p:txBody>
      </p:sp>
      <p:sp>
        <p:nvSpPr>
          <p:cNvPr id="5" name="灯片编号占位符 4">
            <a:extLst>
              <a:ext uri="{FF2B5EF4-FFF2-40B4-BE49-F238E27FC236}">
                <a16:creationId xmlns:a16="http://schemas.microsoft.com/office/drawing/2014/main" id="{B0007E40-E684-4C99-BFF9-CD557B13881E}"/>
              </a:ext>
            </a:extLst>
          </p:cNvPr>
          <p:cNvSpPr>
            <a:spLocks noGrp="1"/>
          </p:cNvSpPr>
          <p:nvPr>
            <p:ph type="sldNum" sz="quarter" idx="12"/>
          </p:nvPr>
        </p:nvSpPr>
        <p:spPr/>
        <p:txBody>
          <a:bodyPr/>
          <a:lstStyle>
            <a:lvl1pPr>
              <a:defRPr/>
            </a:lvl1pPr>
          </a:lstStyle>
          <a:p>
            <a:fld id="{84102DAB-4FEB-4414-971E-F16AE0852299}" type="slidenum">
              <a:rPr lang="zh-CN" altLang="en-US"/>
              <a:pPr/>
              <a:t>‹#›</a:t>
            </a:fld>
            <a:endParaRPr lang="en-US" altLang="zh-CN"/>
          </a:p>
        </p:txBody>
      </p:sp>
    </p:spTree>
    <p:extLst>
      <p:ext uri="{BB962C8B-B14F-4D97-AF65-F5344CB8AC3E}">
        <p14:creationId xmlns:p14="http://schemas.microsoft.com/office/powerpoint/2010/main" val="26259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表格占位符 2"/>
          <p:cNvSpPr>
            <a:spLocks noGrp="1"/>
          </p:cNvSpPr>
          <p:nvPr>
            <p:ph type="tbl" idx="1"/>
          </p:nvPr>
        </p:nvSpPr>
        <p:spPr>
          <a:xfrm>
            <a:off x="1182688" y="2017713"/>
            <a:ext cx="7772400" cy="4114800"/>
          </a:xfrm>
        </p:spPr>
        <p:txBody>
          <a:bodyPr/>
          <a:lstStyle/>
          <a:p>
            <a:pPr lvl="0"/>
            <a:endParaRPr lang="zh-CN" altLang="en-US" noProof="0"/>
          </a:p>
        </p:txBody>
      </p:sp>
      <p:sp>
        <p:nvSpPr>
          <p:cNvPr id="4" name="日期占位符 3">
            <a:extLst>
              <a:ext uri="{FF2B5EF4-FFF2-40B4-BE49-F238E27FC236}">
                <a16:creationId xmlns:a16="http://schemas.microsoft.com/office/drawing/2014/main" id="{8712E4A8-F8AD-40A1-B50B-094F5C4C2493}"/>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1308ED67-3B05-4B8D-962B-E6E45C6D775E}"/>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5E045B07-EED5-42E7-907C-45FC1C938EC5}"/>
              </a:ext>
            </a:extLst>
          </p:cNvPr>
          <p:cNvSpPr>
            <a:spLocks noGrp="1"/>
          </p:cNvSpPr>
          <p:nvPr>
            <p:ph type="sldNum" sz="quarter" idx="12"/>
          </p:nvPr>
        </p:nvSpPr>
        <p:spPr/>
        <p:txBody>
          <a:bodyPr/>
          <a:lstStyle>
            <a:lvl1pPr>
              <a:defRPr/>
            </a:lvl1pPr>
          </a:lstStyle>
          <a:p>
            <a:fld id="{7006C06A-91DB-4AD3-B3C1-040DE6BBA886}" type="slidenum">
              <a:rPr lang="zh-CN" altLang="en-US"/>
              <a:pPr/>
              <a:t>‹#›</a:t>
            </a:fld>
            <a:endParaRPr lang="en-US" altLang="zh-CN"/>
          </a:p>
        </p:txBody>
      </p:sp>
    </p:spTree>
    <p:extLst>
      <p:ext uri="{BB962C8B-B14F-4D97-AF65-F5344CB8AC3E}">
        <p14:creationId xmlns:p14="http://schemas.microsoft.com/office/powerpoint/2010/main" val="271985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0FC4152-B091-4539-872F-4516208655B7}"/>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11972D80-978E-4FC7-BFC2-C6551F75288B}"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9FD356B3-0645-4437-9647-FC666F91671B}"/>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9027DB34-6B13-4716-A119-78A8B2F5323B}"/>
              </a:ext>
            </a:extLst>
          </p:cNvPr>
          <p:cNvSpPr>
            <a:spLocks noGrp="1"/>
          </p:cNvSpPr>
          <p:nvPr>
            <p:ph type="sldNum" sz="quarter" idx="12"/>
          </p:nvPr>
        </p:nvSpPr>
        <p:spPr/>
        <p:txBody>
          <a:bodyPr/>
          <a:lstStyle>
            <a:lvl1pPr>
              <a:defRPr>
                <a:latin typeface="Arial" panose="020B0604020202020204" pitchFamily="34" charset="0"/>
              </a:defRPr>
            </a:lvl1pPr>
          </a:lstStyle>
          <a:p>
            <a:fld id="{931EF640-6377-4E35-8F61-AD89B7EDC420}" type="slidenum">
              <a:rPr lang="zh-CN" altLang="en-US"/>
              <a:pPr/>
              <a:t>‹#›</a:t>
            </a:fld>
            <a:endParaRPr lang="zh-CN" altLang="en-US"/>
          </a:p>
        </p:txBody>
      </p:sp>
    </p:spTree>
    <p:extLst>
      <p:ext uri="{BB962C8B-B14F-4D97-AF65-F5344CB8AC3E}">
        <p14:creationId xmlns:p14="http://schemas.microsoft.com/office/powerpoint/2010/main" val="431338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EFFC163-7C02-4B70-8F96-E4B2F86FD8D4}"/>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83527F4F-B681-4A63-BE18-9C62A860C6CE}"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EF5933E3-1ADA-4022-ADAE-84164658CFAD}"/>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4CD36FB5-019C-4291-AC8C-29637755050A}"/>
              </a:ext>
            </a:extLst>
          </p:cNvPr>
          <p:cNvSpPr>
            <a:spLocks noGrp="1"/>
          </p:cNvSpPr>
          <p:nvPr>
            <p:ph type="sldNum" sz="quarter" idx="12"/>
          </p:nvPr>
        </p:nvSpPr>
        <p:spPr/>
        <p:txBody>
          <a:bodyPr/>
          <a:lstStyle>
            <a:lvl1pPr>
              <a:defRPr>
                <a:latin typeface="Arial" panose="020B0604020202020204" pitchFamily="34" charset="0"/>
              </a:defRPr>
            </a:lvl1pPr>
          </a:lstStyle>
          <a:p>
            <a:fld id="{FE544630-B002-4CFE-A5A1-9C597EA329DC}" type="slidenum">
              <a:rPr lang="zh-CN" altLang="en-US"/>
              <a:pPr/>
              <a:t>‹#›</a:t>
            </a:fld>
            <a:endParaRPr lang="zh-CN" altLang="en-US"/>
          </a:p>
        </p:txBody>
      </p:sp>
    </p:spTree>
    <p:extLst>
      <p:ext uri="{BB962C8B-B14F-4D97-AF65-F5344CB8AC3E}">
        <p14:creationId xmlns:p14="http://schemas.microsoft.com/office/powerpoint/2010/main" val="229082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945AB9E-C6CE-4289-B79B-7E5B7A23CAD3}"/>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DB2C1C1F-6B4C-4580-82EF-E159B993ED16}"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BE74C921-D4A8-4F6F-AC3C-2C5C94E63487}"/>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0ABA29D2-D865-4C9B-8749-E77D24E030AF}"/>
              </a:ext>
            </a:extLst>
          </p:cNvPr>
          <p:cNvSpPr>
            <a:spLocks noGrp="1"/>
          </p:cNvSpPr>
          <p:nvPr>
            <p:ph type="sldNum" sz="quarter" idx="12"/>
          </p:nvPr>
        </p:nvSpPr>
        <p:spPr/>
        <p:txBody>
          <a:bodyPr/>
          <a:lstStyle>
            <a:lvl1pPr>
              <a:defRPr>
                <a:latin typeface="Arial" panose="020B0604020202020204" pitchFamily="34" charset="0"/>
              </a:defRPr>
            </a:lvl1pPr>
          </a:lstStyle>
          <a:p>
            <a:fld id="{C10FE952-6074-4819-B369-3A55C9F9CD4D}" type="slidenum">
              <a:rPr lang="zh-CN" altLang="en-US"/>
              <a:pPr/>
              <a:t>‹#›</a:t>
            </a:fld>
            <a:endParaRPr lang="zh-CN" altLang="en-US"/>
          </a:p>
        </p:txBody>
      </p:sp>
    </p:spTree>
    <p:extLst>
      <p:ext uri="{BB962C8B-B14F-4D97-AF65-F5344CB8AC3E}">
        <p14:creationId xmlns:p14="http://schemas.microsoft.com/office/powerpoint/2010/main" val="3303116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9BE2977-AAF3-4A06-B67B-124326294A8A}"/>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E8E40D7E-A253-4716-B8DD-B02CA459A7CC}" type="datetimeFigureOut">
              <a:rPr lang="zh-CN" altLang="en-US"/>
              <a:pPr>
                <a:defRPr/>
              </a:pPr>
              <a:t>2018/12/13</a:t>
            </a:fld>
            <a:endParaRPr lang="zh-CN" altLang="en-US"/>
          </a:p>
        </p:txBody>
      </p:sp>
      <p:sp>
        <p:nvSpPr>
          <p:cNvPr id="6" name="页脚占位符 5">
            <a:extLst>
              <a:ext uri="{FF2B5EF4-FFF2-40B4-BE49-F238E27FC236}">
                <a16:creationId xmlns:a16="http://schemas.microsoft.com/office/drawing/2014/main" id="{A5D7F160-6AB4-472B-81D7-C81331AC136B}"/>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8C728CCD-B483-4453-A0BA-60221E28AED5}"/>
              </a:ext>
            </a:extLst>
          </p:cNvPr>
          <p:cNvSpPr>
            <a:spLocks noGrp="1"/>
          </p:cNvSpPr>
          <p:nvPr>
            <p:ph type="sldNum" sz="quarter" idx="12"/>
          </p:nvPr>
        </p:nvSpPr>
        <p:spPr/>
        <p:txBody>
          <a:bodyPr/>
          <a:lstStyle>
            <a:lvl1pPr>
              <a:defRPr>
                <a:latin typeface="Arial" panose="020B0604020202020204" pitchFamily="34" charset="0"/>
              </a:defRPr>
            </a:lvl1pPr>
          </a:lstStyle>
          <a:p>
            <a:fld id="{49B15842-3229-4CBA-BD36-5B657321DB6F}" type="slidenum">
              <a:rPr lang="zh-CN" altLang="en-US"/>
              <a:pPr/>
              <a:t>‹#›</a:t>
            </a:fld>
            <a:endParaRPr lang="zh-CN" altLang="en-US"/>
          </a:p>
        </p:txBody>
      </p:sp>
    </p:spTree>
    <p:extLst>
      <p:ext uri="{BB962C8B-B14F-4D97-AF65-F5344CB8AC3E}">
        <p14:creationId xmlns:p14="http://schemas.microsoft.com/office/powerpoint/2010/main" val="3741438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46E60E9-B784-4A9A-9119-8BB90A5B1C7F}"/>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573D0497-DBAA-4727-B301-CE52A0F642FA}" type="datetimeFigureOut">
              <a:rPr lang="zh-CN" altLang="en-US"/>
              <a:pPr>
                <a:defRPr/>
              </a:pPr>
              <a:t>2018/12/13</a:t>
            </a:fld>
            <a:endParaRPr lang="zh-CN" altLang="en-US"/>
          </a:p>
        </p:txBody>
      </p:sp>
      <p:sp>
        <p:nvSpPr>
          <p:cNvPr id="8" name="页脚占位符 7">
            <a:extLst>
              <a:ext uri="{FF2B5EF4-FFF2-40B4-BE49-F238E27FC236}">
                <a16:creationId xmlns:a16="http://schemas.microsoft.com/office/drawing/2014/main" id="{A64321FC-B538-4E39-BF25-4D59464ECF29}"/>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9" name="灯片编号占位符 8">
            <a:extLst>
              <a:ext uri="{FF2B5EF4-FFF2-40B4-BE49-F238E27FC236}">
                <a16:creationId xmlns:a16="http://schemas.microsoft.com/office/drawing/2014/main" id="{21BFB411-05AD-490B-9EFD-1B0EF3861C93}"/>
              </a:ext>
            </a:extLst>
          </p:cNvPr>
          <p:cNvSpPr>
            <a:spLocks noGrp="1"/>
          </p:cNvSpPr>
          <p:nvPr>
            <p:ph type="sldNum" sz="quarter" idx="12"/>
          </p:nvPr>
        </p:nvSpPr>
        <p:spPr/>
        <p:txBody>
          <a:bodyPr/>
          <a:lstStyle>
            <a:lvl1pPr>
              <a:defRPr>
                <a:latin typeface="Arial" panose="020B0604020202020204" pitchFamily="34" charset="0"/>
              </a:defRPr>
            </a:lvl1pPr>
          </a:lstStyle>
          <a:p>
            <a:fld id="{A0156A48-F0C0-47D6-8C61-1628161A85FB}" type="slidenum">
              <a:rPr lang="zh-CN" altLang="en-US"/>
              <a:pPr/>
              <a:t>‹#›</a:t>
            </a:fld>
            <a:endParaRPr lang="zh-CN" altLang="en-US"/>
          </a:p>
        </p:txBody>
      </p:sp>
    </p:spTree>
    <p:extLst>
      <p:ext uri="{BB962C8B-B14F-4D97-AF65-F5344CB8AC3E}">
        <p14:creationId xmlns:p14="http://schemas.microsoft.com/office/powerpoint/2010/main" val="110315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B1231B0-9B60-44F7-B363-46F55391FE9B}"/>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F0C9722F-BF8C-4FAB-9755-DB83C4F26D33}" type="datetimeFigureOut">
              <a:rPr lang="zh-CN" altLang="en-US"/>
              <a:pPr>
                <a:defRPr/>
              </a:pPr>
              <a:t>2018/12/13</a:t>
            </a:fld>
            <a:endParaRPr lang="zh-CN" altLang="en-US"/>
          </a:p>
        </p:txBody>
      </p:sp>
      <p:sp>
        <p:nvSpPr>
          <p:cNvPr id="4" name="页脚占位符 3">
            <a:extLst>
              <a:ext uri="{FF2B5EF4-FFF2-40B4-BE49-F238E27FC236}">
                <a16:creationId xmlns:a16="http://schemas.microsoft.com/office/drawing/2014/main" id="{715BF27A-8070-4C10-9D9E-36C0F30FFD36}"/>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5" name="灯片编号占位符 4">
            <a:extLst>
              <a:ext uri="{FF2B5EF4-FFF2-40B4-BE49-F238E27FC236}">
                <a16:creationId xmlns:a16="http://schemas.microsoft.com/office/drawing/2014/main" id="{FD49EF16-0989-4B12-9B6C-6ED9FBF9F10F}"/>
              </a:ext>
            </a:extLst>
          </p:cNvPr>
          <p:cNvSpPr>
            <a:spLocks noGrp="1"/>
          </p:cNvSpPr>
          <p:nvPr>
            <p:ph type="sldNum" sz="quarter" idx="12"/>
          </p:nvPr>
        </p:nvSpPr>
        <p:spPr/>
        <p:txBody>
          <a:bodyPr/>
          <a:lstStyle>
            <a:lvl1pPr>
              <a:defRPr>
                <a:latin typeface="Arial" panose="020B0604020202020204" pitchFamily="34" charset="0"/>
              </a:defRPr>
            </a:lvl1pPr>
          </a:lstStyle>
          <a:p>
            <a:fld id="{9B473F97-B5FC-42F6-84BA-247FF44A9F6A}" type="slidenum">
              <a:rPr lang="zh-CN" altLang="en-US"/>
              <a:pPr/>
              <a:t>‹#›</a:t>
            </a:fld>
            <a:endParaRPr lang="zh-CN" altLang="en-US"/>
          </a:p>
        </p:txBody>
      </p:sp>
    </p:spTree>
    <p:extLst>
      <p:ext uri="{BB962C8B-B14F-4D97-AF65-F5344CB8AC3E}">
        <p14:creationId xmlns:p14="http://schemas.microsoft.com/office/powerpoint/2010/main" val="243621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noFill/>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11">
            <a:extLst>
              <a:ext uri="{FF2B5EF4-FFF2-40B4-BE49-F238E27FC236}">
                <a16:creationId xmlns:a16="http://schemas.microsoft.com/office/drawing/2014/main" id="{3CF12610-0EB5-4892-9346-AEF849EFB9DE}"/>
              </a:ext>
            </a:extLst>
          </p:cNvPr>
          <p:cNvSpPr>
            <a:spLocks noGrp="1" noChangeArrowheads="1"/>
          </p:cNvSpPr>
          <p:nvPr>
            <p:ph type="dt" sz="half" idx="10"/>
          </p:nvPr>
        </p:nvSpPr>
        <p:spPr/>
        <p:txBody>
          <a:bodyPr/>
          <a:lstStyle>
            <a:lvl1pPr>
              <a:defRPr/>
            </a:lvl1pPr>
          </a:lstStyle>
          <a:p>
            <a:pPr>
              <a:defRPr/>
            </a:pPr>
            <a:fld id="{DDDE913B-7A04-48C7-B7C3-A3A58F895036}"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79B4380C-F46E-48C3-BBD3-B70BB31457A7}"/>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BCB81C82-F220-4107-8DA1-7F9439E3F7E8}"/>
              </a:ext>
            </a:extLst>
          </p:cNvPr>
          <p:cNvSpPr>
            <a:spLocks noGrp="1" noChangeArrowheads="1"/>
          </p:cNvSpPr>
          <p:nvPr>
            <p:ph type="sldNum" sz="quarter" idx="12"/>
          </p:nvPr>
        </p:nvSpPr>
        <p:spPr/>
        <p:txBody>
          <a:bodyPr/>
          <a:lstStyle>
            <a:lvl1pPr>
              <a:defRPr/>
            </a:lvl1pPr>
          </a:lstStyle>
          <a:p>
            <a:fld id="{5C9665D1-1B15-4DC4-87F8-523B0B9396FA}" type="slidenum">
              <a:rPr lang="zh-CN" altLang="en-US"/>
              <a:pPr/>
              <a:t>‹#›</a:t>
            </a:fld>
            <a:endParaRPr lang="en-US" altLang="zh-CN"/>
          </a:p>
        </p:txBody>
      </p:sp>
    </p:spTree>
    <p:extLst>
      <p:ext uri="{BB962C8B-B14F-4D97-AF65-F5344CB8AC3E}">
        <p14:creationId xmlns:p14="http://schemas.microsoft.com/office/powerpoint/2010/main" val="2173131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A742913-59FB-4F74-ABFC-DFB9605BF2F9}"/>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43B92BC3-80A0-4209-944B-7D72AE88EDA3}" type="datetimeFigureOut">
              <a:rPr lang="zh-CN" altLang="en-US"/>
              <a:pPr>
                <a:defRPr/>
              </a:pPr>
              <a:t>2018/12/13</a:t>
            </a:fld>
            <a:endParaRPr lang="zh-CN" altLang="en-US"/>
          </a:p>
        </p:txBody>
      </p:sp>
      <p:sp>
        <p:nvSpPr>
          <p:cNvPr id="3" name="页脚占位符 2">
            <a:extLst>
              <a:ext uri="{FF2B5EF4-FFF2-40B4-BE49-F238E27FC236}">
                <a16:creationId xmlns:a16="http://schemas.microsoft.com/office/drawing/2014/main" id="{E38053C0-9836-4D02-89BA-E31591A6A28A}"/>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4" name="灯片编号占位符 3">
            <a:extLst>
              <a:ext uri="{FF2B5EF4-FFF2-40B4-BE49-F238E27FC236}">
                <a16:creationId xmlns:a16="http://schemas.microsoft.com/office/drawing/2014/main" id="{969F94EC-2209-4A6A-BD55-F54FD553FD53}"/>
              </a:ext>
            </a:extLst>
          </p:cNvPr>
          <p:cNvSpPr>
            <a:spLocks noGrp="1"/>
          </p:cNvSpPr>
          <p:nvPr>
            <p:ph type="sldNum" sz="quarter" idx="12"/>
          </p:nvPr>
        </p:nvSpPr>
        <p:spPr/>
        <p:txBody>
          <a:bodyPr/>
          <a:lstStyle>
            <a:lvl1pPr>
              <a:defRPr>
                <a:latin typeface="Arial" panose="020B0604020202020204" pitchFamily="34" charset="0"/>
              </a:defRPr>
            </a:lvl1pPr>
          </a:lstStyle>
          <a:p>
            <a:fld id="{6C59028E-54D5-4139-9B28-3BB9F6176A64}" type="slidenum">
              <a:rPr lang="zh-CN" altLang="en-US"/>
              <a:pPr/>
              <a:t>‹#›</a:t>
            </a:fld>
            <a:endParaRPr lang="zh-CN" altLang="en-US"/>
          </a:p>
        </p:txBody>
      </p:sp>
    </p:spTree>
    <p:extLst>
      <p:ext uri="{BB962C8B-B14F-4D97-AF65-F5344CB8AC3E}">
        <p14:creationId xmlns:p14="http://schemas.microsoft.com/office/powerpoint/2010/main" val="4069904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A6319CA-CB65-47F0-8ADE-1326C976495E}"/>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2E9D6A6E-71F0-4E23-AAF6-3EBF3587BDDB}" type="datetimeFigureOut">
              <a:rPr lang="zh-CN" altLang="en-US"/>
              <a:pPr>
                <a:defRPr/>
              </a:pPr>
              <a:t>2018/12/13</a:t>
            </a:fld>
            <a:endParaRPr lang="zh-CN" altLang="en-US"/>
          </a:p>
        </p:txBody>
      </p:sp>
      <p:sp>
        <p:nvSpPr>
          <p:cNvPr id="6" name="页脚占位符 5">
            <a:extLst>
              <a:ext uri="{FF2B5EF4-FFF2-40B4-BE49-F238E27FC236}">
                <a16:creationId xmlns:a16="http://schemas.microsoft.com/office/drawing/2014/main" id="{BB98C88C-63DA-4308-8114-A45FCA818276}"/>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0E749E5D-76A5-48AC-BA9D-4BD99A8E3113}"/>
              </a:ext>
            </a:extLst>
          </p:cNvPr>
          <p:cNvSpPr>
            <a:spLocks noGrp="1"/>
          </p:cNvSpPr>
          <p:nvPr>
            <p:ph type="sldNum" sz="quarter" idx="12"/>
          </p:nvPr>
        </p:nvSpPr>
        <p:spPr/>
        <p:txBody>
          <a:bodyPr/>
          <a:lstStyle>
            <a:lvl1pPr>
              <a:defRPr>
                <a:latin typeface="Arial" panose="020B0604020202020204" pitchFamily="34" charset="0"/>
              </a:defRPr>
            </a:lvl1pPr>
          </a:lstStyle>
          <a:p>
            <a:fld id="{17E5246F-E6BA-424E-AE20-12CCE521628C}" type="slidenum">
              <a:rPr lang="zh-CN" altLang="en-US"/>
              <a:pPr/>
              <a:t>‹#›</a:t>
            </a:fld>
            <a:endParaRPr lang="zh-CN" altLang="en-US"/>
          </a:p>
        </p:txBody>
      </p:sp>
    </p:spTree>
    <p:extLst>
      <p:ext uri="{BB962C8B-B14F-4D97-AF65-F5344CB8AC3E}">
        <p14:creationId xmlns:p14="http://schemas.microsoft.com/office/powerpoint/2010/main" val="1355948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2BE1EC4-D727-4A72-8A73-827E6C00BDCF}"/>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DC93BCAA-9EE8-4D53-8A32-5E0089D4FD9C}" type="datetimeFigureOut">
              <a:rPr lang="zh-CN" altLang="en-US"/>
              <a:pPr>
                <a:defRPr/>
              </a:pPr>
              <a:t>2018/12/13</a:t>
            </a:fld>
            <a:endParaRPr lang="zh-CN" altLang="en-US"/>
          </a:p>
        </p:txBody>
      </p:sp>
      <p:sp>
        <p:nvSpPr>
          <p:cNvPr id="6" name="页脚占位符 5">
            <a:extLst>
              <a:ext uri="{FF2B5EF4-FFF2-40B4-BE49-F238E27FC236}">
                <a16:creationId xmlns:a16="http://schemas.microsoft.com/office/drawing/2014/main" id="{95CF5EFE-2487-4E0A-B4B8-A28C4BB10F2F}"/>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7F5EA219-DE22-4C73-ABD5-8FCC723F6F7F}"/>
              </a:ext>
            </a:extLst>
          </p:cNvPr>
          <p:cNvSpPr>
            <a:spLocks noGrp="1"/>
          </p:cNvSpPr>
          <p:nvPr>
            <p:ph type="sldNum" sz="quarter" idx="12"/>
          </p:nvPr>
        </p:nvSpPr>
        <p:spPr/>
        <p:txBody>
          <a:bodyPr/>
          <a:lstStyle>
            <a:lvl1pPr>
              <a:defRPr>
                <a:latin typeface="Arial" panose="020B0604020202020204" pitchFamily="34" charset="0"/>
              </a:defRPr>
            </a:lvl1pPr>
          </a:lstStyle>
          <a:p>
            <a:fld id="{585EADFF-ACF8-46DB-ADA9-0BA3B8B24E88}" type="slidenum">
              <a:rPr lang="zh-CN" altLang="en-US"/>
              <a:pPr/>
              <a:t>‹#›</a:t>
            </a:fld>
            <a:endParaRPr lang="zh-CN" altLang="en-US"/>
          </a:p>
        </p:txBody>
      </p:sp>
    </p:spTree>
    <p:extLst>
      <p:ext uri="{BB962C8B-B14F-4D97-AF65-F5344CB8AC3E}">
        <p14:creationId xmlns:p14="http://schemas.microsoft.com/office/powerpoint/2010/main" val="1836520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A1D3E42-6E0E-4984-B7CE-ECDF431A7387}"/>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AFCF6AA0-020A-43E5-8367-F35B942147CF}"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DE4538F5-77A9-48C4-8E68-B1EC459ECC98}"/>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7690F94D-49C8-48DA-A140-0CE1033B2F00}"/>
              </a:ext>
            </a:extLst>
          </p:cNvPr>
          <p:cNvSpPr>
            <a:spLocks noGrp="1"/>
          </p:cNvSpPr>
          <p:nvPr>
            <p:ph type="sldNum" sz="quarter" idx="12"/>
          </p:nvPr>
        </p:nvSpPr>
        <p:spPr/>
        <p:txBody>
          <a:bodyPr/>
          <a:lstStyle>
            <a:lvl1pPr>
              <a:defRPr>
                <a:latin typeface="Arial" panose="020B0604020202020204" pitchFamily="34" charset="0"/>
              </a:defRPr>
            </a:lvl1pPr>
          </a:lstStyle>
          <a:p>
            <a:fld id="{CB2A263B-2708-48C5-A598-7454D43CF13C}" type="slidenum">
              <a:rPr lang="zh-CN" altLang="en-US"/>
              <a:pPr/>
              <a:t>‹#›</a:t>
            </a:fld>
            <a:endParaRPr lang="zh-CN" altLang="en-US"/>
          </a:p>
        </p:txBody>
      </p:sp>
    </p:spTree>
    <p:extLst>
      <p:ext uri="{BB962C8B-B14F-4D97-AF65-F5344CB8AC3E}">
        <p14:creationId xmlns:p14="http://schemas.microsoft.com/office/powerpoint/2010/main" val="109473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69CA644-E432-40A0-A160-23DDED759E56}"/>
              </a:ext>
            </a:extLst>
          </p:cNvPr>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fld id="{E400DEEB-57BF-4F41-A2EE-713FDEF898E2}"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19D8ECCD-7E46-49A8-BF14-4480EF80DAA8}"/>
              </a:ext>
            </a:extLst>
          </p:cNvPr>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5BD9532A-7791-43B1-A0AC-DD85613EAFDD}"/>
              </a:ext>
            </a:extLst>
          </p:cNvPr>
          <p:cNvSpPr>
            <a:spLocks noGrp="1"/>
          </p:cNvSpPr>
          <p:nvPr>
            <p:ph type="sldNum" sz="quarter" idx="12"/>
          </p:nvPr>
        </p:nvSpPr>
        <p:spPr/>
        <p:txBody>
          <a:bodyPr/>
          <a:lstStyle>
            <a:lvl1pPr>
              <a:defRPr>
                <a:latin typeface="Arial" panose="020B0604020202020204" pitchFamily="34" charset="0"/>
              </a:defRPr>
            </a:lvl1pPr>
          </a:lstStyle>
          <a:p>
            <a:fld id="{712BAB8F-AC9F-480B-AE73-12E89DA1EC47}" type="slidenum">
              <a:rPr lang="zh-CN" altLang="en-US"/>
              <a:pPr/>
              <a:t>‹#›</a:t>
            </a:fld>
            <a:endParaRPr lang="zh-CN" altLang="en-US"/>
          </a:p>
        </p:txBody>
      </p:sp>
    </p:spTree>
    <p:extLst>
      <p:ext uri="{BB962C8B-B14F-4D97-AF65-F5344CB8AC3E}">
        <p14:creationId xmlns:p14="http://schemas.microsoft.com/office/powerpoint/2010/main" val="217061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a:extLst>
              <a:ext uri="{FF2B5EF4-FFF2-40B4-BE49-F238E27FC236}">
                <a16:creationId xmlns:a16="http://schemas.microsoft.com/office/drawing/2014/main" id="{53D74F1B-CD74-441C-A957-06E58E5A2774}"/>
              </a:ext>
            </a:extLst>
          </p:cNvPr>
          <p:cNvSpPr>
            <a:spLocks noGrp="1" noChangeArrowheads="1"/>
          </p:cNvSpPr>
          <p:nvPr>
            <p:ph type="dt" sz="half" idx="10"/>
          </p:nvPr>
        </p:nvSpPr>
        <p:spPr>
          <a:ln/>
        </p:spPr>
        <p:txBody>
          <a:bodyPr/>
          <a:lstStyle>
            <a:lvl1pPr>
              <a:defRPr/>
            </a:lvl1pPr>
          </a:lstStyle>
          <a:p>
            <a:pPr>
              <a:defRPr/>
            </a:pPr>
            <a:fld id="{1E8BC005-73EE-4A2E-941D-70D337B99FB9}"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A75ABEFE-0697-41CE-83C4-F57B614E433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A6DFF7B5-3C64-48C1-AA0E-2D3F47CF6583}"/>
              </a:ext>
            </a:extLst>
          </p:cNvPr>
          <p:cNvSpPr>
            <a:spLocks noGrp="1" noChangeArrowheads="1"/>
          </p:cNvSpPr>
          <p:nvPr>
            <p:ph type="sldNum" sz="quarter" idx="12"/>
          </p:nvPr>
        </p:nvSpPr>
        <p:spPr>
          <a:ln/>
        </p:spPr>
        <p:txBody>
          <a:bodyPr/>
          <a:lstStyle>
            <a:lvl1pPr>
              <a:defRPr/>
            </a:lvl1pPr>
          </a:lstStyle>
          <a:p>
            <a:fld id="{67C6FB48-C0A8-4E17-A581-EC6CDC602992}" type="slidenum">
              <a:rPr lang="zh-CN" altLang="en-US"/>
              <a:pPr/>
              <a:t>‹#›</a:t>
            </a:fld>
            <a:endParaRPr lang="en-US" altLang="zh-CN"/>
          </a:p>
        </p:txBody>
      </p:sp>
    </p:spTree>
    <p:extLst>
      <p:ext uri="{BB962C8B-B14F-4D97-AF65-F5344CB8AC3E}">
        <p14:creationId xmlns:p14="http://schemas.microsoft.com/office/powerpoint/2010/main" val="173150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a:extLst>
              <a:ext uri="{FF2B5EF4-FFF2-40B4-BE49-F238E27FC236}">
                <a16:creationId xmlns:a16="http://schemas.microsoft.com/office/drawing/2014/main" id="{4B4FC840-7A51-4550-AE71-10054882E781}"/>
              </a:ext>
            </a:extLst>
          </p:cNvPr>
          <p:cNvSpPr>
            <a:spLocks noGrp="1" noChangeArrowheads="1"/>
          </p:cNvSpPr>
          <p:nvPr>
            <p:ph type="dt" sz="half" idx="10"/>
          </p:nvPr>
        </p:nvSpPr>
        <p:spPr>
          <a:ln/>
        </p:spPr>
        <p:txBody>
          <a:bodyPr/>
          <a:lstStyle>
            <a:lvl1pPr>
              <a:defRPr/>
            </a:lvl1pPr>
          </a:lstStyle>
          <a:p>
            <a:pPr>
              <a:defRPr/>
            </a:pPr>
            <a:fld id="{5E72626E-D135-4D6B-9533-3130773457A4}" type="datetimeFigureOut">
              <a:rPr lang="zh-CN" altLang="en-US"/>
              <a:pPr>
                <a:defRPr/>
              </a:pPr>
              <a:t>2018/12/13</a:t>
            </a:fld>
            <a:endParaRPr lang="en-US" altLang="zh-CN"/>
          </a:p>
        </p:txBody>
      </p:sp>
      <p:sp>
        <p:nvSpPr>
          <p:cNvPr id="6" name="Rectangle 12">
            <a:extLst>
              <a:ext uri="{FF2B5EF4-FFF2-40B4-BE49-F238E27FC236}">
                <a16:creationId xmlns:a16="http://schemas.microsoft.com/office/drawing/2014/main" id="{6F44C1B8-F1F5-4958-B0E3-FD54B0AEF20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BBAD587F-766E-4E27-B942-EDA86DEEA9B8}"/>
              </a:ext>
            </a:extLst>
          </p:cNvPr>
          <p:cNvSpPr>
            <a:spLocks noGrp="1" noChangeArrowheads="1"/>
          </p:cNvSpPr>
          <p:nvPr>
            <p:ph type="sldNum" sz="quarter" idx="12"/>
          </p:nvPr>
        </p:nvSpPr>
        <p:spPr>
          <a:ln/>
        </p:spPr>
        <p:txBody>
          <a:bodyPr/>
          <a:lstStyle>
            <a:lvl1pPr>
              <a:defRPr/>
            </a:lvl1pPr>
          </a:lstStyle>
          <a:p>
            <a:fld id="{F2F1B8F9-4F24-4419-BE34-C783335F0A86}" type="slidenum">
              <a:rPr lang="zh-CN" altLang="en-US"/>
              <a:pPr/>
              <a:t>‹#›</a:t>
            </a:fld>
            <a:endParaRPr lang="en-US" altLang="zh-CN"/>
          </a:p>
        </p:txBody>
      </p:sp>
    </p:spTree>
    <p:extLst>
      <p:ext uri="{BB962C8B-B14F-4D97-AF65-F5344CB8AC3E}">
        <p14:creationId xmlns:p14="http://schemas.microsoft.com/office/powerpoint/2010/main" val="178257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a:extLst>
              <a:ext uri="{FF2B5EF4-FFF2-40B4-BE49-F238E27FC236}">
                <a16:creationId xmlns:a16="http://schemas.microsoft.com/office/drawing/2014/main" id="{B3A97259-E0FA-4953-9D8A-41B1F215CECD}"/>
              </a:ext>
            </a:extLst>
          </p:cNvPr>
          <p:cNvSpPr>
            <a:spLocks noGrp="1" noChangeArrowheads="1"/>
          </p:cNvSpPr>
          <p:nvPr>
            <p:ph type="dt" sz="half" idx="10"/>
          </p:nvPr>
        </p:nvSpPr>
        <p:spPr>
          <a:ln/>
        </p:spPr>
        <p:txBody>
          <a:bodyPr/>
          <a:lstStyle>
            <a:lvl1pPr>
              <a:defRPr/>
            </a:lvl1pPr>
          </a:lstStyle>
          <a:p>
            <a:pPr>
              <a:defRPr/>
            </a:pPr>
            <a:fld id="{CCC3DD1E-D5AF-4BC5-B7DB-4092CEC65120}" type="datetimeFigureOut">
              <a:rPr lang="zh-CN" altLang="en-US"/>
              <a:pPr>
                <a:defRPr/>
              </a:pPr>
              <a:t>2018/12/13</a:t>
            </a:fld>
            <a:endParaRPr lang="en-US" altLang="zh-CN"/>
          </a:p>
        </p:txBody>
      </p:sp>
      <p:sp>
        <p:nvSpPr>
          <p:cNvPr id="8" name="Rectangle 12">
            <a:extLst>
              <a:ext uri="{FF2B5EF4-FFF2-40B4-BE49-F238E27FC236}">
                <a16:creationId xmlns:a16="http://schemas.microsoft.com/office/drawing/2014/main" id="{4B5C2AFD-B1E4-4DBA-ABE6-01C6295B3E0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a:extLst>
              <a:ext uri="{FF2B5EF4-FFF2-40B4-BE49-F238E27FC236}">
                <a16:creationId xmlns:a16="http://schemas.microsoft.com/office/drawing/2014/main" id="{18209F5E-F11E-4058-A837-2B47B493D17F}"/>
              </a:ext>
            </a:extLst>
          </p:cNvPr>
          <p:cNvSpPr>
            <a:spLocks noGrp="1" noChangeArrowheads="1"/>
          </p:cNvSpPr>
          <p:nvPr>
            <p:ph type="sldNum" sz="quarter" idx="12"/>
          </p:nvPr>
        </p:nvSpPr>
        <p:spPr>
          <a:ln/>
        </p:spPr>
        <p:txBody>
          <a:bodyPr/>
          <a:lstStyle>
            <a:lvl1pPr>
              <a:defRPr/>
            </a:lvl1pPr>
          </a:lstStyle>
          <a:p>
            <a:fld id="{38558492-C6FD-4223-84D4-EA69AAD38D02}" type="slidenum">
              <a:rPr lang="zh-CN" altLang="en-US"/>
              <a:pPr/>
              <a:t>‹#›</a:t>
            </a:fld>
            <a:endParaRPr lang="en-US" altLang="zh-CN"/>
          </a:p>
        </p:txBody>
      </p:sp>
    </p:spTree>
    <p:extLst>
      <p:ext uri="{BB962C8B-B14F-4D97-AF65-F5344CB8AC3E}">
        <p14:creationId xmlns:p14="http://schemas.microsoft.com/office/powerpoint/2010/main" val="359350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a:extLst>
              <a:ext uri="{FF2B5EF4-FFF2-40B4-BE49-F238E27FC236}">
                <a16:creationId xmlns:a16="http://schemas.microsoft.com/office/drawing/2014/main" id="{D9BEFB0C-E84E-453A-A556-5256D9991C50}"/>
              </a:ext>
            </a:extLst>
          </p:cNvPr>
          <p:cNvSpPr>
            <a:spLocks noGrp="1" noChangeArrowheads="1"/>
          </p:cNvSpPr>
          <p:nvPr>
            <p:ph type="dt" sz="half" idx="10"/>
          </p:nvPr>
        </p:nvSpPr>
        <p:spPr/>
        <p:txBody>
          <a:bodyPr/>
          <a:lstStyle>
            <a:lvl1pPr>
              <a:defRPr/>
            </a:lvl1pPr>
          </a:lstStyle>
          <a:p>
            <a:pPr>
              <a:defRPr/>
            </a:pPr>
            <a:fld id="{A53047E6-B2FD-4941-8BDD-E0774098B769}" type="datetimeFigureOut">
              <a:rPr lang="zh-CN" altLang="en-US"/>
              <a:pPr>
                <a:defRPr/>
              </a:pPr>
              <a:t>2018/12/13</a:t>
            </a:fld>
            <a:endParaRPr lang="en-US" altLang="zh-CN"/>
          </a:p>
        </p:txBody>
      </p:sp>
      <p:sp>
        <p:nvSpPr>
          <p:cNvPr id="4" name="Rectangle 12">
            <a:extLst>
              <a:ext uri="{FF2B5EF4-FFF2-40B4-BE49-F238E27FC236}">
                <a16:creationId xmlns:a16="http://schemas.microsoft.com/office/drawing/2014/main" id="{914306E0-3E52-4B27-9FAD-F66E066251AB}"/>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6CCDC2DD-00F0-4AB0-8086-8CB3B9D3311D}"/>
              </a:ext>
            </a:extLst>
          </p:cNvPr>
          <p:cNvSpPr>
            <a:spLocks noGrp="1" noChangeArrowheads="1"/>
          </p:cNvSpPr>
          <p:nvPr>
            <p:ph type="sldNum" sz="quarter" idx="12"/>
          </p:nvPr>
        </p:nvSpPr>
        <p:spPr/>
        <p:txBody>
          <a:bodyPr/>
          <a:lstStyle>
            <a:lvl1pPr>
              <a:defRPr/>
            </a:lvl1pPr>
          </a:lstStyle>
          <a:p>
            <a:fld id="{21CD1ACC-1FFE-485B-8E70-BCA9A90DC070}" type="slidenum">
              <a:rPr lang="zh-CN" altLang="en-US"/>
              <a:pPr/>
              <a:t>‹#›</a:t>
            </a:fld>
            <a:endParaRPr lang="en-US" altLang="zh-CN"/>
          </a:p>
        </p:txBody>
      </p:sp>
    </p:spTree>
    <p:extLst>
      <p:ext uri="{BB962C8B-B14F-4D97-AF65-F5344CB8AC3E}">
        <p14:creationId xmlns:p14="http://schemas.microsoft.com/office/powerpoint/2010/main" val="66166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D9DEAB1-1DD5-42D9-9DE4-75DB73A148AA}"/>
              </a:ext>
            </a:extLst>
          </p:cNvPr>
          <p:cNvSpPr>
            <a:spLocks noGrp="1" noChangeArrowheads="1"/>
          </p:cNvSpPr>
          <p:nvPr>
            <p:ph type="dt" sz="half" idx="10"/>
          </p:nvPr>
        </p:nvSpPr>
        <p:spPr/>
        <p:txBody>
          <a:bodyPr/>
          <a:lstStyle>
            <a:lvl1pPr>
              <a:defRPr/>
            </a:lvl1pPr>
          </a:lstStyle>
          <a:p>
            <a:pPr>
              <a:defRPr/>
            </a:pPr>
            <a:fld id="{528A1853-4A43-4569-9103-B18FEF1684F4}" type="datetimeFigureOut">
              <a:rPr lang="zh-CN" altLang="en-US"/>
              <a:pPr>
                <a:defRPr/>
              </a:pPr>
              <a:t>2018/12/13</a:t>
            </a:fld>
            <a:endParaRPr lang="en-US" altLang="zh-CN"/>
          </a:p>
        </p:txBody>
      </p:sp>
      <p:sp>
        <p:nvSpPr>
          <p:cNvPr id="3" name="Rectangle 12">
            <a:extLst>
              <a:ext uri="{FF2B5EF4-FFF2-40B4-BE49-F238E27FC236}">
                <a16:creationId xmlns:a16="http://schemas.microsoft.com/office/drawing/2014/main" id="{D5187970-4122-4A10-9A78-A89BF74BDA52}"/>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4" name="Rectangle 13">
            <a:extLst>
              <a:ext uri="{FF2B5EF4-FFF2-40B4-BE49-F238E27FC236}">
                <a16:creationId xmlns:a16="http://schemas.microsoft.com/office/drawing/2014/main" id="{EBCA14F5-B410-4E9C-B354-501B18013801}"/>
              </a:ext>
            </a:extLst>
          </p:cNvPr>
          <p:cNvSpPr>
            <a:spLocks noGrp="1" noChangeArrowheads="1"/>
          </p:cNvSpPr>
          <p:nvPr>
            <p:ph type="sldNum" sz="quarter" idx="12"/>
          </p:nvPr>
        </p:nvSpPr>
        <p:spPr/>
        <p:txBody>
          <a:bodyPr/>
          <a:lstStyle>
            <a:lvl1pPr>
              <a:defRPr/>
            </a:lvl1pPr>
          </a:lstStyle>
          <a:p>
            <a:fld id="{D57EFC11-8DDF-4F6A-96FC-9270BD056EAC}" type="slidenum">
              <a:rPr lang="zh-CN" altLang="en-US"/>
              <a:pPr/>
              <a:t>‹#›</a:t>
            </a:fld>
            <a:endParaRPr lang="en-US" altLang="zh-CN"/>
          </a:p>
        </p:txBody>
      </p:sp>
    </p:spTree>
    <p:extLst>
      <p:ext uri="{BB962C8B-B14F-4D97-AF65-F5344CB8AC3E}">
        <p14:creationId xmlns:p14="http://schemas.microsoft.com/office/powerpoint/2010/main" val="352818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a:extLst>
              <a:ext uri="{FF2B5EF4-FFF2-40B4-BE49-F238E27FC236}">
                <a16:creationId xmlns:a16="http://schemas.microsoft.com/office/drawing/2014/main" id="{C662290C-AE9E-43B9-8992-3881CA19CF5D}"/>
              </a:ext>
            </a:extLst>
          </p:cNvPr>
          <p:cNvSpPr>
            <a:spLocks noGrp="1" noChangeArrowheads="1"/>
          </p:cNvSpPr>
          <p:nvPr>
            <p:ph type="dt" sz="half" idx="10"/>
          </p:nvPr>
        </p:nvSpPr>
        <p:spPr/>
        <p:txBody>
          <a:bodyPr/>
          <a:lstStyle>
            <a:lvl1pPr>
              <a:defRPr/>
            </a:lvl1pPr>
          </a:lstStyle>
          <a:p>
            <a:pPr>
              <a:defRPr/>
            </a:pPr>
            <a:fld id="{E7D5A421-BD3C-4AA4-BA93-9ABA9708A9A9}" type="datetimeFigureOut">
              <a:rPr lang="zh-CN" altLang="en-US"/>
              <a:pPr>
                <a:defRPr/>
              </a:pPr>
              <a:t>2018/12/13</a:t>
            </a:fld>
            <a:endParaRPr lang="en-US" altLang="zh-CN"/>
          </a:p>
        </p:txBody>
      </p:sp>
      <p:sp>
        <p:nvSpPr>
          <p:cNvPr id="6" name="Rectangle 12">
            <a:extLst>
              <a:ext uri="{FF2B5EF4-FFF2-40B4-BE49-F238E27FC236}">
                <a16:creationId xmlns:a16="http://schemas.microsoft.com/office/drawing/2014/main" id="{B3E85519-4CB9-4353-8FE3-A0B37FC624E2}"/>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C91BBD64-83D4-4B36-986A-499B044B6120}"/>
              </a:ext>
            </a:extLst>
          </p:cNvPr>
          <p:cNvSpPr>
            <a:spLocks noGrp="1" noChangeArrowheads="1"/>
          </p:cNvSpPr>
          <p:nvPr>
            <p:ph type="sldNum" sz="quarter" idx="12"/>
          </p:nvPr>
        </p:nvSpPr>
        <p:spPr/>
        <p:txBody>
          <a:bodyPr/>
          <a:lstStyle>
            <a:lvl1pPr>
              <a:defRPr/>
            </a:lvl1pPr>
          </a:lstStyle>
          <a:p>
            <a:fld id="{2D51C74C-CE40-4A78-A7DA-639DB5E40A5E}" type="slidenum">
              <a:rPr lang="zh-CN" altLang="en-US"/>
              <a:pPr/>
              <a:t>‹#›</a:t>
            </a:fld>
            <a:endParaRPr lang="en-US" altLang="zh-CN"/>
          </a:p>
        </p:txBody>
      </p:sp>
    </p:spTree>
    <p:extLst>
      <p:ext uri="{BB962C8B-B14F-4D97-AF65-F5344CB8AC3E}">
        <p14:creationId xmlns:p14="http://schemas.microsoft.com/office/powerpoint/2010/main" val="79986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a:extLst>
              <a:ext uri="{FF2B5EF4-FFF2-40B4-BE49-F238E27FC236}">
                <a16:creationId xmlns:a16="http://schemas.microsoft.com/office/drawing/2014/main" id="{51599A52-5901-4E6B-A60A-0E5A2A158719}"/>
              </a:ext>
            </a:extLst>
          </p:cNvPr>
          <p:cNvSpPr>
            <a:spLocks noGrp="1" noChangeArrowheads="1"/>
          </p:cNvSpPr>
          <p:nvPr>
            <p:ph type="dt" sz="half" idx="10"/>
          </p:nvPr>
        </p:nvSpPr>
        <p:spPr/>
        <p:txBody>
          <a:bodyPr/>
          <a:lstStyle>
            <a:lvl1pPr>
              <a:defRPr/>
            </a:lvl1pPr>
          </a:lstStyle>
          <a:p>
            <a:pPr>
              <a:defRPr/>
            </a:pPr>
            <a:fld id="{EC52ED09-E906-437E-AB90-A71A6EDDEEED}" type="datetimeFigureOut">
              <a:rPr lang="zh-CN" altLang="en-US"/>
              <a:pPr>
                <a:defRPr/>
              </a:pPr>
              <a:t>2018/12/13</a:t>
            </a:fld>
            <a:endParaRPr lang="en-US" altLang="zh-CN"/>
          </a:p>
        </p:txBody>
      </p:sp>
      <p:sp>
        <p:nvSpPr>
          <p:cNvPr id="6" name="Rectangle 12">
            <a:extLst>
              <a:ext uri="{FF2B5EF4-FFF2-40B4-BE49-F238E27FC236}">
                <a16:creationId xmlns:a16="http://schemas.microsoft.com/office/drawing/2014/main" id="{B2A64787-A8EB-42D3-8932-7009E2E4B529}"/>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06AEEB83-6A3C-49A1-B701-1214E6CBC3AA}"/>
              </a:ext>
            </a:extLst>
          </p:cNvPr>
          <p:cNvSpPr>
            <a:spLocks noGrp="1" noChangeArrowheads="1"/>
          </p:cNvSpPr>
          <p:nvPr>
            <p:ph type="sldNum" sz="quarter" idx="12"/>
          </p:nvPr>
        </p:nvSpPr>
        <p:spPr/>
        <p:txBody>
          <a:bodyPr/>
          <a:lstStyle>
            <a:lvl1pPr>
              <a:defRPr/>
            </a:lvl1pPr>
          </a:lstStyle>
          <a:p>
            <a:fld id="{81E8BAEE-0E01-45DD-8C30-72DDC5E9D87E}" type="slidenum">
              <a:rPr lang="zh-CN" altLang="en-US"/>
              <a:pPr/>
              <a:t>‹#›</a:t>
            </a:fld>
            <a:endParaRPr lang="en-US" altLang="zh-CN"/>
          </a:p>
        </p:txBody>
      </p:sp>
    </p:spTree>
    <p:extLst>
      <p:ext uri="{BB962C8B-B14F-4D97-AF65-F5344CB8AC3E}">
        <p14:creationId xmlns:p14="http://schemas.microsoft.com/office/powerpoint/2010/main" val="274731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B03612C-5A17-4E28-BFB7-4C530B927F96}"/>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27" name="Rectangle 3">
            <a:extLst>
              <a:ext uri="{FF2B5EF4-FFF2-40B4-BE49-F238E27FC236}">
                <a16:creationId xmlns:a16="http://schemas.microsoft.com/office/drawing/2014/main" id="{E62F8DA4-5E96-4071-AE2D-DCE48FC84E41}"/>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28" name="Rectangle 4">
            <a:extLst>
              <a:ext uri="{FF2B5EF4-FFF2-40B4-BE49-F238E27FC236}">
                <a16:creationId xmlns:a16="http://schemas.microsoft.com/office/drawing/2014/main" id="{14D8A905-0C1D-46E6-8C41-38AD27C018A3}"/>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29" name="Rectangle 5">
            <a:extLst>
              <a:ext uri="{FF2B5EF4-FFF2-40B4-BE49-F238E27FC236}">
                <a16:creationId xmlns:a16="http://schemas.microsoft.com/office/drawing/2014/main" id="{0947D182-26C8-4943-9E62-C4F073F9F33A}"/>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30" name="Rectangle 6">
            <a:extLst>
              <a:ext uri="{FF2B5EF4-FFF2-40B4-BE49-F238E27FC236}">
                <a16:creationId xmlns:a16="http://schemas.microsoft.com/office/drawing/2014/main" id="{4F39193E-40C2-44BA-B771-ABBE6FED6E72}"/>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31" name="Rectangle 7">
            <a:extLst>
              <a:ext uri="{FF2B5EF4-FFF2-40B4-BE49-F238E27FC236}">
                <a16:creationId xmlns:a16="http://schemas.microsoft.com/office/drawing/2014/main" id="{F20A67D2-4B86-4B96-8C02-CE5898D9CBE4}"/>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32" name="Rectangle 8">
            <a:extLst>
              <a:ext uri="{FF2B5EF4-FFF2-40B4-BE49-F238E27FC236}">
                <a16:creationId xmlns:a16="http://schemas.microsoft.com/office/drawing/2014/main" id="{70F365C4-05AC-4BB5-924D-CCAAB8E7250E}"/>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kumimoji="1" lang="zh-CN" altLang="en-US" sz="2400">
              <a:latin typeface="Tahoma" charset="0"/>
            </a:endParaRPr>
          </a:p>
        </p:txBody>
      </p:sp>
      <p:sp>
        <p:nvSpPr>
          <p:cNvPr id="1033" name="Rectangle 9">
            <a:extLst>
              <a:ext uri="{FF2B5EF4-FFF2-40B4-BE49-F238E27FC236}">
                <a16:creationId xmlns:a16="http://schemas.microsoft.com/office/drawing/2014/main" id="{CA12D534-1636-484D-9F2D-F9E70211AC98}"/>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34" name="Rectangle 10">
            <a:extLst>
              <a:ext uri="{FF2B5EF4-FFF2-40B4-BE49-F238E27FC236}">
                <a16:creationId xmlns:a16="http://schemas.microsoft.com/office/drawing/2014/main" id="{29199E8B-584A-4495-B4C9-B8BF7CC0C7B7}"/>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8139" name="Rectangle 11">
            <a:extLst>
              <a:ext uri="{FF2B5EF4-FFF2-40B4-BE49-F238E27FC236}">
                <a16:creationId xmlns:a16="http://schemas.microsoft.com/office/drawing/2014/main" id="{0B6BBEB0-A5EB-4F8C-AEB7-D3EEF52540C4}"/>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fld id="{C95FF7D1-32D9-42AD-AC23-DA74EE51699F}" type="datetimeFigureOut">
              <a:rPr lang="zh-CN" altLang="en-US"/>
              <a:pPr>
                <a:defRPr/>
              </a:pPr>
              <a:t>2018/12/13</a:t>
            </a:fld>
            <a:endParaRPr lang="en-US" altLang="zh-CN"/>
          </a:p>
        </p:txBody>
      </p:sp>
      <p:sp>
        <p:nvSpPr>
          <p:cNvPr id="48140" name="Rectangle 12">
            <a:extLst>
              <a:ext uri="{FF2B5EF4-FFF2-40B4-BE49-F238E27FC236}">
                <a16:creationId xmlns:a16="http://schemas.microsoft.com/office/drawing/2014/main" id="{C4887B6E-F855-4EDF-8727-0E858FF6850A}"/>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ltLang="zh-CN"/>
          </a:p>
        </p:txBody>
      </p:sp>
      <p:sp>
        <p:nvSpPr>
          <p:cNvPr id="48141" name="Rectangle 13">
            <a:extLst>
              <a:ext uri="{FF2B5EF4-FFF2-40B4-BE49-F238E27FC236}">
                <a16:creationId xmlns:a16="http://schemas.microsoft.com/office/drawing/2014/main" id="{77F89F52-884B-457D-9745-1BBDD38E3137}"/>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Tahoma" panose="020B0604030504040204" pitchFamily="34" charset="0"/>
              </a:defRPr>
            </a:lvl1pPr>
          </a:lstStyle>
          <a:p>
            <a:fld id="{3289E9FD-25E0-4B04-9817-8740D815226A}"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4" r:id="rId3"/>
    <p:sldLayoutId id="2147484315" r:id="rId4"/>
    <p:sldLayoutId id="2147484316"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ea typeface="宋体" pitchFamily="2" charset="-122"/>
        </a:defRPr>
      </a:lvl2pPr>
      <a:lvl3pPr algn="l" rtl="0" eaLnBrk="0" fontAlgn="base" hangingPunct="0">
        <a:spcBef>
          <a:spcPct val="0"/>
        </a:spcBef>
        <a:spcAft>
          <a:spcPct val="0"/>
        </a:spcAft>
        <a:defRPr sz="4400">
          <a:solidFill>
            <a:schemeClr val="tx2"/>
          </a:solidFill>
          <a:latin typeface="Tahoma" charset="0"/>
          <a:ea typeface="宋体" pitchFamily="2" charset="-122"/>
        </a:defRPr>
      </a:lvl3pPr>
      <a:lvl4pPr algn="l" rtl="0" eaLnBrk="0" fontAlgn="base" hangingPunct="0">
        <a:spcBef>
          <a:spcPct val="0"/>
        </a:spcBef>
        <a:spcAft>
          <a:spcPct val="0"/>
        </a:spcAft>
        <a:defRPr sz="4400">
          <a:solidFill>
            <a:schemeClr val="tx2"/>
          </a:solidFill>
          <a:latin typeface="Tahoma" charset="0"/>
          <a:ea typeface="宋体" pitchFamily="2" charset="-122"/>
        </a:defRPr>
      </a:lvl4pPr>
      <a:lvl5pPr algn="l" rtl="0" eaLnBrk="0" fontAlgn="base" hangingPunct="0">
        <a:spcBef>
          <a:spcPct val="0"/>
        </a:spcBef>
        <a:spcAft>
          <a:spcPct val="0"/>
        </a:spcAft>
        <a:defRPr sz="4400">
          <a:solidFill>
            <a:schemeClr val="tx2"/>
          </a:solidFill>
          <a:latin typeface="Tahoma" charset="0"/>
          <a:ea typeface="宋体" pitchFamily="2" charset="-122"/>
        </a:defRPr>
      </a:lvl5pPr>
      <a:lvl6pPr marL="457200" algn="l" rtl="0" fontAlgn="base">
        <a:spcBef>
          <a:spcPct val="0"/>
        </a:spcBef>
        <a:spcAft>
          <a:spcPct val="0"/>
        </a:spcAft>
        <a:defRPr sz="4400">
          <a:solidFill>
            <a:schemeClr val="tx2"/>
          </a:solidFill>
          <a:latin typeface="Tahoma" charset="0"/>
          <a:ea typeface="宋体" pitchFamily="2" charset="-122"/>
        </a:defRPr>
      </a:lvl6pPr>
      <a:lvl7pPr marL="914400" algn="l" rtl="0" fontAlgn="base">
        <a:spcBef>
          <a:spcPct val="0"/>
        </a:spcBef>
        <a:spcAft>
          <a:spcPct val="0"/>
        </a:spcAft>
        <a:defRPr sz="4400">
          <a:solidFill>
            <a:schemeClr val="tx2"/>
          </a:solidFill>
          <a:latin typeface="Tahoma" charset="0"/>
          <a:ea typeface="宋体" pitchFamily="2" charset="-122"/>
        </a:defRPr>
      </a:lvl7pPr>
      <a:lvl8pPr marL="1371600" algn="l" rtl="0" fontAlgn="base">
        <a:spcBef>
          <a:spcPct val="0"/>
        </a:spcBef>
        <a:spcAft>
          <a:spcPct val="0"/>
        </a:spcAft>
        <a:defRPr sz="4400">
          <a:solidFill>
            <a:schemeClr val="tx2"/>
          </a:solidFill>
          <a:latin typeface="Tahoma" charset="0"/>
          <a:ea typeface="宋体" pitchFamily="2" charset="-122"/>
        </a:defRPr>
      </a:lvl8pPr>
      <a:lvl9pPr marL="1828800" algn="l" rtl="0" fontAlgn="base">
        <a:spcBef>
          <a:spcPct val="0"/>
        </a:spcBef>
        <a:spcAft>
          <a:spcPct val="0"/>
        </a:spcAft>
        <a:defRPr sz="4400">
          <a:solidFill>
            <a:schemeClr val="tx2"/>
          </a:solidFill>
          <a:latin typeface="Tahoma"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208E96CB-D802-429C-8C98-F0B6F3622A3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91362FD2-3216-43C2-9BE9-890E37C2014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1EBE709-CE97-4D00-8F8F-0032812F765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宋体"/>
              </a:defRPr>
            </a:lvl1pPr>
          </a:lstStyle>
          <a:p>
            <a:pPr>
              <a:defRPr/>
            </a:pPr>
            <a:fld id="{C6AA209E-9149-4F11-8113-F106E6016FE9}"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402A7E2B-7619-45F7-9789-00C64356C1F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宋体"/>
              </a:defRPr>
            </a:lvl1pPr>
          </a:lstStyle>
          <a:p>
            <a:pPr>
              <a:defRPr/>
            </a:pPr>
            <a:endParaRPr lang="zh-CN" altLang="en-US"/>
          </a:p>
        </p:txBody>
      </p:sp>
      <p:sp>
        <p:nvSpPr>
          <p:cNvPr id="6" name="灯片编号占位符 5">
            <a:extLst>
              <a:ext uri="{FF2B5EF4-FFF2-40B4-BE49-F238E27FC236}">
                <a16:creationId xmlns:a16="http://schemas.microsoft.com/office/drawing/2014/main" id="{771E3D0A-9FB6-46BF-A750-08E5B293B6C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724FBAE-9CC6-4FD5-99B3-42C2310E681C}"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8750;&#31246;&#35270;&#39057;/&#38750;&#31246;&#25910;&#20837;&#35268;&#33539;&#31649;&#29702;.mp4" TargetMode="External"/><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标题 1">
            <a:extLst>
              <a:ext uri="{FF2B5EF4-FFF2-40B4-BE49-F238E27FC236}">
                <a16:creationId xmlns:a16="http://schemas.microsoft.com/office/drawing/2014/main" id="{6C349B07-AEAB-4541-94D8-2503FEC34D8E}"/>
              </a:ext>
            </a:extLst>
          </p:cNvPr>
          <p:cNvSpPr>
            <a:spLocks noGrp="1"/>
          </p:cNvSpPr>
          <p:nvPr>
            <p:ph type="ctrTitle"/>
          </p:nvPr>
        </p:nvSpPr>
        <p:spPr>
          <a:xfrm>
            <a:off x="755650" y="620713"/>
            <a:ext cx="7772400" cy="1295400"/>
          </a:xfrm>
        </p:spPr>
        <p:txBody>
          <a:bodyPr/>
          <a:lstStyle/>
          <a:p>
            <a:pPr eaLnBrk="1" hangingPunct="1"/>
            <a:r>
              <a:rPr lang="zh-CN" altLang="en-US" b="1">
                <a:solidFill>
                  <a:srgbClr val="6567D6"/>
                </a:solidFill>
                <a:latin typeface="幼圆" panose="02010509060101010101" pitchFamily="49" charset="-122"/>
                <a:ea typeface="幼圆" panose="02010509060101010101" pitchFamily="49" charset="-122"/>
              </a:rPr>
              <a:t>第八章 政府</a:t>
            </a:r>
            <a:r>
              <a:rPr lang="zh-CN" altLang="en-US" b="1">
                <a:solidFill>
                  <a:srgbClr val="6567D6"/>
                </a:solidFill>
                <a:latin typeface="幼圆" panose="02010509060101010101" pitchFamily="49" charset="-122"/>
                <a:ea typeface="幼圆" panose="02010509060101010101" pitchFamily="49" charset="-122"/>
                <a:hlinkClick r:id="rId3" action="ppaction://hlinkfile"/>
              </a:rPr>
              <a:t>非税收入</a:t>
            </a:r>
            <a:r>
              <a:rPr lang="zh-CN" altLang="en-US" b="1">
                <a:solidFill>
                  <a:srgbClr val="6567D6"/>
                </a:solidFill>
                <a:latin typeface="幼圆" panose="02010509060101010101" pitchFamily="49" charset="-122"/>
                <a:ea typeface="幼圆" panose="02010509060101010101" pitchFamily="49" charset="-122"/>
              </a:rPr>
              <a:t>监督管理</a:t>
            </a:r>
            <a:endParaRPr lang="zh-CN" altLang="en-US">
              <a:solidFill>
                <a:srgbClr val="2E6868"/>
              </a:solidFill>
              <a:latin typeface="微软雅黑" panose="020B0503020204020204" pitchFamily="34" charset="-122"/>
              <a:ea typeface="微软雅黑" panose="020B0503020204020204" pitchFamily="34" charset="-122"/>
            </a:endParaRPr>
          </a:p>
        </p:txBody>
      </p:sp>
      <p:sp>
        <p:nvSpPr>
          <p:cNvPr id="24579" name="副标题 2">
            <a:extLst>
              <a:ext uri="{FF2B5EF4-FFF2-40B4-BE49-F238E27FC236}">
                <a16:creationId xmlns:a16="http://schemas.microsoft.com/office/drawing/2014/main" id="{6EE7E4DF-E10C-4044-B47E-3B11BD123D55}"/>
              </a:ext>
            </a:extLst>
          </p:cNvPr>
          <p:cNvSpPr>
            <a:spLocks noGrp="1"/>
          </p:cNvSpPr>
          <p:nvPr>
            <p:ph type="subTitle" idx="1"/>
          </p:nvPr>
        </p:nvSpPr>
        <p:spPr>
          <a:xfrm>
            <a:off x="1476375" y="2492375"/>
            <a:ext cx="6111875" cy="649288"/>
          </a:xfrm>
        </p:spPr>
        <p:txBody>
          <a:bodyPr/>
          <a:lstStyle/>
          <a:p>
            <a:pPr eaLnBrk="1" hangingPunct="1"/>
            <a:r>
              <a:rPr lang="zh-CN" altLang="en-US" sz="4000">
                <a:solidFill>
                  <a:srgbClr val="2E6868"/>
                </a:solidFill>
                <a:latin typeface="微软雅黑" panose="020B0503020204020204" pitchFamily="34" charset="-122"/>
                <a:ea typeface="微软雅黑" panose="020B0503020204020204" pitchFamily="34" charset="-122"/>
              </a:rPr>
              <a:t>主讲：唐祥来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a:extLst>
              <a:ext uri="{FF2B5EF4-FFF2-40B4-BE49-F238E27FC236}">
                <a16:creationId xmlns:a16="http://schemas.microsoft.com/office/drawing/2014/main" id="{C99AE03D-A726-41C7-91DE-9CB09DF43FFA}"/>
              </a:ext>
            </a:extLst>
          </p:cNvPr>
          <p:cNvSpPr>
            <a:spLocks noGrp="1"/>
          </p:cNvSpPr>
          <p:nvPr>
            <p:ph type="title"/>
          </p:nvPr>
        </p:nvSpPr>
        <p:spPr>
          <a:xfrm>
            <a:off x="468313" y="188913"/>
            <a:ext cx="8259762" cy="1054100"/>
          </a:xfrm>
        </p:spPr>
        <p:txBody>
          <a:bodyPr/>
          <a:lstStyle/>
          <a:p>
            <a:r>
              <a:rPr lang="en-US" altLang="zh-CN" sz="3200" b="1">
                <a:latin typeface="隶书" panose="02010509060101010101" pitchFamily="49" charset="-122"/>
                <a:ea typeface="隶书" panose="02010509060101010101" pitchFamily="49" charset="-122"/>
              </a:rPr>
              <a:t>(</a:t>
            </a:r>
            <a:r>
              <a:rPr lang="zh-CN" altLang="en-US" sz="3200" b="1">
                <a:latin typeface="隶书" panose="02010509060101010101" pitchFamily="49" charset="-122"/>
                <a:ea typeface="隶书" panose="02010509060101010101" pitchFamily="49" charset="-122"/>
              </a:rPr>
              <a:t>二</a:t>
            </a:r>
            <a:r>
              <a:rPr lang="en-US" altLang="zh-CN" sz="3200" b="1">
                <a:latin typeface="隶书" panose="02010509060101010101" pitchFamily="49" charset="-122"/>
                <a:ea typeface="隶书" panose="02010509060101010101" pitchFamily="49" charset="-122"/>
              </a:rPr>
              <a:t>)</a:t>
            </a:r>
            <a:r>
              <a:rPr lang="zh-CN" altLang="en-US" sz="3200" b="1">
                <a:latin typeface="隶书" panose="02010509060101010101" pitchFamily="49" charset="-122"/>
                <a:ea typeface="隶书" panose="02010509060101010101" pitchFamily="49" charset="-122"/>
              </a:rPr>
              <a:t>设置收入稽查与使用的监督机构是确保公共权力的行使符合公共利益的要求</a:t>
            </a:r>
            <a:endParaRPr lang="zh-CN" altLang="en-US" sz="3200"/>
          </a:p>
        </p:txBody>
      </p:sp>
      <p:sp>
        <p:nvSpPr>
          <p:cNvPr id="33795" name="内容占位符 2">
            <a:extLst>
              <a:ext uri="{FF2B5EF4-FFF2-40B4-BE49-F238E27FC236}">
                <a16:creationId xmlns:a16="http://schemas.microsoft.com/office/drawing/2014/main" id="{6A96A253-ACA5-4C4C-B63C-9E4CB3BCE27E}"/>
              </a:ext>
            </a:extLst>
          </p:cNvPr>
          <p:cNvSpPr>
            <a:spLocks noGrp="1"/>
          </p:cNvSpPr>
          <p:nvPr>
            <p:ph idx="1"/>
          </p:nvPr>
        </p:nvSpPr>
        <p:spPr>
          <a:xfrm>
            <a:off x="755650" y="1628775"/>
            <a:ext cx="8199438" cy="4503738"/>
          </a:xfrm>
        </p:spPr>
        <p:txBody>
          <a:bodyPr/>
          <a:lstStyle/>
          <a:p>
            <a:pPr eaLnBrk="1" hangingPunct="1">
              <a:lnSpc>
                <a:spcPct val="110000"/>
              </a:lnSpc>
              <a:spcBef>
                <a:spcPts val="1200"/>
              </a:spcBef>
              <a:buClr>
                <a:srgbClr val="92D050"/>
              </a:buClr>
              <a:buFont typeface="Wingdings" panose="05000000000000000000" pitchFamily="2" charset="2"/>
              <a:buChar char="ü"/>
            </a:pPr>
            <a:r>
              <a:rPr lang="zh-CN" altLang="en-US" b="1">
                <a:latin typeface="仿宋" panose="02010609060101010101" pitchFamily="49" charset="-122"/>
                <a:ea typeface="仿宋" panose="02010609060101010101" pitchFamily="49" charset="-122"/>
              </a:rPr>
              <a:t>迄今为止比较成功和最为</a:t>
            </a:r>
            <a:r>
              <a:rPr lang="zh-CN" altLang="en-US" b="1">
                <a:latin typeface="华文琥珀" panose="02010800040101010101" pitchFamily="2" charset="-122"/>
                <a:ea typeface="华文琥珀" panose="02010800040101010101" pitchFamily="2" charset="-122"/>
              </a:rPr>
              <a:t>有效的制度安排</a:t>
            </a:r>
            <a:r>
              <a:rPr lang="zh-CN" altLang="en-US" b="1">
                <a:latin typeface="仿宋" panose="02010609060101010101" pitchFamily="49" charset="-122"/>
                <a:ea typeface="仿宋" panose="02010609060101010101" pitchFamily="49" charset="-122"/>
              </a:rPr>
              <a:t>。</a:t>
            </a:r>
            <a:endParaRPr lang="en-US" altLang="zh-CN" b="1">
              <a:latin typeface="仿宋" panose="02010609060101010101" pitchFamily="49" charset="-122"/>
              <a:ea typeface="仿宋" panose="02010609060101010101" pitchFamily="49" charset="-122"/>
            </a:endParaRPr>
          </a:p>
          <a:p>
            <a:pPr eaLnBrk="1" hangingPunct="1">
              <a:lnSpc>
                <a:spcPct val="110000"/>
              </a:lnSpc>
              <a:spcBef>
                <a:spcPts val="1200"/>
              </a:spcBef>
              <a:buClr>
                <a:srgbClr val="92D050"/>
              </a:buClr>
              <a:buFont typeface="Wingdings" panose="05000000000000000000" pitchFamily="2" charset="2"/>
              <a:buChar char="ü"/>
            </a:pPr>
            <a:r>
              <a:rPr lang="zh-CN" altLang="en-US" b="1">
                <a:latin typeface="仿宋" panose="02010609060101010101" pitchFamily="49" charset="-122"/>
                <a:ea typeface="仿宋" panose="02010609060101010101" pitchFamily="49" charset="-122"/>
              </a:rPr>
              <a:t>非税收入监督就是要在权力机关行使非税收入管理权力的过程中形成一个</a:t>
            </a:r>
            <a:r>
              <a:rPr lang="zh-CN" altLang="en-US" b="1">
                <a:latin typeface="华文琥珀" panose="02010800040101010101" pitchFamily="2" charset="-122"/>
                <a:ea typeface="华文琥珀" panose="02010800040101010101" pitchFamily="2" charset="-122"/>
              </a:rPr>
              <a:t>有效的约束机制</a:t>
            </a:r>
            <a:r>
              <a:rPr lang="zh-CN" altLang="en-US" b="1">
                <a:latin typeface="仿宋" panose="02010609060101010101" pitchFamily="49" charset="-122"/>
                <a:ea typeface="仿宋" panose="02010609060101010101" pitchFamily="49" charset="-122"/>
              </a:rPr>
              <a:t>。</a:t>
            </a:r>
            <a:endParaRPr lang="en-US" altLang="zh-CN" b="1">
              <a:latin typeface="仿宋" panose="02010609060101010101" pitchFamily="49" charset="-122"/>
              <a:ea typeface="仿宋" panose="02010609060101010101" pitchFamily="49" charset="-122"/>
            </a:endParaRPr>
          </a:p>
          <a:p>
            <a:pPr eaLnBrk="1" hangingPunct="1">
              <a:lnSpc>
                <a:spcPct val="110000"/>
              </a:lnSpc>
              <a:spcBef>
                <a:spcPts val="1200"/>
              </a:spcBef>
              <a:buClr>
                <a:srgbClr val="92D050"/>
              </a:buClr>
              <a:buFont typeface="Wingdings" panose="05000000000000000000" pitchFamily="2" charset="2"/>
              <a:buChar char="ü"/>
            </a:pPr>
            <a:r>
              <a:rPr lang="zh-CN" altLang="en-US" b="1">
                <a:latin typeface="仿宋" panose="02010609060101010101" pitchFamily="49" charset="-122"/>
                <a:ea typeface="仿宋" panose="02010609060101010101" pitchFamily="49" charset="-122"/>
              </a:rPr>
              <a:t>为了使得这一约束机制能够有效发挥作用，非税收入</a:t>
            </a:r>
            <a:r>
              <a:rPr lang="zh-CN" altLang="en-US" b="1">
                <a:latin typeface="华文琥珀" panose="02010800040101010101" pitchFamily="2" charset="-122"/>
                <a:ea typeface="华文琥珀" panose="02010800040101010101" pitchFamily="2" charset="-122"/>
              </a:rPr>
              <a:t>稽查与使用监督机构</a:t>
            </a:r>
            <a:r>
              <a:rPr lang="zh-CN" altLang="en-US" b="1">
                <a:latin typeface="仿宋" panose="02010609060101010101" pitchFamily="49" charset="-122"/>
                <a:ea typeface="仿宋" panose="02010609060101010101" pitchFamily="49" charset="-122"/>
              </a:rPr>
              <a:t>往往还具有独立行使监督权力的权力。</a:t>
            </a:r>
          </a:p>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29D7B13-4CA7-496B-A820-5FADBB5B39BD}"/>
              </a:ext>
            </a:extLst>
          </p:cNvPr>
          <p:cNvSpPr>
            <a:spLocks noGrp="1" noChangeArrowheads="1"/>
          </p:cNvSpPr>
          <p:nvPr>
            <p:ph type="title"/>
          </p:nvPr>
        </p:nvSpPr>
        <p:spPr>
          <a:xfrm>
            <a:off x="128588" y="333375"/>
            <a:ext cx="9217025" cy="693738"/>
          </a:xfrm>
        </p:spPr>
        <p:txBody>
          <a:bodyPr/>
          <a:lstStyle/>
          <a:p>
            <a:r>
              <a:rPr lang="zh-CN" altLang="en-US" sz="3600">
                <a:latin typeface="微软雅黑" panose="020B0503020204020204" pitchFamily="34" charset="-122"/>
                <a:ea typeface="微软雅黑" panose="020B0503020204020204" pitchFamily="34" charset="-122"/>
              </a:rPr>
              <a:t>第二节  政府非税收入监督体系及制度设计</a:t>
            </a:r>
            <a:endParaRPr lang="en-US" altLang="zh-CN" sz="3600"/>
          </a:p>
        </p:txBody>
      </p:sp>
      <p:grpSp>
        <p:nvGrpSpPr>
          <p:cNvPr id="34819" name="Group 3">
            <a:extLst>
              <a:ext uri="{FF2B5EF4-FFF2-40B4-BE49-F238E27FC236}">
                <a16:creationId xmlns:a16="http://schemas.microsoft.com/office/drawing/2014/main" id="{A0572EA7-307A-4237-90FA-44CCDC17D530}"/>
              </a:ext>
            </a:extLst>
          </p:cNvPr>
          <p:cNvGrpSpPr>
            <a:grpSpLocks/>
          </p:cNvGrpSpPr>
          <p:nvPr/>
        </p:nvGrpSpPr>
        <p:grpSpPr bwMode="auto">
          <a:xfrm>
            <a:off x="1874838" y="2124075"/>
            <a:ext cx="5600700" cy="1758950"/>
            <a:chOff x="912" y="1008"/>
            <a:chExt cx="3984" cy="912"/>
          </a:xfrm>
        </p:grpSpPr>
        <p:sp>
          <p:nvSpPr>
            <p:cNvPr id="34828" name="AutoShape 4">
              <a:extLst>
                <a:ext uri="{FF2B5EF4-FFF2-40B4-BE49-F238E27FC236}">
                  <a16:creationId xmlns:a16="http://schemas.microsoft.com/office/drawing/2014/main" id="{A620A189-B3A4-4D71-A010-07CB57D72809}"/>
                </a:ext>
              </a:extLst>
            </p:cNvPr>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34829" name="Group 5">
              <a:extLst>
                <a:ext uri="{FF2B5EF4-FFF2-40B4-BE49-F238E27FC236}">
                  <a16:creationId xmlns:a16="http://schemas.microsoft.com/office/drawing/2014/main" id="{D1E9293D-0646-4251-BFA4-B3FAEDF03A13}"/>
                </a:ext>
              </a:extLst>
            </p:cNvPr>
            <p:cNvGrpSpPr>
              <a:grpSpLocks/>
            </p:cNvGrpSpPr>
            <p:nvPr/>
          </p:nvGrpSpPr>
          <p:grpSpPr bwMode="auto">
            <a:xfrm>
              <a:off x="999" y="1092"/>
              <a:ext cx="768" cy="746"/>
              <a:chOff x="999" y="1092"/>
              <a:chExt cx="768" cy="746"/>
            </a:xfrm>
          </p:grpSpPr>
          <p:sp>
            <p:nvSpPr>
              <p:cNvPr id="92166" name="AutoShape 6">
                <a:extLst>
                  <a:ext uri="{FF2B5EF4-FFF2-40B4-BE49-F238E27FC236}">
                    <a16:creationId xmlns:a16="http://schemas.microsoft.com/office/drawing/2014/main" id="{0C4FA313-D332-47C6-9741-8F440AEA2F04}"/>
                  </a:ext>
                </a:extLst>
              </p:cNvPr>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92167" name="Freeform 7">
                <a:extLst>
                  <a:ext uri="{FF2B5EF4-FFF2-40B4-BE49-F238E27FC236}">
                    <a16:creationId xmlns:a16="http://schemas.microsoft.com/office/drawing/2014/main" id="{18B9A486-FABD-4EDD-AA59-4E555A44DBE0}"/>
                  </a:ext>
                </a:extLst>
              </p:cNvPr>
              <p:cNvSpPr>
                <a:spLocks/>
              </p:cNvSpPr>
              <p:nvPr/>
            </p:nvSpPr>
            <p:spPr bwMode="gray">
              <a:xfrm>
                <a:off x="1048" y="1140"/>
                <a:ext cx="384"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latin typeface="Arial" charset="0"/>
                </a:endParaRPr>
              </a:p>
            </p:txBody>
          </p:sp>
          <p:sp>
            <p:nvSpPr>
              <p:cNvPr id="92168" name="Text Box 8">
                <a:extLst>
                  <a:ext uri="{FF2B5EF4-FFF2-40B4-BE49-F238E27FC236}">
                    <a16:creationId xmlns:a16="http://schemas.microsoft.com/office/drawing/2014/main" id="{49A6FEFF-9449-4CFF-988A-18CAE7D7F072}"/>
                  </a:ext>
                </a:extLst>
              </p:cNvPr>
              <p:cNvSpPr txBox="1">
                <a:spLocks noChangeArrowheads="1"/>
              </p:cNvSpPr>
              <p:nvPr/>
            </p:nvSpPr>
            <p:spPr bwMode="gray">
              <a:xfrm>
                <a:off x="1024" y="1182"/>
                <a:ext cx="717"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zh-CN" altLang="en-US" sz="3200" b="1" dirty="0">
                    <a:solidFill>
                      <a:srgbClr val="000000"/>
                    </a:solidFill>
                    <a:effectLst>
                      <a:outerShdw blurRad="38100" dist="38100" dir="2700000" algn="tl">
                        <a:srgbClr val="C0C0C0"/>
                      </a:outerShdw>
                    </a:effectLst>
                    <a:latin typeface="Arial" charset="0"/>
                  </a:rPr>
                  <a:t>监督</a:t>
                </a:r>
                <a:endParaRPr lang="en-US" altLang="zh-CN" sz="3200" b="1" dirty="0">
                  <a:solidFill>
                    <a:srgbClr val="000000"/>
                  </a:solidFill>
                  <a:effectLst>
                    <a:outerShdw blurRad="38100" dist="38100" dir="2700000" algn="tl">
                      <a:srgbClr val="C0C0C0"/>
                    </a:outerShdw>
                  </a:effectLst>
                  <a:latin typeface="Arial" charset="0"/>
                </a:endParaRPr>
              </a:p>
              <a:p>
                <a:pPr algn="ctr" eaLnBrk="0" hangingPunct="0">
                  <a:defRPr/>
                </a:pPr>
                <a:r>
                  <a:rPr lang="zh-CN" altLang="en-US" sz="3200" b="1" dirty="0">
                    <a:solidFill>
                      <a:srgbClr val="000000"/>
                    </a:solidFill>
                    <a:effectLst>
                      <a:outerShdw blurRad="38100" dist="38100" dir="2700000" algn="tl">
                        <a:srgbClr val="C0C0C0"/>
                      </a:outerShdw>
                    </a:effectLst>
                    <a:latin typeface="Arial" charset="0"/>
                  </a:rPr>
                  <a:t>主题</a:t>
                </a:r>
                <a:endParaRPr lang="en-US" altLang="zh-CN" sz="3200" b="1" dirty="0">
                  <a:solidFill>
                    <a:srgbClr val="000000"/>
                  </a:solidFill>
                  <a:effectLst>
                    <a:outerShdw blurRad="38100" dist="38100" dir="2700000" algn="tl">
                      <a:srgbClr val="C0C0C0"/>
                    </a:outerShdw>
                  </a:effectLst>
                  <a:latin typeface="Arial" charset="0"/>
                </a:endParaRPr>
              </a:p>
            </p:txBody>
          </p:sp>
        </p:grpSp>
        <p:sp>
          <p:nvSpPr>
            <p:cNvPr id="34830" name="Text Box 9">
              <a:extLst>
                <a:ext uri="{FF2B5EF4-FFF2-40B4-BE49-F238E27FC236}">
                  <a16:creationId xmlns:a16="http://schemas.microsoft.com/office/drawing/2014/main" id="{6C31E5D7-4829-4C44-85C5-8AC900ABF7CD}"/>
                </a:ext>
              </a:extLst>
            </p:cNvPr>
            <p:cNvSpPr txBox="1">
              <a:spLocks noChangeArrowheads="1"/>
            </p:cNvSpPr>
            <p:nvPr/>
          </p:nvSpPr>
          <p:spPr bwMode="gray">
            <a:xfrm>
              <a:off x="1872" y="1064"/>
              <a:ext cx="2928" cy="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b="1">
                  <a:latin typeface="仿宋" panose="02010609060101010101" pitchFamily="49" charset="-122"/>
                  <a:ea typeface="仿宋" panose="02010609060101010101" pitchFamily="49" charset="-122"/>
                </a:rPr>
                <a:t>立法、司法、监察、发改、审计、中介机构、社会大众、媒体等</a:t>
              </a:r>
              <a:endParaRPr lang="en-US" altLang="zh-CN" sz="2400">
                <a:solidFill>
                  <a:srgbClr val="000000"/>
                </a:solidFill>
                <a:latin typeface="Arial" panose="020B0604020202020204" pitchFamily="34" charset="0"/>
              </a:endParaRPr>
            </a:p>
          </p:txBody>
        </p:sp>
      </p:grpSp>
      <p:grpSp>
        <p:nvGrpSpPr>
          <p:cNvPr id="34820" name="Group 17">
            <a:extLst>
              <a:ext uri="{FF2B5EF4-FFF2-40B4-BE49-F238E27FC236}">
                <a16:creationId xmlns:a16="http://schemas.microsoft.com/office/drawing/2014/main" id="{3B03EBEA-4D31-428B-90BA-B27ECE2F0C3B}"/>
              </a:ext>
            </a:extLst>
          </p:cNvPr>
          <p:cNvGrpSpPr>
            <a:grpSpLocks/>
          </p:cNvGrpSpPr>
          <p:nvPr/>
        </p:nvGrpSpPr>
        <p:grpSpPr bwMode="auto">
          <a:xfrm>
            <a:off x="1928813" y="4149725"/>
            <a:ext cx="5718175" cy="2016125"/>
            <a:chOff x="866" y="2973"/>
            <a:chExt cx="4055" cy="1042"/>
          </a:xfrm>
        </p:grpSpPr>
        <p:sp>
          <p:nvSpPr>
            <p:cNvPr id="34822" name="AutoShape 18">
              <a:extLst>
                <a:ext uri="{FF2B5EF4-FFF2-40B4-BE49-F238E27FC236}">
                  <a16:creationId xmlns:a16="http://schemas.microsoft.com/office/drawing/2014/main" id="{C3330259-DD14-4B6D-8575-A602D288E05E}"/>
                </a:ext>
              </a:extLst>
            </p:cNvPr>
            <p:cNvSpPr>
              <a:spLocks noChangeArrowheads="1"/>
            </p:cNvSpPr>
            <p:nvPr/>
          </p:nvSpPr>
          <p:spPr bwMode="gray">
            <a:xfrm>
              <a:off x="866" y="2973"/>
              <a:ext cx="3984" cy="104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34823" name="Group 19">
              <a:extLst>
                <a:ext uri="{FF2B5EF4-FFF2-40B4-BE49-F238E27FC236}">
                  <a16:creationId xmlns:a16="http://schemas.microsoft.com/office/drawing/2014/main" id="{EFEA6BB5-8D68-4820-95BA-D12B1FCFB58C}"/>
                </a:ext>
              </a:extLst>
            </p:cNvPr>
            <p:cNvGrpSpPr>
              <a:grpSpLocks/>
            </p:cNvGrpSpPr>
            <p:nvPr/>
          </p:nvGrpSpPr>
          <p:grpSpPr bwMode="auto">
            <a:xfrm>
              <a:off x="990" y="3108"/>
              <a:ext cx="768" cy="746"/>
              <a:chOff x="990" y="3108"/>
              <a:chExt cx="768" cy="746"/>
            </a:xfrm>
          </p:grpSpPr>
          <p:sp>
            <p:nvSpPr>
              <p:cNvPr id="92180" name="AutoShape 20">
                <a:extLst>
                  <a:ext uri="{FF2B5EF4-FFF2-40B4-BE49-F238E27FC236}">
                    <a16:creationId xmlns:a16="http://schemas.microsoft.com/office/drawing/2014/main" id="{E1B59B99-DBF6-4FE0-9239-FBA9BB2BF212}"/>
                  </a:ext>
                </a:extLst>
              </p:cNvPr>
              <p:cNvSpPr>
                <a:spLocks noChangeArrowheads="1"/>
              </p:cNvSpPr>
              <p:nvPr/>
            </p:nvSpPr>
            <p:spPr bwMode="gray">
              <a:xfrm>
                <a:off x="990" y="3108"/>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92181" name="Freeform 21">
                <a:extLst>
                  <a:ext uri="{FF2B5EF4-FFF2-40B4-BE49-F238E27FC236}">
                    <a16:creationId xmlns:a16="http://schemas.microsoft.com/office/drawing/2014/main" id="{A4642DBD-7B6B-4D27-9692-A79109C73A9B}"/>
                  </a:ext>
                </a:extLst>
              </p:cNvPr>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latin typeface="Arial" charset="0"/>
                </a:endParaRPr>
              </a:p>
            </p:txBody>
          </p:sp>
          <p:sp>
            <p:nvSpPr>
              <p:cNvPr id="92182" name="Text Box 22">
                <a:extLst>
                  <a:ext uri="{FF2B5EF4-FFF2-40B4-BE49-F238E27FC236}">
                    <a16:creationId xmlns:a16="http://schemas.microsoft.com/office/drawing/2014/main" id="{9D5057F5-CB15-4815-9672-3514C7DD8841}"/>
                  </a:ext>
                </a:extLst>
              </p:cNvPr>
              <p:cNvSpPr txBox="1">
                <a:spLocks noChangeArrowheads="1"/>
              </p:cNvSpPr>
              <p:nvPr/>
            </p:nvSpPr>
            <p:spPr bwMode="gray">
              <a:xfrm>
                <a:off x="990" y="3168"/>
                <a:ext cx="715"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zh-CN" altLang="en-US" sz="3200" b="1" dirty="0">
                    <a:solidFill>
                      <a:srgbClr val="D43636"/>
                    </a:solidFill>
                    <a:effectLst>
                      <a:outerShdw blurRad="38100" dist="38100" dir="2700000" algn="tl">
                        <a:srgbClr val="C0C0C0"/>
                      </a:outerShdw>
                    </a:effectLst>
                    <a:latin typeface="Arial" charset="0"/>
                  </a:rPr>
                  <a:t>监督</a:t>
                </a:r>
                <a:endParaRPr lang="en-US" altLang="zh-CN" sz="3200" b="1" dirty="0">
                  <a:solidFill>
                    <a:srgbClr val="D43636"/>
                  </a:solidFill>
                  <a:effectLst>
                    <a:outerShdw blurRad="38100" dist="38100" dir="2700000" algn="tl">
                      <a:srgbClr val="C0C0C0"/>
                    </a:outerShdw>
                  </a:effectLst>
                  <a:latin typeface="Arial" charset="0"/>
                </a:endParaRPr>
              </a:p>
              <a:p>
                <a:pPr algn="ctr" eaLnBrk="0" hangingPunct="0">
                  <a:defRPr/>
                </a:pPr>
                <a:r>
                  <a:rPr lang="zh-CN" altLang="en-US" sz="3200" b="1" dirty="0">
                    <a:solidFill>
                      <a:srgbClr val="D43636"/>
                    </a:solidFill>
                    <a:effectLst>
                      <a:outerShdw blurRad="38100" dist="38100" dir="2700000" algn="tl">
                        <a:srgbClr val="C0C0C0"/>
                      </a:outerShdw>
                    </a:effectLst>
                    <a:latin typeface="Arial" charset="0"/>
                  </a:rPr>
                  <a:t>依据</a:t>
                </a:r>
                <a:endParaRPr lang="en-US" altLang="zh-CN" sz="3200" b="1" dirty="0">
                  <a:solidFill>
                    <a:srgbClr val="D43636"/>
                  </a:solidFill>
                  <a:effectLst>
                    <a:outerShdw blurRad="38100" dist="38100" dir="2700000" algn="tl">
                      <a:srgbClr val="C0C0C0"/>
                    </a:outerShdw>
                  </a:effectLst>
                  <a:latin typeface="Arial" charset="0"/>
                </a:endParaRPr>
              </a:p>
            </p:txBody>
          </p:sp>
        </p:grpSp>
        <p:sp>
          <p:nvSpPr>
            <p:cNvPr id="34824" name="Text Box 23">
              <a:extLst>
                <a:ext uri="{FF2B5EF4-FFF2-40B4-BE49-F238E27FC236}">
                  <a16:creationId xmlns:a16="http://schemas.microsoft.com/office/drawing/2014/main" id="{AC70B409-F5C5-4F8D-ADEF-49913D2986C4}"/>
                </a:ext>
              </a:extLst>
            </p:cNvPr>
            <p:cNvSpPr txBox="1">
              <a:spLocks noChangeArrowheads="1"/>
            </p:cNvSpPr>
            <p:nvPr/>
          </p:nvSpPr>
          <p:spPr bwMode="gray">
            <a:xfrm>
              <a:off x="1857" y="3165"/>
              <a:ext cx="3064"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b="1">
                  <a:latin typeface="华文琥珀" panose="02010800040101010101" pitchFamily="2" charset="-122"/>
                  <a:ea typeface="华文琥珀" panose="02010800040101010101" pitchFamily="2" charset="-122"/>
                  <a:hlinkClick r:id="rId2" action="ppaction://hlinksldjump"/>
                </a:rPr>
                <a:t>国家层面</a:t>
              </a:r>
              <a:r>
                <a:rPr lang="zh-CN" altLang="en-US" sz="2400" b="1">
                  <a:latin typeface="华文琥珀" panose="02010800040101010101" pitchFamily="2" charset="-122"/>
                  <a:ea typeface="华文琥珀" panose="02010800040101010101" pitchFamily="2" charset="-122"/>
                </a:rPr>
                <a:t>：</a:t>
              </a:r>
              <a:r>
                <a:rPr lang="zh-CN" altLang="en-US" sz="2400">
                  <a:latin typeface="微软雅黑" panose="020B0503020204020204" pitchFamily="34" charset="-122"/>
                  <a:ea typeface="微软雅黑" panose="020B0503020204020204" pitchFamily="34" charset="-122"/>
                </a:rPr>
                <a:t>条例与办法</a:t>
              </a:r>
              <a:r>
                <a:rPr lang="zh-CN" altLang="en-US" sz="2400" b="1">
                  <a:latin typeface="华文琥珀" panose="02010800040101010101" pitchFamily="2" charset="-122"/>
                  <a:ea typeface="华文琥珀" panose="02010800040101010101" pitchFamily="2" charset="-122"/>
                </a:rPr>
                <a:t>。</a:t>
              </a:r>
              <a:endParaRPr lang="en-US" altLang="zh-CN" sz="2400" b="1">
                <a:latin typeface="华文琥珀" panose="02010800040101010101" pitchFamily="2" charset="-122"/>
                <a:ea typeface="华文琥珀" panose="02010800040101010101" pitchFamily="2" charset="-122"/>
              </a:endParaRPr>
            </a:p>
            <a:p>
              <a:pPr>
                <a:spcBef>
                  <a:spcPct val="0"/>
                </a:spcBef>
                <a:buClrTx/>
                <a:buSzTx/>
                <a:buFontTx/>
                <a:buNone/>
              </a:pPr>
              <a:r>
                <a:rPr lang="zh-CN" altLang="en-US" sz="2400" b="1">
                  <a:latin typeface="华文琥珀" panose="02010800040101010101" pitchFamily="2" charset="-122"/>
                  <a:ea typeface="华文琥珀" panose="02010800040101010101" pitchFamily="2" charset="-122"/>
                  <a:hlinkClick r:id="rId3" action="ppaction://hlinksldjump"/>
                </a:rPr>
                <a:t>地方层面</a:t>
              </a:r>
              <a:r>
                <a:rPr lang="zh-CN" altLang="en-US" sz="2400" b="1">
                  <a:latin typeface="华文琥珀" panose="02010800040101010101" pitchFamily="2" charset="-122"/>
                  <a:ea typeface="华文琥珀" panose="02010800040101010101" pitchFamily="2" charset="-122"/>
                </a:rPr>
                <a:t>：</a:t>
              </a:r>
              <a:r>
                <a:rPr lang="zh-CN" altLang="en-US" sz="2400">
                  <a:latin typeface="微软雅黑" panose="020B0503020204020204" pitchFamily="34" charset="-122"/>
                  <a:ea typeface="微软雅黑" panose="020B0503020204020204" pitchFamily="34" charset="-122"/>
                </a:rPr>
                <a:t>条例、办法、通知等</a:t>
              </a:r>
              <a:endParaRPr lang="en-US" altLang="zh-CN" sz="2400">
                <a:solidFill>
                  <a:srgbClr val="000000"/>
                </a:solidFill>
                <a:latin typeface="微软雅黑" panose="020B0503020204020204" pitchFamily="34" charset="-122"/>
                <a:ea typeface="微软雅黑" panose="020B0503020204020204" pitchFamily="34" charset="-122"/>
              </a:endParaRPr>
            </a:p>
          </p:txBody>
        </p:sp>
      </p:grpSp>
      <p:sp>
        <p:nvSpPr>
          <p:cNvPr id="34821" name="TextBox 2">
            <a:extLst>
              <a:ext uri="{FF2B5EF4-FFF2-40B4-BE49-F238E27FC236}">
                <a16:creationId xmlns:a16="http://schemas.microsoft.com/office/drawing/2014/main" id="{074801EE-2BE4-41FE-BF48-19F02B8FA36A}"/>
              </a:ext>
            </a:extLst>
          </p:cNvPr>
          <p:cNvSpPr txBox="1">
            <a:spLocks noChangeArrowheads="1"/>
          </p:cNvSpPr>
          <p:nvPr/>
        </p:nvSpPr>
        <p:spPr bwMode="auto">
          <a:xfrm>
            <a:off x="347663" y="2124075"/>
            <a:ext cx="141605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4000" b="1">
                <a:solidFill>
                  <a:srgbClr val="0070C0"/>
                </a:solidFill>
                <a:latin typeface="方正姚体" panose="02010601030101010101" pitchFamily="2" charset="-122"/>
                <a:ea typeface="方正姚体" panose="02010601030101010101" pitchFamily="2" charset="-122"/>
              </a:rPr>
              <a:t>一、监督检查的主题与依据</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0775B6C-983C-4A8C-93A1-BF5BAAEDBA80}"/>
              </a:ext>
            </a:extLst>
          </p:cNvPr>
          <p:cNvSpPr>
            <a:spLocks noGrp="1" noChangeArrowheads="1"/>
          </p:cNvSpPr>
          <p:nvPr>
            <p:ph type="title"/>
          </p:nvPr>
        </p:nvSpPr>
        <p:spPr>
          <a:xfrm>
            <a:off x="128588" y="333375"/>
            <a:ext cx="9217025" cy="693738"/>
          </a:xfrm>
        </p:spPr>
        <p:txBody>
          <a:bodyPr/>
          <a:lstStyle/>
          <a:p>
            <a:r>
              <a:rPr lang="zh-CN" altLang="en-US" sz="3600">
                <a:latin typeface="微软雅黑" panose="020B0503020204020204" pitchFamily="34" charset="-122"/>
                <a:ea typeface="微软雅黑" panose="020B0503020204020204" pitchFamily="34" charset="-122"/>
              </a:rPr>
              <a:t>第二节  政府非税收入监督体系及制度设计</a:t>
            </a:r>
            <a:endParaRPr lang="en-US" altLang="zh-CN" sz="3600"/>
          </a:p>
        </p:txBody>
      </p:sp>
      <p:grpSp>
        <p:nvGrpSpPr>
          <p:cNvPr id="35843" name="Group 3">
            <a:extLst>
              <a:ext uri="{FF2B5EF4-FFF2-40B4-BE49-F238E27FC236}">
                <a16:creationId xmlns:a16="http://schemas.microsoft.com/office/drawing/2014/main" id="{46D71C40-B126-426F-9C39-0B82A52C290A}"/>
              </a:ext>
            </a:extLst>
          </p:cNvPr>
          <p:cNvGrpSpPr>
            <a:grpSpLocks/>
          </p:cNvGrpSpPr>
          <p:nvPr/>
        </p:nvGrpSpPr>
        <p:grpSpPr bwMode="auto">
          <a:xfrm>
            <a:off x="1874838" y="2124075"/>
            <a:ext cx="5600700" cy="1839913"/>
            <a:chOff x="912" y="1008"/>
            <a:chExt cx="3984" cy="954"/>
          </a:xfrm>
        </p:grpSpPr>
        <p:sp>
          <p:nvSpPr>
            <p:cNvPr id="35852" name="AutoShape 4">
              <a:extLst>
                <a:ext uri="{FF2B5EF4-FFF2-40B4-BE49-F238E27FC236}">
                  <a16:creationId xmlns:a16="http://schemas.microsoft.com/office/drawing/2014/main" id="{14D7D7D8-8C64-42B3-B076-523DFA134F20}"/>
                </a:ext>
              </a:extLst>
            </p:cNvPr>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35853" name="Group 5">
              <a:extLst>
                <a:ext uri="{FF2B5EF4-FFF2-40B4-BE49-F238E27FC236}">
                  <a16:creationId xmlns:a16="http://schemas.microsoft.com/office/drawing/2014/main" id="{2513AE00-499C-4918-91F1-D52B92B25446}"/>
                </a:ext>
              </a:extLst>
            </p:cNvPr>
            <p:cNvGrpSpPr>
              <a:grpSpLocks/>
            </p:cNvGrpSpPr>
            <p:nvPr/>
          </p:nvGrpSpPr>
          <p:grpSpPr bwMode="auto">
            <a:xfrm>
              <a:off x="999" y="1092"/>
              <a:ext cx="768" cy="746"/>
              <a:chOff x="999" y="1092"/>
              <a:chExt cx="768" cy="746"/>
            </a:xfrm>
          </p:grpSpPr>
          <p:sp>
            <p:nvSpPr>
              <p:cNvPr id="92166" name="AutoShape 6">
                <a:extLst>
                  <a:ext uri="{FF2B5EF4-FFF2-40B4-BE49-F238E27FC236}">
                    <a16:creationId xmlns:a16="http://schemas.microsoft.com/office/drawing/2014/main" id="{FD969FE4-A1A6-46A1-9997-8CCF80D688BA}"/>
                  </a:ext>
                </a:extLst>
              </p:cNvPr>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92167" name="Freeform 7">
                <a:extLst>
                  <a:ext uri="{FF2B5EF4-FFF2-40B4-BE49-F238E27FC236}">
                    <a16:creationId xmlns:a16="http://schemas.microsoft.com/office/drawing/2014/main" id="{D76B434E-8EEC-43F9-B232-D1DFFE8498B6}"/>
                  </a:ext>
                </a:extLst>
              </p:cNvPr>
              <p:cNvSpPr>
                <a:spLocks/>
              </p:cNvSpPr>
              <p:nvPr/>
            </p:nvSpPr>
            <p:spPr bwMode="gray">
              <a:xfrm>
                <a:off x="1048" y="1140"/>
                <a:ext cx="384"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latin typeface="Arial" charset="0"/>
                </a:endParaRPr>
              </a:p>
            </p:txBody>
          </p:sp>
          <p:sp>
            <p:nvSpPr>
              <p:cNvPr id="92168" name="Text Box 8">
                <a:extLst>
                  <a:ext uri="{FF2B5EF4-FFF2-40B4-BE49-F238E27FC236}">
                    <a16:creationId xmlns:a16="http://schemas.microsoft.com/office/drawing/2014/main" id="{B128C29E-3247-4D41-B6E5-AE17404AF3FB}"/>
                  </a:ext>
                </a:extLst>
              </p:cNvPr>
              <p:cNvSpPr txBox="1">
                <a:spLocks noChangeArrowheads="1"/>
              </p:cNvSpPr>
              <p:nvPr/>
            </p:nvSpPr>
            <p:spPr bwMode="gray">
              <a:xfrm>
                <a:off x="1020" y="1182"/>
                <a:ext cx="725" cy="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zh-CN" altLang="en-US" sz="3200" b="1" dirty="0">
                    <a:solidFill>
                      <a:srgbClr val="000000"/>
                    </a:solidFill>
                    <a:effectLst>
                      <a:outerShdw blurRad="38100" dist="38100" dir="2700000" algn="tl">
                        <a:srgbClr val="C0C0C0"/>
                      </a:outerShdw>
                    </a:effectLst>
                    <a:latin typeface="Arial" charset="0"/>
                  </a:rPr>
                  <a:t>自动</a:t>
                </a:r>
                <a:endParaRPr lang="en-US" altLang="zh-CN" sz="3200" b="1" dirty="0">
                  <a:solidFill>
                    <a:srgbClr val="000000"/>
                  </a:solidFill>
                  <a:effectLst>
                    <a:outerShdw blurRad="38100" dist="38100" dir="2700000" algn="tl">
                      <a:srgbClr val="C0C0C0"/>
                    </a:outerShdw>
                  </a:effectLst>
                  <a:latin typeface="Arial" charset="0"/>
                </a:endParaRPr>
              </a:p>
              <a:p>
                <a:pPr algn="ctr" eaLnBrk="0" hangingPunct="0">
                  <a:defRPr/>
                </a:pPr>
                <a:r>
                  <a:rPr lang="zh-CN" altLang="en-US" sz="3200" b="1" dirty="0">
                    <a:solidFill>
                      <a:srgbClr val="000000"/>
                    </a:solidFill>
                    <a:effectLst>
                      <a:outerShdw blurRad="38100" dist="38100" dir="2700000" algn="tl">
                        <a:srgbClr val="C0C0C0"/>
                      </a:outerShdw>
                    </a:effectLst>
                    <a:latin typeface="Arial" charset="0"/>
                  </a:rPr>
                  <a:t>监督</a:t>
                </a:r>
                <a:endParaRPr lang="en-US" altLang="zh-CN" sz="3200" b="1" dirty="0">
                  <a:solidFill>
                    <a:srgbClr val="000000"/>
                  </a:solidFill>
                  <a:effectLst>
                    <a:outerShdw blurRad="38100" dist="38100" dir="2700000" algn="tl">
                      <a:srgbClr val="C0C0C0"/>
                    </a:outerShdw>
                  </a:effectLst>
                  <a:latin typeface="Arial" charset="0"/>
                </a:endParaRPr>
              </a:p>
            </p:txBody>
          </p:sp>
        </p:grpSp>
        <p:sp>
          <p:nvSpPr>
            <p:cNvPr id="35854" name="Text Box 9">
              <a:extLst>
                <a:ext uri="{FF2B5EF4-FFF2-40B4-BE49-F238E27FC236}">
                  <a16:creationId xmlns:a16="http://schemas.microsoft.com/office/drawing/2014/main" id="{210A1951-8CC1-444B-AFAA-80542540283C}"/>
                </a:ext>
              </a:extLst>
            </p:cNvPr>
            <p:cNvSpPr txBox="1">
              <a:spLocks noChangeArrowheads="1"/>
            </p:cNvSpPr>
            <p:nvPr/>
          </p:nvSpPr>
          <p:spPr bwMode="gray">
            <a:xfrm>
              <a:off x="1872" y="1064"/>
              <a:ext cx="2928" cy="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b="1">
                  <a:solidFill>
                    <a:srgbClr val="D7181F"/>
                  </a:solidFill>
                  <a:latin typeface="仿宋" panose="02010609060101010101" pitchFamily="49" charset="-122"/>
                  <a:ea typeface="仿宋" panose="02010609060101010101" pitchFamily="49" charset="-122"/>
                </a:rPr>
                <a:t>法律法规和规章制度</a:t>
              </a:r>
              <a:r>
                <a:rPr lang="zh-CN" altLang="en-US" sz="2400" b="1">
                  <a:latin typeface="仿宋" panose="02010609060101010101" pitchFamily="49" charset="-122"/>
                  <a:ea typeface="仿宋" panose="02010609060101010101" pitchFamily="49" charset="-122"/>
                </a:rPr>
                <a:t>、履行非税收入的</a:t>
              </a:r>
              <a:r>
                <a:rPr lang="zh-CN" altLang="en-US" sz="2400" b="1">
                  <a:solidFill>
                    <a:srgbClr val="D7181F"/>
                  </a:solidFill>
                  <a:latin typeface="仿宋" panose="02010609060101010101" pitchFamily="49" charset="-122"/>
                  <a:ea typeface="仿宋" panose="02010609060101010101" pitchFamily="49" charset="-122"/>
                </a:rPr>
                <a:t>管理职能机构</a:t>
              </a:r>
              <a:r>
                <a:rPr lang="zh-CN" altLang="en-US" sz="2400" b="1">
                  <a:latin typeface="仿宋" panose="02010609060101010101" pitchFamily="49" charset="-122"/>
                  <a:ea typeface="仿宋" panose="02010609060101010101" pitchFamily="49" charset="-122"/>
                </a:rPr>
                <a:t>、其他参与非税收入活动的</a:t>
              </a:r>
              <a:r>
                <a:rPr lang="zh-CN" altLang="en-US" sz="2400" b="1">
                  <a:solidFill>
                    <a:srgbClr val="D7181F"/>
                  </a:solidFill>
                  <a:latin typeface="仿宋" panose="02010609060101010101" pitchFamily="49" charset="-122"/>
                  <a:ea typeface="仿宋" panose="02010609060101010101" pitchFamily="49" charset="-122"/>
                </a:rPr>
                <a:t>单位和个人</a:t>
              </a:r>
              <a:endParaRPr lang="en-US" altLang="zh-CN" sz="2400">
                <a:solidFill>
                  <a:srgbClr val="000000"/>
                </a:solidFill>
                <a:latin typeface="Arial" panose="020B0604020202020204" pitchFamily="34" charset="0"/>
              </a:endParaRPr>
            </a:p>
          </p:txBody>
        </p:sp>
      </p:grpSp>
      <p:grpSp>
        <p:nvGrpSpPr>
          <p:cNvPr id="35844" name="Group 17">
            <a:extLst>
              <a:ext uri="{FF2B5EF4-FFF2-40B4-BE49-F238E27FC236}">
                <a16:creationId xmlns:a16="http://schemas.microsoft.com/office/drawing/2014/main" id="{F6294482-4685-4885-88E1-C7D6B28942C6}"/>
              </a:ext>
            </a:extLst>
          </p:cNvPr>
          <p:cNvGrpSpPr>
            <a:grpSpLocks/>
          </p:cNvGrpSpPr>
          <p:nvPr/>
        </p:nvGrpSpPr>
        <p:grpSpPr bwMode="auto">
          <a:xfrm>
            <a:off x="1928813" y="4149725"/>
            <a:ext cx="5738812" cy="2159000"/>
            <a:chOff x="866" y="2973"/>
            <a:chExt cx="4070" cy="1116"/>
          </a:xfrm>
        </p:grpSpPr>
        <p:sp>
          <p:nvSpPr>
            <p:cNvPr id="35846" name="AutoShape 18">
              <a:extLst>
                <a:ext uri="{FF2B5EF4-FFF2-40B4-BE49-F238E27FC236}">
                  <a16:creationId xmlns:a16="http://schemas.microsoft.com/office/drawing/2014/main" id="{660AE3F4-7765-40F9-9A09-2E9115C42EAB}"/>
                </a:ext>
              </a:extLst>
            </p:cNvPr>
            <p:cNvSpPr>
              <a:spLocks noChangeArrowheads="1"/>
            </p:cNvSpPr>
            <p:nvPr/>
          </p:nvSpPr>
          <p:spPr bwMode="gray">
            <a:xfrm>
              <a:off x="866" y="2973"/>
              <a:ext cx="3984" cy="104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35847" name="Group 19">
              <a:extLst>
                <a:ext uri="{FF2B5EF4-FFF2-40B4-BE49-F238E27FC236}">
                  <a16:creationId xmlns:a16="http://schemas.microsoft.com/office/drawing/2014/main" id="{01CD80FE-AE43-4309-B11E-4AC99DAE26E8}"/>
                </a:ext>
              </a:extLst>
            </p:cNvPr>
            <p:cNvGrpSpPr>
              <a:grpSpLocks/>
            </p:cNvGrpSpPr>
            <p:nvPr/>
          </p:nvGrpSpPr>
          <p:grpSpPr bwMode="auto">
            <a:xfrm>
              <a:off x="990" y="3108"/>
              <a:ext cx="768" cy="746"/>
              <a:chOff x="990" y="3108"/>
              <a:chExt cx="768" cy="746"/>
            </a:xfrm>
          </p:grpSpPr>
          <p:sp>
            <p:nvSpPr>
              <p:cNvPr id="92180" name="AutoShape 20">
                <a:extLst>
                  <a:ext uri="{FF2B5EF4-FFF2-40B4-BE49-F238E27FC236}">
                    <a16:creationId xmlns:a16="http://schemas.microsoft.com/office/drawing/2014/main" id="{47277334-9010-4253-832C-DA6EE182A2EB}"/>
                  </a:ext>
                </a:extLst>
              </p:cNvPr>
              <p:cNvSpPr>
                <a:spLocks noChangeArrowheads="1"/>
              </p:cNvSpPr>
              <p:nvPr/>
            </p:nvSpPr>
            <p:spPr bwMode="gray">
              <a:xfrm>
                <a:off x="990" y="3108"/>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92181" name="Freeform 21">
                <a:extLst>
                  <a:ext uri="{FF2B5EF4-FFF2-40B4-BE49-F238E27FC236}">
                    <a16:creationId xmlns:a16="http://schemas.microsoft.com/office/drawing/2014/main" id="{640D6302-1610-4442-8EEE-646A2A5EBFBF}"/>
                  </a:ext>
                </a:extLst>
              </p:cNvPr>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latin typeface="Arial" charset="0"/>
                </a:endParaRPr>
              </a:p>
            </p:txBody>
          </p:sp>
          <p:sp>
            <p:nvSpPr>
              <p:cNvPr id="92182" name="Text Box 22">
                <a:extLst>
                  <a:ext uri="{FF2B5EF4-FFF2-40B4-BE49-F238E27FC236}">
                    <a16:creationId xmlns:a16="http://schemas.microsoft.com/office/drawing/2014/main" id="{01AB04B4-4484-46DC-971D-16E854FA6C02}"/>
                  </a:ext>
                </a:extLst>
              </p:cNvPr>
              <p:cNvSpPr txBox="1">
                <a:spLocks noChangeArrowheads="1"/>
              </p:cNvSpPr>
              <p:nvPr/>
            </p:nvSpPr>
            <p:spPr bwMode="gray">
              <a:xfrm>
                <a:off x="990" y="3168"/>
                <a:ext cx="715"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zh-CN" altLang="en-US" sz="3200" b="1" dirty="0">
                    <a:solidFill>
                      <a:srgbClr val="D43636"/>
                    </a:solidFill>
                    <a:effectLst>
                      <a:outerShdw blurRad="38100" dist="38100" dir="2700000" algn="tl">
                        <a:srgbClr val="C0C0C0"/>
                      </a:outerShdw>
                    </a:effectLst>
                    <a:latin typeface="Arial" charset="0"/>
                  </a:rPr>
                  <a:t>自主</a:t>
                </a:r>
                <a:endParaRPr lang="en-US" altLang="zh-CN" sz="3200" b="1" dirty="0">
                  <a:solidFill>
                    <a:srgbClr val="D43636"/>
                  </a:solidFill>
                  <a:effectLst>
                    <a:outerShdw blurRad="38100" dist="38100" dir="2700000" algn="tl">
                      <a:srgbClr val="C0C0C0"/>
                    </a:outerShdw>
                  </a:effectLst>
                  <a:latin typeface="Arial" charset="0"/>
                </a:endParaRPr>
              </a:p>
              <a:p>
                <a:pPr algn="ctr" eaLnBrk="0" hangingPunct="0">
                  <a:defRPr/>
                </a:pPr>
                <a:r>
                  <a:rPr lang="zh-CN" altLang="en-US" sz="3200" b="1" dirty="0">
                    <a:solidFill>
                      <a:srgbClr val="D43636"/>
                    </a:solidFill>
                    <a:effectLst>
                      <a:outerShdw blurRad="38100" dist="38100" dir="2700000" algn="tl">
                        <a:srgbClr val="C0C0C0"/>
                      </a:outerShdw>
                    </a:effectLst>
                    <a:latin typeface="Arial" charset="0"/>
                  </a:rPr>
                  <a:t>监督</a:t>
                </a:r>
                <a:endParaRPr lang="en-US" altLang="zh-CN" sz="3200" b="1" dirty="0">
                  <a:solidFill>
                    <a:srgbClr val="D43636"/>
                  </a:solidFill>
                  <a:effectLst>
                    <a:outerShdw blurRad="38100" dist="38100" dir="2700000" algn="tl">
                      <a:srgbClr val="C0C0C0"/>
                    </a:outerShdw>
                  </a:effectLst>
                  <a:latin typeface="Arial" charset="0"/>
                </a:endParaRPr>
              </a:p>
            </p:txBody>
          </p:sp>
        </p:grpSp>
        <p:sp>
          <p:nvSpPr>
            <p:cNvPr id="35848" name="Text Box 23">
              <a:extLst>
                <a:ext uri="{FF2B5EF4-FFF2-40B4-BE49-F238E27FC236}">
                  <a16:creationId xmlns:a16="http://schemas.microsoft.com/office/drawing/2014/main" id="{C81BA48B-E07F-40EC-9E9C-6AD0326ADF4B}"/>
                </a:ext>
              </a:extLst>
            </p:cNvPr>
            <p:cNvSpPr txBox="1">
              <a:spLocks noChangeArrowheads="1"/>
            </p:cNvSpPr>
            <p:nvPr/>
          </p:nvSpPr>
          <p:spPr bwMode="gray">
            <a:xfrm>
              <a:off x="1872" y="3022"/>
              <a:ext cx="3064" cy="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b="1">
                  <a:latin typeface="华文琥珀" panose="02010800040101010101" pitchFamily="2" charset="-122"/>
                  <a:ea typeface="华文琥珀" panose="02010800040101010101" pitchFamily="2" charset="-122"/>
                </a:rPr>
                <a:t>行政监督：</a:t>
              </a:r>
              <a:r>
                <a:rPr lang="zh-CN" altLang="en-US" sz="2400" b="1">
                  <a:latin typeface="仿宋" panose="02010609060101010101" pitchFamily="49" charset="-122"/>
                  <a:ea typeface="仿宋" panose="02010609060101010101" pitchFamily="49" charset="-122"/>
                </a:rPr>
                <a:t>法律规章制度、监督机构的设置</a:t>
              </a:r>
              <a:endParaRPr lang="en-US" altLang="zh-CN" sz="2400" b="1">
                <a:latin typeface="仿宋" panose="02010609060101010101" pitchFamily="49" charset="-122"/>
                <a:ea typeface="仿宋" panose="02010609060101010101" pitchFamily="49" charset="-122"/>
              </a:endParaRPr>
            </a:p>
            <a:p>
              <a:pPr>
                <a:spcBef>
                  <a:spcPct val="0"/>
                </a:spcBef>
                <a:buClrTx/>
                <a:buSzTx/>
                <a:buFontTx/>
                <a:buNone/>
              </a:pPr>
              <a:r>
                <a:rPr lang="zh-CN" altLang="en-US" sz="2400" b="1">
                  <a:latin typeface="华文琥珀" panose="02010800040101010101" pitchFamily="2" charset="-122"/>
                  <a:ea typeface="华文琥珀" panose="02010800040101010101" pitchFamily="2" charset="-122"/>
                </a:rPr>
                <a:t>外部监督：</a:t>
              </a:r>
              <a:r>
                <a:rPr lang="zh-CN" altLang="en-US" sz="2400" b="1">
                  <a:latin typeface="仿宋" panose="02010609060101010101" pitchFamily="49" charset="-122"/>
                  <a:ea typeface="仿宋" panose="02010609060101010101" pitchFamily="49" charset="-122"/>
                </a:rPr>
                <a:t>立法、司法、审计机关的监督、社会团体和公众监督、新闻监督</a:t>
              </a:r>
              <a:endParaRPr lang="en-US" altLang="zh-CN" sz="2400">
                <a:solidFill>
                  <a:srgbClr val="000000"/>
                </a:solidFill>
                <a:latin typeface="Arial" panose="020B0604020202020204" pitchFamily="34" charset="0"/>
              </a:endParaRPr>
            </a:p>
          </p:txBody>
        </p:sp>
      </p:grpSp>
      <p:sp>
        <p:nvSpPr>
          <p:cNvPr id="35845" name="TextBox 2">
            <a:extLst>
              <a:ext uri="{FF2B5EF4-FFF2-40B4-BE49-F238E27FC236}">
                <a16:creationId xmlns:a16="http://schemas.microsoft.com/office/drawing/2014/main" id="{BE74BA14-FEC3-492F-BC65-0D3A6AD637C2}"/>
              </a:ext>
            </a:extLst>
          </p:cNvPr>
          <p:cNvSpPr txBox="1">
            <a:spLocks noChangeArrowheads="1"/>
          </p:cNvSpPr>
          <p:nvPr/>
        </p:nvSpPr>
        <p:spPr bwMode="auto">
          <a:xfrm>
            <a:off x="347663" y="2124075"/>
            <a:ext cx="141605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4000" b="1">
                <a:solidFill>
                  <a:srgbClr val="0070C0"/>
                </a:solidFill>
                <a:latin typeface="方正姚体" panose="02010601030101010101" pitchFamily="2" charset="-122"/>
                <a:ea typeface="方正姚体" panose="02010601030101010101" pitchFamily="2" charset="-122"/>
              </a:rPr>
              <a:t>二、监督体系的基本构成要素</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内容占位符 2">
            <a:extLst>
              <a:ext uri="{FF2B5EF4-FFF2-40B4-BE49-F238E27FC236}">
                <a16:creationId xmlns:a16="http://schemas.microsoft.com/office/drawing/2014/main" id="{E27B4DC3-D057-415E-856E-B751E9D72638}"/>
              </a:ext>
            </a:extLst>
          </p:cNvPr>
          <p:cNvSpPr>
            <a:spLocks noGrp="1"/>
          </p:cNvSpPr>
          <p:nvPr>
            <p:ph idx="4294967295"/>
          </p:nvPr>
        </p:nvSpPr>
        <p:spPr>
          <a:xfrm>
            <a:off x="539750" y="1484313"/>
            <a:ext cx="7858125" cy="4465637"/>
          </a:xfrm>
        </p:spPr>
        <p:txBody>
          <a:bodyPr/>
          <a:lstStyle/>
          <a:p>
            <a:pPr marL="0" indent="0" eaLnBrk="1" hangingPunct="1">
              <a:buClr>
                <a:srgbClr val="7CD10E"/>
              </a:buClr>
              <a:buFont typeface="Wingdings" panose="05000000000000000000" pitchFamily="2" charset="2"/>
              <a:buNone/>
              <a:defRPr/>
            </a:pPr>
            <a:endParaRPr lang="en-US" altLang="zh-CN" sz="3000" b="1" dirty="0">
              <a:latin typeface="仿宋" pitchFamily="49" charset="-122"/>
              <a:ea typeface="仿宋" pitchFamily="49" charset="-122"/>
            </a:endParaRPr>
          </a:p>
          <a:p>
            <a:pPr algn="just" eaLnBrk="1" hangingPunct="1">
              <a:lnSpc>
                <a:spcPct val="110000"/>
              </a:lnSpc>
              <a:spcBef>
                <a:spcPts val="1200"/>
              </a:spcBef>
              <a:buClr>
                <a:srgbClr val="92D050"/>
              </a:buClr>
              <a:buFont typeface="Wingdings" panose="05000000000000000000" pitchFamily="2" charset="2"/>
              <a:buChar char="ü"/>
              <a:defRPr/>
            </a:pPr>
            <a:r>
              <a:rPr lang="zh-CN" altLang="en-US" sz="2800" b="1" dirty="0">
                <a:latin typeface="仿宋" pitchFamily="49" charset="-122"/>
                <a:ea typeface="仿宋" pitchFamily="49" charset="-122"/>
              </a:rPr>
              <a:t>行政监督的经济成本较低，信息相对充分。</a:t>
            </a:r>
            <a:endParaRPr lang="en-US" altLang="zh-CN" sz="2800" b="1" dirty="0">
              <a:latin typeface="仿宋" pitchFamily="49" charset="-122"/>
              <a:ea typeface="仿宋" pitchFamily="49" charset="-122"/>
            </a:endParaRPr>
          </a:p>
          <a:p>
            <a:pPr algn="just" eaLnBrk="1" hangingPunct="1">
              <a:lnSpc>
                <a:spcPct val="110000"/>
              </a:lnSpc>
              <a:spcBef>
                <a:spcPts val="1200"/>
              </a:spcBef>
              <a:buClr>
                <a:srgbClr val="92D050"/>
              </a:buClr>
              <a:buFont typeface="Wingdings" panose="05000000000000000000" pitchFamily="2" charset="2"/>
              <a:buChar char="ü"/>
              <a:defRPr/>
            </a:pPr>
            <a:r>
              <a:rPr lang="zh-CN" altLang="en-US" sz="2800" b="1" dirty="0">
                <a:latin typeface="仿宋" pitchFamily="49" charset="-122"/>
                <a:ea typeface="仿宋" pitchFamily="49" charset="-122"/>
              </a:rPr>
              <a:t>行政监督效率较低。由于行政监督机构同处于权力“金字塔”内的组织力量和政治力量，监督者和被监督者在利益、价值观、工作作风及思维方式上有着一致性，从而很难形成有效的监督与被监督机制。</a:t>
            </a:r>
            <a:endParaRPr lang="en-US" altLang="zh-CN" sz="2800" b="1" dirty="0">
              <a:latin typeface="仿宋" pitchFamily="49" charset="-122"/>
              <a:ea typeface="仿宋" pitchFamily="49" charset="-122"/>
            </a:endParaRPr>
          </a:p>
          <a:p>
            <a:pPr algn="just" eaLnBrk="1" hangingPunct="1">
              <a:lnSpc>
                <a:spcPct val="110000"/>
              </a:lnSpc>
              <a:spcBef>
                <a:spcPts val="1200"/>
              </a:spcBef>
              <a:buClr>
                <a:srgbClr val="92D050"/>
              </a:buClr>
              <a:buFont typeface="Wingdings" panose="05000000000000000000" pitchFamily="2" charset="2"/>
              <a:buChar char="ü"/>
              <a:defRPr/>
            </a:pPr>
            <a:r>
              <a:rPr lang="zh-CN" altLang="en-US" sz="2800" b="1" dirty="0">
                <a:latin typeface="仿宋" pitchFamily="49" charset="-122"/>
                <a:ea typeface="仿宋" pitchFamily="49" charset="-122"/>
              </a:rPr>
              <a:t>外部监督客观有效。</a:t>
            </a:r>
          </a:p>
        </p:txBody>
      </p:sp>
      <p:sp>
        <p:nvSpPr>
          <p:cNvPr id="36867" name="TextBox 1">
            <a:extLst>
              <a:ext uri="{FF2B5EF4-FFF2-40B4-BE49-F238E27FC236}">
                <a16:creationId xmlns:a16="http://schemas.microsoft.com/office/drawing/2014/main" id="{7D7B9645-7E19-4912-8F2D-3571B66BFD93}"/>
              </a:ext>
            </a:extLst>
          </p:cNvPr>
          <p:cNvSpPr txBox="1">
            <a:spLocks noChangeArrowheads="1"/>
          </p:cNvSpPr>
          <p:nvPr/>
        </p:nvSpPr>
        <p:spPr bwMode="auto">
          <a:xfrm>
            <a:off x="1063625" y="836613"/>
            <a:ext cx="6408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4400">
                <a:latin typeface="华文行楷" panose="02010800040101010101" pitchFamily="2" charset="-122"/>
                <a:ea typeface="华文行楷" panose="02010800040101010101" pitchFamily="2" charset="-122"/>
              </a:rPr>
              <a:t>外部监督与行政监督？</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86">
            <a:extLst>
              <a:ext uri="{FF2B5EF4-FFF2-40B4-BE49-F238E27FC236}">
                <a16:creationId xmlns:a16="http://schemas.microsoft.com/office/drawing/2014/main" id="{5748E0A4-7739-4FBF-AC0B-85DBDB950163}"/>
              </a:ext>
            </a:extLst>
          </p:cNvPr>
          <p:cNvGrpSpPr>
            <a:grpSpLocks/>
          </p:cNvGrpSpPr>
          <p:nvPr/>
        </p:nvGrpSpPr>
        <p:grpSpPr bwMode="auto">
          <a:xfrm>
            <a:off x="704850" y="1009650"/>
            <a:ext cx="7899400" cy="1914525"/>
            <a:chOff x="705637" y="1009462"/>
            <a:chExt cx="7899400" cy="1915483"/>
          </a:xfrm>
        </p:grpSpPr>
        <p:grpSp>
          <p:nvGrpSpPr>
            <p:cNvPr id="37923" name="Group 8">
              <a:extLst>
                <a:ext uri="{FF2B5EF4-FFF2-40B4-BE49-F238E27FC236}">
                  <a16:creationId xmlns:a16="http://schemas.microsoft.com/office/drawing/2014/main" id="{C67FD937-BC94-452D-B088-996B40496B74}"/>
                </a:ext>
              </a:extLst>
            </p:cNvPr>
            <p:cNvGrpSpPr>
              <a:grpSpLocks/>
            </p:cNvGrpSpPr>
            <p:nvPr/>
          </p:nvGrpSpPr>
          <p:grpSpPr bwMode="auto">
            <a:xfrm>
              <a:off x="705637" y="1009462"/>
              <a:ext cx="7899400" cy="1915483"/>
              <a:chOff x="0" y="475"/>
              <a:chExt cx="4976" cy="754"/>
            </a:xfrm>
          </p:grpSpPr>
          <p:sp>
            <p:nvSpPr>
              <p:cNvPr id="37925" name="AutoShape 9">
                <a:extLst>
                  <a:ext uri="{FF2B5EF4-FFF2-40B4-BE49-F238E27FC236}">
                    <a16:creationId xmlns:a16="http://schemas.microsoft.com/office/drawing/2014/main" id="{D3CEC72C-3C9E-4469-B36F-DEBCC51B4415}"/>
                  </a:ext>
                </a:extLst>
              </p:cNvPr>
              <p:cNvSpPr>
                <a:spLocks noChangeArrowheads="1"/>
              </p:cNvSpPr>
              <p:nvPr/>
            </p:nvSpPr>
            <p:spPr bwMode="auto">
              <a:xfrm>
                <a:off x="4392" y="475"/>
                <a:ext cx="584" cy="754"/>
              </a:xfrm>
              <a:prstGeom prst="homePlate">
                <a:avLst>
                  <a:gd name="adj" fmla="val 20708"/>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sp>
            <p:nvSpPr>
              <p:cNvPr id="37926" name="Rectangle 10">
                <a:extLst>
                  <a:ext uri="{FF2B5EF4-FFF2-40B4-BE49-F238E27FC236}">
                    <a16:creationId xmlns:a16="http://schemas.microsoft.com/office/drawing/2014/main" id="{B5D4874D-097A-42A3-B166-98681F015EED}"/>
                  </a:ext>
                </a:extLst>
              </p:cNvPr>
              <p:cNvSpPr>
                <a:spLocks noChangeArrowheads="1"/>
              </p:cNvSpPr>
              <p:nvPr/>
            </p:nvSpPr>
            <p:spPr bwMode="auto">
              <a:xfrm>
                <a:off x="4405" y="620"/>
                <a:ext cx="49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3" tIns="44450" rIns="87313" bIns="44450">
                <a:spAutoFit/>
              </a:bodyPr>
              <a:lstStyle>
                <a:lvl1pPr defTabSz="84455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8445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84455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84455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84455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84455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84455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84455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84455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latin typeface="微软雅黑" panose="020B0503020204020204" pitchFamily="34" charset="-122"/>
                    <a:ea typeface="微软雅黑" panose="020B0503020204020204" pitchFamily="34" charset="-122"/>
                  </a:rPr>
                  <a:t>资金</a:t>
                </a:r>
                <a:endParaRPr lang="en-US" altLang="zh-CN" sz="2400" b="1">
                  <a:latin typeface="微软雅黑" panose="020B0503020204020204" pitchFamily="34" charset="-122"/>
                  <a:ea typeface="微软雅黑" panose="020B0503020204020204" pitchFamily="34" charset="-122"/>
                </a:endParaRPr>
              </a:p>
              <a:p>
                <a:pPr eaLnBrk="1" hangingPunct="1">
                  <a:spcBef>
                    <a:spcPct val="0"/>
                  </a:spcBef>
                  <a:buClrTx/>
                  <a:buSzTx/>
                  <a:buFontTx/>
                  <a:buNone/>
                </a:pPr>
                <a:r>
                  <a:rPr lang="zh-CN" altLang="en-US" sz="2400" b="1">
                    <a:latin typeface="微软雅黑" panose="020B0503020204020204" pitchFamily="34" charset="-122"/>
                    <a:ea typeface="微软雅黑" panose="020B0503020204020204" pitchFamily="34" charset="-122"/>
                  </a:rPr>
                  <a:t>使用</a:t>
                </a:r>
                <a:endParaRPr lang="en-US" altLang="zh-CN" sz="2400" b="1">
                  <a:latin typeface="微软雅黑" panose="020B0503020204020204" pitchFamily="34" charset="-122"/>
                  <a:ea typeface="微软雅黑" panose="020B0503020204020204" pitchFamily="34" charset="-122"/>
                </a:endParaRPr>
              </a:p>
            </p:txBody>
          </p:sp>
          <p:sp>
            <p:nvSpPr>
              <p:cNvPr id="7" name="AutoShape 13">
                <a:extLst>
                  <a:ext uri="{FF2B5EF4-FFF2-40B4-BE49-F238E27FC236}">
                    <a16:creationId xmlns:a16="http://schemas.microsoft.com/office/drawing/2014/main" id="{5589DAC8-F385-454B-95B0-E8E43486A12E}"/>
                  </a:ext>
                </a:extLst>
              </p:cNvPr>
              <p:cNvSpPr>
                <a:spLocks noChangeArrowheads="1"/>
              </p:cNvSpPr>
              <p:nvPr/>
            </p:nvSpPr>
            <p:spPr bwMode="auto">
              <a:xfrm>
                <a:off x="2351" y="623"/>
                <a:ext cx="1179" cy="470"/>
              </a:xfrm>
              <a:prstGeom prst="homePlate">
                <a:avLst>
                  <a:gd name="adj" fmla="val 44772"/>
                </a:avLst>
              </a:prstGeom>
              <a:solidFill>
                <a:schemeClr val="accent6">
                  <a:lumMod val="20000"/>
                  <a:lumOff val="80000"/>
                </a:schemeClr>
              </a:solidFill>
              <a:ln w="12700" cmpd="sng">
                <a:solidFill>
                  <a:schemeClr val="tx1"/>
                </a:solidFill>
                <a:miter lim="800000"/>
                <a:headEnd/>
                <a:tailEnd/>
              </a:ln>
            </p:spPr>
            <p:txBody>
              <a:bodyPr lIns="293688" tIns="31750" rIns="293688" bIns="31750" anchor="ctr"/>
              <a:lstStyle>
                <a:lvl1pPr marL="182563" indent="-182563" defTabSz="701675">
                  <a:defRPr sz="1200" b="1">
                    <a:solidFill>
                      <a:schemeClr val="tx1"/>
                    </a:solidFill>
                    <a:latin typeface="Times New Roman" pitchFamily="18" charset="0"/>
                    <a:ea typeface="Gulim" pitchFamily="2" charset="-127"/>
                  </a:defRPr>
                </a:lvl1pPr>
                <a:lvl2pPr marL="742950" indent="-285750" defTabSz="701675">
                  <a:defRPr sz="1200" b="1">
                    <a:solidFill>
                      <a:schemeClr val="tx1"/>
                    </a:solidFill>
                    <a:latin typeface="Times New Roman" pitchFamily="18" charset="0"/>
                    <a:ea typeface="Gulim" pitchFamily="2" charset="-127"/>
                  </a:defRPr>
                </a:lvl2pPr>
                <a:lvl3pPr marL="1143000" indent="-228600" defTabSz="701675">
                  <a:defRPr sz="1200" b="1">
                    <a:solidFill>
                      <a:schemeClr val="tx1"/>
                    </a:solidFill>
                    <a:latin typeface="Times New Roman" pitchFamily="18" charset="0"/>
                    <a:ea typeface="Gulim" pitchFamily="2" charset="-127"/>
                  </a:defRPr>
                </a:lvl3pPr>
                <a:lvl4pPr marL="1600200" indent="-228600" defTabSz="701675">
                  <a:defRPr sz="1200" b="1">
                    <a:solidFill>
                      <a:schemeClr val="tx1"/>
                    </a:solidFill>
                    <a:latin typeface="Times New Roman" pitchFamily="18" charset="0"/>
                    <a:ea typeface="Gulim" pitchFamily="2" charset="-127"/>
                  </a:defRPr>
                </a:lvl4pPr>
                <a:lvl5pPr marL="2057400" indent="-228600" defTabSz="701675">
                  <a:defRPr sz="1200" b="1">
                    <a:solidFill>
                      <a:schemeClr val="tx1"/>
                    </a:solidFill>
                    <a:latin typeface="Times New Roman" pitchFamily="18" charset="0"/>
                    <a:ea typeface="Gulim" pitchFamily="2" charset="-127"/>
                  </a:defRPr>
                </a:lvl5pPr>
                <a:lvl6pPr marL="25146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2000" dirty="0">
                    <a:latin typeface="微软雅黑" pitchFamily="34" charset="-122"/>
                    <a:ea typeface="微软雅黑" pitchFamily="34" charset="-122"/>
                  </a:rPr>
                  <a:t>财政预算</a:t>
                </a:r>
                <a:endParaRPr lang="en-US" altLang="zh-CN" sz="2000" dirty="0">
                  <a:latin typeface="微软雅黑" pitchFamily="34" charset="-122"/>
                  <a:ea typeface="微软雅黑" pitchFamily="34" charset="-122"/>
                </a:endParaRPr>
              </a:p>
            </p:txBody>
          </p:sp>
          <p:sp>
            <p:nvSpPr>
              <p:cNvPr id="10" name="AutoShape 16">
                <a:extLst>
                  <a:ext uri="{FF2B5EF4-FFF2-40B4-BE49-F238E27FC236}">
                    <a16:creationId xmlns:a16="http://schemas.microsoft.com/office/drawing/2014/main" id="{EFC23C72-E1CC-4BA2-814E-71C3854EE8F6}"/>
                  </a:ext>
                </a:extLst>
              </p:cNvPr>
              <p:cNvSpPr>
                <a:spLocks noChangeArrowheads="1"/>
              </p:cNvSpPr>
              <p:nvPr/>
            </p:nvSpPr>
            <p:spPr bwMode="auto">
              <a:xfrm>
                <a:off x="1065" y="620"/>
                <a:ext cx="1252" cy="473"/>
              </a:xfrm>
              <a:prstGeom prst="homePlate">
                <a:avLst>
                  <a:gd name="adj" fmla="val 15429"/>
                </a:avLst>
              </a:prstGeom>
              <a:solidFill>
                <a:schemeClr val="bg2">
                  <a:lumMod val="10000"/>
                  <a:lumOff val="90000"/>
                </a:schemeClr>
              </a:solidFill>
              <a:ln w="12700" cmpd="sng">
                <a:solidFill>
                  <a:schemeClr val="tx1"/>
                </a:solidFill>
                <a:miter lim="800000"/>
                <a:headEnd/>
                <a:tailEnd/>
              </a:ln>
            </p:spPr>
            <p:txBody>
              <a:bodyPr lIns="293688" tIns="31750" rIns="293688" bIns="31750" anchor="ctr"/>
              <a:lstStyle>
                <a:lvl1pPr marL="182563" indent="-182563" defTabSz="701675">
                  <a:defRPr sz="1200" b="1">
                    <a:solidFill>
                      <a:schemeClr val="tx1"/>
                    </a:solidFill>
                    <a:latin typeface="Times New Roman" pitchFamily="18" charset="0"/>
                    <a:ea typeface="Gulim" pitchFamily="2" charset="-127"/>
                  </a:defRPr>
                </a:lvl1pPr>
                <a:lvl2pPr marL="742950" indent="-285750" defTabSz="701675">
                  <a:defRPr sz="1200" b="1">
                    <a:solidFill>
                      <a:schemeClr val="tx1"/>
                    </a:solidFill>
                    <a:latin typeface="Times New Roman" pitchFamily="18" charset="0"/>
                    <a:ea typeface="Gulim" pitchFamily="2" charset="-127"/>
                  </a:defRPr>
                </a:lvl2pPr>
                <a:lvl3pPr marL="1143000" indent="-228600" defTabSz="701675">
                  <a:defRPr sz="1200" b="1">
                    <a:solidFill>
                      <a:schemeClr val="tx1"/>
                    </a:solidFill>
                    <a:latin typeface="Times New Roman" pitchFamily="18" charset="0"/>
                    <a:ea typeface="Gulim" pitchFamily="2" charset="-127"/>
                  </a:defRPr>
                </a:lvl3pPr>
                <a:lvl4pPr marL="1600200" indent="-228600" defTabSz="701675">
                  <a:defRPr sz="1200" b="1">
                    <a:solidFill>
                      <a:schemeClr val="tx1"/>
                    </a:solidFill>
                    <a:latin typeface="Times New Roman" pitchFamily="18" charset="0"/>
                    <a:ea typeface="Gulim" pitchFamily="2" charset="-127"/>
                  </a:defRPr>
                </a:lvl4pPr>
                <a:lvl5pPr marL="2057400" indent="-228600" defTabSz="701675">
                  <a:defRPr sz="1200" b="1">
                    <a:solidFill>
                      <a:schemeClr val="tx1"/>
                    </a:solidFill>
                    <a:latin typeface="Times New Roman" pitchFamily="18" charset="0"/>
                    <a:ea typeface="Gulim" pitchFamily="2" charset="-127"/>
                  </a:defRPr>
                </a:lvl5pPr>
                <a:lvl6pPr marL="25146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2000" dirty="0">
                    <a:latin typeface="微软雅黑" pitchFamily="34" charset="-122"/>
                    <a:ea typeface="微软雅黑" pitchFamily="34" charset="-122"/>
                  </a:rPr>
                  <a:t>收入入库</a:t>
                </a:r>
                <a:endParaRPr lang="en-US" altLang="zh-CN" sz="2000" dirty="0">
                  <a:latin typeface="微软雅黑" pitchFamily="34" charset="-122"/>
                  <a:ea typeface="微软雅黑" pitchFamily="34" charset="-122"/>
                </a:endParaRPr>
              </a:p>
            </p:txBody>
          </p:sp>
          <p:sp>
            <p:nvSpPr>
              <p:cNvPr id="11" name="AutoShape 17">
                <a:extLst>
                  <a:ext uri="{FF2B5EF4-FFF2-40B4-BE49-F238E27FC236}">
                    <a16:creationId xmlns:a16="http://schemas.microsoft.com/office/drawing/2014/main" id="{67DFC630-613C-4F01-9523-D9F6510EC8E8}"/>
                  </a:ext>
                </a:extLst>
              </p:cNvPr>
              <p:cNvSpPr>
                <a:spLocks noChangeArrowheads="1"/>
              </p:cNvSpPr>
              <p:nvPr/>
            </p:nvSpPr>
            <p:spPr bwMode="auto">
              <a:xfrm>
                <a:off x="8" y="475"/>
                <a:ext cx="4402" cy="145"/>
              </a:xfrm>
              <a:prstGeom prst="homePlate">
                <a:avLst>
                  <a:gd name="adj" fmla="val 52687"/>
                </a:avLst>
              </a:prstGeom>
              <a:solidFill>
                <a:schemeClr val="bg1"/>
              </a:solidFill>
              <a:ln w="12700" cmpd="sng">
                <a:solidFill>
                  <a:schemeClr val="tx1"/>
                </a:solidFill>
                <a:miter lim="800000"/>
                <a:headEnd/>
                <a:tailEnd/>
              </a:ln>
            </p:spPr>
            <p:txBody>
              <a:bodyPr lIns="146050" tIns="31750" rIns="146050" bIns="31750" anchor="ctr"/>
              <a:lstStyle>
                <a:lvl1pPr marL="182563" indent="-182563" defTabSz="701675">
                  <a:defRPr sz="1200" b="1">
                    <a:solidFill>
                      <a:schemeClr val="tx1"/>
                    </a:solidFill>
                    <a:latin typeface="Times New Roman" pitchFamily="18" charset="0"/>
                    <a:ea typeface="Gulim" pitchFamily="2" charset="-127"/>
                  </a:defRPr>
                </a:lvl1pPr>
                <a:lvl2pPr marL="742950" indent="-285750" defTabSz="701675">
                  <a:defRPr sz="1200" b="1">
                    <a:solidFill>
                      <a:schemeClr val="tx1"/>
                    </a:solidFill>
                    <a:latin typeface="Times New Roman" pitchFamily="18" charset="0"/>
                    <a:ea typeface="Gulim" pitchFamily="2" charset="-127"/>
                  </a:defRPr>
                </a:lvl2pPr>
                <a:lvl3pPr marL="1143000" indent="-228600" defTabSz="701675">
                  <a:defRPr sz="1200" b="1">
                    <a:solidFill>
                      <a:schemeClr val="tx1"/>
                    </a:solidFill>
                    <a:latin typeface="Times New Roman" pitchFamily="18" charset="0"/>
                    <a:ea typeface="Gulim" pitchFamily="2" charset="-127"/>
                  </a:defRPr>
                </a:lvl3pPr>
                <a:lvl4pPr marL="1600200" indent="-228600" defTabSz="701675">
                  <a:defRPr sz="1200" b="1">
                    <a:solidFill>
                      <a:schemeClr val="tx1"/>
                    </a:solidFill>
                    <a:latin typeface="Times New Roman" pitchFamily="18" charset="0"/>
                    <a:ea typeface="Gulim" pitchFamily="2" charset="-127"/>
                  </a:defRPr>
                </a:lvl4pPr>
                <a:lvl5pPr marL="2057400" indent="-228600" defTabSz="701675">
                  <a:defRPr sz="1200" b="1">
                    <a:solidFill>
                      <a:schemeClr val="tx1"/>
                    </a:solidFill>
                    <a:latin typeface="Times New Roman" pitchFamily="18" charset="0"/>
                    <a:ea typeface="Gulim" pitchFamily="2" charset="-127"/>
                  </a:defRPr>
                </a:lvl5pPr>
                <a:lvl6pPr marL="25146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2000" dirty="0">
                    <a:solidFill>
                      <a:schemeClr val="accent1">
                        <a:lumMod val="50000"/>
                      </a:schemeClr>
                    </a:solidFill>
                    <a:latin typeface="Arial" pitchFamily="34" charset="0"/>
                  </a:rPr>
                  <a:t>自动监督体系</a:t>
                </a:r>
                <a:endParaRPr lang="en-US" altLang="zh-CN" sz="2000" dirty="0">
                  <a:solidFill>
                    <a:schemeClr val="accent1">
                      <a:lumMod val="50000"/>
                    </a:schemeClr>
                  </a:solidFill>
                  <a:latin typeface="Arial" pitchFamily="34" charset="0"/>
                </a:endParaRPr>
              </a:p>
            </p:txBody>
          </p:sp>
          <p:sp>
            <p:nvSpPr>
              <p:cNvPr id="12" name="AutoShape 18">
                <a:extLst>
                  <a:ext uri="{FF2B5EF4-FFF2-40B4-BE49-F238E27FC236}">
                    <a16:creationId xmlns:a16="http://schemas.microsoft.com/office/drawing/2014/main" id="{88C0B8E1-E4B0-4AE2-8F1D-0FD1834FBA45}"/>
                  </a:ext>
                </a:extLst>
              </p:cNvPr>
              <p:cNvSpPr>
                <a:spLocks noChangeArrowheads="1"/>
              </p:cNvSpPr>
              <p:nvPr/>
            </p:nvSpPr>
            <p:spPr bwMode="auto">
              <a:xfrm>
                <a:off x="0" y="1083"/>
                <a:ext cx="4405" cy="145"/>
              </a:xfrm>
              <a:prstGeom prst="homePlate">
                <a:avLst>
                  <a:gd name="adj" fmla="val 52687"/>
                </a:avLst>
              </a:prstGeom>
              <a:solidFill>
                <a:schemeClr val="bg1"/>
              </a:solidFill>
              <a:ln w="12700" cmpd="sng">
                <a:solidFill>
                  <a:schemeClr val="tx1"/>
                </a:solidFill>
                <a:miter lim="800000"/>
                <a:headEnd/>
                <a:tailEnd/>
              </a:ln>
            </p:spPr>
            <p:txBody>
              <a:bodyPr lIns="146050" tIns="31750" rIns="146050" bIns="31750" anchor="ctr"/>
              <a:lstStyle>
                <a:lvl1pPr marL="182563" indent="-182563" defTabSz="701675">
                  <a:defRPr sz="1200" b="1">
                    <a:solidFill>
                      <a:schemeClr val="tx1"/>
                    </a:solidFill>
                    <a:latin typeface="Times New Roman" pitchFamily="18" charset="0"/>
                    <a:ea typeface="Gulim" pitchFamily="2" charset="-127"/>
                  </a:defRPr>
                </a:lvl1pPr>
                <a:lvl2pPr marL="742950" indent="-285750" defTabSz="701675">
                  <a:defRPr sz="1200" b="1">
                    <a:solidFill>
                      <a:schemeClr val="tx1"/>
                    </a:solidFill>
                    <a:latin typeface="Times New Roman" pitchFamily="18" charset="0"/>
                    <a:ea typeface="Gulim" pitchFamily="2" charset="-127"/>
                  </a:defRPr>
                </a:lvl2pPr>
                <a:lvl3pPr marL="1143000" indent="-228600" defTabSz="701675">
                  <a:defRPr sz="1200" b="1">
                    <a:solidFill>
                      <a:schemeClr val="tx1"/>
                    </a:solidFill>
                    <a:latin typeface="Times New Roman" pitchFamily="18" charset="0"/>
                    <a:ea typeface="Gulim" pitchFamily="2" charset="-127"/>
                  </a:defRPr>
                </a:lvl3pPr>
                <a:lvl4pPr marL="1600200" indent="-228600" defTabSz="701675">
                  <a:defRPr sz="1200" b="1">
                    <a:solidFill>
                      <a:schemeClr val="tx1"/>
                    </a:solidFill>
                    <a:latin typeface="Times New Roman" pitchFamily="18" charset="0"/>
                    <a:ea typeface="Gulim" pitchFamily="2" charset="-127"/>
                  </a:defRPr>
                </a:lvl4pPr>
                <a:lvl5pPr marL="2057400" indent="-228600" defTabSz="701675">
                  <a:defRPr sz="1200" b="1">
                    <a:solidFill>
                      <a:schemeClr val="tx1"/>
                    </a:solidFill>
                    <a:latin typeface="Times New Roman" pitchFamily="18" charset="0"/>
                    <a:ea typeface="Gulim" pitchFamily="2" charset="-127"/>
                  </a:defRPr>
                </a:lvl5pPr>
                <a:lvl6pPr marL="25146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2000" dirty="0">
                    <a:solidFill>
                      <a:schemeClr val="accent1">
                        <a:lumMod val="50000"/>
                      </a:schemeClr>
                    </a:solidFill>
                    <a:latin typeface="Arial" pitchFamily="34" charset="0"/>
                  </a:rPr>
                  <a:t>自动监督体系</a:t>
                </a:r>
                <a:endParaRPr lang="en-US" altLang="zh-CN" sz="2000" dirty="0">
                  <a:solidFill>
                    <a:schemeClr val="accent1">
                      <a:lumMod val="50000"/>
                    </a:schemeClr>
                  </a:solidFill>
                  <a:latin typeface="Arial" pitchFamily="34" charset="0"/>
                </a:endParaRPr>
              </a:p>
            </p:txBody>
          </p:sp>
          <p:sp>
            <p:nvSpPr>
              <p:cNvPr id="13" name="AutoShape 19">
                <a:extLst>
                  <a:ext uri="{FF2B5EF4-FFF2-40B4-BE49-F238E27FC236}">
                    <a16:creationId xmlns:a16="http://schemas.microsoft.com/office/drawing/2014/main" id="{F7EE93C9-83EE-4F9C-8BF8-EECDFBEF4E30}"/>
                  </a:ext>
                </a:extLst>
              </p:cNvPr>
              <p:cNvSpPr>
                <a:spLocks noChangeArrowheads="1"/>
              </p:cNvSpPr>
              <p:nvPr/>
            </p:nvSpPr>
            <p:spPr bwMode="auto">
              <a:xfrm>
                <a:off x="0" y="620"/>
                <a:ext cx="1075" cy="443"/>
              </a:xfrm>
              <a:prstGeom prst="homePlate">
                <a:avLst>
                  <a:gd name="adj" fmla="val 20664"/>
                </a:avLst>
              </a:prstGeom>
              <a:solidFill>
                <a:schemeClr val="accent1">
                  <a:lumMod val="20000"/>
                  <a:lumOff val="80000"/>
                </a:schemeClr>
              </a:solidFill>
              <a:ln w="12700" cmpd="sng">
                <a:solidFill>
                  <a:schemeClr val="tx1"/>
                </a:solidFill>
                <a:miter lim="800000"/>
                <a:headEnd/>
                <a:tailEnd/>
              </a:ln>
            </p:spPr>
            <p:txBody>
              <a:bodyPr lIns="146050" tIns="31750" rIns="146050" bIns="31750" anchor="ctr"/>
              <a:lstStyle>
                <a:lvl1pPr marL="182563" indent="-182563" defTabSz="701675">
                  <a:defRPr sz="1200" b="1">
                    <a:solidFill>
                      <a:schemeClr val="tx1"/>
                    </a:solidFill>
                    <a:latin typeface="Times New Roman" pitchFamily="18" charset="0"/>
                    <a:ea typeface="Gulim" pitchFamily="2" charset="-127"/>
                  </a:defRPr>
                </a:lvl1pPr>
                <a:lvl2pPr marL="742950" indent="-285750" defTabSz="701675">
                  <a:defRPr sz="1200" b="1">
                    <a:solidFill>
                      <a:schemeClr val="tx1"/>
                    </a:solidFill>
                    <a:latin typeface="Times New Roman" pitchFamily="18" charset="0"/>
                    <a:ea typeface="Gulim" pitchFamily="2" charset="-127"/>
                  </a:defRPr>
                </a:lvl2pPr>
                <a:lvl3pPr marL="1143000" indent="-228600" defTabSz="701675">
                  <a:defRPr sz="1200" b="1">
                    <a:solidFill>
                      <a:schemeClr val="tx1"/>
                    </a:solidFill>
                    <a:latin typeface="Times New Roman" pitchFamily="18" charset="0"/>
                    <a:ea typeface="Gulim" pitchFamily="2" charset="-127"/>
                  </a:defRPr>
                </a:lvl3pPr>
                <a:lvl4pPr marL="1600200" indent="-228600" defTabSz="701675">
                  <a:defRPr sz="1200" b="1">
                    <a:solidFill>
                      <a:schemeClr val="tx1"/>
                    </a:solidFill>
                    <a:latin typeface="Times New Roman" pitchFamily="18" charset="0"/>
                    <a:ea typeface="Gulim" pitchFamily="2" charset="-127"/>
                  </a:defRPr>
                </a:lvl4pPr>
                <a:lvl5pPr marL="2057400" indent="-228600" defTabSz="701675">
                  <a:defRPr sz="1200" b="1">
                    <a:solidFill>
                      <a:schemeClr val="tx1"/>
                    </a:solidFill>
                    <a:latin typeface="Times New Roman" pitchFamily="18" charset="0"/>
                    <a:ea typeface="Gulim" pitchFamily="2" charset="-127"/>
                  </a:defRPr>
                </a:lvl5pPr>
                <a:lvl6pPr marL="25146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2000" dirty="0">
                    <a:latin typeface="微软雅黑" pitchFamily="34" charset="-122"/>
                    <a:ea typeface="微软雅黑" pitchFamily="34" charset="-122"/>
                  </a:rPr>
                  <a:t>收入征收</a:t>
                </a:r>
                <a:endParaRPr lang="en-US" altLang="zh-CN" sz="2000" dirty="0">
                  <a:latin typeface="微软雅黑" pitchFamily="34" charset="-122"/>
                  <a:ea typeface="微软雅黑" pitchFamily="34" charset="-122"/>
                </a:endParaRPr>
              </a:p>
            </p:txBody>
          </p:sp>
        </p:grpSp>
        <p:sp>
          <p:nvSpPr>
            <p:cNvPr id="14" name="AutoShape 13">
              <a:extLst>
                <a:ext uri="{FF2B5EF4-FFF2-40B4-BE49-F238E27FC236}">
                  <a16:creationId xmlns:a16="http://schemas.microsoft.com/office/drawing/2014/main" id="{266D5EC5-3DD0-4895-916E-0268D7B8BD22}"/>
                </a:ext>
              </a:extLst>
            </p:cNvPr>
            <p:cNvSpPr>
              <a:spLocks noChangeArrowheads="1"/>
            </p:cNvSpPr>
            <p:nvPr/>
          </p:nvSpPr>
          <p:spPr bwMode="auto">
            <a:xfrm>
              <a:off x="6299987" y="1377946"/>
              <a:ext cx="1377950" cy="1124512"/>
            </a:xfrm>
            <a:prstGeom prst="homePlate">
              <a:avLst>
                <a:gd name="adj" fmla="val 44772"/>
              </a:avLst>
            </a:prstGeom>
            <a:solidFill>
              <a:schemeClr val="accent6">
                <a:lumMod val="40000"/>
                <a:lumOff val="60000"/>
              </a:schemeClr>
            </a:solidFill>
            <a:ln w="12700" cmpd="sng">
              <a:solidFill>
                <a:schemeClr val="tx1"/>
              </a:solidFill>
              <a:miter lim="800000"/>
              <a:headEnd/>
              <a:tailEnd/>
            </a:ln>
          </p:spPr>
          <p:txBody>
            <a:bodyPr lIns="293688" tIns="31750" rIns="293688" bIns="31750" anchor="ctr"/>
            <a:lstStyle>
              <a:lvl1pPr marL="182563" indent="-182563" defTabSz="701675">
                <a:defRPr sz="1200" b="1">
                  <a:solidFill>
                    <a:schemeClr val="tx1"/>
                  </a:solidFill>
                  <a:latin typeface="Times New Roman" pitchFamily="18" charset="0"/>
                  <a:ea typeface="Gulim" pitchFamily="2" charset="-127"/>
                </a:defRPr>
              </a:lvl1pPr>
              <a:lvl2pPr marL="742950" indent="-285750" defTabSz="701675">
                <a:defRPr sz="1200" b="1">
                  <a:solidFill>
                    <a:schemeClr val="tx1"/>
                  </a:solidFill>
                  <a:latin typeface="Times New Roman" pitchFamily="18" charset="0"/>
                  <a:ea typeface="Gulim" pitchFamily="2" charset="-127"/>
                </a:defRPr>
              </a:lvl2pPr>
              <a:lvl3pPr marL="1143000" indent="-228600" defTabSz="701675">
                <a:defRPr sz="1200" b="1">
                  <a:solidFill>
                    <a:schemeClr val="tx1"/>
                  </a:solidFill>
                  <a:latin typeface="Times New Roman" pitchFamily="18" charset="0"/>
                  <a:ea typeface="Gulim" pitchFamily="2" charset="-127"/>
                </a:defRPr>
              </a:lvl3pPr>
              <a:lvl4pPr marL="1600200" indent="-228600" defTabSz="701675">
                <a:defRPr sz="1200" b="1">
                  <a:solidFill>
                    <a:schemeClr val="tx1"/>
                  </a:solidFill>
                  <a:latin typeface="Times New Roman" pitchFamily="18" charset="0"/>
                  <a:ea typeface="Gulim" pitchFamily="2" charset="-127"/>
                </a:defRPr>
              </a:lvl4pPr>
              <a:lvl5pPr marL="2057400" indent="-228600" defTabSz="701675">
                <a:defRPr sz="1200" b="1">
                  <a:solidFill>
                    <a:schemeClr val="tx1"/>
                  </a:solidFill>
                  <a:latin typeface="Times New Roman" pitchFamily="18" charset="0"/>
                  <a:ea typeface="Gulim" pitchFamily="2" charset="-127"/>
                </a:defRPr>
              </a:lvl5pPr>
              <a:lvl6pPr marL="25146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701675"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2000" dirty="0">
                  <a:latin typeface="微软雅黑" pitchFamily="34" charset="-122"/>
                  <a:ea typeface="微软雅黑" pitchFamily="34" charset="-122"/>
                </a:rPr>
                <a:t>拨款</a:t>
              </a:r>
              <a:endParaRPr lang="en-US" altLang="zh-CN" sz="2000" dirty="0">
                <a:latin typeface="微软雅黑" pitchFamily="34" charset="-122"/>
                <a:ea typeface="微软雅黑" pitchFamily="34" charset="-122"/>
              </a:endParaRPr>
            </a:p>
          </p:txBody>
        </p:sp>
      </p:grpSp>
      <p:cxnSp>
        <p:nvCxnSpPr>
          <p:cNvPr id="37" name="肘形连接符 36">
            <a:extLst>
              <a:ext uri="{FF2B5EF4-FFF2-40B4-BE49-F238E27FC236}">
                <a16:creationId xmlns:a16="http://schemas.microsoft.com/office/drawing/2014/main" id="{9701ABAA-76A7-47B9-A9AC-234B55FD7709}"/>
              </a:ext>
            </a:extLst>
          </p:cNvPr>
          <p:cNvCxnSpPr/>
          <p:nvPr/>
        </p:nvCxnSpPr>
        <p:spPr>
          <a:xfrm rot="5400000" flipH="1" flipV="1">
            <a:off x="1244600" y="3063875"/>
            <a:ext cx="360363" cy="227013"/>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52C0D351-9A30-4116-B351-526C4D4ED3AB}"/>
              </a:ext>
            </a:extLst>
          </p:cNvPr>
          <p:cNvCxnSpPr/>
          <p:nvPr/>
        </p:nvCxnSpPr>
        <p:spPr>
          <a:xfrm>
            <a:off x="3306763" y="4276725"/>
            <a:ext cx="0" cy="66675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7893" name="组合 87">
            <a:extLst>
              <a:ext uri="{FF2B5EF4-FFF2-40B4-BE49-F238E27FC236}">
                <a16:creationId xmlns:a16="http://schemas.microsoft.com/office/drawing/2014/main" id="{9E669D6C-0417-461A-877C-879628B213A3}"/>
              </a:ext>
            </a:extLst>
          </p:cNvPr>
          <p:cNvGrpSpPr>
            <a:grpSpLocks/>
          </p:cNvGrpSpPr>
          <p:nvPr/>
        </p:nvGrpSpPr>
        <p:grpSpPr bwMode="auto">
          <a:xfrm>
            <a:off x="755650" y="3479800"/>
            <a:ext cx="6840538" cy="1857375"/>
            <a:chOff x="755576" y="3479497"/>
            <a:chExt cx="6840541" cy="1857788"/>
          </a:xfrm>
        </p:grpSpPr>
        <p:grpSp>
          <p:nvGrpSpPr>
            <p:cNvPr id="37914" name="Group 10">
              <a:extLst>
                <a:ext uri="{FF2B5EF4-FFF2-40B4-BE49-F238E27FC236}">
                  <a16:creationId xmlns:a16="http://schemas.microsoft.com/office/drawing/2014/main" id="{54EA1456-CD60-4B03-B358-2EDD5E1632EB}"/>
                </a:ext>
              </a:extLst>
            </p:cNvPr>
            <p:cNvGrpSpPr>
              <a:grpSpLocks/>
            </p:cNvGrpSpPr>
            <p:nvPr/>
          </p:nvGrpSpPr>
          <p:grpSpPr bwMode="auto">
            <a:xfrm>
              <a:off x="755576" y="3479497"/>
              <a:ext cx="6840541" cy="796925"/>
              <a:chOff x="0" y="0"/>
              <a:chExt cx="3703" cy="502"/>
            </a:xfrm>
          </p:grpSpPr>
          <p:sp>
            <p:nvSpPr>
              <p:cNvPr id="37919" name="AutoShape 11">
                <a:extLst>
                  <a:ext uri="{FF2B5EF4-FFF2-40B4-BE49-F238E27FC236}">
                    <a16:creationId xmlns:a16="http://schemas.microsoft.com/office/drawing/2014/main" id="{0AA57127-90F4-423E-BD42-302D5DCA34A3}"/>
                  </a:ext>
                </a:extLst>
              </p:cNvPr>
              <p:cNvSpPr>
                <a:spLocks noChangeArrowheads="1"/>
              </p:cNvSpPr>
              <p:nvPr/>
            </p:nvSpPr>
            <p:spPr bwMode="auto">
              <a:xfrm>
                <a:off x="2771" y="0"/>
                <a:ext cx="932" cy="502"/>
              </a:xfrm>
              <a:prstGeom prst="homePlate">
                <a:avLst>
                  <a:gd name="adj" fmla="val 32172"/>
                </a:avLst>
              </a:prstGeom>
              <a:solidFill>
                <a:srgbClr val="FFFF00"/>
              </a:solidFill>
              <a:ln w="12700">
                <a:solidFill>
                  <a:schemeClr val="tx1"/>
                </a:solidFill>
                <a:miter lim="800000"/>
                <a:headEnd/>
                <a:tailEnd/>
              </a:ln>
            </p:spPr>
            <p:txBody>
              <a:bodyPr wrap="none" lIns="349250" tIns="39688" rIns="349250" bIns="39688" anchor="ctr"/>
              <a:lstStyle>
                <a:lvl1pPr defTabSz="7239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72390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7239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7239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7239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7239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7239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7239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7239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latin typeface="微软雅黑" panose="020B0503020204020204" pitchFamily="34" charset="-122"/>
                    <a:ea typeface="微软雅黑" panose="020B0503020204020204" pitchFamily="34" charset="-122"/>
                  </a:rPr>
                  <a:t>处理决策</a:t>
                </a:r>
                <a:endParaRPr lang="en-US" altLang="zh-CN" sz="2000" b="1">
                  <a:latin typeface="微软雅黑" panose="020B0503020204020204" pitchFamily="34" charset="-122"/>
                  <a:ea typeface="微软雅黑" panose="020B0503020204020204" pitchFamily="34" charset="-122"/>
                </a:endParaRPr>
              </a:p>
            </p:txBody>
          </p:sp>
          <p:sp>
            <p:nvSpPr>
              <p:cNvPr id="17" name="AutoShape 12">
                <a:extLst>
                  <a:ext uri="{FF2B5EF4-FFF2-40B4-BE49-F238E27FC236}">
                    <a16:creationId xmlns:a16="http://schemas.microsoft.com/office/drawing/2014/main" id="{E0064813-6257-4E65-8B85-44B7CDFC54D8}"/>
                  </a:ext>
                </a:extLst>
              </p:cNvPr>
              <p:cNvSpPr>
                <a:spLocks noChangeArrowheads="1"/>
              </p:cNvSpPr>
              <p:nvPr/>
            </p:nvSpPr>
            <p:spPr bwMode="auto">
              <a:xfrm>
                <a:off x="1753" y="0"/>
                <a:ext cx="1166" cy="502"/>
              </a:xfrm>
              <a:prstGeom prst="homePlate">
                <a:avLst>
                  <a:gd name="adj" fmla="val 32174"/>
                </a:avLst>
              </a:prstGeom>
              <a:solidFill>
                <a:schemeClr val="accent6">
                  <a:lumMod val="20000"/>
                  <a:lumOff val="80000"/>
                </a:schemeClr>
              </a:solidFill>
              <a:ln w="12700" cmpd="sng">
                <a:solidFill>
                  <a:schemeClr val="tx1"/>
                </a:solidFill>
                <a:miter lim="800000"/>
                <a:headEnd/>
                <a:tailEnd/>
              </a:ln>
            </p:spPr>
            <p:txBody>
              <a:bodyPr wrap="none" lIns="349250" tIns="39688" rIns="349250" bIns="39688" anchor="ctr"/>
              <a:lstStyle>
                <a:lvl1pPr defTabSz="723900">
                  <a:defRPr sz="1200" b="1">
                    <a:solidFill>
                      <a:schemeClr val="tx1"/>
                    </a:solidFill>
                    <a:latin typeface="Times New Roman" pitchFamily="18" charset="0"/>
                    <a:ea typeface="Gulim" pitchFamily="2" charset="-127"/>
                  </a:defRPr>
                </a:lvl1pPr>
                <a:lvl2pPr marL="742950" indent="-285750" defTabSz="723900">
                  <a:defRPr sz="1200" b="1">
                    <a:solidFill>
                      <a:schemeClr val="tx1"/>
                    </a:solidFill>
                    <a:latin typeface="Times New Roman" pitchFamily="18" charset="0"/>
                    <a:ea typeface="Gulim" pitchFamily="2" charset="-127"/>
                  </a:defRPr>
                </a:lvl2pPr>
                <a:lvl3pPr marL="1143000" indent="-228600" defTabSz="723900">
                  <a:defRPr sz="1200" b="1">
                    <a:solidFill>
                      <a:schemeClr val="tx1"/>
                    </a:solidFill>
                    <a:latin typeface="Times New Roman" pitchFamily="18" charset="0"/>
                    <a:ea typeface="Gulim" pitchFamily="2" charset="-127"/>
                  </a:defRPr>
                </a:lvl3pPr>
                <a:lvl4pPr marL="1600200" indent="-228600" defTabSz="723900">
                  <a:defRPr sz="1200" b="1">
                    <a:solidFill>
                      <a:schemeClr val="tx1"/>
                    </a:solidFill>
                    <a:latin typeface="Times New Roman" pitchFamily="18" charset="0"/>
                    <a:ea typeface="Gulim" pitchFamily="2" charset="-127"/>
                  </a:defRPr>
                </a:lvl4pPr>
                <a:lvl5pPr marL="2057400" indent="-228600" defTabSz="723900">
                  <a:defRPr sz="1200" b="1">
                    <a:solidFill>
                      <a:schemeClr val="tx1"/>
                    </a:solidFill>
                    <a:latin typeface="Times New Roman" pitchFamily="18" charset="0"/>
                    <a:ea typeface="Gulim" pitchFamily="2" charset="-127"/>
                  </a:defRPr>
                </a:lvl5pPr>
                <a:lvl6pPr marL="25146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2000" dirty="0">
                    <a:latin typeface="微软雅黑" pitchFamily="34" charset="-122"/>
                    <a:ea typeface="微软雅黑" pitchFamily="34" charset="-122"/>
                  </a:rPr>
                  <a:t>分析原因</a:t>
                </a:r>
                <a:endParaRPr lang="en-US" altLang="zh-CN" sz="2000" dirty="0">
                  <a:latin typeface="微软雅黑" pitchFamily="34" charset="-122"/>
                  <a:ea typeface="微软雅黑" pitchFamily="34" charset="-122"/>
                </a:endParaRPr>
              </a:p>
              <a:p>
                <a:pPr>
                  <a:defRPr/>
                </a:pPr>
                <a:r>
                  <a:rPr lang="zh-CN" altLang="en-US" sz="2000" dirty="0">
                    <a:latin typeface="微软雅黑" pitchFamily="34" charset="-122"/>
                    <a:ea typeface="微软雅黑" pitchFamily="34" charset="-122"/>
                  </a:rPr>
                  <a:t>提出建议</a:t>
                </a:r>
                <a:endParaRPr lang="en-US" altLang="zh-CN" sz="2000" dirty="0">
                  <a:latin typeface="微软雅黑" pitchFamily="34" charset="-122"/>
                  <a:ea typeface="微软雅黑" pitchFamily="34" charset="-122"/>
                </a:endParaRPr>
              </a:p>
            </p:txBody>
          </p:sp>
          <p:sp>
            <p:nvSpPr>
              <p:cNvPr id="18" name="AutoShape 13">
                <a:extLst>
                  <a:ext uri="{FF2B5EF4-FFF2-40B4-BE49-F238E27FC236}">
                    <a16:creationId xmlns:a16="http://schemas.microsoft.com/office/drawing/2014/main" id="{16CAA2C1-CD15-4E9A-A5B3-4CA670C3B1CF}"/>
                  </a:ext>
                </a:extLst>
              </p:cNvPr>
              <p:cNvSpPr>
                <a:spLocks noChangeArrowheads="1"/>
              </p:cNvSpPr>
              <p:nvPr/>
            </p:nvSpPr>
            <p:spPr bwMode="auto">
              <a:xfrm>
                <a:off x="877" y="0"/>
                <a:ext cx="1006" cy="502"/>
              </a:xfrm>
              <a:prstGeom prst="homePlate">
                <a:avLst>
                  <a:gd name="adj" fmla="val 32201"/>
                </a:avLst>
              </a:prstGeom>
              <a:solidFill>
                <a:schemeClr val="accent3">
                  <a:lumMod val="95000"/>
                </a:schemeClr>
              </a:solidFill>
              <a:ln w="12700" cmpd="sng">
                <a:solidFill>
                  <a:schemeClr val="tx1"/>
                </a:solidFill>
                <a:miter lim="800000"/>
                <a:headEnd/>
                <a:tailEnd/>
              </a:ln>
            </p:spPr>
            <p:txBody>
              <a:bodyPr wrap="none" lIns="349250" tIns="39688" rIns="349250" bIns="39688" anchor="ctr"/>
              <a:lstStyle>
                <a:lvl1pPr defTabSz="723900">
                  <a:defRPr sz="1200" b="1">
                    <a:solidFill>
                      <a:schemeClr val="tx1"/>
                    </a:solidFill>
                    <a:latin typeface="Times New Roman" pitchFamily="18" charset="0"/>
                    <a:ea typeface="Gulim" pitchFamily="2" charset="-127"/>
                  </a:defRPr>
                </a:lvl1pPr>
                <a:lvl2pPr marL="742950" indent="-285750" defTabSz="723900">
                  <a:defRPr sz="1200" b="1">
                    <a:solidFill>
                      <a:schemeClr val="tx1"/>
                    </a:solidFill>
                    <a:latin typeface="Times New Roman" pitchFamily="18" charset="0"/>
                    <a:ea typeface="Gulim" pitchFamily="2" charset="-127"/>
                  </a:defRPr>
                </a:lvl2pPr>
                <a:lvl3pPr marL="1143000" indent="-228600" defTabSz="723900">
                  <a:defRPr sz="1200" b="1">
                    <a:solidFill>
                      <a:schemeClr val="tx1"/>
                    </a:solidFill>
                    <a:latin typeface="Times New Roman" pitchFamily="18" charset="0"/>
                    <a:ea typeface="Gulim" pitchFamily="2" charset="-127"/>
                  </a:defRPr>
                </a:lvl3pPr>
                <a:lvl4pPr marL="1600200" indent="-228600" defTabSz="723900">
                  <a:defRPr sz="1200" b="1">
                    <a:solidFill>
                      <a:schemeClr val="tx1"/>
                    </a:solidFill>
                    <a:latin typeface="Times New Roman" pitchFamily="18" charset="0"/>
                    <a:ea typeface="Gulim" pitchFamily="2" charset="-127"/>
                  </a:defRPr>
                </a:lvl4pPr>
                <a:lvl5pPr marL="2057400" indent="-228600" defTabSz="723900">
                  <a:defRPr sz="1200" b="1">
                    <a:solidFill>
                      <a:schemeClr val="tx1"/>
                    </a:solidFill>
                    <a:latin typeface="Times New Roman" pitchFamily="18" charset="0"/>
                    <a:ea typeface="Gulim" pitchFamily="2" charset="-127"/>
                  </a:defRPr>
                </a:lvl5pPr>
                <a:lvl6pPr marL="25146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2000" dirty="0">
                    <a:latin typeface="微软雅黑" pitchFamily="34" charset="-122"/>
                    <a:ea typeface="微软雅黑" pitchFamily="34" charset="-122"/>
                  </a:rPr>
                  <a:t>制止违规行为</a:t>
                </a:r>
                <a:endParaRPr lang="en-US" altLang="zh-CN" sz="2000" dirty="0">
                  <a:latin typeface="微软雅黑" pitchFamily="34" charset="-122"/>
                  <a:ea typeface="微软雅黑" pitchFamily="34" charset="-122"/>
                </a:endParaRPr>
              </a:p>
            </p:txBody>
          </p:sp>
          <p:sp>
            <p:nvSpPr>
              <p:cNvPr id="19" name="AutoShape 14">
                <a:extLst>
                  <a:ext uri="{FF2B5EF4-FFF2-40B4-BE49-F238E27FC236}">
                    <a16:creationId xmlns:a16="http://schemas.microsoft.com/office/drawing/2014/main" id="{E8125AB3-82C7-43C1-9A3E-8EF16B3746FD}"/>
                  </a:ext>
                </a:extLst>
              </p:cNvPr>
              <p:cNvSpPr>
                <a:spLocks noChangeArrowheads="1"/>
              </p:cNvSpPr>
              <p:nvPr/>
            </p:nvSpPr>
            <p:spPr bwMode="auto">
              <a:xfrm>
                <a:off x="0" y="0"/>
                <a:ext cx="1000" cy="502"/>
              </a:xfrm>
              <a:prstGeom prst="homePlate">
                <a:avLst>
                  <a:gd name="adj" fmla="val 32146"/>
                </a:avLst>
              </a:prstGeom>
              <a:solidFill>
                <a:schemeClr val="accent1">
                  <a:lumMod val="20000"/>
                  <a:lumOff val="80000"/>
                </a:schemeClr>
              </a:solidFill>
              <a:ln w="12700" cmpd="sng">
                <a:solidFill>
                  <a:schemeClr val="tx1"/>
                </a:solidFill>
                <a:miter lim="800000"/>
                <a:headEnd/>
                <a:tailEnd/>
              </a:ln>
            </p:spPr>
            <p:txBody>
              <a:bodyPr wrap="none" lIns="176213" tIns="39688" rIns="176213" bIns="39688" anchor="ctr"/>
              <a:lstStyle>
                <a:lvl1pPr defTabSz="723900">
                  <a:defRPr sz="1200" b="1">
                    <a:solidFill>
                      <a:schemeClr val="tx1"/>
                    </a:solidFill>
                    <a:latin typeface="Times New Roman" pitchFamily="18" charset="0"/>
                    <a:ea typeface="Gulim" pitchFamily="2" charset="-127"/>
                  </a:defRPr>
                </a:lvl1pPr>
                <a:lvl2pPr marL="742950" indent="-285750" defTabSz="723900">
                  <a:defRPr sz="1200" b="1">
                    <a:solidFill>
                      <a:schemeClr val="tx1"/>
                    </a:solidFill>
                    <a:latin typeface="Times New Roman" pitchFamily="18" charset="0"/>
                    <a:ea typeface="Gulim" pitchFamily="2" charset="-127"/>
                  </a:defRPr>
                </a:lvl2pPr>
                <a:lvl3pPr marL="1143000" indent="-228600" defTabSz="723900">
                  <a:defRPr sz="1200" b="1">
                    <a:solidFill>
                      <a:schemeClr val="tx1"/>
                    </a:solidFill>
                    <a:latin typeface="Times New Roman" pitchFamily="18" charset="0"/>
                    <a:ea typeface="Gulim" pitchFamily="2" charset="-127"/>
                  </a:defRPr>
                </a:lvl3pPr>
                <a:lvl4pPr marL="1600200" indent="-228600" defTabSz="723900">
                  <a:defRPr sz="1200" b="1">
                    <a:solidFill>
                      <a:schemeClr val="tx1"/>
                    </a:solidFill>
                    <a:latin typeface="Times New Roman" pitchFamily="18" charset="0"/>
                    <a:ea typeface="Gulim" pitchFamily="2" charset="-127"/>
                  </a:defRPr>
                </a:lvl4pPr>
                <a:lvl5pPr marL="2057400" indent="-228600" defTabSz="723900">
                  <a:defRPr sz="1200" b="1">
                    <a:solidFill>
                      <a:schemeClr val="tx1"/>
                    </a:solidFill>
                    <a:latin typeface="Times New Roman" pitchFamily="18" charset="0"/>
                    <a:ea typeface="Gulim" pitchFamily="2" charset="-127"/>
                  </a:defRPr>
                </a:lvl5pPr>
                <a:lvl6pPr marL="25146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723900"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2000" dirty="0">
                    <a:latin typeface="微软雅黑" pitchFamily="34" charset="-122"/>
                    <a:ea typeface="微软雅黑" pitchFamily="34" charset="-122"/>
                  </a:rPr>
                  <a:t>审核监控检查</a:t>
                </a:r>
                <a:endParaRPr lang="en-US" altLang="zh-CN" sz="2000" dirty="0">
                  <a:latin typeface="微软雅黑" pitchFamily="34" charset="-122"/>
                  <a:ea typeface="微软雅黑" pitchFamily="34" charset="-122"/>
                </a:endParaRPr>
              </a:p>
            </p:txBody>
          </p:sp>
        </p:grpSp>
        <p:grpSp>
          <p:nvGrpSpPr>
            <p:cNvPr id="37915" name="Group 15">
              <a:extLst>
                <a:ext uri="{FF2B5EF4-FFF2-40B4-BE49-F238E27FC236}">
                  <a16:creationId xmlns:a16="http://schemas.microsoft.com/office/drawing/2014/main" id="{DB1774F3-F6E3-49EE-B83C-48FA66E7DBA4}"/>
                </a:ext>
              </a:extLst>
            </p:cNvPr>
            <p:cNvGrpSpPr>
              <a:grpSpLocks/>
            </p:cNvGrpSpPr>
            <p:nvPr/>
          </p:nvGrpSpPr>
          <p:grpSpPr bwMode="auto">
            <a:xfrm>
              <a:off x="4268123" y="4549885"/>
              <a:ext cx="3327993" cy="787400"/>
              <a:chOff x="2105" y="0"/>
              <a:chExt cx="2086" cy="496"/>
            </a:xfrm>
          </p:grpSpPr>
          <p:sp>
            <p:nvSpPr>
              <p:cNvPr id="37917" name="AutoShape 18">
                <a:extLst>
                  <a:ext uri="{FF2B5EF4-FFF2-40B4-BE49-F238E27FC236}">
                    <a16:creationId xmlns:a16="http://schemas.microsoft.com/office/drawing/2014/main" id="{C9AA5129-90A0-4C5E-B81C-282BE5971B64}"/>
                  </a:ext>
                </a:extLst>
              </p:cNvPr>
              <p:cNvSpPr>
                <a:spLocks noChangeArrowheads="1"/>
              </p:cNvSpPr>
              <p:nvPr/>
            </p:nvSpPr>
            <p:spPr bwMode="auto">
              <a:xfrm>
                <a:off x="2105" y="0"/>
                <a:ext cx="1029" cy="496"/>
              </a:xfrm>
              <a:prstGeom prst="homePlate">
                <a:avLst>
                  <a:gd name="adj" fmla="val 29678"/>
                </a:avLst>
              </a:prstGeom>
              <a:solidFill>
                <a:srgbClr val="00B0F0"/>
              </a:solidFill>
              <a:ln w="12700">
                <a:solidFill>
                  <a:schemeClr val="tx1"/>
                </a:solidFill>
                <a:miter lim="800000"/>
                <a:headEnd/>
                <a:tailEnd/>
              </a:ln>
              <a:effectLst>
                <a:outerShdw dist="35921" dir="2700000" algn="ctr" rotWithShape="0">
                  <a:schemeClr val="bg2"/>
                </a:outerShdw>
              </a:effectLst>
            </p:spPr>
            <p:txBody>
              <a:bodyPr lIns="76200" tIns="36513" rIns="76200" bIns="36513" anchor="ctr"/>
              <a:lstStyle>
                <a:lvl1pPr defTabSz="528638"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528638"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528638"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528638"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528638"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5286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5286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5286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5286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latin typeface="微软雅黑" panose="020B0503020204020204" pitchFamily="34" charset="-122"/>
                    <a:ea typeface="微软雅黑" panose="020B0503020204020204" pitchFamily="34" charset="-122"/>
                  </a:rPr>
                  <a:t>查清情况</a:t>
                </a:r>
                <a:endParaRPr lang="en-US" altLang="zh-CN" sz="2000" b="1">
                  <a:latin typeface="微软雅黑" panose="020B0503020204020204" pitchFamily="34" charset="-122"/>
                  <a:ea typeface="微软雅黑" panose="020B0503020204020204" pitchFamily="34" charset="-122"/>
                </a:endParaRPr>
              </a:p>
            </p:txBody>
          </p:sp>
          <p:sp>
            <p:nvSpPr>
              <p:cNvPr id="37918" name="AutoShape 19">
                <a:extLst>
                  <a:ext uri="{FF2B5EF4-FFF2-40B4-BE49-F238E27FC236}">
                    <a16:creationId xmlns:a16="http://schemas.microsoft.com/office/drawing/2014/main" id="{21A87275-53C5-4F1E-A6AB-DB5844F0E8E3}"/>
                  </a:ext>
                </a:extLst>
              </p:cNvPr>
              <p:cNvSpPr>
                <a:spLocks noChangeArrowheads="1"/>
              </p:cNvSpPr>
              <p:nvPr/>
            </p:nvSpPr>
            <p:spPr bwMode="auto">
              <a:xfrm>
                <a:off x="3162" y="0"/>
                <a:ext cx="1029" cy="496"/>
              </a:xfrm>
              <a:prstGeom prst="homePlate">
                <a:avLst>
                  <a:gd name="adj" fmla="val 29678"/>
                </a:avLst>
              </a:prstGeom>
              <a:solidFill>
                <a:srgbClr val="FF0000"/>
              </a:solidFill>
              <a:ln w="12700">
                <a:solidFill>
                  <a:schemeClr val="tx1"/>
                </a:solidFill>
                <a:miter lim="800000"/>
                <a:headEnd/>
                <a:tailEnd/>
              </a:ln>
              <a:effectLst>
                <a:outerShdw dist="35921" dir="2700000" algn="ctr" rotWithShape="0">
                  <a:schemeClr val="bg2"/>
                </a:outerShdw>
              </a:effectLst>
            </p:spPr>
            <p:txBody>
              <a:bodyPr lIns="76200" tIns="36513" rIns="76200" bIns="36513" anchor="ctr"/>
              <a:lstStyle>
                <a:lvl1pPr defTabSz="528638"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528638"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528638"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528638"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528638"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5286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5286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5286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528638"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latin typeface="微软雅黑" panose="020B0503020204020204" pitchFamily="34" charset="-122"/>
                    <a:ea typeface="微软雅黑" panose="020B0503020204020204" pitchFamily="34" charset="-122"/>
                  </a:rPr>
                  <a:t>追究处罚</a:t>
                </a:r>
                <a:endParaRPr lang="en-US" altLang="zh-CN" sz="2000" b="1">
                  <a:latin typeface="微软雅黑" panose="020B0503020204020204" pitchFamily="34" charset="-122"/>
                  <a:ea typeface="微软雅黑" panose="020B0503020204020204" pitchFamily="34" charset="-122"/>
                </a:endParaRPr>
              </a:p>
            </p:txBody>
          </p:sp>
        </p:grpSp>
        <p:cxnSp>
          <p:nvCxnSpPr>
            <p:cNvPr id="49" name="直接箭头连接符 48">
              <a:extLst>
                <a:ext uri="{FF2B5EF4-FFF2-40B4-BE49-F238E27FC236}">
                  <a16:creationId xmlns:a16="http://schemas.microsoft.com/office/drawing/2014/main" id="{A81AC966-21F7-45A5-89B3-D0E2501CC75E}"/>
                </a:ext>
              </a:extLst>
            </p:cNvPr>
            <p:cNvCxnSpPr>
              <a:endCxn id="37917" idx="1"/>
            </p:cNvCxnSpPr>
            <p:nvPr/>
          </p:nvCxnSpPr>
          <p:spPr>
            <a:xfrm>
              <a:off x="3306690" y="4943497"/>
              <a:ext cx="9620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53" name="直接连接符 52">
            <a:extLst>
              <a:ext uri="{FF2B5EF4-FFF2-40B4-BE49-F238E27FC236}">
                <a16:creationId xmlns:a16="http://schemas.microsoft.com/office/drawing/2014/main" id="{26E748B7-B74A-4E5A-850C-AE1D33845F66}"/>
              </a:ext>
            </a:extLst>
          </p:cNvPr>
          <p:cNvCxnSpPr>
            <a:stCxn id="37919" idx="3"/>
          </p:cNvCxnSpPr>
          <p:nvPr/>
        </p:nvCxnSpPr>
        <p:spPr>
          <a:xfrm flipV="1">
            <a:off x="7596188" y="3878263"/>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04B5A4BC-9A6E-431A-A546-7251F127AB82}"/>
              </a:ext>
            </a:extLst>
          </p:cNvPr>
          <p:cNvCxnSpPr/>
          <p:nvPr/>
        </p:nvCxnSpPr>
        <p:spPr>
          <a:xfrm>
            <a:off x="7812088" y="4410075"/>
            <a:ext cx="1444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896" name="Freeform 52">
            <a:extLst>
              <a:ext uri="{FF2B5EF4-FFF2-40B4-BE49-F238E27FC236}">
                <a16:creationId xmlns:a16="http://schemas.microsoft.com/office/drawing/2014/main" id="{BB464D98-8260-47F5-A068-F36F11D7C638}"/>
              </a:ext>
            </a:extLst>
          </p:cNvPr>
          <p:cNvSpPr>
            <a:spLocks/>
          </p:cNvSpPr>
          <p:nvPr/>
        </p:nvSpPr>
        <p:spPr bwMode="auto">
          <a:xfrm>
            <a:off x="7924800" y="3578225"/>
            <a:ext cx="487363" cy="1943100"/>
          </a:xfrm>
          <a:custGeom>
            <a:avLst/>
            <a:gdLst>
              <a:gd name="T0" fmla="*/ 2147483647 w 307"/>
              <a:gd name="T1" fmla="*/ 2147483647 h 581"/>
              <a:gd name="T2" fmla="*/ 2147483647 w 307"/>
              <a:gd name="T3" fmla="*/ 2147483647 h 581"/>
              <a:gd name="T4" fmla="*/ 2147483647 w 307"/>
              <a:gd name="T5" fmla="*/ 2147483647 h 581"/>
              <a:gd name="T6" fmla="*/ 2147483647 w 307"/>
              <a:gd name="T7" fmla="*/ 2147483647 h 581"/>
              <a:gd name="T8" fmla="*/ 2147483647 w 307"/>
              <a:gd name="T9" fmla="*/ 2147483647 h 581"/>
              <a:gd name="T10" fmla="*/ 2147483647 w 307"/>
              <a:gd name="T11" fmla="*/ 2147483647 h 581"/>
              <a:gd name="T12" fmla="*/ 2147483647 w 307"/>
              <a:gd name="T13" fmla="*/ 2147483647 h 581"/>
              <a:gd name="T14" fmla="*/ 2147483647 w 307"/>
              <a:gd name="T15" fmla="*/ 2147483647 h 581"/>
              <a:gd name="T16" fmla="*/ 2147483647 w 307"/>
              <a:gd name="T17" fmla="*/ 2147483647 h 581"/>
              <a:gd name="T18" fmla="*/ 2147483647 w 307"/>
              <a:gd name="T19" fmla="*/ 2147483647 h 581"/>
              <a:gd name="T20" fmla="*/ 2147483647 w 307"/>
              <a:gd name="T21" fmla="*/ 2147483647 h 581"/>
              <a:gd name="T22" fmla="*/ 2147483647 w 307"/>
              <a:gd name="T23" fmla="*/ 2147483647 h 581"/>
              <a:gd name="T24" fmla="*/ 2147483647 w 307"/>
              <a:gd name="T25" fmla="*/ 2147483647 h 581"/>
              <a:gd name="T26" fmla="*/ 2147483647 w 307"/>
              <a:gd name="T27" fmla="*/ 2147483647 h 581"/>
              <a:gd name="T28" fmla="*/ 2147483647 w 307"/>
              <a:gd name="T29" fmla="*/ 2147483647 h 581"/>
              <a:gd name="T30" fmla="*/ 2147483647 w 307"/>
              <a:gd name="T31" fmla="*/ 2147483647 h 581"/>
              <a:gd name="T32" fmla="*/ 2147483647 w 307"/>
              <a:gd name="T33" fmla="*/ 2147483647 h 581"/>
              <a:gd name="T34" fmla="*/ 2147483647 w 307"/>
              <a:gd name="T35" fmla="*/ 2147483647 h 581"/>
              <a:gd name="T36" fmla="*/ 2147483647 w 307"/>
              <a:gd name="T37" fmla="*/ 2147483647 h 581"/>
              <a:gd name="T38" fmla="*/ 2147483647 w 307"/>
              <a:gd name="T39" fmla="*/ 2147483647 h 581"/>
              <a:gd name="T40" fmla="*/ 2147483647 w 307"/>
              <a:gd name="T41" fmla="*/ 2147483647 h 581"/>
              <a:gd name="T42" fmla="*/ 0 w 307"/>
              <a:gd name="T43" fmla="*/ 2147483647 h 581"/>
              <a:gd name="T44" fmla="*/ 0 w 307"/>
              <a:gd name="T45" fmla="*/ 2147483647 h 581"/>
              <a:gd name="T46" fmla="*/ 2147483647 w 307"/>
              <a:gd name="T47" fmla="*/ 2147483647 h 581"/>
              <a:gd name="T48" fmla="*/ 2147483647 w 307"/>
              <a:gd name="T49" fmla="*/ 2147483647 h 581"/>
              <a:gd name="T50" fmla="*/ 2147483647 w 307"/>
              <a:gd name="T51" fmla="*/ 2147483647 h 581"/>
              <a:gd name="T52" fmla="*/ 2147483647 w 307"/>
              <a:gd name="T53" fmla="*/ 2147483647 h 581"/>
              <a:gd name="T54" fmla="*/ 2147483647 w 307"/>
              <a:gd name="T55" fmla="*/ 2147483647 h 581"/>
              <a:gd name="T56" fmla="*/ 2147483647 w 307"/>
              <a:gd name="T57" fmla="*/ 2147483647 h 581"/>
              <a:gd name="T58" fmla="*/ 2147483647 w 307"/>
              <a:gd name="T59" fmla="*/ 2147483647 h 581"/>
              <a:gd name="T60" fmla="*/ 2147483647 w 307"/>
              <a:gd name="T61" fmla="*/ 2147483647 h 581"/>
              <a:gd name="T62" fmla="*/ 2147483647 w 307"/>
              <a:gd name="T63" fmla="*/ 2147483647 h 581"/>
              <a:gd name="T64" fmla="*/ 2147483647 w 307"/>
              <a:gd name="T65" fmla="*/ 0 h 581"/>
              <a:gd name="T66" fmla="*/ 2147483647 w 307"/>
              <a:gd name="T67" fmla="*/ 0 h 581"/>
              <a:gd name="T68" fmla="*/ 2147483647 w 307"/>
              <a:gd name="T69" fmla="*/ 0 h 581"/>
              <a:gd name="T70" fmla="*/ 2147483647 w 307"/>
              <a:gd name="T71" fmla="*/ 2147483647 h 581"/>
              <a:gd name="T72" fmla="*/ 2147483647 w 307"/>
              <a:gd name="T73" fmla="*/ 2147483647 h 581"/>
              <a:gd name="T74" fmla="*/ 2147483647 w 307"/>
              <a:gd name="T75" fmla="*/ 2147483647 h 581"/>
              <a:gd name="T76" fmla="*/ 2147483647 w 307"/>
              <a:gd name="T77" fmla="*/ 2147483647 h 581"/>
              <a:gd name="T78" fmla="*/ 2147483647 w 307"/>
              <a:gd name="T79" fmla="*/ 2147483647 h 581"/>
              <a:gd name="T80" fmla="*/ 2147483647 w 307"/>
              <a:gd name="T81" fmla="*/ 2147483647 h 581"/>
              <a:gd name="T82" fmla="*/ 2147483647 w 307"/>
              <a:gd name="T83" fmla="*/ 2147483647 h 581"/>
              <a:gd name="T84" fmla="*/ 2147483647 w 307"/>
              <a:gd name="T85" fmla="*/ 2147483647 h 581"/>
              <a:gd name="T86" fmla="*/ 2147483647 w 307"/>
              <a:gd name="T87" fmla="*/ 2147483647 h 5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7"/>
              <a:gd name="T133" fmla="*/ 0 h 581"/>
              <a:gd name="T134" fmla="*/ 307 w 307"/>
              <a:gd name="T135" fmla="*/ 581 h 5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7" h="581">
                <a:moveTo>
                  <a:pt x="306" y="79"/>
                </a:moveTo>
                <a:lnTo>
                  <a:pt x="306" y="505"/>
                </a:lnTo>
                <a:lnTo>
                  <a:pt x="301" y="518"/>
                </a:lnTo>
                <a:lnTo>
                  <a:pt x="294" y="530"/>
                </a:lnTo>
                <a:lnTo>
                  <a:pt x="283" y="541"/>
                </a:lnTo>
                <a:lnTo>
                  <a:pt x="269" y="552"/>
                </a:lnTo>
                <a:lnTo>
                  <a:pt x="249" y="562"/>
                </a:lnTo>
                <a:lnTo>
                  <a:pt x="229" y="569"/>
                </a:lnTo>
                <a:lnTo>
                  <a:pt x="207" y="574"/>
                </a:lnTo>
                <a:lnTo>
                  <a:pt x="186" y="578"/>
                </a:lnTo>
                <a:lnTo>
                  <a:pt x="167" y="580"/>
                </a:lnTo>
                <a:lnTo>
                  <a:pt x="146" y="580"/>
                </a:lnTo>
                <a:lnTo>
                  <a:pt x="122" y="578"/>
                </a:lnTo>
                <a:lnTo>
                  <a:pt x="102" y="575"/>
                </a:lnTo>
                <a:lnTo>
                  <a:pt x="80" y="570"/>
                </a:lnTo>
                <a:lnTo>
                  <a:pt x="59" y="563"/>
                </a:lnTo>
                <a:lnTo>
                  <a:pt x="44" y="556"/>
                </a:lnTo>
                <a:lnTo>
                  <a:pt x="28" y="546"/>
                </a:lnTo>
                <a:lnTo>
                  <a:pt x="16" y="535"/>
                </a:lnTo>
                <a:lnTo>
                  <a:pt x="10" y="528"/>
                </a:lnTo>
                <a:lnTo>
                  <a:pt x="4" y="517"/>
                </a:lnTo>
                <a:lnTo>
                  <a:pt x="0" y="504"/>
                </a:lnTo>
                <a:lnTo>
                  <a:pt x="0" y="73"/>
                </a:lnTo>
                <a:lnTo>
                  <a:pt x="3" y="62"/>
                </a:lnTo>
                <a:lnTo>
                  <a:pt x="10" y="50"/>
                </a:lnTo>
                <a:lnTo>
                  <a:pt x="27" y="34"/>
                </a:lnTo>
                <a:lnTo>
                  <a:pt x="17" y="43"/>
                </a:lnTo>
                <a:lnTo>
                  <a:pt x="35" y="28"/>
                </a:lnTo>
                <a:lnTo>
                  <a:pt x="49" y="21"/>
                </a:lnTo>
                <a:lnTo>
                  <a:pt x="67" y="14"/>
                </a:lnTo>
                <a:lnTo>
                  <a:pt x="87" y="8"/>
                </a:lnTo>
                <a:lnTo>
                  <a:pt x="108" y="2"/>
                </a:lnTo>
                <a:lnTo>
                  <a:pt x="133" y="0"/>
                </a:lnTo>
                <a:lnTo>
                  <a:pt x="154" y="0"/>
                </a:lnTo>
                <a:lnTo>
                  <a:pt x="182" y="0"/>
                </a:lnTo>
                <a:lnTo>
                  <a:pt x="202" y="3"/>
                </a:lnTo>
                <a:lnTo>
                  <a:pt x="220" y="8"/>
                </a:lnTo>
                <a:lnTo>
                  <a:pt x="241" y="14"/>
                </a:lnTo>
                <a:lnTo>
                  <a:pt x="258" y="22"/>
                </a:lnTo>
                <a:lnTo>
                  <a:pt x="274" y="33"/>
                </a:lnTo>
                <a:lnTo>
                  <a:pt x="286" y="42"/>
                </a:lnTo>
                <a:lnTo>
                  <a:pt x="294" y="51"/>
                </a:lnTo>
                <a:lnTo>
                  <a:pt x="301" y="63"/>
                </a:lnTo>
                <a:lnTo>
                  <a:pt x="306" y="79"/>
                </a:lnTo>
              </a:path>
            </a:pathLst>
          </a:custGeom>
          <a:solidFill>
            <a:schemeClr val="accent1"/>
          </a:solidFill>
          <a:ln w="12700" cap="rnd" cmpd="sng">
            <a:solidFill>
              <a:schemeClr val="tx1"/>
            </a:solidFill>
            <a:miter lim="800000"/>
            <a:headEnd/>
            <a:tailEnd/>
          </a:ln>
        </p:spPr>
        <p:txBody>
          <a:bodyPr/>
          <a:lstStyle/>
          <a:p>
            <a:endParaRPr lang="zh-CN" altLang="en-US"/>
          </a:p>
        </p:txBody>
      </p:sp>
      <p:grpSp>
        <p:nvGrpSpPr>
          <p:cNvPr id="37897" name="组合 88">
            <a:extLst>
              <a:ext uri="{FF2B5EF4-FFF2-40B4-BE49-F238E27FC236}">
                <a16:creationId xmlns:a16="http://schemas.microsoft.com/office/drawing/2014/main" id="{D613EE6D-0C55-4299-9A88-0BB641337BA2}"/>
              </a:ext>
            </a:extLst>
          </p:cNvPr>
          <p:cNvGrpSpPr>
            <a:grpSpLocks/>
          </p:cNvGrpSpPr>
          <p:nvPr/>
        </p:nvGrpSpPr>
        <p:grpSpPr bwMode="auto">
          <a:xfrm>
            <a:off x="827088" y="3789363"/>
            <a:ext cx="7585075" cy="2016125"/>
            <a:chOff x="827584" y="3789040"/>
            <a:chExt cx="7584825" cy="2016224"/>
          </a:xfrm>
        </p:grpSpPr>
        <p:sp>
          <p:nvSpPr>
            <p:cNvPr id="37909" name="AutoShape 18">
              <a:extLst>
                <a:ext uri="{FF2B5EF4-FFF2-40B4-BE49-F238E27FC236}">
                  <a16:creationId xmlns:a16="http://schemas.microsoft.com/office/drawing/2014/main" id="{448ABD58-258B-4869-8515-2F998646D47A}"/>
                </a:ext>
              </a:extLst>
            </p:cNvPr>
            <p:cNvSpPr>
              <a:spLocks noChangeArrowheads="1"/>
            </p:cNvSpPr>
            <p:nvPr/>
          </p:nvSpPr>
          <p:spPr bwMode="auto">
            <a:xfrm>
              <a:off x="827584" y="5589240"/>
              <a:ext cx="6878928" cy="216024"/>
            </a:xfrm>
            <a:prstGeom prst="homePlate">
              <a:avLst>
                <a:gd name="adj" fmla="val 52630"/>
              </a:avLst>
            </a:prstGeom>
            <a:solidFill>
              <a:schemeClr val="bg1"/>
            </a:solidFill>
            <a:ln w="12700">
              <a:solidFill>
                <a:schemeClr val="tx1"/>
              </a:solidFill>
              <a:miter lim="800000"/>
              <a:headEnd/>
              <a:tailEnd/>
            </a:ln>
          </p:spPr>
          <p:txBody>
            <a:bodyPr lIns="146050" tIns="31750" rIns="146050" bIns="31750" anchor="ctr"/>
            <a:lstStyle>
              <a:lvl1pPr marL="182563" indent="-182563" defTabSz="701675"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701675"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701675"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701675"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701675"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701675"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701675"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701675"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701675"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solidFill>
                    <a:srgbClr val="FF0000"/>
                  </a:solidFill>
                  <a:latin typeface="Arial" panose="020B0604020202020204" pitchFamily="34" charset="0"/>
                  <a:ea typeface="Gulim" panose="020B0600000101010101" pitchFamily="34" charset="-127"/>
                </a:rPr>
                <a:t>自主监督体系</a:t>
              </a:r>
              <a:endParaRPr lang="en-US" altLang="zh-CN" sz="2000" b="1">
                <a:solidFill>
                  <a:srgbClr val="FF0000"/>
                </a:solidFill>
                <a:latin typeface="Arial" panose="020B0604020202020204" pitchFamily="34" charset="0"/>
                <a:ea typeface="Gulim" panose="020B0600000101010101" pitchFamily="34" charset="-127"/>
              </a:endParaRPr>
            </a:p>
          </p:txBody>
        </p:sp>
        <p:cxnSp>
          <p:nvCxnSpPr>
            <p:cNvPr id="51" name="直接箭头连接符 50">
              <a:extLst>
                <a:ext uri="{FF2B5EF4-FFF2-40B4-BE49-F238E27FC236}">
                  <a16:creationId xmlns:a16="http://schemas.microsoft.com/office/drawing/2014/main" id="{4EF211A5-AD4D-43EA-A8ED-32FC2912D801}"/>
                </a:ext>
              </a:extLst>
            </p:cNvPr>
            <p:cNvCxnSpPr>
              <a:stCxn id="19" idx="2"/>
            </p:cNvCxnSpPr>
            <p:nvPr/>
          </p:nvCxnSpPr>
          <p:spPr>
            <a:xfrm flipH="1">
              <a:off x="1538761" y="4276426"/>
              <a:ext cx="12700" cy="131292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2C8320DA-71C1-4921-9ABE-8E76A727CB28}"/>
                </a:ext>
              </a:extLst>
            </p:cNvPr>
            <p:cNvCxnSpPr/>
            <p:nvPr/>
          </p:nvCxnSpPr>
          <p:spPr>
            <a:xfrm>
              <a:off x="7812354" y="3877944"/>
              <a:ext cx="0" cy="1065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D8ECFFF9-79F1-4CD9-A19D-6E4A23E250DC}"/>
                </a:ext>
              </a:extLst>
            </p:cNvPr>
            <p:cNvCxnSpPr>
              <a:endCxn id="37918" idx="3"/>
            </p:cNvCxnSpPr>
            <p:nvPr/>
          </p:nvCxnSpPr>
          <p:spPr>
            <a:xfrm flipH="1">
              <a:off x="7596461" y="4943209"/>
              <a:ext cx="2158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913" name="TextBox 62">
              <a:extLst>
                <a:ext uri="{FF2B5EF4-FFF2-40B4-BE49-F238E27FC236}">
                  <a16:creationId xmlns:a16="http://schemas.microsoft.com/office/drawing/2014/main" id="{3367933B-8DEB-46E2-B8CB-A930381741AF}"/>
                </a:ext>
              </a:extLst>
            </p:cNvPr>
            <p:cNvSpPr txBox="1">
              <a:spLocks noChangeArrowheads="1"/>
            </p:cNvSpPr>
            <p:nvPr/>
          </p:nvSpPr>
          <p:spPr bwMode="auto">
            <a:xfrm>
              <a:off x="7858411" y="3789040"/>
              <a:ext cx="553998" cy="1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a:latin typeface="华文琥珀" panose="02010800040101010101" pitchFamily="2" charset="-122"/>
                  <a:ea typeface="华文琥珀" panose="02010800040101010101" pitchFamily="2" charset="-122"/>
                </a:rPr>
                <a:t>结         束</a:t>
              </a:r>
            </a:p>
          </p:txBody>
        </p:sp>
      </p:grpSp>
      <p:grpSp>
        <p:nvGrpSpPr>
          <p:cNvPr id="37898" name="组合 89">
            <a:extLst>
              <a:ext uri="{FF2B5EF4-FFF2-40B4-BE49-F238E27FC236}">
                <a16:creationId xmlns:a16="http://schemas.microsoft.com/office/drawing/2014/main" id="{04DF7DE1-945A-43DD-8DB2-8605456CDBFB}"/>
              </a:ext>
            </a:extLst>
          </p:cNvPr>
          <p:cNvGrpSpPr>
            <a:grpSpLocks/>
          </p:cNvGrpSpPr>
          <p:nvPr/>
        </p:nvGrpSpPr>
        <p:grpSpPr bwMode="auto">
          <a:xfrm>
            <a:off x="468313" y="3357563"/>
            <a:ext cx="8135937" cy="2663825"/>
            <a:chOff x="467544" y="3356992"/>
            <a:chExt cx="8137493" cy="2664296"/>
          </a:xfrm>
        </p:grpSpPr>
        <p:cxnSp>
          <p:nvCxnSpPr>
            <p:cNvPr id="65" name="直接连接符 64">
              <a:extLst>
                <a:ext uri="{FF2B5EF4-FFF2-40B4-BE49-F238E27FC236}">
                  <a16:creationId xmlns:a16="http://schemas.microsoft.com/office/drawing/2014/main" id="{3CB5EA2F-4F18-4A09-8933-531F7FF32940}"/>
                </a:ext>
              </a:extLst>
            </p:cNvPr>
            <p:cNvCxnSpPr/>
            <p:nvPr/>
          </p:nvCxnSpPr>
          <p:spPr>
            <a:xfrm>
              <a:off x="467544" y="3356992"/>
              <a:ext cx="813749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354C5ADD-60EA-4323-A24B-5001B35C89C7}"/>
                </a:ext>
              </a:extLst>
            </p:cNvPr>
            <p:cNvCxnSpPr/>
            <p:nvPr/>
          </p:nvCxnSpPr>
          <p:spPr>
            <a:xfrm>
              <a:off x="467544" y="3356992"/>
              <a:ext cx="0" cy="26642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63983B96-7F73-416E-AC69-8F1BFC5B9899}"/>
                </a:ext>
              </a:extLst>
            </p:cNvPr>
            <p:cNvCxnSpPr/>
            <p:nvPr/>
          </p:nvCxnSpPr>
          <p:spPr>
            <a:xfrm>
              <a:off x="467544" y="6021288"/>
              <a:ext cx="8137493"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74" name="直接连接符 73">
            <a:extLst>
              <a:ext uri="{FF2B5EF4-FFF2-40B4-BE49-F238E27FC236}">
                <a16:creationId xmlns:a16="http://schemas.microsoft.com/office/drawing/2014/main" id="{3413F41D-FE84-4C43-8CC4-D401D41A1371}"/>
              </a:ext>
            </a:extLst>
          </p:cNvPr>
          <p:cNvCxnSpPr/>
          <p:nvPr/>
        </p:nvCxnSpPr>
        <p:spPr>
          <a:xfrm>
            <a:off x="8604250" y="3357563"/>
            <a:ext cx="0" cy="2663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FF5F7A30-FDF6-4797-B7F6-EA9701BE7BE9}"/>
              </a:ext>
            </a:extLst>
          </p:cNvPr>
          <p:cNvCxnSpPr/>
          <p:nvPr/>
        </p:nvCxnSpPr>
        <p:spPr>
          <a:xfrm>
            <a:off x="468313" y="765175"/>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7901" name="组合 90">
            <a:extLst>
              <a:ext uri="{FF2B5EF4-FFF2-40B4-BE49-F238E27FC236}">
                <a16:creationId xmlns:a16="http://schemas.microsoft.com/office/drawing/2014/main" id="{001607DC-4FAE-40BF-8A60-FFD40550A355}"/>
              </a:ext>
            </a:extLst>
          </p:cNvPr>
          <p:cNvGrpSpPr>
            <a:grpSpLocks/>
          </p:cNvGrpSpPr>
          <p:nvPr/>
        </p:nvGrpSpPr>
        <p:grpSpPr bwMode="auto">
          <a:xfrm>
            <a:off x="468313" y="115888"/>
            <a:ext cx="8135937" cy="2881312"/>
            <a:chOff x="467544" y="116632"/>
            <a:chExt cx="8137493" cy="2880320"/>
          </a:xfrm>
        </p:grpSpPr>
        <p:cxnSp>
          <p:nvCxnSpPr>
            <p:cNvPr id="78" name="直接连接符 77">
              <a:extLst>
                <a:ext uri="{FF2B5EF4-FFF2-40B4-BE49-F238E27FC236}">
                  <a16:creationId xmlns:a16="http://schemas.microsoft.com/office/drawing/2014/main" id="{53255100-E95E-41C8-9E85-BB523300A1F0}"/>
                </a:ext>
              </a:extLst>
            </p:cNvPr>
            <p:cNvCxnSpPr/>
            <p:nvPr/>
          </p:nvCxnSpPr>
          <p:spPr>
            <a:xfrm>
              <a:off x="8605037" y="764109"/>
              <a:ext cx="0" cy="22328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F9FD1CD5-E7D5-4FB3-AD6A-672A6DB02A46}"/>
                </a:ext>
              </a:extLst>
            </p:cNvPr>
            <p:cNvCxnSpPr/>
            <p:nvPr/>
          </p:nvCxnSpPr>
          <p:spPr>
            <a:xfrm>
              <a:off x="467544" y="764109"/>
              <a:ext cx="0" cy="22328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DD75F0E6-CD51-4456-83A0-9E9A74563603}"/>
                </a:ext>
              </a:extLst>
            </p:cNvPr>
            <p:cNvCxnSpPr/>
            <p:nvPr/>
          </p:nvCxnSpPr>
          <p:spPr>
            <a:xfrm>
              <a:off x="467544" y="2996952"/>
              <a:ext cx="81374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905" name="TextBox 85">
              <a:extLst>
                <a:ext uri="{FF2B5EF4-FFF2-40B4-BE49-F238E27FC236}">
                  <a16:creationId xmlns:a16="http://schemas.microsoft.com/office/drawing/2014/main" id="{5037954B-5300-4278-9472-B3CA1DDDE54D}"/>
                </a:ext>
              </a:extLst>
            </p:cNvPr>
            <p:cNvSpPr txBox="1">
              <a:spLocks noChangeArrowheads="1"/>
            </p:cNvSpPr>
            <p:nvPr/>
          </p:nvSpPr>
          <p:spPr bwMode="auto">
            <a:xfrm>
              <a:off x="467544" y="116632"/>
              <a:ext cx="76678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4000" b="1">
                  <a:solidFill>
                    <a:schemeClr val="tx2"/>
                  </a:solidFill>
                  <a:latin typeface="方正姚体" panose="02010601030101010101" pitchFamily="2" charset="-122"/>
                  <a:ea typeface="方正姚体" panose="02010601030101010101" pitchFamily="2" charset="-122"/>
                </a:rPr>
                <a:t>三、监督体系框架（工作流程）</a:t>
              </a:r>
              <a:endParaRPr lang="zh-CN" altLang="en-US" sz="4000">
                <a:solidFill>
                  <a:schemeClr val="tx2"/>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内容占位符 2">
            <a:extLst>
              <a:ext uri="{FF2B5EF4-FFF2-40B4-BE49-F238E27FC236}">
                <a16:creationId xmlns:a16="http://schemas.microsoft.com/office/drawing/2014/main" id="{57AA7196-4CA2-4A9B-885A-B697CE4A64E0}"/>
              </a:ext>
            </a:extLst>
          </p:cNvPr>
          <p:cNvSpPr>
            <a:spLocks noGrp="1"/>
          </p:cNvSpPr>
          <p:nvPr>
            <p:ph idx="4294967295"/>
          </p:nvPr>
        </p:nvSpPr>
        <p:spPr>
          <a:xfrm>
            <a:off x="0" y="1841500"/>
            <a:ext cx="8964613" cy="4683125"/>
          </a:xfrm>
        </p:spPr>
        <p:txBody>
          <a:bodyPr/>
          <a:lstStyle/>
          <a:p>
            <a:pPr indent="574675" eaLnBrk="1" hangingPunct="1">
              <a:buFont typeface="Wingdings" panose="05000000000000000000" pitchFamily="2" charset="2"/>
              <a:buNone/>
            </a:pPr>
            <a:r>
              <a:rPr lang="zh-CN" altLang="en-US" sz="2800" b="1">
                <a:latin typeface="华文琥珀" panose="02010800040101010101" pitchFamily="2" charset="-122"/>
                <a:ea typeface="华文琥珀" panose="02010800040101010101" pitchFamily="2" charset="-122"/>
              </a:rPr>
              <a:t>自动监督</a:t>
            </a:r>
            <a:r>
              <a:rPr lang="zh-CN" altLang="en-US" sz="2800" b="1">
                <a:latin typeface="仿宋" panose="02010609060101010101" pitchFamily="49" charset="-122"/>
                <a:ea typeface="仿宋" panose="02010609060101010101" pitchFamily="49" charset="-122"/>
              </a:rPr>
              <a:t>自发地对非税收入活动进行监督，其作用表现为参与非税收入活动的各职能机构间在各自形成非税收入</a:t>
            </a:r>
            <a:r>
              <a:rPr lang="zh-CN" altLang="en-US" sz="2800" b="1">
                <a:solidFill>
                  <a:srgbClr val="FF0000"/>
                </a:solidFill>
                <a:latin typeface="微软雅黑" panose="020B0503020204020204" pitchFamily="34" charset="-122"/>
                <a:ea typeface="微软雅黑" panose="020B0503020204020204" pitchFamily="34" charset="-122"/>
              </a:rPr>
              <a:t>管理权力</a:t>
            </a:r>
            <a:r>
              <a:rPr lang="zh-CN" altLang="en-US" sz="2800" b="1">
                <a:latin typeface="仿宋" panose="02010609060101010101" pitchFamily="49" charset="-122"/>
                <a:ea typeface="仿宋" panose="02010609060101010101" pitchFamily="49" charset="-122"/>
              </a:rPr>
              <a:t>过程中的</a:t>
            </a:r>
            <a:r>
              <a:rPr lang="zh-CN" altLang="en-US" sz="2800" b="1">
                <a:solidFill>
                  <a:srgbClr val="FF0000"/>
                </a:solidFill>
                <a:latin typeface="微软雅黑" panose="020B0503020204020204" pitchFamily="34" charset="-122"/>
                <a:ea typeface="微软雅黑" panose="020B0503020204020204" pitchFamily="34" charset="-122"/>
              </a:rPr>
              <a:t>相互制约</a:t>
            </a:r>
            <a:r>
              <a:rPr lang="zh-CN" altLang="en-US" sz="2800" b="1">
                <a:latin typeface="仿宋" panose="02010609060101010101" pitchFamily="49" charset="-122"/>
                <a:ea typeface="仿宋" panose="02010609060101010101" pitchFamily="49" charset="-122"/>
              </a:rPr>
              <a:t>。</a:t>
            </a:r>
            <a:endParaRPr lang="en-US" altLang="zh-CN" sz="2800" b="1">
              <a:latin typeface="仿宋" panose="02010609060101010101" pitchFamily="49" charset="-122"/>
              <a:ea typeface="仿宋" panose="02010609060101010101" pitchFamily="49" charset="-122"/>
            </a:endParaRPr>
          </a:p>
          <a:p>
            <a:pPr indent="574675" eaLnBrk="1" hangingPunct="1">
              <a:spcBef>
                <a:spcPts val="1800"/>
              </a:spcBef>
              <a:buFont typeface="Wingdings" panose="05000000000000000000" pitchFamily="2" charset="2"/>
              <a:buNone/>
            </a:pPr>
            <a:r>
              <a:rPr lang="zh-CN" altLang="en-US" sz="2800" b="1">
                <a:latin typeface="华文琥珀" panose="02010800040101010101" pitchFamily="2" charset="-122"/>
                <a:ea typeface="华文琥珀" panose="02010800040101010101" pitchFamily="2" charset="-122"/>
              </a:rPr>
              <a:t>自主监督</a:t>
            </a:r>
            <a:r>
              <a:rPr lang="zh-CN" altLang="en-US" sz="2800" b="1">
                <a:latin typeface="仿宋" panose="02010609060101010101" pitchFamily="49" charset="-122"/>
                <a:ea typeface="仿宋" panose="02010609060101010101" pitchFamily="49" charset="-122"/>
              </a:rPr>
              <a:t>中的行政监督体系由内设于</a:t>
            </a:r>
            <a:r>
              <a:rPr lang="zh-CN" altLang="en-US" sz="2800" b="1">
                <a:solidFill>
                  <a:srgbClr val="FF0000"/>
                </a:solidFill>
                <a:latin typeface="微软雅黑" panose="020B0503020204020204" pitchFamily="34" charset="-122"/>
                <a:ea typeface="微软雅黑" panose="020B0503020204020204" pitchFamily="34" charset="-122"/>
              </a:rPr>
              <a:t>财政部门</a:t>
            </a:r>
            <a:r>
              <a:rPr lang="zh-CN" altLang="en-US" sz="2800" b="1">
                <a:latin typeface="仿宋" panose="02010609060101010101" pitchFamily="49" charset="-122"/>
                <a:ea typeface="仿宋" panose="02010609060101010101" pitchFamily="49" charset="-122"/>
              </a:rPr>
              <a:t>的职能机构如政府非税收入稽查与</a:t>
            </a:r>
            <a:r>
              <a:rPr lang="zh-CN" altLang="en-US" sz="2800" b="1">
                <a:solidFill>
                  <a:srgbClr val="FF0000"/>
                </a:solidFill>
                <a:latin typeface="微软雅黑" panose="020B0503020204020204" pitchFamily="34" charset="-122"/>
                <a:ea typeface="微软雅黑" panose="020B0503020204020204" pitchFamily="34" charset="-122"/>
              </a:rPr>
              <a:t>使用监督机构</a:t>
            </a:r>
            <a:r>
              <a:rPr lang="zh-CN" altLang="en-US" sz="2800" b="1">
                <a:latin typeface="仿宋" panose="02010609060101010101" pitchFamily="49" charset="-122"/>
                <a:ea typeface="仿宋" panose="02010609060101010101" pitchFamily="49" charset="-122"/>
              </a:rPr>
              <a:t>等组成，其作用的范围是自主地对非税收入活动进行监督。</a:t>
            </a:r>
            <a:endParaRPr lang="en-US" altLang="zh-CN" sz="2800" b="1">
              <a:latin typeface="仿宋" panose="02010609060101010101" pitchFamily="49" charset="-122"/>
              <a:ea typeface="仿宋" panose="02010609060101010101" pitchFamily="49" charset="-122"/>
            </a:endParaRPr>
          </a:p>
          <a:p>
            <a:pPr indent="574675" eaLnBrk="1" hangingPunct="1">
              <a:spcBef>
                <a:spcPts val="1800"/>
              </a:spcBef>
              <a:buFont typeface="Wingdings" panose="05000000000000000000" pitchFamily="2" charset="2"/>
              <a:buNone/>
            </a:pPr>
            <a:r>
              <a:rPr lang="zh-CN" altLang="en-US" sz="2800" b="1">
                <a:latin typeface="华文琥珀" panose="02010800040101010101" pitchFamily="2" charset="-122"/>
                <a:ea typeface="华文琥珀" panose="02010800040101010101" pitchFamily="2" charset="-122"/>
              </a:rPr>
              <a:t>外部监督</a:t>
            </a:r>
            <a:r>
              <a:rPr lang="zh-CN" altLang="en-US" sz="2800" b="1">
                <a:latin typeface="仿宋" panose="02010609060101010101" pitchFamily="49" charset="-122"/>
                <a:ea typeface="仿宋" panose="02010609060101010101" pitchFamily="49" charset="-122"/>
              </a:rPr>
              <a:t>。由立法机关、审计机关、司法机关和社会团体、新闻监督等组成，其作用的范围是自主地对财政主体行使财政权力的过程进行监督。 </a:t>
            </a:r>
            <a:br>
              <a:rPr lang="zh-CN" altLang="en-US" sz="2800" b="1">
                <a:latin typeface="仿宋" panose="02010609060101010101" pitchFamily="49" charset="-122"/>
                <a:ea typeface="仿宋" panose="02010609060101010101" pitchFamily="49" charset="-122"/>
              </a:rPr>
            </a:br>
            <a:r>
              <a:rPr lang="zh-CN" altLang="en-US" sz="2800" b="1">
                <a:latin typeface="仿宋" panose="02010609060101010101" pitchFamily="49" charset="-122"/>
                <a:ea typeface="仿宋" panose="02010609060101010101" pitchFamily="49" charset="-122"/>
              </a:rPr>
              <a:t>　　</a:t>
            </a:r>
          </a:p>
        </p:txBody>
      </p:sp>
      <p:sp>
        <p:nvSpPr>
          <p:cNvPr id="38915" name="TextBox 1">
            <a:extLst>
              <a:ext uri="{FF2B5EF4-FFF2-40B4-BE49-F238E27FC236}">
                <a16:creationId xmlns:a16="http://schemas.microsoft.com/office/drawing/2014/main" id="{CF3DB140-CB7E-4BC7-BE34-C3AF08B1E7A6}"/>
              </a:ext>
            </a:extLst>
          </p:cNvPr>
          <p:cNvSpPr txBox="1">
            <a:spLocks noChangeArrowheads="1"/>
          </p:cNvSpPr>
          <p:nvPr/>
        </p:nvSpPr>
        <p:spPr bwMode="auto">
          <a:xfrm>
            <a:off x="468313" y="692150"/>
            <a:ext cx="7129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4000">
                <a:solidFill>
                  <a:srgbClr val="00B050"/>
                </a:solidFill>
                <a:latin typeface="华文行楷" panose="02010800040101010101" pitchFamily="2" charset="-122"/>
                <a:ea typeface="华文行楷" panose="02010800040101010101" pitchFamily="2" charset="-122"/>
              </a:rPr>
              <a:t>自动监督与自主监督协调配合</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DD04361-D6D4-42E6-A238-DC9D61388192}"/>
              </a:ext>
            </a:extLst>
          </p:cNvPr>
          <p:cNvSpPr>
            <a:spLocks noGrp="1" noChangeArrowheads="1"/>
          </p:cNvSpPr>
          <p:nvPr>
            <p:ph type="title"/>
          </p:nvPr>
        </p:nvSpPr>
        <p:spPr>
          <a:xfrm>
            <a:off x="900113" y="188913"/>
            <a:ext cx="7793037" cy="863600"/>
          </a:xfrm>
        </p:spPr>
        <p:txBody>
          <a:bodyPr/>
          <a:lstStyle/>
          <a:p>
            <a:pPr eaLnBrk="1" hangingPunct="1"/>
            <a:r>
              <a:rPr lang="zh-CN" altLang="en-US" b="1">
                <a:latin typeface="方正姚体" panose="02010601030101010101" pitchFamily="2" charset="-122"/>
                <a:ea typeface="方正姚体" panose="02010601030101010101" pitchFamily="2" charset="-122"/>
              </a:rPr>
              <a:t>四、监督体系的制度规范</a:t>
            </a:r>
            <a:endParaRPr lang="en-US" altLang="zh-CN" b="1">
              <a:latin typeface="方正姚体" panose="02010601030101010101" pitchFamily="2" charset="-122"/>
              <a:ea typeface="方正姚体" panose="02010601030101010101" pitchFamily="2" charset="-122"/>
            </a:endParaRPr>
          </a:p>
        </p:txBody>
      </p:sp>
      <p:sp>
        <p:nvSpPr>
          <p:cNvPr id="39939" name="AutoShape 3">
            <a:extLst>
              <a:ext uri="{FF2B5EF4-FFF2-40B4-BE49-F238E27FC236}">
                <a16:creationId xmlns:a16="http://schemas.microsoft.com/office/drawing/2014/main" id="{5B82FC00-2F6C-4FD6-B997-8857DB736AF3}"/>
              </a:ext>
            </a:extLst>
          </p:cNvPr>
          <p:cNvSpPr>
            <a:spLocks noChangeArrowheads="1"/>
          </p:cNvSpPr>
          <p:nvPr/>
        </p:nvSpPr>
        <p:spPr bwMode="auto">
          <a:xfrm>
            <a:off x="6151563" y="3433763"/>
            <a:ext cx="1660525"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9940" name="AutoShape 4">
            <a:extLst>
              <a:ext uri="{FF2B5EF4-FFF2-40B4-BE49-F238E27FC236}">
                <a16:creationId xmlns:a16="http://schemas.microsoft.com/office/drawing/2014/main" id="{1974E6C2-E795-4691-91C2-09E32DA61FCE}"/>
              </a:ext>
            </a:extLst>
          </p:cNvPr>
          <p:cNvSpPr>
            <a:spLocks noChangeArrowheads="1"/>
          </p:cNvSpPr>
          <p:nvPr/>
        </p:nvSpPr>
        <p:spPr bwMode="auto">
          <a:xfrm>
            <a:off x="4456113" y="3433763"/>
            <a:ext cx="1611312"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9941" name="AutoShape 5">
            <a:extLst>
              <a:ext uri="{FF2B5EF4-FFF2-40B4-BE49-F238E27FC236}">
                <a16:creationId xmlns:a16="http://schemas.microsoft.com/office/drawing/2014/main" id="{E44203C0-76DB-43FB-82FB-D2DB5F54F37C}"/>
              </a:ext>
            </a:extLst>
          </p:cNvPr>
          <p:cNvSpPr>
            <a:spLocks noChangeArrowheads="1"/>
          </p:cNvSpPr>
          <p:nvPr/>
        </p:nvSpPr>
        <p:spPr bwMode="auto">
          <a:xfrm>
            <a:off x="2773363" y="3433763"/>
            <a:ext cx="1563687"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9942" name="AutoShape 6">
            <a:extLst>
              <a:ext uri="{FF2B5EF4-FFF2-40B4-BE49-F238E27FC236}">
                <a16:creationId xmlns:a16="http://schemas.microsoft.com/office/drawing/2014/main" id="{41EECF9E-30E7-4964-A5C9-1DBB7B4F5E0B}"/>
              </a:ext>
            </a:extLst>
          </p:cNvPr>
          <p:cNvSpPr>
            <a:spLocks noChangeArrowheads="1"/>
          </p:cNvSpPr>
          <p:nvPr/>
        </p:nvSpPr>
        <p:spPr bwMode="auto">
          <a:xfrm>
            <a:off x="1066800" y="3433763"/>
            <a:ext cx="1620838"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39943" name="Group 7">
            <a:extLst>
              <a:ext uri="{FF2B5EF4-FFF2-40B4-BE49-F238E27FC236}">
                <a16:creationId xmlns:a16="http://schemas.microsoft.com/office/drawing/2014/main" id="{5DF145F0-0D6E-4B0A-9226-F99917A45516}"/>
              </a:ext>
            </a:extLst>
          </p:cNvPr>
          <p:cNvGrpSpPr>
            <a:grpSpLocks/>
          </p:cNvGrpSpPr>
          <p:nvPr/>
        </p:nvGrpSpPr>
        <p:grpSpPr bwMode="auto">
          <a:xfrm>
            <a:off x="1303338" y="2089150"/>
            <a:ext cx="5895975" cy="936625"/>
            <a:chOff x="624" y="1152"/>
            <a:chExt cx="4080" cy="720"/>
          </a:xfrm>
        </p:grpSpPr>
        <p:sp>
          <p:nvSpPr>
            <p:cNvPr id="83976" name="Rectangle 8">
              <a:extLst>
                <a:ext uri="{FF2B5EF4-FFF2-40B4-BE49-F238E27FC236}">
                  <a16:creationId xmlns:a16="http://schemas.microsoft.com/office/drawing/2014/main" id="{203848DC-B725-4244-9C6B-253B35F17C05}"/>
                </a:ext>
              </a:extLst>
            </p:cNvPr>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charset="0"/>
              </a:endParaRPr>
            </a:p>
          </p:txBody>
        </p:sp>
        <p:grpSp>
          <p:nvGrpSpPr>
            <p:cNvPr id="39953" name="Group 9">
              <a:extLst>
                <a:ext uri="{FF2B5EF4-FFF2-40B4-BE49-F238E27FC236}">
                  <a16:creationId xmlns:a16="http://schemas.microsoft.com/office/drawing/2014/main" id="{3B81B87A-0D10-4320-8DA6-9D73F59BCBF0}"/>
                </a:ext>
              </a:extLst>
            </p:cNvPr>
            <p:cNvGrpSpPr>
              <a:grpSpLocks/>
            </p:cNvGrpSpPr>
            <p:nvPr/>
          </p:nvGrpSpPr>
          <p:grpSpPr bwMode="auto">
            <a:xfrm>
              <a:off x="1296" y="1296"/>
              <a:ext cx="624" cy="96"/>
              <a:chOff x="2003" y="3439"/>
              <a:chExt cx="468" cy="244"/>
            </a:xfrm>
          </p:grpSpPr>
          <p:sp>
            <p:nvSpPr>
              <p:cNvPr id="39967" name="Oval 10">
                <a:extLst>
                  <a:ext uri="{FF2B5EF4-FFF2-40B4-BE49-F238E27FC236}">
                    <a16:creationId xmlns:a16="http://schemas.microsoft.com/office/drawing/2014/main" id="{24E9096A-32FC-4372-A0E8-A2C6D5E45DEA}"/>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9968" name="Rectangle 11">
                <a:extLst>
                  <a:ext uri="{FF2B5EF4-FFF2-40B4-BE49-F238E27FC236}">
                    <a16:creationId xmlns:a16="http://schemas.microsoft.com/office/drawing/2014/main" id="{879A0900-1869-43AA-8CA7-3A1B659B11AD}"/>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83980" name="Oval 12">
                <a:extLst>
                  <a:ext uri="{FF2B5EF4-FFF2-40B4-BE49-F238E27FC236}">
                    <a16:creationId xmlns:a16="http://schemas.microsoft.com/office/drawing/2014/main" id="{9509A3D2-C5EB-42EC-8D9E-84C5F144ACF8}"/>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83981" name="Oval 13">
                <a:extLst>
                  <a:ext uri="{FF2B5EF4-FFF2-40B4-BE49-F238E27FC236}">
                    <a16:creationId xmlns:a16="http://schemas.microsoft.com/office/drawing/2014/main" id="{63D311A1-F5E2-40F3-95C9-E8753FA509B9}"/>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grpSp>
        <p:sp>
          <p:nvSpPr>
            <p:cNvPr id="39954" name="Rectangle 14">
              <a:extLst>
                <a:ext uri="{FF2B5EF4-FFF2-40B4-BE49-F238E27FC236}">
                  <a16:creationId xmlns:a16="http://schemas.microsoft.com/office/drawing/2014/main" id="{4FA20817-7AB2-4F73-8FD4-D37DE30DB9B0}"/>
                </a:ext>
              </a:extLst>
            </p:cNvPr>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39955" name="Group 15">
              <a:extLst>
                <a:ext uri="{FF2B5EF4-FFF2-40B4-BE49-F238E27FC236}">
                  <a16:creationId xmlns:a16="http://schemas.microsoft.com/office/drawing/2014/main" id="{81B7208F-B289-41B8-B46E-2BA7CD321B05}"/>
                </a:ext>
              </a:extLst>
            </p:cNvPr>
            <p:cNvGrpSpPr>
              <a:grpSpLocks/>
            </p:cNvGrpSpPr>
            <p:nvPr/>
          </p:nvGrpSpPr>
          <p:grpSpPr bwMode="auto">
            <a:xfrm>
              <a:off x="2448" y="1296"/>
              <a:ext cx="624" cy="96"/>
              <a:chOff x="2003" y="3439"/>
              <a:chExt cx="468" cy="244"/>
            </a:xfrm>
          </p:grpSpPr>
          <p:sp>
            <p:nvSpPr>
              <p:cNvPr id="39963" name="Oval 16">
                <a:extLst>
                  <a:ext uri="{FF2B5EF4-FFF2-40B4-BE49-F238E27FC236}">
                    <a16:creationId xmlns:a16="http://schemas.microsoft.com/office/drawing/2014/main" id="{09F74001-752F-48AA-A784-69265571F811}"/>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9964" name="Rectangle 17">
                <a:extLst>
                  <a:ext uri="{FF2B5EF4-FFF2-40B4-BE49-F238E27FC236}">
                    <a16:creationId xmlns:a16="http://schemas.microsoft.com/office/drawing/2014/main" id="{715E1B21-87F6-4E3B-A60A-9B5FBCB6928C}"/>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83986" name="Oval 18">
                <a:extLst>
                  <a:ext uri="{FF2B5EF4-FFF2-40B4-BE49-F238E27FC236}">
                    <a16:creationId xmlns:a16="http://schemas.microsoft.com/office/drawing/2014/main" id="{2E927E8E-2598-481D-A8AF-06DDB2E1990F}"/>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83987" name="Oval 19">
                <a:extLst>
                  <a:ext uri="{FF2B5EF4-FFF2-40B4-BE49-F238E27FC236}">
                    <a16:creationId xmlns:a16="http://schemas.microsoft.com/office/drawing/2014/main" id="{2DF6C02F-CD4F-495C-8F73-EB062C277CE8}"/>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grpSp>
        <p:sp>
          <p:nvSpPr>
            <p:cNvPr id="83988" name="Rectangle 20">
              <a:extLst>
                <a:ext uri="{FF2B5EF4-FFF2-40B4-BE49-F238E27FC236}">
                  <a16:creationId xmlns:a16="http://schemas.microsoft.com/office/drawing/2014/main" id="{0AF85C11-C8B9-4926-B08F-0226626C4EAC}"/>
                </a:ext>
              </a:extLst>
            </p:cNvPr>
            <p:cNvSpPr>
              <a:spLocks noChangeArrowheads="1"/>
            </p:cNvSpPr>
            <p:nvPr/>
          </p:nvSpPr>
          <p:spPr bwMode="gray">
            <a:xfrm rot="3419336">
              <a:off x="2880" y="1154"/>
              <a:ext cx="671" cy="669"/>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charset="0"/>
              </a:endParaRPr>
            </a:p>
          </p:txBody>
        </p:sp>
        <p:grpSp>
          <p:nvGrpSpPr>
            <p:cNvPr id="39957" name="Group 21">
              <a:extLst>
                <a:ext uri="{FF2B5EF4-FFF2-40B4-BE49-F238E27FC236}">
                  <a16:creationId xmlns:a16="http://schemas.microsoft.com/office/drawing/2014/main" id="{F629516A-1022-4E5A-B599-A700FEA67D39}"/>
                </a:ext>
              </a:extLst>
            </p:cNvPr>
            <p:cNvGrpSpPr>
              <a:grpSpLocks/>
            </p:cNvGrpSpPr>
            <p:nvPr/>
          </p:nvGrpSpPr>
          <p:grpSpPr bwMode="auto">
            <a:xfrm>
              <a:off x="3600" y="1296"/>
              <a:ext cx="816" cy="96"/>
              <a:chOff x="2003" y="3439"/>
              <a:chExt cx="468" cy="244"/>
            </a:xfrm>
          </p:grpSpPr>
          <p:sp>
            <p:nvSpPr>
              <p:cNvPr id="39959" name="Oval 22">
                <a:extLst>
                  <a:ext uri="{FF2B5EF4-FFF2-40B4-BE49-F238E27FC236}">
                    <a16:creationId xmlns:a16="http://schemas.microsoft.com/office/drawing/2014/main" id="{E1F1B8F2-E8D6-4D96-85A7-B6305EB5E350}"/>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39960" name="Rectangle 23">
                <a:extLst>
                  <a:ext uri="{FF2B5EF4-FFF2-40B4-BE49-F238E27FC236}">
                    <a16:creationId xmlns:a16="http://schemas.microsoft.com/office/drawing/2014/main" id="{4BECE1F9-41F9-4240-BCF4-CDF100E113E5}"/>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83992" name="Oval 24">
                <a:extLst>
                  <a:ext uri="{FF2B5EF4-FFF2-40B4-BE49-F238E27FC236}">
                    <a16:creationId xmlns:a16="http://schemas.microsoft.com/office/drawing/2014/main" id="{19F3A0A1-82FD-47F7-9A0D-1234F60FCA36}"/>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83993" name="Oval 25">
                <a:extLst>
                  <a:ext uri="{FF2B5EF4-FFF2-40B4-BE49-F238E27FC236}">
                    <a16:creationId xmlns:a16="http://schemas.microsoft.com/office/drawing/2014/main" id="{5A533508-56A8-426A-829F-67E1FF852F27}"/>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grpSp>
        <p:sp>
          <p:nvSpPr>
            <p:cNvPr id="39958" name="Rectangle 26">
              <a:extLst>
                <a:ext uri="{FF2B5EF4-FFF2-40B4-BE49-F238E27FC236}">
                  <a16:creationId xmlns:a16="http://schemas.microsoft.com/office/drawing/2014/main" id="{3E5DC6A4-5BD2-4E41-A6C2-9B54ED801246}"/>
                </a:ext>
              </a:extLst>
            </p:cNvPr>
            <p:cNvSpPr>
              <a:spLocks noChangeArrowheads="1"/>
            </p:cNvSpPr>
            <p:nvPr/>
          </p:nvSpPr>
          <p:spPr bwMode="gray">
            <a:xfrm rot="3419336">
              <a:off x="4032"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sp>
        <p:nvSpPr>
          <p:cNvPr id="39944" name="Rectangle 27">
            <a:extLst>
              <a:ext uri="{FF2B5EF4-FFF2-40B4-BE49-F238E27FC236}">
                <a16:creationId xmlns:a16="http://schemas.microsoft.com/office/drawing/2014/main" id="{960B403A-83DA-4595-9B1D-13825E68805E}"/>
              </a:ext>
            </a:extLst>
          </p:cNvPr>
          <p:cNvSpPr>
            <a:spLocks noChangeArrowheads="1"/>
          </p:cNvSpPr>
          <p:nvPr/>
        </p:nvSpPr>
        <p:spPr bwMode="gray">
          <a:xfrm>
            <a:off x="1368425" y="2047875"/>
            <a:ext cx="90646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800" b="1">
                <a:latin typeface="微软雅黑" panose="020B0503020204020204" pitchFamily="34" charset="-122"/>
                <a:ea typeface="微软雅黑" panose="020B0503020204020204" pitchFamily="34" charset="-122"/>
              </a:rPr>
              <a:t>法制</a:t>
            </a:r>
            <a:endParaRPr lang="en-US" altLang="zh-CN" sz="2800" b="1">
              <a:latin typeface="微软雅黑" panose="020B0503020204020204" pitchFamily="34" charset="-122"/>
              <a:ea typeface="微软雅黑" panose="020B0503020204020204" pitchFamily="34" charset="-122"/>
            </a:endParaRPr>
          </a:p>
          <a:p>
            <a:pPr eaLnBrk="1" hangingPunct="1">
              <a:spcBef>
                <a:spcPct val="0"/>
              </a:spcBef>
              <a:buClrTx/>
              <a:buSzTx/>
              <a:buFontTx/>
              <a:buNone/>
            </a:pPr>
            <a:r>
              <a:rPr lang="zh-CN" altLang="en-US" sz="2800" b="1">
                <a:latin typeface="微软雅黑" panose="020B0503020204020204" pitchFamily="34" charset="-122"/>
                <a:ea typeface="微软雅黑" panose="020B0503020204020204" pitchFamily="34" charset="-122"/>
              </a:rPr>
              <a:t>建设</a:t>
            </a:r>
            <a:endParaRPr lang="en-US" altLang="zh-CN" sz="2800" b="1">
              <a:solidFill>
                <a:schemeClr val="bg1"/>
              </a:solidFill>
              <a:latin typeface="微软雅黑" panose="020B0503020204020204" pitchFamily="34" charset="-122"/>
              <a:ea typeface="微软雅黑" panose="020B0503020204020204" pitchFamily="34" charset="-122"/>
            </a:endParaRPr>
          </a:p>
        </p:txBody>
      </p:sp>
      <p:sp>
        <p:nvSpPr>
          <p:cNvPr id="39945" name="Rectangle 28">
            <a:extLst>
              <a:ext uri="{FF2B5EF4-FFF2-40B4-BE49-F238E27FC236}">
                <a16:creationId xmlns:a16="http://schemas.microsoft.com/office/drawing/2014/main" id="{98780582-AAE6-4F4D-B8B9-C2839581648C}"/>
              </a:ext>
            </a:extLst>
          </p:cNvPr>
          <p:cNvSpPr>
            <a:spLocks noChangeArrowheads="1"/>
          </p:cNvSpPr>
          <p:nvPr/>
        </p:nvSpPr>
        <p:spPr bwMode="gray">
          <a:xfrm>
            <a:off x="3043238" y="2047875"/>
            <a:ext cx="906462"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800" b="1">
                <a:latin typeface="微软雅黑" panose="020B0503020204020204" pitchFamily="34" charset="-122"/>
                <a:ea typeface="微软雅黑" panose="020B0503020204020204" pitchFamily="34" charset="-122"/>
              </a:rPr>
              <a:t>责权</a:t>
            </a:r>
            <a:endParaRPr lang="en-US" altLang="zh-CN" sz="2800" b="1">
              <a:latin typeface="微软雅黑" panose="020B0503020204020204" pitchFamily="34" charset="-122"/>
              <a:ea typeface="微软雅黑" panose="020B0503020204020204" pitchFamily="34" charset="-122"/>
            </a:endParaRPr>
          </a:p>
          <a:p>
            <a:pPr eaLnBrk="1" hangingPunct="1">
              <a:spcBef>
                <a:spcPct val="0"/>
              </a:spcBef>
              <a:buClrTx/>
              <a:buSzTx/>
              <a:buFontTx/>
              <a:buNone/>
            </a:pPr>
            <a:r>
              <a:rPr lang="zh-CN" altLang="en-US" sz="2800" b="1">
                <a:latin typeface="微软雅黑" panose="020B0503020204020204" pitchFamily="34" charset="-122"/>
                <a:ea typeface="微软雅黑" panose="020B0503020204020204" pitchFamily="34" charset="-122"/>
              </a:rPr>
              <a:t>对应</a:t>
            </a:r>
            <a:endParaRPr lang="en-US" altLang="zh-CN" sz="2800" b="1">
              <a:solidFill>
                <a:schemeClr val="bg1"/>
              </a:solidFill>
              <a:latin typeface="微软雅黑" panose="020B0503020204020204" pitchFamily="34" charset="-122"/>
              <a:ea typeface="微软雅黑" panose="020B0503020204020204" pitchFamily="34" charset="-122"/>
            </a:endParaRPr>
          </a:p>
        </p:txBody>
      </p:sp>
      <p:sp>
        <p:nvSpPr>
          <p:cNvPr id="39946" name="Rectangle 29">
            <a:extLst>
              <a:ext uri="{FF2B5EF4-FFF2-40B4-BE49-F238E27FC236}">
                <a16:creationId xmlns:a16="http://schemas.microsoft.com/office/drawing/2014/main" id="{62BAF445-51D8-40EE-8D04-59C4AFC3E7D4}"/>
              </a:ext>
            </a:extLst>
          </p:cNvPr>
          <p:cNvSpPr>
            <a:spLocks noChangeArrowheads="1"/>
          </p:cNvSpPr>
          <p:nvPr/>
        </p:nvSpPr>
        <p:spPr bwMode="gray">
          <a:xfrm>
            <a:off x="4681538" y="2005013"/>
            <a:ext cx="100965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b="1">
                <a:latin typeface="微软雅黑" panose="020B0503020204020204" pitchFamily="34" charset="-122"/>
                <a:ea typeface="微软雅黑" panose="020B0503020204020204" pitchFamily="34" charset="-122"/>
              </a:rPr>
              <a:t>财经</a:t>
            </a:r>
            <a:endParaRPr lang="en-US" altLang="zh-CN" b="1">
              <a:latin typeface="微软雅黑" panose="020B0503020204020204" pitchFamily="34" charset="-122"/>
              <a:ea typeface="微软雅黑" panose="020B0503020204020204" pitchFamily="34" charset="-122"/>
            </a:endParaRPr>
          </a:p>
          <a:p>
            <a:pPr eaLnBrk="1" hangingPunct="1">
              <a:spcBef>
                <a:spcPct val="0"/>
              </a:spcBef>
              <a:buClrTx/>
              <a:buSzTx/>
              <a:buFontTx/>
              <a:buNone/>
            </a:pPr>
            <a:r>
              <a:rPr lang="zh-CN" altLang="en-US" b="1">
                <a:latin typeface="微软雅黑" panose="020B0503020204020204" pitchFamily="34" charset="-122"/>
                <a:ea typeface="微软雅黑" panose="020B0503020204020204" pitchFamily="34" charset="-122"/>
              </a:rPr>
              <a:t>信息</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39947" name="Rectangle 30">
            <a:extLst>
              <a:ext uri="{FF2B5EF4-FFF2-40B4-BE49-F238E27FC236}">
                <a16:creationId xmlns:a16="http://schemas.microsoft.com/office/drawing/2014/main" id="{C49AD139-C139-48E5-8666-0CC7C80C2341}"/>
              </a:ext>
            </a:extLst>
          </p:cNvPr>
          <p:cNvSpPr>
            <a:spLocks noChangeArrowheads="1"/>
          </p:cNvSpPr>
          <p:nvPr/>
        </p:nvSpPr>
        <p:spPr bwMode="gray">
          <a:xfrm>
            <a:off x="6343650" y="2046288"/>
            <a:ext cx="1008063"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b="1">
                <a:latin typeface="微软雅黑" panose="020B0503020204020204" pitchFamily="34" charset="-122"/>
                <a:ea typeface="微软雅黑" panose="020B0503020204020204" pitchFamily="34" charset="-122"/>
              </a:rPr>
              <a:t>监督</a:t>
            </a:r>
            <a:endParaRPr lang="en-US" altLang="zh-CN" b="1">
              <a:latin typeface="微软雅黑" panose="020B0503020204020204" pitchFamily="34" charset="-122"/>
              <a:ea typeface="微软雅黑" panose="020B0503020204020204" pitchFamily="34" charset="-122"/>
            </a:endParaRPr>
          </a:p>
          <a:p>
            <a:pPr eaLnBrk="1" hangingPunct="1">
              <a:spcBef>
                <a:spcPct val="0"/>
              </a:spcBef>
              <a:buClrTx/>
              <a:buSzTx/>
              <a:buFontTx/>
              <a:buNone/>
            </a:pPr>
            <a:r>
              <a:rPr lang="zh-CN" altLang="en-US" b="1">
                <a:latin typeface="微软雅黑" panose="020B0503020204020204" pitchFamily="34" charset="-122"/>
                <a:ea typeface="微软雅黑" panose="020B0503020204020204" pitchFamily="34" charset="-122"/>
              </a:rPr>
              <a:t>互动</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39948" name="Rectangle 31">
            <a:extLst>
              <a:ext uri="{FF2B5EF4-FFF2-40B4-BE49-F238E27FC236}">
                <a16:creationId xmlns:a16="http://schemas.microsoft.com/office/drawing/2014/main" id="{B7CE9713-9727-4FFD-8846-4AED0CAF54C8}"/>
              </a:ext>
            </a:extLst>
          </p:cNvPr>
          <p:cNvSpPr>
            <a:spLocks noChangeArrowheads="1"/>
          </p:cNvSpPr>
          <p:nvPr/>
        </p:nvSpPr>
        <p:spPr bwMode="auto">
          <a:xfrm>
            <a:off x="971550" y="3603625"/>
            <a:ext cx="173196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从监督角度</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来看，法制</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建设是建立</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有效的非税</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收入监督体</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系的基础</a:t>
            </a:r>
            <a:endParaRPr lang="en-US" altLang="zh-CN" sz="2400" b="1">
              <a:latin typeface="Arial" panose="020B0604020202020204" pitchFamily="34" charset="0"/>
            </a:endParaRPr>
          </a:p>
        </p:txBody>
      </p:sp>
      <p:sp>
        <p:nvSpPr>
          <p:cNvPr id="39949" name="Rectangle 32">
            <a:extLst>
              <a:ext uri="{FF2B5EF4-FFF2-40B4-BE49-F238E27FC236}">
                <a16:creationId xmlns:a16="http://schemas.microsoft.com/office/drawing/2014/main" id="{1C83B61A-4CCD-4C40-9EAD-000A84FDB3DA}"/>
              </a:ext>
            </a:extLst>
          </p:cNvPr>
          <p:cNvSpPr>
            <a:spLocks noChangeArrowheads="1"/>
          </p:cNvSpPr>
          <p:nvPr/>
        </p:nvSpPr>
        <p:spPr bwMode="auto">
          <a:xfrm>
            <a:off x="2687638" y="3590925"/>
            <a:ext cx="173196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明确责权，</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处理好具体</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行使职权过</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程中的原则</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性与灵活性</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的关系问题</a:t>
            </a:r>
            <a:endParaRPr lang="en-US" altLang="zh-CN" sz="2400" b="1">
              <a:latin typeface="Arial" panose="020B0604020202020204" pitchFamily="34" charset="0"/>
            </a:endParaRPr>
          </a:p>
        </p:txBody>
      </p:sp>
      <p:sp>
        <p:nvSpPr>
          <p:cNvPr id="39950" name="Rectangle 33">
            <a:extLst>
              <a:ext uri="{FF2B5EF4-FFF2-40B4-BE49-F238E27FC236}">
                <a16:creationId xmlns:a16="http://schemas.microsoft.com/office/drawing/2014/main" id="{3529F4B8-F994-47E9-A625-F11B6A0543E3}"/>
              </a:ext>
            </a:extLst>
          </p:cNvPr>
          <p:cNvSpPr>
            <a:spLocks noChangeArrowheads="1"/>
          </p:cNvSpPr>
          <p:nvPr/>
        </p:nvSpPr>
        <p:spPr bwMode="auto">
          <a:xfrm>
            <a:off x="4535488" y="3597275"/>
            <a:ext cx="17319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保证信息</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的真实性、</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完整性和</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及时性</a:t>
            </a:r>
            <a:endParaRPr lang="en-US" altLang="zh-CN" sz="2400" b="1">
              <a:latin typeface="Arial" panose="020B0604020202020204" pitchFamily="34" charset="0"/>
            </a:endParaRPr>
          </a:p>
        </p:txBody>
      </p:sp>
      <p:sp>
        <p:nvSpPr>
          <p:cNvPr id="39951" name="Rectangle 34">
            <a:extLst>
              <a:ext uri="{FF2B5EF4-FFF2-40B4-BE49-F238E27FC236}">
                <a16:creationId xmlns:a16="http://schemas.microsoft.com/office/drawing/2014/main" id="{80181521-34A1-46C9-B7D7-B0897B261581}"/>
              </a:ext>
            </a:extLst>
          </p:cNvPr>
          <p:cNvSpPr>
            <a:spLocks noChangeArrowheads="1"/>
          </p:cNvSpPr>
          <p:nvPr/>
        </p:nvSpPr>
        <p:spPr bwMode="auto">
          <a:xfrm>
            <a:off x="6151563" y="3449638"/>
            <a:ext cx="1422400"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立法机关</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审计机构</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中介机构</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稽查使用</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监督机构</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司法监督</a:t>
            </a:r>
            <a:endParaRPr lang="en-US" altLang="zh-CN" sz="2400" b="1">
              <a:latin typeface="仿宋" panose="02010609060101010101" pitchFamily="49" charset="-122"/>
              <a:ea typeface="仿宋" panose="02010609060101010101" pitchFamily="49" charset="-122"/>
            </a:endParaRPr>
          </a:p>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新闻监督</a:t>
            </a:r>
            <a:endParaRPr lang="en-US" altLang="zh-CN" sz="2400" b="1">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9F4D6939-D008-4FF9-959A-122D8D8F7FF3}"/>
              </a:ext>
            </a:extLst>
          </p:cNvPr>
          <p:cNvSpPr>
            <a:spLocks noChangeArrowheads="1"/>
          </p:cNvSpPr>
          <p:nvPr/>
        </p:nvSpPr>
        <p:spPr bwMode="auto">
          <a:xfrm rot="10800000">
            <a:off x="1581150" y="981075"/>
            <a:ext cx="5981700" cy="377825"/>
          </a:xfrm>
          <a:prstGeom prst="flowChartManualOperation">
            <a:avLst/>
          </a:prstGeom>
          <a:gradFill rotWithShape="0">
            <a:gsLst>
              <a:gs pos="0">
                <a:srgbClr val="F9FAFD"/>
              </a:gs>
              <a:gs pos="50000">
                <a:srgbClr val="C1CCEF"/>
              </a:gs>
              <a:gs pos="100000">
                <a:srgbClr val="F9FAF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0" tIns="0" rIns="0" bIns="0"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latinLnBrk="1" hangingPunct="1">
              <a:lnSpc>
                <a:spcPct val="120000"/>
              </a:lnSpc>
              <a:spcBef>
                <a:spcPct val="0"/>
              </a:spcBef>
              <a:buClrTx/>
              <a:buSzTx/>
              <a:buFont typeface="Monotype Sorts" pitchFamily="2" charset="2"/>
              <a:buNone/>
            </a:pPr>
            <a:endParaRPr lang="zh-CN" altLang="en-US" sz="1200" b="1">
              <a:latin typeface="휴먼새내기체" pitchFamily="2" charset="-127"/>
              <a:ea typeface="휴먼새내기체" pitchFamily="2" charset="-127"/>
            </a:endParaRPr>
          </a:p>
        </p:txBody>
      </p:sp>
      <p:sp>
        <p:nvSpPr>
          <p:cNvPr id="40963" name="AutoShape 3">
            <a:extLst>
              <a:ext uri="{FF2B5EF4-FFF2-40B4-BE49-F238E27FC236}">
                <a16:creationId xmlns:a16="http://schemas.microsoft.com/office/drawing/2014/main" id="{2F99009B-5C81-48F5-A0C6-1FD5ACA8149C}"/>
              </a:ext>
            </a:extLst>
          </p:cNvPr>
          <p:cNvSpPr>
            <a:spLocks noChangeArrowheads="1"/>
          </p:cNvSpPr>
          <p:nvPr/>
        </p:nvSpPr>
        <p:spPr bwMode="auto">
          <a:xfrm>
            <a:off x="1314450" y="1577975"/>
            <a:ext cx="6515100" cy="390525"/>
          </a:xfrm>
          <a:prstGeom prst="roundRect">
            <a:avLst>
              <a:gd name="adj" fmla="val 50000"/>
            </a:avLst>
          </a:prstGeom>
          <a:gradFill rotWithShape="1">
            <a:gsLst>
              <a:gs pos="0">
                <a:srgbClr val="F2F2F2"/>
              </a:gs>
              <a:gs pos="100000">
                <a:srgbClr val="FCFCFC"/>
              </a:gs>
            </a:gsLst>
            <a:lin ang="5400000" scaled="1"/>
          </a:gradFill>
          <a:ln w="12700">
            <a:solidFill>
              <a:srgbClr val="C0C0C0"/>
            </a:solidFill>
            <a:round/>
            <a:headEnd/>
            <a:tailEnd/>
          </a:ln>
          <a:effectLst>
            <a:outerShdw dist="35921" dir="2700000" algn="ctr" rotWithShape="0">
              <a:schemeClr val="bg2">
                <a:alpha val="50000"/>
              </a:schemeClr>
            </a:outerShdw>
          </a:effec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sp>
        <p:nvSpPr>
          <p:cNvPr id="40964" name="Arc 4">
            <a:extLst>
              <a:ext uri="{FF2B5EF4-FFF2-40B4-BE49-F238E27FC236}">
                <a16:creationId xmlns:a16="http://schemas.microsoft.com/office/drawing/2014/main" id="{F86C25DF-553F-4700-80A4-61013696DD96}"/>
              </a:ext>
            </a:extLst>
          </p:cNvPr>
          <p:cNvSpPr>
            <a:spLocks noChangeArrowheads="1"/>
          </p:cNvSpPr>
          <p:nvPr/>
        </p:nvSpPr>
        <p:spPr bwMode="auto">
          <a:xfrm flipV="1">
            <a:off x="2046288" y="3429000"/>
            <a:ext cx="5332412" cy="927100"/>
          </a:xfrm>
          <a:custGeom>
            <a:avLst/>
            <a:gdLst>
              <a:gd name="T0" fmla="*/ 544025139 w 43200"/>
              <a:gd name="T1" fmla="*/ 2147483647 h 21914"/>
              <a:gd name="T2" fmla="*/ 2147483647 w 43200"/>
              <a:gd name="T3" fmla="*/ 2147483647 h 21914"/>
              <a:gd name="T4" fmla="*/ 2147483647 w 43200"/>
              <a:gd name="T5" fmla="*/ 2147483647 h 21914"/>
              <a:gd name="T6" fmla="*/ 0 60000 65536"/>
              <a:gd name="T7" fmla="*/ 0 60000 65536"/>
              <a:gd name="T8" fmla="*/ 0 60000 65536"/>
              <a:gd name="T9" fmla="*/ 0 w 43200"/>
              <a:gd name="T10" fmla="*/ 0 h 21914"/>
              <a:gd name="T11" fmla="*/ 43200 w 43200"/>
              <a:gd name="T12" fmla="*/ 21914 h 21914"/>
            </a:gdLst>
            <a:ahLst/>
            <a:cxnLst>
              <a:cxn ang="T6">
                <a:pos x="T0" y="T1"/>
              </a:cxn>
              <a:cxn ang="T7">
                <a:pos x="T2" y="T3"/>
              </a:cxn>
              <a:cxn ang="T8">
                <a:pos x="T4" y="T5"/>
              </a:cxn>
            </a:cxnLst>
            <a:rect l="T9" t="T10" r="T11" b="T12"/>
            <a:pathLst>
              <a:path w="43200" h="21914" fill="none" extrusionOk="0">
                <a:moveTo>
                  <a:pt x="2" y="21913"/>
                </a:moveTo>
                <a:cubicBezTo>
                  <a:pt x="0" y="21809"/>
                  <a:pt x="0" y="21704"/>
                  <a:pt x="0" y="21600"/>
                </a:cubicBezTo>
                <a:cubicBezTo>
                  <a:pt x="0" y="9670"/>
                  <a:pt x="9670" y="0"/>
                  <a:pt x="21600" y="0"/>
                </a:cubicBezTo>
                <a:cubicBezTo>
                  <a:pt x="33529" y="-1"/>
                  <a:pt x="43199" y="9670"/>
                  <a:pt x="43200" y="21599"/>
                </a:cubicBezTo>
              </a:path>
              <a:path w="43200" h="21914" stroke="0" extrusionOk="0">
                <a:moveTo>
                  <a:pt x="2" y="21913"/>
                </a:moveTo>
                <a:cubicBezTo>
                  <a:pt x="0" y="21809"/>
                  <a:pt x="0" y="21704"/>
                  <a:pt x="0" y="21600"/>
                </a:cubicBezTo>
                <a:cubicBezTo>
                  <a:pt x="0" y="9670"/>
                  <a:pt x="9670" y="0"/>
                  <a:pt x="21600" y="0"/>
                </a:cubicBezTo>
                <a:cubicBezTo>
                  <a:pt x="33529" y="-1"/>
                  <a:pt x="43199" y="9670"/>
                  <a:pt x="43200" y="21599"/>
                </a:cubicBezTo>
                <a:lnTo>
                  <a:pt x="21600" y="21600"/>
                </a:lnTo>
                <a:lnTo>
                  <a:pt x="2" y="21913"/>
                </a:lnTo>
                <a:close/>
              </a:path>
            </a:pathLst>
          </a:custGeom>
          <a:gradFill rotWithShape="1">
            <a:gsLst>
              <a:gs pos="0">
                <a:srgbClr val="9FB8C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0965" name="Rectangle 5">
            <a:extLst>
              <a:ext uri="{FF2B5EF4-FFF2-40B4-BE49-F238E27FC236}">
                <a16:creationId xmlns:a16="http://schemas.microsoft.com/office/drawing/2014/main" id="{5D130E20-18C7-4337-A594-4487CE850331}"/>
              </a:ext>
            </a:extLst>
          </p:cNvPr>
          <p:cNvSpPr>
            <a:spLocks noGrp="1" noChangeArrowheads="1"/>
          </p:cNvSpPr>
          <p:nvPr>
            <p:ph type="title" idx="4294967295"/>
          </p:nvPr>
        </p:nvSpPr>
        <p:spPr>
          <a:xfrm>
            <a:off x="144463" y="115888"/>
            <a:ext cx="9001125" cy="766762"/>
          </a:xfrm>
        </p:spPr>
        <p:txBody>
          <a:bodyPr/>
          <a:lstStyle/>
          <a:p>
            <a:r>
              <a:rPr lang="zh-CN" altLang="en-US"/>
              <a:t>第三节 非税收入监督的范围和内容</a:t>
            </a:r>
          </a:p>
        </p:txBody>
      </p:sp>
      <p:grpSp>
        <p:nvGrpSpPr>
          <p:cNvPr id="40966" name="Group 6">
            <a:extLst>
              <a:ext uri="{FF2B5EF4-FFF2-40B4-BE49-F238E27FC236}">
                <a16:creationId xmlns:a16="http://schemas.microsoft.com/office/drawing/2014/main" id="{C3671937-0F3F-47E4-A61D-1F51A7C96297}"/>
              </a:ext>
            </a:extLst>
          </p:cNvPr>
          <p:cNvGrpSpPr>
            <a:grpSpLocks/>
          </p:cNvGrpSpPr>
          <p:nvPr/>
        </p:nvGrpSpPr>
        <p:grpSpPr bwMode="auto">
          <a:xfrm>
            <a:off x="900113" y="3851275"/>
            <a:ext cx="1698625" cy="1695450"/>
            <a:chOff x="0" y="0"/>
            <a:chExt cx="1387" cy="1068"/>
          </a:xfrm>
        </p:grpSpPr>
        <p:sp>
          <p:nvSpPr>
            <p:cNvPr id="40998" name="AutoShape 7">
              <a:extLst>
                <a:ext uri="{FF2B5EF4-FFF2-40B4-BE49-F238E27FC236}">
                  <a16:creationId xmlns:a16="http://schemas.microsoft.com/office/drawing/2014/main" id="{A694699D-6C39-4D14-AB36-611B897667A1}"/>
                </a:ext>
              </a:extLst>
            </p:cNvPr>
            <p:cNvSpPr>
              <a:spLocks noChangeArrowheads="1"/>
            </p:cNvSpPr>
            <p:nvPr/>
          </p:nvSpPr>
          <p:spPr bwMode="auto">
            <a:xfrm>
              <a:off x="0" y="0"/>
              <a:ext cx="1387" cy="1068"/>
            </a:xfrm>
            <a:prstGeom prst="roundRect">
              <a:avLst>
                <a:gd name="adj" fmla="val 3440"/>
              </a:avLst>
            </a:prstGeom>
            <a:gradFill rotWithShape="1">
              <a:gsLst>
                <a:gs pos="0">
                  <a:srgbClr val="58AC54"/>
                </a:gs>
                <a:gs pos="100000">
                  <a:srgbClr val="CFE7CE"/>
                </a:gs>
              </a:gsLst>
              <a:lin ang="5400000" scaled="1"/>
            </a:gradFill>
            <a:ln w="19050">
              <a:solidFill>
                <a:srgbClr val="21621C"/>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sp>
          <p:nvSpPr>
            <p:cNvPr id="40999" name="AutoShape 8">
              <a:extLst>
                <a:ext uri="{FF2B5EF4-FFF2-40B4-BE49-F238E27FC236}">
                  <a16:creationId xmlns:a16="http://schemas.microsoft.com/office/drawing/2014/main" id="{BAC4AAD8-703A-44D9-BD74-FAA3C81E3262}"/>
                </a:ext>
              </a:extLst>
            </p:cNvPr>
            <p:cNvSpPr>
              <a:spLocks noChangeArrowheads="1"/>
            </p:cNvSpPr>
            <p:nvPr/>
          </p:nvSpPr>
          <p:spPr bwMode="auto">
            <a:xfrm>
              <a:off x="22" y="5"/>
              <a:ext cx="1343" cy="40"/>
            </a:xfrm>
            <a:prstGeom prst="roundRect">
              <a:avLst>
                <a:gd name="adj" fmla="val 50000"/>
              </a:avLst>
            </a:prstGeom>
            <a:gradFill rotWithShape="1">
              <a:gsLst>
                <a:gs pos="0">
                  <a:srgbClr val="FFFFFF"/>
                </a:gs>
                <a:gs pos="100000">
                  <a:srgbClr val="46B85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sp>
          <p:nvSpPr>
            <p:cNvPr id="41000" name="AutoShape 9">
              <a:extLst>
                <a:ext uri="{FF2B5EF4-FFF2-40B4-BE49-F238E27FC236}">
                  <a16:creationId xmlns:a16="http://schemas.microsoft.com/office/drawing/2014/main" id="{C8382222-7BFA-4C13-AA15-F611DC0674B7}"/>
                </a:ext>
              </a:extLst>
            </p:cNvPr>
            <p:cNvSpPr>
              <a:spLocks noChangeArrowheads="1"/>
            </p:cNvSpPr>
            <p:nvPr/>
          </p:nvSpPr>
          <p:spPr bwMode="auto">
            <a:xfrm>
              <a:off x="28" y="182"/>
              <a:ext cx="1333" cy="862"/>
            </a:xfrm>
            <a:prstGeom prst="roundRect">
              <a:avLst>
                <a:gd name="adj" fmla="val 1731"/>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4000" tIns="36000" rIns="36000" bIns="36000" anchor="ctr"/>
            <a:lstStyle>
              <a:lvl1pPr marL="85725"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30000"/>
                </a:lnSpc>
                <a:spcBef>
                  <a:spcPct val="0"/>
                </a:spcBef>
                <a:buClrTx/>
                <a:buSzPct val="70000"/>
                <a:buFontTx/>
                <a:buNone/>
              </a:pPr>
              <a:r>
                <a:rPr lang="zh-CN" altLang="en-US" sz="2800">
                  <a:latin typeface="微软雅黑" panose="020B0503020204020204" pitchFamily="34" charset="-122"/>
                  <a:ea typeface="微软雅黑" panose="020B0503020204020204" pitchFamily="34" charset="-122"/>
                </a:rPr>
                <a:t>非税收入项目监督</a:t>
              </a:r>
              <a:endParaRPr lang="ko-KR" altLang="en-US" sz="2800">
                <a:latin typeface="微软雅黑" panose="020B0503020204020204" pitchFamily="34" charset="-122"/>
                <a:ea typeface="산돌고딕 M" pitchFamily="2" charset="-127"/>
              </a:endParaRPr>
            </a:p>
          </p:txBody>
        </p:sp>
      </p:grpSp>
      <p:grpSp>
        <p:nvGrpSpPr>
          <p:cNvPr id="40967" name="Group 10">
            <a:extLst>
              <a:ext uri="{FF2B5EF4-FFF2-40B4-BE49-F238E27FC236}">
                <a16:creationId xmlns:a16="http://schemas.microsoft.com/office/drawing/2014/main" id="{53005D3A-A748-4B1B-AF0A-AF3FEE7ACDBD}"/>
              </a:ext>
            </a:extLst>
          </p:cNvPr>
          <p:cNvGrpSpPr>
            <a:grpSpLocks/>
          </p:cNvGrpSpPr>
          <p:nvPr/>
        </p:nvGrpSpPr>
        <p:grpSpPr bwMode="auto">
          <a:xfrm>
            <a:off x="2909888" y="3856038"/>
            <a:ext cx="1687512" cy="1695450"/>
            <a:chOff x="0" y="0"/>
            <a:chExt cx="1387" cy="1068"/>
          </a:xfrm>
        </p:grpSpPr>
        <p:grpSp>
          <p:nvGrpSpPr>
            <p:cNvPr id="40994" name="Group 11">
              <a:extLst>
                <a:ext uri="{FF2B5EF4-FFF2-40B4-BE49-F238E27FC236}">
                  <a16:creationId xmlns:a16="http://schemas.microsoft.com/office/drawing/2014/main" id="{A444B724-D6EC-4016-9E79-348539575266}"/>
                </a:ext>
              </a:extLst>
            </p:cNvPr>
            <p:cNvGrpSpPr>
              <a:grpSpLocks/>
            </p:cNvGrpSpPr>
            <p:nvPr/>
          </p:nvGrpSpPr>
          <p:grpSpPr bwMode="auto">
            <a:xfrm>
              <a:off x="0" y="0"/>
              <a:ext cx="1387" cy="1068"/>
              <a:chOff x="0" y="0"/>
              <a:chExt cx="1850" cy="2468"/>
            </a:xfrm>
          </p:grpSpPr>
          <p:sp>
            <p:nvSpPr>
              <p:cNvPr id="40996" name="AutoShape 12">
                <a:extLst>
                  <a:ext uri="{FF2B5EF4-FFF2-40B4-BE49-F238E27FC236}">
                    <a16:creationId xmlns:a16="http://schemas.microsoft.com/office/drawing/2014/main" id="{01D041FA-AE2F-4767-A71B-A09C8617D275}"/>
                  </a:ext>
                </a:extLst>
              </p:cNvPr>
              <p:cNvSpPr>
                <a:spLocks noChangeArrowheads="1"/>
              </p:cNvSpPr>
              <p:nvPr/>
            </p:nvSpPr>
            <p:spPr bwMode="auto">
              <a:xfrm>
                <a:off x="0" y="0"/>
                <a:ext cx="1850" cy="2468"/>
              </a:xfrm>
              <a:prstGeom prst="roundRect">
                <a:avLst>
                  <a:gd name="adj" fmla="val 3440"/>
                </a:avLst>
              </a:prstGeom>
              <a:gradFill rotWithShape="1">
                <a:gsLst>
                  <a:gs pos="0">
                    <a:srgbClr val="58AC54"/>
                  </a:gs>
                  <a:gs pos="100000">
                    <a:srgbClr val="CFE7CE"/>
                  </a:gs>
                </a:gsLst>
                <a:lin ang="5400000" scaled="1"/>
              </a:gradFill>
              <a:ln w="19050">
                <a:solidFill>
                  <a:srgbClr val="21621C"/>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sp>
            <p:nvSpPr>
              <p:cNvPr id="40997" name="AutoShape 13">
                <a:extLst>
                  <a:ext uri="{FF2B5EF4-FFF2-40B4-BE49-F238E27FC236}">
                    <a16:creationId xmlns:a16="http://schemas.microsoft.com/office/drawing/2014/main" id="{03AB6B27-99FF-4A27-A3B8-F3FEE368342B}"/>
                  </a:ext>
                </a:extLst>
              </p:cNvPr>
              <p:cNvSpPr>
                <a:spLocks noChangeArrowheads="1"/>
              </p:cNvSpPr>
              <p:nvPr/>
            </p:nvSpPr>
            <p:spPr bwMode="auto">
              <a:xfrm>
                <a:off x="29" y="11"/>
                <a:ext cx="1792" cy="92"/>
              </a:xfrm>
              <a:prstGeom prst="roundRect">
                <a:avLst>
                  <a:gd name="adj" fmla="val 50000"/>
                </a:avLst>
              </a:prstGeom>
              <a:gradFill rotWithShape="1">
                <a:gsLst>
                  <a:gs pos="0">
                    <a:srgbClr val="FFFFFF"/>
                  </a:gs>
                  <a:gs pos="100000">
                    <a:srgbClr val="46B85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grpSp>
        <p:sp>
          <p:nvSpPr>
            <p:cNvPr id="40995" name="AutoShape 14">
              <a:extLst>
                <a:ext uri="{FF2B5EF4-FFF2-40B4-BE49-F238E27FC236}">
                  <a16:creationId xmlns:a16="http://schemas.microsoft.com/office/drawing/2014/main" id="{E1578CC5-CEA6-403E-9277-E087440B07C1}"/>
                </a:ext>
              </a:extLst>
            </p:cNvPr>
            <p:cNvSpPr>
              <a:spLocks noChangeArrowheads="1"/>
            </p:cNvSpPr>
            <p:nvPr/>
          </p:nvSpPr>
          <p:spPr bwMode="auto">
            <a:xfrm>
              <a:off x="28" y="182"/>
              <a:ext cx="1333" cy="862"/>
            </a:xfrm>
            <a:prstGeom prst="roundRect">
              <a:avLst>
                <a:gd name="adj" fmla="val 1731"/>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4000" tIns="36000" rIns="36000" bIns="36000" anchor="ctr"/>
            <a:lstStyle>
              <a:lvl1pPr marL="85725"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30000"/>
                </a:lnSpc>
                <a:spcBef>
                  <a:spcPct val="0"/>
                </a:spcBef>
                <a:buClrTx/>
                <a:buSzPct val="70000"/>
                <a:buFontTx/>
                <a:buNone/>
              </a:pPr>
              <a:r>
                <a:rPr lang="zh-CN" altLang="en-US" sz="2800">
                  <a:latin typeface="微软雅黑" panose="020B0503020204020204" pitchFamily="34" charset="-122"/>
                  <a:ea typeface="微软雅黑" panose="020B0503020204020204" pitchFamily="34" charset="-122"/>
                </a:rPr>
                <a:t>非税收入票据监督</a:t>
              </a:r>
              <a:endParaRPr lang="ko-KR" altLang="en-US" sz="2800">
                <a:latin typeface="微软雅黑" panose="020B0503020204020204" pitchFamily="34" charset="-122"/>
                <a:ea typeface="산돌고딕 M" pitchFamily="2" charset="-127"/>
              </a:endParaRPr>
            </a:p>
          </p:txBody>
        </p:sp>
      </p:grpSp>
      <p:grpSp>
        <p:nvGrpSpPr>
          <p:cNvPr id="40968" name="Group 15">
            <a:extLst>
              <a:ext uri="{FF2B5EF4-FFF2-40B4-BE49-F238E27FC236}">
                <a16:creationId xmlns:a16="http://schemas.microsoft.com/office/drawing/2014/main" id="{BF2637C5-A32E-4B2F-8A7E-BBBDEC9BD714}"/>
              </a:ext>
            </a:extLst>
          </p:cNvPr>
          <p:cNvGrpSpPr>
            <a:grpSpLocks/>
          </p:cNvGrpSpPr>
          <p:nvPr/>
        </p:nvGrpSpPr>
        <p:grpSpPr bwMode="auto">
          <a:xfrm>
            <a:off x="4859338" y="3887788"/>
            <a:ext cx="1728787" cy="1695450"/>
            <a:chOff x="0" y="0"/>
            <a:chExt cx="1387" cy="1068"/>
          </a:xfrm>
        </p:grpSpPr>
        <p:grpSp>
          <p:nvGrpSpPr>
            <p:cNvPr id="40990" name="Group 16">
              <a:extLst>
                <a:ext uri="{FF2B5EF4-FFF2-40B4-BE49-F238E27FC236}">
                  <a16:creationId xmlns:a16="http://schemas.microsoft.com/office/drawing/2014/main" id="{69DF99E2-A7FA-4368-A341-016E6B209C50}"/>
                </a:ext>
              </a:extLst>
            </p:cNvPr>
            <p:cNvGrpSpPr>
              <a:grpSpLocks/>
            </p:cNvGrpSpPr>
            <p:nvPr/>
          </p:nvGrpSpPr>
          <p:grpSpPr bwMode="auto">
            <a:xfrm>
              <a:off x="0" y="0"/>
              <a:ext cx="1387" cy="1068"/>
              <a:chOff x="0" y="0"/>
              <a:chExt cx="1850" cy="2468"/>
            </a:xfrm>
          </p:grpSpPr>
          <p:sp>
            <p:nvSpPr>
              <p:cNvPr id="40992" name="AutoShape 17">
                <a:extLst>
                  <a:ext uri="{FF2B5EF4-FFF2-40B4-BE49-F238E27FC236}">
                    <a16:creationId xmlns:a16="http://schemas.microsoft.com/office/drawing/2014/main" id="{EDBC77B2-1AA5-4EA6-80A0-C833392F72C4}"/>
                  </a:ext>
                </a:extLst>
              </p:cNvPr>
              <p:cNvSpPr>
                <a:spLocks noChangeArrowheads="1"/>
              </p:cNvSpPr>
              <p:nvPr/>
            </p:nvSpPr>
            <p:spPr bwMode="auto">
              <a:xfrm>
                <a:off x="0" y="0"/>
                <a:ext cx="1850" cy="2468"/>
              </a:xfrm>
              <a:prstGeom prst="roundRect">
                <a:avLst>
                  <a:gd name="adj" fmla="val 3440"/>
                </a:avLst>
              </a:prstGeom>
              <a:gradFill rotWithShape="1">
                <a:gsLst>
                  <a:gs pos="0">
                    <a:srgbClr val="58AC54"/>
                  </a:gs>
                  <a:gs pos="100000">
                    <a:srgbClr val="CFE7CE"/>
                  </a:gs>
                </a:gsLst>
                <a:lin ang="5400000" scaled="1"/>
              </a:gradFill>
              <a:ln w="19050">
                <a:solidFill>
                  <a:srgbClr val="21621C"/>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sp>
            <p:nvSpPr>
              <p:cNvPr id="40993" name="AutoShape 18">
                <a:extLst>
                  <a:ext uri="{FF2B5EF4-FFF2-40B4-BE49-F238E27FC236}">
                    <a16:creationId xmlns:a16="http://schemas.microsoft.com/office/drawing/2014/main" id="{FAB0C222-EFCA-448A-A315-50EA278A8584}"/>
                  </a:ext>
                </a:extLst>
              </p:cNvPr>
              <p:cNvSpPr>
                <a:spLocks noChangeArrowheads="1"/>
              </p:cNvSpPr>
              <p:nvPr/>
            </p:nvSpPr>
            <p:spPr bwMode="auto">
              <a:xfrm>
                <a:off x="29" y="11"/>
                <a:ext cx="1792" cy="92"/>
              </a:xfrm>
              <a:prstGeom prst="roundRect">
                <a:avLst>
                  <a:gd name="adj" fmla="val 50000"/>
                </a:avLst>
              </a:prstGeom>
              <a:gradFill rotWithShape="1">
                <a:gsLst>
                  <a:gs pos="0">
                    <a:srgbClr val="FFFFFF"/>
                  </a:gs>
                  <a:gs pos="100000">
                    <a:srgbClr val="46B85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grpSp>
        <p:sp>
          <p:nvSpPr>
            <p:cNvPr id="40991" name="AutoShape 19">
              <a:extLst>
                <a:ext uri="{FF2B5EF4-FFF2-40B4-BE49-F238E27FC236}">
                  <a16:creationId xmlns:a16="http://schemas.microsoft.com/office/drawing/2014/main" id="{8CC1EE03-B17C-4045-8F51-F34E7E3B4E6E}"/>
                </a:ext>
              </a:extLst>
            </p:cNvPr>
            <p:cNvSpPr>
              <a:spLocks noChangeArrowheads="1"/>
            </p:cNvSpPr>
            <p:nvPr/>
          </p:nvSpPr>
          <p:spPr bwMode="auto">
            <a:xfrm>
              <a:off x="28" y="182"/>
              <a:ext cx="1333" cy="862"/>
            </a:xfrm>
            <a:prstGeom prst="roundRect">
              <a:avLst>
                <a:gd name="adj" fmla="val 1731"/>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4000" tIns="36000" rIns="36000" bIns="36000" anchor="ctr"/>
            <a:lstStyle>
              <a:lvl1pPr marL="85725"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30000"/>
                </a:lnSpc>
                <a:spcBef>
                  <a:spcPct val="0"/>
                </a:spcBef>
                <a:buClrTx/>
                <a:buSzPct val="70000"/>
                <a:buFontTx/>
                <a:buNone/>
              </a:pPr>
              <a:r>
                <a:rPr lang="zh-CN" altLang="en-US" sz="2800">
                  <a:latin typeface="微软雅黑" panose="020B0503020204020204" pitchFamily="34" charset="-122"/>
                  <a:ea typeface="微软雅黑" panose="020B0503020204020204" pitchFamily="34" charset="-122"/>
                </a:rPr>
                <a:t>非税收入资金监督</a:t>
              </a:r>
              <a:endParaRPr lang="ko-KR" altLang="en-US" sz="2800">
                <a:latin typeface="微软雅黑" panose="020B0503020204020204" pitchFamily="34" charset="-122"/>
                <a:ea typeface="산돌고딕 M" pitchFamily="2" charset="-127"/>
              </a:endParaRPr>
            </a:p>
          </p:txBody>
        </p:sp>
      </p:grpSp>
      <p:cxnSp>
        <p:nvCxnSpPr>
          <p:cNvPr id="40969" name="AutoShape 20">
            <a:extLst>
              <a:ext uri="{FF2B5EF4-FFF2-40B4-BE49-F238E27FC236}">
                <a16:creationId xmlns:a16="http://schemas.microsoft.com/office/drawing/2014/main" id="{8AD40D45-0AAA-45E3-B6EF-C4A8A9AE1455}"/>
              </a:ext>
            </a:extLst>
          </p:cNvPr>
          <p:cNvCxnSpPr>
            <a:cxnSpLocks noChangeShapeType="1"/>
          </p:cNvCxnSpPr>
          <p:nvPr/>
        </p:nvCxnSpPr>
        <p:spPr bwMode="auto">
          <a:xfrm rot="5400000" flipH="1" flipV="1">
            <a:off x="1151732" y="2740819"/>
            <a:ext cx="1657350" cy="496887"/>
          </a:xfrm>
          <a:prstGeom prst="bentConnector3">
            <a:avLst>
              <a:gd name="adj1" fmla="val 50000"/>
            </a:avLst>
          </a:prstGeom>
          <a:noFill/>
          <a:ln w="19050">
            <a:solidFill>
              <a:srgbClr val="5F5F5F"/>
            </a:solidFill>
            <a:prstDash val="dash"/>
            <a:miter lim="800000"/>
            <a:headEnd type="oval" w="med" len="med"/>
            <a:tailEnd type="oval" w="med" len="med"/>
          </a:ln>
          <a:extLst>
            <a:ext uri="{909E8E84-426E-40DD-AFC4-6F175D3DCCD1}">
              <a14:hiddenFill xmlns:a14="http://schemas.microsoft.com/office/drawing/2010/main">
                <a:noFill/>
              </a14:hiddenFill>
            </a:ext>
          </a:extLst>
        </p:spPr>
      </p:cxnSp>
      <p:cxnSp>
        <p:nvCxnSpPr>
          <p:cNvPr id="40970" name="AutoShape 21">
            <a:extLst>
              <a:ext uri="{FF2B5EF4-FFF2-40B4-BE49-F238E27FC236}">
                <a16:creationId xmlns:a16="http://schemas.microsoft.com/office/drawing/2014/main" id="{D8CF4D54-C0CA-4733-BD7D-7A1286579F81}"/>
              </a:ext>
            </a:extLst>
          </p:cNvPr>
          <p:cNvCxnSpPr>
            <a:cxnSpLocks noChangeShapeType="1"/>
          </p:cNvCxnSpPr>
          <p:nvPr/>
        </p:nvCxnSpPr>
        <p:spPr bwMode="auto">
          <a:xfrm rot="5400000" flipH="1">
            <a:off x="4604544" y="2853531"/>
            <a:ext cx="369888" cy="3175"/>
          </a:xfrm>
          <a:prstGeom prst="bentConnector3">
            <a:avLst>
              <a:gd name="adj1" fmla="val 50213"/>
            </a:avLst>
          </a:prstGeom>
          <a:noFill/>
          <a:ln w="19050">
            <a:solidFill>
              <a:srgbClr val="5F5F5F"/>
            </a:solidFill>
            <a:prstDash val="dash"/>
            <a:miter lim="800000"/>
            <a:headEnd type="oval" w="med" len="med"/>
            <a:tailEnd type="oval" w="med" len="med"/>
          </a:ln>
          <a:extLst>
            <a:ext uri="{909E8E84-426E-40DD-AFC4-6F175D3DCCD1}">
              <a14:hiddenFill xmlns:a14="http://schemas.microsoft.com/office/drawing/2010/main">
                <a:noFill/>
              </a14:hiddenFill>
            </a:ext>
          </a:extLst>
        </p:spPr>
      </p:cxnSp>
      <p:cxnSp>
        <p:nvCxnSpPr>
          <p:cNvPr id="40971" name="AutoShape 22">
            <a:extLst>
              <a:ext uri="{FF2B5EF4-FFF2-40B4-BE49-F238E27FC236}">
                <a16:creationId xmlns:a16="http://schemas.microsoft.com/office/drawing/2014/main" id="{35E84421-A103-43B8-B55E-32D526F36CF4}"/>
              </a:ext>
            </a:extLst>
          </p:cNvPr>
          <p:cNvCxnSpPr>
            <a:cxnSpLocks noChangeShapeType="1"/>
          </p:cNvCxnSpPr>
          <p:nvPr/>
        </p:nvCxnSpPr>
        <p:spPr bwMode="auto">
          <a:xfrm rot="16200000" flipV="1">
            <a:off x="6404769" y="2717007"/>
            <a:ext cx="1657350" cy="544512"/>
          </a:xfrm>
          <a:prstGeom prst="bentConnector3">
            <a:avLst>
              <a:gd name="adj1" fmla="val 50000"/>
            </a:avLst>
          </a:prstGeom>
          <a:noFill/>
          <a:ln w="19050">
            <a:solidFill>
              <a:srgbClr val="5F5F5F"/>
            </a:solidFill>
            <a:prstDash val="dash"/>
            <a:miter lim="800000"/>
            <a:headEnd type="oval" w="med" len="med"/>
            <a:tailEnd type="oval" w="med" len="med"/>
          </a:ln>
          <a:extLst>
            <a:ext uri="{909E8E84-426E-40DD-AFC4-6F175D3DCCD1}">
              <a14:hiddenFill xmlns:a14="http://schemas.microsoft.com/office/drawing/2010/main">
                <a:noFill/>
              </a14:hiddenFill>
            </a:ext>
          </a:extLst>
        </p:spPr>
      </p:cxnSp>
      <p:grpSp>
        <p:nvGrpSpPr>
          <p:cNvPr id="40972" name="Group 23">
            <a:extLst>
              <a:ext uri="{FF2B5EF4-FFF2-40B4-BE49-F238E27FC236}">
                <a16:creationId xmlns:a16="http://schemas.microsoft.com/office/drawing/2014/main" id="{75056A68-8729-4692-8613-49524DAF207D}"/>
              </a:ext>
            </a:extLst>
          </p:cNvPr>
          <p:cNvGrpSpPr>
            <a:grpSpLocks/>
          </p:cNvGrpSpPr>
          <p:nvPr/>
        </p:nvGrpSpPr>
        <p:grpSpPr bwMode="auto">
          <a:xfrm>
            <a:off x="3575050" y="2393950"/>
            <a:ext cx="2133600" cy="1250950"/>
            <a:chOff x="0" y="0"/>
            <a:chExt cx="1456" cy="334"/>
          </a:xfrm>
        </p:grpSpPr>
        <p:grpSp>
          <p:nvGrpSpPr>
            <p:cNvPr id="40982" name="Group 24">
              <a:extLst>
                <a:ext uri="{FF2B5EF4-FFF2-40B4-BE49-F238E27FC236}">
                  <a16:creationId xmlns:a16="http://schemas.microsoft.com/office/drawing/2014/main" id="{0B793254-2072-4B55-870D-EB9B9E1B5238}"/>
                </a:ext>
              </a:extLst>
            </p:cNvPr>
            <p:cNvGrpSpPr>
              <a:grpSpLocks/>
            </p:cNvGrpSpPr>
            <p:nvPr/>
          </p:nvGrpSpPr>
          <p:grpSpPr bwMode="auto">
            <a:xfrm>
              <a:off x="0" y="0"/>
              <a:ext cx="1456" cy="334"/>
              <a:chOff x="0" y="0"/>
              <a:chExt cx="1008" cy="445"/>
            </a:xfrm>
          </p:grpSpPr>
          <p:grpSp>
            <p:nvGrpSpPr>
              <p:cNvPr id="40984" name="Group 25">
                <a:extLst>
                  <a:ext uri="{FF2B5EF4-FFF2-40B4-BE49-F238E27FC236}">
                    <a16:creationId xmlns:a16="http://schemas.microsoft.com/office/drawing/2014/main" id="{8A2D5204-360E-42B5-8559-E33C9A2C294C}"/>
                  </a:ext>
                </a:extLst>
              </p:cNvPr>
              <p:cNvGrpSpPr>
                <a:grpSpLocks/>
              </p:cNvGrpSpPr>
              <p:nvPr/>
            </p:nvGrpSpPr>
            <p:grpSpPr bwMode="auto">
              <a:xfrm>
                <a:off x="0" y="0"/>
                <a:ext cx="1008" cy="445"/>
                <a:chOff x="0" y="0"/>
                <a:chExt cx="1008" cy="445"/>
              </a:xfrm>
            </p:grpSpPr>
            <p:sp>
              <p:nvSpPr>
                <p:cNvPr id="40986" name="Rectangle 26">
                  <a:extLst>
                    <a:ext uri="{FF2B5EF4-FFF2-40B4-BE49-F238E27FC236}">
                      <a16:creationId xmlns:a16="http://schemas.microsoft.com/office/drawing/2014/main" id="{8E2E807F-A50C-45B4-BC19-AA89A9286FDB}"/>
                    </a:ext>
                  </a:extLst>
                </p:cNvPr>
                <p:cNvSpPr>
                  <a:spLocks noChangeArrowheads="1"/>
                </p:cNvSpPr>
                <p:nvPr/>
              </p:nvSpPr>
              <p:spPr bwMode="auto">
                <a:xfrm>
                  <a:off x="848" y="115"/>
                  <a:ext cx="142" cy="56"/>
                </a:xfrm>
                <a:prstGeom prst="rect">
                  <a:avLst/>
                </a:prstGeom>
                <a:solidFill>
                  <a:srgbClr val="A8F6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sp>
              <p:nvSpPr>
                <p:cNvPr id="40987" name="Rectangle 27">
                  <a:extLst>
                    <a:ext uri="{FF2B5EF4-FFF2-40B4-BE49-F238E27FC236}">
                      <a16:creationId xmlns:a16="http://schemas.microsoft.com/office/drawing/2014/main" id="{C6ABEF67-60EE-49A3-96C7-F9CEAA447842}"/>
                    </a:ext>
                  </a:extLst>
                </p:cNvPr>
                <p:cNvSpPr>
                  <a:spLocks noChangeArrowheads="1"/>
                </p:cNvSpPr>
                <p:nvPr/>
              </p:nvSpPr>
              <p:spPr bwMode="auto">
                <a:xfrm>
                  <a:off x="52" y="389"/>
                  <a:ext cx="907" cy="56"/>
                </a:xfrm>
                <a:prstGeom prst="rect">
                  <a:avLst/>
                </a:prstGeom>
                <a:solidFill>
                  <a:srgbClr val="A8F6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sp>
              <p:nvSpPr>
                <p:cNvPr id="40988" name="Freeform 28">
                  <a:extLst>
                    <a:ext uri="{FF2B5EF4-FFF2-40B4-BE49-F238E27FC236}">
                      <a16:creationId xmlns:a16="http://schemas.microsoft.com/office/drawing/2014/main" id="{817DF9A4-10BB-48AF-9B39-378C44D3D981}"/>
                    </a:ext>
                  </a:extLst>
                </p:cNvPr>
                <p:cNvSpPr>
                  <a:spLocks noChangeArrowheads="1"/>
                </p:cNvSpPr>
                <p:nvPr/>
              </p:nvSpPr>
              <p:spPr bwMode="auto">
                <a:xfrm>
                  <a:off x="16" y="120"/>
                  <a:ext cx="150" cy="59"/>
                </a:xfrm>
                <a:custGeom>
                  <a:avLst/>
                  <a:gdLst>
                    <a:gd name="T0" fmla="*/ 0 w 182"/>
                    <a:gd name="T1" fmla="*/ 0 h 116"/>
                    <a:gd name="T2" fmla="*/ 100 w 182"/>
                    <a:gd name="T3" fmla="*/ 0 h 116"/>
                    <a:gd name="T4" fmla="*/ 102 w 182"/>
                    <a:gd name="T5" fmla="*/ 15 h 116"/>
                    <a:gd name="T6" fmla="*/ 0 w 182"/>
                    <a:gd name="T7" fmla="*/ 15 h 116"/>
                    <a:gd name="T8" fmla="*/ 0 w 182"/>
                    <a:gd name="T9" fmla="*/ 0 h 116"/>
                    <a:gd name="T10" fmla="*/ 0 60000 65536"/>
                    <a:gd name="T11" fmla="*/ 0 60000 65536"/>
                    <a:gd name="T12" fmla="*/ 0 60000 65536"/>
                    <a:gd name="T13" fmla="*/ 0 60000 65536"/>
                    <a:gd name="T14" fmla="*/ 0 60000 65536"/>
                    <a:gd name="T15" fmla="*/ 0 w 182"/>
                    <a:gd name="T16" fmla="*/ 0 h 116"/>
                    <a:gd name="T17" fmla="*/ 182 w 182"/>
                    <a:gd name="T18" fmla="*/ 116 h 116"/>
                  </a:gdLst>
                  <a:ahLst/>
                  <a:cxnLst>
                    <a:cxn ang="T10">
                      <a:pos x="T0" y="T1"/>
                    </a:cxn>
                    <a:cxn ang="T11">
                      <a:pos x="T2" y="T3"/>
                    </a:cxn>
                    <a:cxn ang="T12">
                      <a:pos x="T4" y="T5"/>
                    </a:cxn>
                    <a:cxn ang="T13">
                      <a:pos x="T6" y="T7"/>
                    </a:cxn>
                    <a:cxn ang="T14">
                      <a:pos x="T8" y="T9"/>
                    </a:cxn>
                  </a:cxnLst>
                  <a:rect l="T15" t="T16" r="T17" b="T18"/>
                  <a:pathLst>
                    <a:path w="182" h="116">
                      <a:moveTo>
                        <a:pt x="0" y="0"/>
                      </a:moveTo>
                      <a:lnTo>
                        <a:pt x="178" y="0"/>
                      </a:lnTo>
                      <a:lnTo>
                        <a:pt x="182" y="116"/>
                      </a:lnTo>
                      <a:lnTo>
                        <a:pt x="0" y="116"/>
                      </a:lnTo>
                      <a:lnTo>
                        <a:pt x="0" y="0"/>
                      </a:lnTo>
                      <a:close/>
                    </a:path>
                  </a:pathLst>
                </a:custGeom>
                <a:solidFill>
                  <a:srgbClr val="A8F6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989" name="Freeform 29">
                  <a:extLst>
                    <a:ext uri="{FF2B5EF4-FFF2-40B4-BE49-F238E27FC236}">
                      <a16:creationId xmlns:a16="http://schemas.microsoft.com/office/drawing/2014/main" id="{80A1A20D-1C82-473C-8504-2724E3C34F63}"/>
                    </a:ext>
                  </a:extLst>
                </p:cNvPr>
                <p:cNvSpPr>
                  <a:spLocks noChangeArrowheads="1"/>
                </p:cNvSpPr>
                <p:nvPr/>
              </p:nvSpPr>
              <p:spPr bwMode="auto">
                <a:xfrm>
                  <a:off x="0" y="0"/>
                  <a:ext cx="1008" cy="387"/>
                </a:xfrm>
                <a:custGeom>
                  <a:avLst/>
                  <a:gdLst>
                    <a:gd name="T0" fmla="*/ 338 w 1223"/>
                    <a:gd name="T1" fmla="*/ 0 h 760"/>
                    <a:gd name="T2" fmla="*/ 0 w 1223"/>
                    <a:gd name="T3" fmla="*/ 31 h 760"/>
                    <a:gd name="T4" fmla="*/ 98 w 1223"/>
                    <a:gd name="T5" fmla="*/ 31 h 760"/>
                    <a:gd name="T6" fmla="*/ 33 w 1223"/>
                    <a:gd name="T7" fmla="*/ 100 h 760"/>
                    <a:gd name="T8" fmla="*/ 652 w 1223"/>
                    <a:gd name="T9" fmla="*/ 100 h 760"/>
                    <a:gd name="T10" fmla="*/ 588 w 1223"/>
                    <a:gd name="T11" fmla="*/ 31 h 760"/>
                    <a:gd name="T12" fmla="*/ 685 w 1223"/>
                    <a:gd name="T13" fmla="*/ 31 h 760"/>
                    <a:gd name="T14" fmla="*/ 338 w 1223"/>
                    <a:gd name="T15" fmla="*/ 0 h 760"/>
                    <a:gd name="T16" fmla="*/ 0 60000 65536"/>
                    <a:gd name="T17" fmla="*/ 0 60000 65536"/>
                    <a:gd name="T18" fmla="*/ 0 60000 65536"/>
                    <a:gd name="T19" fmla="*/ 0 60000 65536"/>
                    <a:gd name="T20" fmla="*/ 0 60000 65536"/>
                    <a:gd name="T21" fmla="*/ 0 60000 65536"/>
                    <a:gd name="T22" fmla="*/ 0 60000 65536"/>
                    <a:gd name="T23" fmla="*/ 0 60000 65536"/>
                    <a:gd name="T24" fmla="*/ 0 w 1223"/>
                    <a:gd name="T25" fmla="*/ 0 h 760"/>
                    <a:gd name="T26" fmla="*/ 1223 w 1223"/>
                    <a:gd name="T27" fmla="*/ 760 h 7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3" h="760">
                      <a:moveTo>
                        <a:pt x="604" y="0"/>
                      </a:moveTo>
                      <a:lnTo>
                        <a:pt x="0" y="236"/>
                      </a:lnTo>
                      <a:lnTo>
                        <a:pt x="175" y="236"/>
                      </a:lnTo>
                      <a:lnTo>
                        <a:pt x="58" y="760"/>
                      </a:lnTo>
                      <a:lnTo>
                        <a:pt x="1165" y="760"/>
                      </a:lnTo>
                      <a:lnTo>
                        <a:pt x="1049" y="236"/>
                      </a:lnTo>
                      <a:lnTo>
                        <a:pt x="1223" y="236"/>
                      </a:lnTo>
                      <a:lnTo>
                        <a:pt x="604" y="0"/>
                      </a:lnTo>
                      <a:close/>
                    </a:path>
                  </a:pathLst>
                </a:custGeom>
                <a:gradFill rotWithShape="0">
                  <a:gsLst>
                    <a:gs pos="0">
                      <a:srgbClr val="BAF882"/>
                    </a:gs>
                    <a:gs pos="100000">
                      <a:srgbClr val="F4FE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40985" name="Rectangle 30">
                <a:extLst>
                  <a:ext uri="{FF2B5EF4-FFF2-40B4-BE49-F238E27FC236}">
                    <a16:creationId xmlns:a16="http://schemas.microsoft.com/office/drawing/2014/main" id="{A3D1CC06-649E-42F5-A028-D97FA32BB666}"/>
                  </a:ext>
                </a:extLst>
              </p:cNvPr>
              <p:cNvSpPr>
                <a:spLocks noChangeArrowheads="1"/>
              </p:cNvSpPr>
              <p:nvPr/>
            </p:nvSpPr>
            <p:spPr bwMode="auto">
              <a:xfrm>
                <a:off x="52" y="137"/>
                <a:ext cx="8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latinLnBrk="1" hangingPunct="1">
                  <a:lnSpc>
                    <a:spcPct val="110000"/>
                  </a:lnSpc>
                  <a:spcBef>
                    <a:spcPct val="0"/>
                  </a:spcBef>
                  <a:buClrTx/>
                  <a:buSzTx/>
                  <a:buFontTx/>
                  <a:buNone/>
                </a:pPr>
                <a:endParaRPr lang="zh-CN" altLang="en-US" sz="1100">
                  <a:latin typeface="(한)문화방송" pitchFamily="2" charset="-127"/>
                  <a:ea typeface="(한)문화방송" pitchFamily="2" charset="-127"/>
                </a:endParaRPr>
              </a:p>
            </p:txBody>
          </p:sp>
        </p:grpSp>
        <p:sp>
          <p:nvSpPr>
            <p:cNvPr id="40983" name="Text Box 31">
              <a:extLst>
                <a:ext uri="{FF2B5EF4-FFF2-40B4-BE49-F238E27FC236}">
                  <a16:creationId xmlns:a16="http://schemas.microsoft.com/office/drawing/2014/main" id="{FCF24FB5-7FE1-48CD-ACA7-5A43AE19EA32}"/>
                </a:ext>
              </a:extLst>
            </p:cNvPr>
            <p:cNvSpPr txBox="1">
              <a:spLocks noChangeArrowheads="1"/>
            </p:cNvSpPr>
            <p:nvPr/>
          </p:nvSpPr>
          <p:spPr bwMode="auto">
            <a:xfrm>
              <a:off x="75" y="121"/>
              <a:ext cx="135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latinLnBrk="1" hangingPunct="1">
                <a:spcBef>
                  <a:spcPct val="0"/>
                </a:spcBef>
                <a:buClrTx/>
                <a:buSzTx/>
                <a:buFontTx/>
                <a:buNone/>
              </a:pPr>
              <a:r>
                <a:rPr lang="zh-CN" altLang="en-US" sz="2800" b="1">
                  <a:latin typeface="华文隶书" panose="02010800040101010101" pitchFamily="2" charset="-122"/>
                  <a:ea typeface="华文隶书" panose="02010800040101010101" pitchFamily="2" charset="-122"/>
                </a:rPr>
                <a:t>范围与内容</a:t>
              </a:r>
              <a:endParaRPr lang="ko-KR" altLang="en-US" sz="2800" b="1">
                <a:latin typeface="华文隶书" panose="02010800040101010101" pitchFamily="2" charset="-122"/>
                <a:ea typeface="산돌고딕 M" pitchFamily="2" charset="-127"/>
              </a:endParaRPr>
            </a:p>
          </p:txBody>
        </p:sp>
      </p:grpSp>
      <p:sp>
        <p:nvSpPr>
          <p:cNvPr id="40973" name="AutoShape 32">
            <a:extLst>
              <a:ext uri="{FF2B5EF4-FFF2-40B4-BE49-F238E27FC236}">
                <a16:creationId xmlns:a16="http://schemas.microsoft.com/office/drawing/2014/main" id="{F4F1E369-736B-41DA-986E-B8A71D4F4AD3}"/>
              </a:ext>
            </a:extLst>
          </p:cNvPr>
          <p:cNvSpPr>
            <a:spLocks noChangeArrowheads="1"/>
          </p:cNvSpPr>
          <p:nvPr/>
        </p:nvSpPr>
        <p:spPr bwMode="auto">
          <a:xfrm>
            <a:off x="1905000" y="1419225"/>
            <a:ext cx="5383213" cy="703263"/>
          </a:xfrm>
          <a:prstGeom prst="roundRect">
            <a:avLst>
              <a:gd name="adj" fmla="val 9153"/>
            </a:avLst>
          </a:prstGeom>
          <a:gradFill rotWithShape="1">
            <a:gsLst>
              <a:gs pos="0">
                <a:srgbClr val="9CD8CF"/>
              </a:gs>
              <a:gs pos="100000">
                <a:srgbClr val="EBF7F5"/>
              </a:gs>
            </a:gsLst>
            <a:lin ang="5400000" scaled="1"/>
          </a:gradFill>
          <a:ln w="19050">
            <a:solidFill>
              <a:srgbClr val="5CBCAE"/>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700">
              <a:latin typeface="HY견고딕" pitchFamily="2" charset="-127"/>
              <a:ea typeface="HY견고딕" pitchFamily="2" charset="-127"/>
            </a:endParaRPr>
          </a:p>
        </p:txBody>
      </p:sp>
      <p:sp>
        <p:nvSpPr>
          <p:cNvPr id="40974" name="Text Box 33">
            <a:extLst>
              <a:ext uri="{FF2B5EF4-FFF2-40B4-BE49-F238E27FC236}">
                <a16:creationId xmlns:a16="http://schemas.microsoft.com/office/drawing/2014/main" id="{E557F9CA-3595-48F6-96EA-707F0653DD38}"/>
              </a:ext>
            </a:extLst>
          </p:cNvPr>
          <p:cNvSpPr txBox="1">
            <a:spLocks noChangeArrowheads="1"/>
          </p:cNvSpPr>
          <p:nvPr/>
        </p:nvSpPr>
        <p:spPr bwMode="auto">
          <a:xfrm>
            <a:off x="2838450" y="1447800"/>
            <a:ext cx="4122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latinLnBrk="1" hangingPunct="1">
              <a:spcBef>
                <a:spcPct val="0"/>
              </a:spcBef>
              <a:buClrTx/>
              <a:buSzTx/>
              <a:buFontTx/>
              <a:buNone/>
            </a:pPr>
            <a:r>
              <a:rPr lang="zh-CN" altLang="en-US" sz="3600" b="1">
                <a:latin typeface="산돌고딕 M" pitchFamily="2" charset="-127"/>
                <a:ea typeface="산돌고딕 M" pitchFamily="2" charset="-127"/>
              </a:rPr>
              <a:t>非税收入监督</a:t>
            </a:r>
            <a:endParaRPr lang="ko-KR" altLang="en-US" sz="3600" b="1">
              <a:latin typeface="산돌고딕 M" pitchFamily="2" charset="-127"/>
              <a:ea typeface="산돌고딕 M" pitchFamily="2" charset="-127"/>
            </a:endParaRPr>
          </a:p>
        </p:txBody>
      </p:sp>
      <p:sp>
        <p:nvSpPr>
          <p:cNvPr id="40975" name="AutoShape 34">
            <a:extLst>
              <a:ext uri="{FF2B5EF4-FFF2-40B4-BE49-F238E27FC236}">
                <a16:creationId xmlns:a16="http://schemas.microsoft.com/office/drawing/2014/main" id="{DBA1FF73-B631-48A0-84A8-419CDC09C3CF}"/>
              </a:ext>
            </a:extLst>
          </p:cNvPr>
          <p:cNvSpPr>
            <a:spLocks noChangeArrowheads="1"/>
          </p:cNvSpPr>
          <p:nvPr/>
        </p:nvSpPr>
        <p:spPr bwMode="auto">
          <a:xfrm>
            <a:off x="1949450" y="1427163"/>
            <a:ext cx="5283200" cy="69850"/>
          </a:xfrm>
          <a:prstGeom prst="roundRect">
            <a:avLst>
              <a:gd name="adj" fmla="val 50000"/>
            </a:avLst>
          </a:pr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pic>
        <p:nvPicPr>
          <p:cNvPr id="40976" name="Picture 50" descr="연두">
            <a:extLst>
              <a:ext uri="{FF2B5EF4-FFF2-40B4-BE49-F238E27FC236}">
                <a16:creationId xmlns:a16="http://schemas.microsoft.com/office/drawing/2014/main" id="{14BA9DF4-2799-456F-98BA-7314D2D5C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975" y="1657350"/>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51" descr="연두">
            <a:extLst>
              <a:ext uri="{FF2B5EF4-FFF2-40B4-BE49-F238E27FC236}">
                <a16:creationId xmlns:a16="http://schemas.microsoft.com/office/drawing/2014/main" id="{259FEAE7-F450-4AC1-97AE-3DF8578AA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1657350"/>
            <a:ext cx="257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8" name="Group 6">
            <a:extLst>
              <a:ext uri="{FF2B5EF4-FFF2-40B4-BE49-F238E27FC236}">
                <a16:creationId xmlns:a16="http://schemas.microsoft.com/office/drawing/2014/main" id="{85FADFD0-BA08-4851-A88F-9A5FD2936C4E}"/>
              </a:ext>
            </a:extLst>
          </p:cNvPr>
          <p:cNvGrpSpPr>
            <a:grpSpLocks/>
          </p:cNvGrpSpPr>
          <p:nvPr/>
        </p:nvGrpSpPr>
        <p:grpSpPr bwMode="auto">
          <a:xfrm>
            <a:off x="6773863" y="3911600"/>
            <a:ext cx="1638300" cy="1695450"/>
            <a:chOff x="0" y="0"/>
            <a:chExt cx="1387" cy="1068"/>
          </a:xfrm>
        </p:grpSpPr>
        <p:sp>
          <p:nvSpPr>
            <p:cNvPr id="40979" name="AutoShape 7">
              <a:extLst>
                <a:ext uri="{FF2B5EF4-FFF2-40B4-BE49-F238E27FC236}">
                  <a16:creationId xmlns:a16="http://schemas.microsoft.com/office/drawing/2014/main" id="{EA5B62C9-AEFC-456F-8F27-95FC040E76E7}"/>
                </a:ext>
              </a:extLst>
            </p:cNvPr>
            <p:cNvSpPr>
              <a:spLocks noChangeArrowheads="1"/>
            </p:cNvSpPr>
            <p:nvPr/>
          </p:nvSpPr>
          <p:spPr bwMode="auto">
            <a:xfrm>
              <a:off x="0" y="0"/>
              <a:ext cx="1387" cy="1068"/>
            </a:xfrm>
            <a:prstGeom prst="roundRect">
              <a:avLst>
                <a:gd name="adj" fmla="val 3440"/>
              </a:avLst>
            </a:prstGeom>
            <a:gradFill rotWithShape="1">
              <a:gsLst>
                <a:gs pos="0">
                  <a:srgbClr val="58AC54"/>
                </a:gs>
                <a:gs pos="100000">
                  <a:srgbClr val="CFE7CE"/>
                </a:gs>
              </a:gsLst>
              <a:lin ang="5400000" scaled="1"/>
            </a:gradFill>
            <a:ln w="19050">
              <a:solidFill>
                <a:srgbClr val="21621C"/>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sp>
          <p:nvSpPr>
            <p:cNvPr id="40980" name="AutoShape 8">
              <a:extLst>
                <a:ext uri="{FF2B5EF4-FFF2-40B4-BE49-F238E27FC236}">
                  <a16:creationId xmlns:a16="http://schemas.microsoft.com/office/drawing/2014/main" id="{284980BB-9498-4429-9366-E66CB9E70522}"/>
                </a:ext>
              </a:extLst>
            </p:cNvPr>
            <p:cNvSpPr>
              <a:spLocks noChangeArrowheads="1"/>
            </p:cNvSpPr>
            <p:nvPr/>
          </p:nvSpPr>
          <p:spPr bwMode="auto">
            <a:xfrm>
              <a:off x="22" y="5"/>
              <a:ext cx="1343" cy="40"/>
            </a:xfrm>
            <a:prstGeom prst="roundRect">
              <a:avLst>
                <a:gd name="adj" fmla="val 50000"/>
              </a:avLst>
            </a:prstGeom>
            <a:gradFill rotWithShape="1">
              <a:gsLst>
                <a:gs pos="0">
                  <a:srgbClr val="FFFFFF"/>
                </a:gs>
                <a:gs pos="100000">
                  <a:srgbClr val="46B85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200" b="1">
                <a:latin typeface="Times New Roman" panose="02020603050405020304" pitchFamily="18" charset="0"/>
                <a:ea typeface="Gulim" panose="020B0600000101010101" pitchFamily="34" charset="-127"/>
              </a:endParaRPr>
            </a:p>
          </p:txBody>
        </p:sp>
        <p:sp>
          <p:nvSpPr>
            <p:cNvPr id="40981" name="AutoShape 9">
              <a:extLst>
                <a:ext uri="{FF2B5EF4-FFF2-40B4-BE49-F238E27FC236}">
                  <a16:creationId xmlns:a16="http://schemas.microsoft.com/office/drawing/2014/main" id="{59D33F8C-31BF-427A-982A-4EB9A4E6523C}"/>
                </a:ext>
              </a:extLst>
            </p:cNvPr>
            <p:cNvSpPr>
              <a:spLocks noChangeArrowheads="1"/>
            </p:cNvSpPr>
            <p:nvPr/>
          </p:nvSpPr>
          <p:spPr bwMode="auto">
            <a:xfrm>
              <a:off x="28" y="182"/>
              <a:ext cx="1333" cy="862"/>
            </a:xfrm>
            <a:prstGeom prst="roundRect">
              <a:avLst>
                <a:gd name="adj" fmla="val 1731"/>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4000" tIns="36000" rIns="36000" bIns="36000" anchor="ctr"/>
            <a:lstStyle>
              <a:lvl1pPr marL="85725"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30000"/>
                </a:lnSpc>
                <a:spcBef>
                  <a:spcPct val="0"/>
                </a:spcBef>
                <a:buClrTx/>
                <a:buSzPct val="70000"/>
                <a:buFontTx/>
                <a:buNone/>
              </a:pPr>
              <a:r>
                <a:rPr lang="zh-CN" altLang="en-US" sz="2800">
                  <a:latin typeface="微软雅黑" panose="020B0503020204020204" pitchFamily="34" charset="-122"/>
                  <a:ea typeface="微软雅黑" panose="020B0503020204020204" pitchFamily="34" charset="-122"/>
                </a:rPr>
                <a:t>预算监督</a:t>
              </a:r>
              <a:endParaRPr lang="ko-KR" altLang="en-US" sz="2800">
                <a:latin typeface="微软雅黑" panose="020B0503020204020204" pitchFamily="34" charset="-122"/>
                <a:ea typeface="산돌고딕 M" pitchFamily="2" charset="-127"/>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a:extLst>
              <a:ext uri="{FF2B5EF4-FFF2-40B4-BE49-F238E27FC236}">
                <a16:creationId xmlns:a16="http://schemas.microsoft.com/office/drawing/2014/main" id="{0787062D-9104-4D42-B93F-DD28647B48CA}"/>
              </a:ext>
            </a:extLst>
          </p:cNvPr>
          <p:cNvSpPr>
            <a:spLocks noGrp="1"/>
          </p:cNvSpPr>
          <p:nvPr>
            <p:ph type="title"/>
          </p:nvPr>
        </p:nvSpPr>
        <p:spPr>
          <a:xfrm>
            <a:off x="1109663" y="188913"/>
            <a:ext cx="7793037" cy="909637"/>
          </a:xfrm>
        </p:spPr>
        <p:txBody>
          <a:bodyPr/>
          <a:lstStyle/>
          <a:p>
            <a:r>
              <a:rPr lang="zh-CN" altLang="en-US">
                <a:latin typeface="微软雅黑" panose="020B0503020204020204" pitchFamily="34" charset="-122"/>
                <a:ea typeface="微软雅黑" panose="020B0503020204020204" pitchFamily="34" charset="-122"/>
              </a:rPr>
              <a:t>非税收入项目监督</a:t>
            </a:r>
          </a:p>
        </p:txBody>
      </p:sp>
      <p:sp>
        <p:nvSpPr>
          <p:cNvPr id="41987" name="内容占位符 2">
            <a:extLst>
              <a:ext uri="{FF2B5EF4-FFF2-40B4-BE49-F238E27FC236}">
                <a16:creationId xmlns:a16="http://schemas.microsoft.com/office/drawing/2014/main" id="{1F53A175-30D0-4D90-9007-834F5F5442C0}"/>
              </a:ext>
            </a:extLst>
          </p:cNvPr>
          <p:cNvSpPr>
            <a:spLocks noGrp="1"/>
          </p:cNvSpPr>
          <p:nvPr>
            <p:ph idx="1"/>
          </p:nvPr>
        </p:nvSpPr>
        <p:spPr>
          <a:xfrm>
            <a:off x="917575" y="1477963"/>
            <a:ext cx="7772400" cy="4721225"/>
          </a:xfrm>
        </p:spPr>
        <p:txBody>
          <a:bodyPr/>
          <a:lstStyle/>
          <a:p>
            <a:endParaRPr lang="zh-CN" altLang="en-US"/>
          </a:p>
        </p:txBody>
      </p:sp>
      <p:grpSp>
        <p:nvGrpSpPr>
          <p:cNvPr id="41988" name="Group 2">
            <a:extLst>
              <a:ext uri="{FF2B5EF4-FFF2-40B4-BE49-F238E27FC236}">
                <a16:creationId xmlns:a16="http://schemas.microsoft.com/office/drawing/2014/main" id="{07C5F69E-8F88-4657-B166-300564B9F5DD}"/>
              </a:ext>
            </a:extLst>
          </p:cNvPr>
          <p:cNvGrpSpPr>
            <a:grpSpLocks/>
          </p:cNvGrpSpPr>
          <p:nvPr/>
        </p:nvGrpSpPr>
        <p:grpSpPr bwMode="auto">
          <a:xfrm>
            <a:off x="1463675" y="1677988"/>
            <a:ext cx="6853238" cy="4318000"/>
            <a:chOff x="0" y="99"/>
            <a:chExt cx="2907" cy="2586"/>
          </a:xfrm>
        </p:grpSpPr>
        <p:sp>
          <p:nvSpPr>
            <p:cNvPr id="42010" name="Freeform 3">
              <a:extLst>
                <a:ext uri="{FF2B5EF4-FFF2-40B4-BE49-F238E27FC236}">
                  <a16:creationId xmlns:a16="http://schemas.microsoft.com/office/drawing/2014/main" id="{08046380-4170-471F-97B6-B7C55965180A}"/>
                </a:ext>
              </a:extLst>
            </p:cNvPr>
            <p:cNvSpPr>
              <a:spLocks/>
            </p:cNvSpPr>
            <p:nvPr/>
          </p:nvSpPr>
          <p:spPr bwMode="auto">
            <a:xfrm>
              <a:off x="878" y="610"/>
              <a:ext cx="218" cy="1622"/>
            </a:xfrm>
            <a:custGeom>
              <a:avLst/>
              <a:gdLst>
                <a:gd name="T0" fmla="*/ 217 w 218"/>
                <a:gd name="T1" fmla="*/ 0 h 1622"/>
                <a:gd name="T2" fmla="*/ 0 w 218"/>
                <a:gd name="T3" fmla="*/ 0 h 1622"/>
                <a:gd name="T4" fmla="*/ 0 w 218"/>
                <a:gd name="T5" fmla="*/ 1621 h 1622"/>
                <a:gd name="T6" fmla="*/ 217 w 218"/>
                <a:gd name="T7" fmla="*/ 1621 h 1622"/>
                <a:gd name="T8" fmla="*/ 0 60000 65536"/>
                <a:gd name="T9" fmla="*/ 0 60000 65536"/>
                <a:gd name="T10" fmla="*/ 0 60000 65536"/>
                <a:gd name="T11" fmla="*/ 0 60000 65536"/>
                <a:gd name="T12" fmla="*/ 0 w 218"/>
                <a:gd name="T13" fmla="*/ 0 h 1622"/>
                <a:gd name="T14" fmla="*/ 218 w 218"/>
                <a:gd name="T15" fmla="*/ 1622 h 1622"/>
              </a:gdLst>
              <a:ahLst/>
              <a:cxnLst>
                <a:cxn ang="T8">
                  <a:pos x="T0" y="T1"/>
                </a:cxn>
                <a:cxn ang="T9">
                  <a:pos x="T2" y="T3"/>
                </a:cxn>
                <a:cxn ang="T10">
                  <a:pos x="T4" y="T5"/>
                </a:cxn>
                <a:cxn ang="T11">
                  <a:pos x="T6" y="T7"/>
                </a:cxn>
              </a:cxnLst>
              <a:rect l="T12" t="T13" r="T14" b="T15"/>
              <a:pathLst>
                <a:path w="218" h="1622">
                  <a:moveTo>
                    <a:pt x="217" y="0"/>
                  </a:moveTo>
                  <a:lnTo>
                    <a:pt x="0" y="0"/>
                  </a:lnTo>
                  <a:lnTo>
                    <a:pt x="0" y="1621"/>
                  </a:lnTo>
                  <a:lnTo>
                    <a:pt x="217" y="1621"/>
                  </a:lnTo>
                </a:path>
              </a:pathLst>
            </a:custGeom>
            <a:noFill/>
            <a:ln w="254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011" name="Freeform 4">
              <a:extLst>
                <a:ext uri="{FF2B5EF4-FFF2-40B4-BE49-F238E27FC236}">
                  <a16:creationId xmlns:a16="http://schemas.microsoft.com/office/drawing/2014/main" id="{B24D9748-AFD8-4DDB-96BA-968A65E4C489}"/>
                </a:ext>
              </a:extLst>
            </p:cNvPr>
            <p:cNvSpPr>
              <a:spLocks/>
            </p:cNvSpPr>
            <p:nvPr/>
          </p:nvSpPr>
          <p:spPr bwMode="auto">
            <a:xfrm>
              <a:off x="1109" y="1884"/>
              <a:ext cx="218" cy="685"/>
            </a:xfrm>
            <a:custGeom>
              <a:avLst/>
              <a:gdLst>
                <a:gd name="T0" fmla="*/ 217 w 218"/>
                <a:gd name="T1" fmla="*/ 0 h 685"/>
                <a:gd name="T2" fmla="*/ 0 w 218"/>
                <a:gd name="T3" fmla="*/ 0 h 685"/>
                <a:gd name="T4" fmla="*/ 0 w 218"/>
                <a:gd name="T5" fmla="*/ 684 h 685"/>
                <a:gd name="T6" fmla="*/ 217 w 218"/>
                <a:gd name="T7" fmla="*/ 684 h 685"/>
                <a:gd name="T8" fmla="*/ 0 60000 65536"/>
                <a:gd name="T9" fmla="*/ 0 60000 65536"/>
                <a:gd name="T10" fmla="*/ 0 60000 65536"/>
                <a:gd name="T11" fmla="*/ 0 60000 65536"/>
                <a:gd name="T12" fmla="*/ 0 w 218"/>
                <a:gd name="T13" fmla="*/ 0 h 685"/>
                <a:gd name="T14" fmla="*/ 218 w 218"/>
                <a:gd name="T15" fmla="*/ 685 h 685"/>
              </a:gdLst>
              <a:ahLst/>
              <a:cxnLst>
                <a:cxn ang="T8">
                  <a:pos x="T0" y="T1"/>
                </a:cxn>
                <a:cxn ang="T9">
                  <a:pos x="T2" y="T3"/>
                </a:cxn>
                <a:cxn ang="T10">
                  <a:pos x="T4" y="T5"/>
                </a:cxn>
                <a:cxn ang="T11">
                  <a:pos x="T6" y="T7"/>
                </a:cxn>
              </a:cxnLst>
              <a:rect l="T12" t="T13" r="T14" b="T15"/>
              <a:pathLst>
                <a:path w="218" h="685">
                  <a:moveTo>
                    <a:pt x="217" y="0"/>
                  </a:moveTo>
                  <a:lnTo>
                    <a:pt x="0" y="0"/>
                  </a:lnTo>
                  <a:lnTo>
                    <a:pt x="0" y="684"/>
                  </a:lnTo>
                  <a:lnTo>
                    <a:pt x="217" y="684"/>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012" name="Rectangle 5">
              <a:extLst>
                <a:ext uri="{FF2B5EF4-FFF2-40B4-BE49-F238E27FC236}">
                  <a16:creationId xmlns:a16="http://schemas.microsoft.com/office/drawing/2014/main" id="{2C1240CB-77A3-4E05-87D2-DF4D4C603BE2}"/>
                </a:ext>
              </a:extLst>
            </p:cNvPr>
            <p:cNvSpPr>
              <a:spLocks noChangeArrowheads="1"/>
            </p:cNvSpPr>
            <p:nvPr/>
          </p:nvSpPr>
          <p:spPr bwMode="auto">
            <a:xfrm>
              <a:off x="1327" y="1762"/>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a:latin typeface="Arial" panose="020B0604020202020204" pitchFamily="34" charset="0"/>
                  <a:ea typeface="Gulim" panose="020B0600000101010101" pitchFamily="34" charset="-127"/>
                </a:rPr>
                <a:t>Text</a:t>
              </a:r>
            </a:p>
          </p:txBody>
        </p:sp>
        <p:sp>
          <p:nvSpPr>
            <p:cNvPr id="42013" name="Freeform 7">
              <a:extLst>
                <a:ext uri="{FF2B5EF4-FFF2-40B4-BE49-F238E27FC236}">
                  <a16:creationId xmlns:a16="http://schemas.microsoft.com/office/drawing/2014/main" id="{6F75FF68-D8D0-40AB-BFF7-9B3A1C82082D}"/>
                </a:ext>
              </a:extLst>
            </p:cNvPr>
            <p:cNvSpPr>
              <a:spLocks/>
            </p:cNvSpPr>
            <p:nvPr/>
          </p:nvSpPr>
          <p:spPr bwMode="auto">
            <a:xfrm>
              <a:off x="1122" y="99"/>
              <a:ext cx="218" cy="1021"/>
            </a:xfrm>
            <a:custGeom>
              <a:avLst/>
              <a:gdLst>
                <a:gd name="T0" fmla="*/ 217 w 218"/>
                <a:gd name="T1" fmla="*/ 0 h 1021"/>
                <a:gd name="T2" fmla="*/ 0 w 218"/>
                <a:gd name="T3" fmla="*/ 0 h 1021"/>
                <a:gd name="T4" fmla="*/ 0 w 218"/>
                <a:gd name="T5" fmla="*/ 1020 h 1021"/>
                <a:gd name="T6" fmla="*/ 217 w 218"/>
                <a:gd name="T7" fmla="*/ 1020 h 1021"/>
                <a:gd name="T8" fmla="*/ 0 60000 65536"/>
                <a:gd name="T9" fmla="*/ 0 60000 65536"/>
                <a:gd name="T10" fmla="*/ 0 60000 65536"/>
                <a:gd name="T11" fmla="*/ 0 60000 65536"/>
                <a:gd name="T12" fmla="*/ 0 w 218"/>
                <a:gd name="T13" fmla="*/ 0 h 1021"/>
                <a:gd name="T14" fmla="*/ 218 w 218"/>
                <a:gd name="T15" fmla="*/ 1021 h 1021"/>
              </a:gdLst>
              <a:ahLst/>
              <a:cxnLst>
                <a:cxn ang="T8">
                  <a:pos x="T0" y="T1"/>
                </a:cxn>
                <a:cxn ang="T9">
                  <a:pos x="T2" y="T3"/>
                </a:cxn>
                <a:cxn ang="T10">
                  <a:pos x="T4" y="T5"/>
                </a:cxn>
                <a:cxn ang="T11">
                  <a:pos x="T6" y="T7"/>
                </a:cxn>
              </a:cxnLst>
              <a:rect l="T12" t="T13" r="T14" b="T15"/>
              <a:pathLst>
                <a:path w="218" h="1021">
                  <a:moveTo>
                    <a:pt x="217" y="0"/>
                  </a:moveTo>
                  <a:lnTo>
                    <a:pt x="0" y="0"/>
                  </a:lnTo>
                  <a:lnTo>
                    <a:pt x="0" y="1020"/>
                  </a:lnTo>
                  <a:lnTo>
                    <a:pt x="217" y="1020"/>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014" name="Line 9">
              <a:extLst>
                <a:ext uri="{FF2B5EF4-FFF2-40B4-BE49-F238E27FC236}">
                  <a16:creationId xmlns:a16="http://schemas.microsoft.com/office/drawing/2014/main" id="{54A6BCAF-97E1-46DA-B55C-CF0FB82C25FD}"/>
                </a:ext>
              </a:extLst>
            </p:cNvPr>
            <p:cNvSpPr>
              <a:spLocks noChangeShapeType="1"/>
            </p:cNvSpPr>
            <p:nvPr/>
          </p:nvSpPr>
          <p:spPr bwMode="auto">
            <a:xfrm>
              <a:off x="1122" y="447"/>
              <a:ext cx="2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015" name="Line 10">
              <a:extLst>
                <a:ext uri="{FF2B5EF4-FFF2-40B4-BE49-F238E27FC236}">
                  <a16:creationId xmlns:a16="http://schemas.microsoft.com/office/drawing/2014/main" id="{1FEDEAC4-8BD2-49D6-9A61-7D2509F97ECF}"/>
                </a:ext>
              </a:extLst>
            </p:cNvPr>
            <p:cNvSpPr>
              <a:spLocks noChangeShapeType="1"/>
            </p:cNvSpPr>
            <p:nvPr/>
          </p:nvSpPr>
          <p:spPr bwMode="auto">
            <a:xfrm>
              <a:off x="1122" y="785"/>
              <a:ext cx="2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016" name="Rectangle 12">
              <a:extLst>
                <a:ext uri="{FF2B5EF4-FFF2-40B4-BE49-F238E27FC236}">
                  <a16:creationId xmlns:a16="http://schemas.microsoft.com/office/drawing/2014/main" id="{9F0759E4-E9EB-4B02-A6BC-B9E15ECC9722}"/>
                </a:ext>
              </a:extLst>
            </p:cNvPr>
            <p:cNvSpPr>
              <a:spLocks noChangeArrowheads="1"/>
            </p:cNvSpPr>
            <p:nvPr/>
          </p:nvSpPr>
          <p:spPr bwMode="auto">
            <a:xfrm>
              <a:off x="1360" y="356"/>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latin typeface="Arial" panose="020B0604020202020204" pitchFamily="34" charset="0"/>
                  <a:ea typeface="Gulim" panose="020B0600000101010101" pitchFamily="34" charset="-127"/>
                </a:rPr>
                <a:t>是否擅自超时限征收</a:t>
              </a:r>
              <a:endParaRPr lang="en-US" altLang="zh-CN" sz="2000">
                <a:latin typeface="Arial" panose="020B0604020202020204" pitchFamily="34" charset="0"/>
                <a:ea typeface="Gulim" panose="020B0600000101010101" pitchFamily="34" charset="-127"/>
              </a:endParaRPr>
            </a:p>
          </p:txBody>
        </p:sp>
        <p:sp>
          <p:nvSpPr>
            <p:cNvPr id="42017" name="Rectangle 13">
              <a:extLst>
                <a:ext uri="{FF2B5EF4-FFF2-40B4-BE49-F238E27FC236}">
                  <a16:creationId xmlns:a16="http://schemas.microsoft.com/office/drawing/2014/main" id="{E3DC5F10-C7AB-4B66-961C-7D52EF404487}"/>
                </a:ext>
              </a:extLst>
            </p:cNvPr>
            <p:cNvSpPr>
              <a:spLocks noChangeArrowheads="1"/>
            </p:cNvSpPr>
            <p:nvPr/>
          </p:nvSpPr>
          <p:spPr bwMode="auto">
            <a:xfrm>
              <a:off x="1347" y="691"/>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latin typeface="Arial" panose="020B0604020202020204" pitchFamily="34" charset="0"/>
                  <a:ea typeface="Gulim" panose="020B0600000101010101" pitchFamily="34" charset="-127"/>
                </a:rPr>
                <a:t>是否擅自减佂、缓征、免征</a:t>
              </a:r>
              <a:endParaRPr lang="en-US" altLang="zh-CN" sz="2000">
                <a:latin typeface="Arial" panose="020B0604020202020204" pitchFamily="34" charset="0"/>
                <a:ea typeface="Gulim" panose="020B0600000101010101" pitchFamily="34" charset="-127"/>
              </a:endParaRPr>
            </a:p>
          </p:txBody>
        </p:sp>
        <p:sp>
          <p:nvSpPr>
            <p:cNvPr id="42018" name="Line 14">
              <a:extLst>
                <a:ext uri="{FF2B5EF4-FFF2-40B4-BE49-F238E27FC236}">
                  <a16:creationId xmlns:a16="http://schemas.microsoft.com/office/drawing/2014/main" id="{ECBF71D7-045A-42B2-B151-945AC44E4DDE}"/>
                </a:ext>
              </a:extLst>
            </p:cNvPr>
            <p:cNvSpPr>
              <a:spLocks noChangeShapeType="1"/>
            </p:cNvSpPr>
            <p:nvPr/>
          </p:nvSpPr>
          <p:spPr bwMode="auto">
            <a:xfrm>
              <a:off x="1122" y="2234"/>
              <a:ext cx="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019" name="Rectangle 15">
              <a:extLst>
                <a:ext uri="{FF2B5EF4-FFF2-40B4-BE49-F238E27FC236}">
                  <a16:creationId xmlns:a16="http://schemas.microsoft.com/office/drawing/2014/main" id="{0F7D6705-8A31-4D44-89F0-1D95F4FCFD51}"/>
                </a:ext>
              </a:extLst>
            </p:cNvPr>
            <p:cNvSpPr>
              <a:spLocks noChangeArrowheads="1"/>
            </p:cNvSpPr>
            <p:nvPr/>
          </p:nvSpPr>
          <p:spPr bwMode="auto">
            <a:xfrm>
              <a:off x="1327" y="2107"/>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a:latin typeface="Arial" panose="020B0604020202020204" pitchFamily="34" charset="0"/>
                  <a:ea typeface="Gulim" panose="020B0600000101010101" pitchFamily="34" charset="-127"/>
                </a:rPr>
                <a:t>Text</a:t>
              </a:r>
            </a:p>
          </p:txBody>
        </p:sp>
        <p:sp>
          <p:nvSpPr>
            <p:cNvPr id="42020" name="Rectangle 16">
              <a:extLst>
                <a:ext uri="{FF2B5EF4-FFF2-40B4-BE49-F238E27FC236}">
                  <a16:creationId xmlns:a16="http://schemas.microsoft.com/office/drawing/2014/main" id="{479B1655-CF38-4082-93B1-E75D577B2B44}"/>
                </a:ext>
              </a:extLst>
            </p:cNvPr>
            <p:cNvSpPr>
              <a:spLocks noChangeArrowheads="1"/>
            </p:cNvSpPr>
            <p:nvPr/>
          </p:nvSpPr>
          <p:spPr bwMode="auto">
            <a:xfrm>
              <a:off x="1334" y="2453"/>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a:latin typeface="Arial" panose="020B0604020202020204" pitchFamily="34" charset="0"/>
                  <a:ea typeface="Gulim" panose="020B0600000101010101" pitchFamily="34" charset="-127"/>
                </a:rPr>
                <a:t>Text</a:t>
              </a:r>
            </a:p>
          </p:txBody>
        </p:sp>
        <p:sp>
          <p:nvSpPr>
            <p:cNvPr id="42021" name="Line 21">
              <a:extLst>
                <a:ext uri="{FF2B5EF4-FFF2-40B4-BE49-F238E27FC236}">
                  <a16:creationId xmlns:a16="http://schemas.microsoft.com/office/drawing/2014/main" id="{926C888B-EBBD-40F5-9148-9AC1F8F8B1DD}"/>
                </a:ext>
              </a:extLst>
            </p:cNvPr>
            <p:cNvSpPr>
              <a:spLocks noChangeShapeType="1"/>
            </p:cNvSpPr>
            <p:nvPr/>
          </p:nvSpPr>
          <p:spPr bwMode="auto">
            <a:xfrm>
              <a:off x="604" y="1500"/>
              <a:ext cx="27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Rectangle 22">
              <a:extLst>
                <a:ext uri="{FF2B5EF4-FFF2-40B4-BE49-F238E27FC236}">
                  <a16:creationId xmlns:a16="http://schemas.microsoft.com/office/drawing/2014/main" id="{9E4C8ACE-E8C1-4883-A458-9E8E56D11FDF}"/>
                </a:ext>
              </a:extLst>
            </p:cNvPr>
            <p:cNvSpPr>
              <a:spLocks noChangeArrowheads="1"/>
            </p:cNvSpPr>
            <p:nvPr/>
          </p:nvSpPr>
          <p:spPr bwMode="auto">
            <a:xfrm>
              <a:off x="0" y="1326"/>
              <a:ext cx="741" cy="324"/>
            </a:xfrm>
            <a:prstGeom prst="rect">
              <a:avLst/>
            </a:prstGeom>
            <a:solidFill>
              <a:schemeClr val="accent3"/>
            </a:solidFill>
            <a:ln w="12700" cmpd="sng">
              <a:solidFill>
                <a:schemeClr val="tx1"/>
              </a:solidFill>
              <a:miter lim="800000"/>
              <a:headEnd/>
              <a:tailEnd/>
            </a:ln>
            <a:effectLst>
              <a:outerShdw dist="35921" dir="2700000" algn="ctr" rotWithShape="0">
                <a:schemeClr val="tx1"/>
              </a:outerShdw>
            </a:effectLst>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b="0" dirty="0">
                  <a:latin typeface="Arial" pitchFamily="34" charset="0"/>
                </a:rPr>
                <a:t>项目监督内容</a:t>
              </a:r>
              <a:endParaRPr lang="en-US" altLang="zh-CN" b="0" dirty="0">
                <a:latin typeface="Arial" pitchFamily="34" charset="0"/>
              </a:endParaRPr>
            </a:p>
          </p:txBody>
        </p:sp>
        <p:sp>
          <p:nvSpPr>
            <p:cNvPr id="25" name="Rectangle 23">
              <a:extLst>
                <a:ext uri="{FF2B5EF4-FFF2-40B4-BE49-F238E27FC236}">
                  <a16:creationId xmlns:a16="http://schemas.microsoft.com/office/drawing/2014/main" id="{A86CB5C6-1298-40B8-A325-35867F918230}"/>
                </a:ext>
              </a:extLst>
            </p:cNvPr>
            <p:cNvSpPr>
              <a:spLocks noChangeArrowheads="1"/>
            </p:cNvSpPr>
            <p:nvPr/>
          </p:nvSpPr>
          <p:spPr bwMode="auto">
            <a:xfrm>
              <a:off x="1340" y="1021"/>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endParaRPr lang="en-US" altLang="zh-CN" b="0" dirty="0">
                <a:latin typeface="Arial" pitchFamily="34" charset="0"/>
              </a:endParaRPr>
            </a:p>
          </p:txBody>
        </p:sp>
      </p:grpSp>
      <p:sp>
        <p:nvSpPr>
          <p:cNvPr id="41989" name="矩形 25">
            <a:extLst>
              <a:ext uri="{FF2B5EF4-FFF2-40B4-BE49-F238E27FC236}">
                <a16:creationId xmlns:a16="http://schemas.microsoft.com/office/drawing/2014/main" id="{0D8868F8-43FE-49DB-90A7-CFAA2B1901DC}"/>
              </a:ext>
            </a:extLst>
          </p:cNvPr>
          <p:cNvSpPr>
            <a:spLocks noChangeArrowheads="1"/>
          </p:cNvSpPr>
          <p:nvPr/>
        </p:nvSpPr>
        <p:spPr bwMode="auto">
          <a:xfrm>
            <a:off x="4543425" y="3201988"/>
            <a:ext cx="3719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1800">
                <a:latin typeface="微软雅黑" panose="020B0503020204020204" pitchFamily="34" charset="-122"/>
                <a:ea typeface="微软雅黑" panose="020B0503020204020204" pitchFamily="34" charset="-122"/>
              </a:rPr>
              <a:t>是否擅自处理罚没财物、赃款、赃物</a:t>
            </a:r>
            <a:endParaRPr lang="zh-CN" altLang="en-US" sz="1800">
              <a:latin typeface="微软雅黑" panose="020B0503020204020204" pitchFamily="34" charset="-122"/>
              <a:ea typeface="微软雅黑" panose="020B0503020204020204" pitchFamily="34" charset="-122"/>
            </a:endParaRPr>
          </a:p>
        </p:txBody>
      </p:sp>
      <p:grpSp>
        <p:nvGrpSpPr>
          <p:cNvPr id="41990" name="Group 2">
            <a:extLst>
              <a:ext uri="{FF2B5EF4-FFF2-40B4-BE49-F238E27FC236}">
                <a16:creationId xmlns:a16="http://schemas.microsoft.com/office/drawing/2014/main" id="{E27CD873-6095-4752-9CFE-9D6ED12C59BA}"/>
              </a:ext>
            </a:extLst>
          </p:cNvPr>
          <p:cNvGrpSpPr>
            <a:grpSpLocks/>
          </p:cNvGrpSpPr>
          <p:nvPr/>
        </p:nvGrpSpPr>
        <p:grpSpPr bwMode="auto">
          <a:xfrm>
            <a:off x="1463675" y="1557338"/>
            <a:ext cx="6853238" cy="4438650"/>
            <a:chOff x="0" y="26"/>
            <a:chExt cx="2907" cy="2659"/>
          </a:xfrm>
        </p:grpSpPr>
        <p:sp>
          <p:nvSpPr>
            <p:cNvPr id="41994" name="Freeform 3">
              <a:extLst>
                <a:ext uri="{FF2B5EF4-FFF2-40B4-BE49-F238E27FC236}">
                  <a16:creationId xmlns:a16="http://schemas.microsoft.com/office/drawing/2014/main" id="{85CF2CDF-3F0C-4C23-A1C9-C887DD242453}"/>
                </a:ext>
              </a:extLst>
            </p:cNvPr>
            <p:cNvSpPr>
              <a:spLocks/>
            </p:cNvSpPr>
            <p:nvPr/>
          </p:nvSpPr>
          <p:spPr bwMode="auto">
            <a:xfrm>
              <a:off x="878" y="610"/>
              <a:ext cx="218" cy="1622"/>
            </a:xfrm>
            <a:custGeom>
              <a:avLst/>
              <a:gdLst>
                <a:gd name="T0" fmla="*/ 217 w 218"/>
                <a:gd name="T1" fmla="*/ 0 h 1622"/>
                <a:gd name="T2" fmla="*/ 0 w 218"/>
                <a:gd name="T3" fmla="*/ 0 h 1622"/>
                <a:gd name="T4" fmla="*/ 0 w 218"/>
                <a:gd name="T5" fmla="*/ 1621 h 1622"/>
                <a:gd name="T6" fmla="*/ 217 w 218"/>
                <a:gd name="T7" fmla="*/ 1621 h 1622"/>
                <a:gd name="T8" fmla="*/ 0 60000 65536"/>
                <a:gd name="T9" fmla="*/ 0 60000 65536"/>
                <a:gd name="T10" fmla="*/ 0 60000 65536"/>
                <a:gd name="T11" fmla="*/ 0 60000 65536"/>
                <a:gd name="T12" fmla="*/ 0 w 218"/>
                <a:gd name="T13" fmla="*/ 0 h 1622"/>
                <a:gd name="T14" fmla="*/ 218 w 218"/>
                <a:gd name="T15" fmla="*/ 1622 h 1622"/>
              </a:gdLst>
              <a:ahLst/>
              <a:cxnLst>
                <a:cxn ang="T8">
                  <a:pos x="T0" y="T1"/>
                </a:cxn>
                <a:cxn ang="T9">
                  <a:pos x="T2" y="T3"/>
                </a:cxn>
                <a:cxn ang="T10">
                  <a:pos x="T4" y="T5"/>
                </a:cxn>
                <a:cxn ang="T11">
                  <a:pos x="T6" y="T7"/>
                </a:cxn>
              </a:cxnLst>
              <a:rect l="T12" t="T13" r="T14" b="T15"/>
              <a:pathLst>
                <a:path w="218" h="1622">
                  <a:moveTo>
                    <a:pt x="217" y="0"/>
                  </a:moveTo>
                  <a:lnTo>
                    <a:pt x="0" y="0"/>
                  </a:lnTo>
                  <a:lnTo>
                    <a:pt x="0" y="1621"/>
                  </a:lnTo>
                  <a:lnTo>
                    <a:pt x="217" y="1621"/>
                  </a:lnTo>
                </a:path>
              </a:pathLst>
            </a:custGeom>
            <a:noFill/>
            <a:ln w="254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995" name="Freeform 4">
              <a:extLst>
                <a:ext uri="{FF2B5EF4-FFF2-40B4-BE49-F238E27FC236}">
                  <a16:creationId xmlns:a16="http://schemas.microsoft.com/office/drawing/2014/main" id="{5C1BE4D4-E8A3-4074-91ED-73DE24DDB2C8}"/>
                </a:ext>
              </a:extLst>
            </p:cNvPr>
            <p:cNvSpPr>
              <a:spLocks/>
            </p:cNvSpPr>
            <p:nvPr/>
          </p:nvSpPr>
          <p:spPr bwMode="auto">
            <a:xfrm>
              <a:off x="1109" y="1884"/>
              <a:ext cx="218" cy="685"/>
            </a:xfrm>
            <a:custGeom>
              <a:avLst/>
              <a:gdLst>
                <a:gd name="T0" fmla="*/ 217 w 218"/>
                <a:gd name="T1" fmla="*/ 0 h 685"/>
                <a:gd name="T2" fmla="*/ 0 w 218"/>
                <a:gd name="T3" fmla="*/ 0 h 685"/>
                <a:gd name="T4" fmla="*/ 0 w 218"/>
                <a:gd name="T5" fmla="*/ 684 h 685"/>
                <a:gd name="T6" fmla="*/ 217 w 218"/>
                <a:gd name="T7" fmla="*/ 684 h 685"/>
                <a:gd name="T8" fmla="*/ 0 60000 65536"/>
                <a:gd name="T9" fmla="*/ 0 60000 65536"/>
                <a:gd name="T10" fmla="*/ 0 60000 65536"/>
                <a:gd name="T11" fmla="*/ 0 60000 65536"/>
                <a:gd name="T12" fmla="*/ 0 w 218"/>
                <a:gd name="T13" fmla="*/ 0 h 685"/>
                <a:gd name="T14" fmla="*/ 218 w 218"/>
                <a:gd name="T15" fmla="*/ 685 h 685"/>
              </a:gdLst>
              <a:ahLst/>
              <a:cxnLst>
                <a:cxn ang="T8">
                  <a:pos x="T0" y="T1"/>
                </a:cxn>
                <a:cxn ang="T9">
                  <a:pos x="T2" y="T3"/>
                </a:cxn>
                <a:cxn ang="T10">
                  <a:pos x="T4" y="T5"/>
                </a:cxn>
                <a:cxn ang="T11">
                  <a:pos x="T6" y="T7"/>
                </a:cxn>
              </a:cxnLst>
              <a:rect l="T12" t="T13" r="T14" b="T15"/>
              <a:pathLst>
                <a:path w="218" h="685">
                  <a:moveTo>
                    <a:pt x="217" y="0"/>
                  </a:moveTo>
                  <a:lnTo>
                    <a:pt x="0" y="0"/>
                  </a:lnTo>
                  <a:lnTo>
                    <a:pt x="0" y="684"/>
                  </a:lnTo>
                  <a:lnTo>
                    <a:pt x="217" y="684"/>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996" name="Rectangle 5">
              <a:extLst>
                <a:ext uri="{FF2B5EF4-FFF2-40B4-BE49-F238E27FC236}">
                  <a16:creationId xmlns:a16="http://schemas.microsoft.com/office/drawing/2014/main" id="{7F9873C6-28C7-4EDE-8786-535546AD5959}"/>
                </a:ext>
              </a:extLst>
            </p:cNvPr>
            <p:cNvSpPr>
              <a:spLocks noChangeArrowheads="1"/>
            </p:cNvSpPr>
            <p:nvPr/>
          </p:nvSpPr>
          <p:spPr bwMode="auto">
            <a:xfrm>
              <a:off x="1327" y="1762"/>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en-US" altLang="zh-CN" sz="1200">
                <a:latin typeface="Arial" panose="020B0604020202020204" pitchFamily="34" charset="0"/>
                <a:ea typeface="Gulim" panose="020B0600000101010101" pitchFamily="34" charset="-127"/>
              </a:endParaRPr>
            </a:p>
          </p:txBody>
        </p:sp>
        <p:sp>
          <p:nvSpPr>
            <p:cNvPr id="41997" name="Freeform 7">
              <a:extLst>
                <a:ext uri="{FF2B5EF4-FFF2-40B4-BE49-F238E27FC236}">
                  <a16:creationId xmlns:a16="http://schemas.microsoft.com/office/drawing/2014/main" id="{22E79823-854F-44B1-9796-95F9AC3326FF}"/>
                </a:ext>
              </a:extLst>
            </p:cNvPr>
            <p:cNvSpPr>
              <a:spLocks/>
            </p:cNvSpPr>
            <p:nvPr/>
          </p:nvSpPr>
          <p:spPr bwMode="auto">
            <a:xfrm>
              <a:off x="1122" y="99"/>
              <a:ext cx="218" cy="1021"/>
            </a:xfrm>
            <a:custGeom>
              <a:avLst/>
              <a:gdLst>
                <a:gd name="T0" fmla="*/ 217 w 218"/>
                <a:gd name="T1" fmla="*/ 0 h 1021"/>
                <a:gd name="T2" fmla="*/ 0 w 218"/>
                <a:gd name="T3" fmla="*/ 0 h 1021"/>
                <a:gd name="T4" fmla="*/ 0 w 218"/>
                <a:gd name="T5" fmla="*/ 1020 h 1021"/>
                <a:gd name="T6" fmla="*/ 217 w 218"/>
                <a:gd name="T7" fmla="*/ 1020 h 1021"/>
                <a:gd name="T8" fmla="*/ 0 60000 65536"/>
                <a:gd name="T9" fmla="*/ 0 60000 65536"/>
                <a:gd name="T10" fmla="*/ 0 60000 65536"/>
                <a:gd name="T11" fmla="*/ 0 60000 65536"/>
                <a:gd name="T12" fmla="*/ 0 w 218"/>
                <a:gd name="T13" fmla="*/ 0 h 1021"/>
                <a:gd name="T14" fmla="*/ 218 w 218"/>
                <a:gd name="T15" fmla="*/ 1021 h 1021"/>
              </a:gdLst>
              <a:ahLst/>
              <a:cxnLst>
                <a:cxn ang="T8">
                  <a:pos x="T0" y="T1"/>
                </a:cxn>
                <a:cxn ang="T9">
                  <a:pos x="T2" y="T3"/>
                </a:cxn>
                <a:cxn ang="T10">
                  <a:pos x="T4" y="T5"/>
                </a:cxn>
                <a:cxn ang="T11">
                  <a:pos x="T6" y="T7"/>
                </a:cxn>
              </a:cxnLst>
              <a:rect l="T12" t="T13" r="T14" b="T15"/>
              <a:pathLst>
                <a:path w="218" h="1021">
                  <a:moveTo>
                    <a:pt x="217" y="0"/>
                  </a:moveTo>
                  <a:lnTo>
                    <a:pt x="0" y="0"/>
                  </a:lnTo>
                  <a:lnTo>
                    <a:pt x="0" y="1020"/>
                  </a:lnTo>
                  <a:lnTo>
                    <a:pt x="217" y="1020"/>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998" name="Line 9">
              <a:extLst>
                <a:ext uri="{FF2B5EF4-FFF2-40B4-BE49-F238E27FC236}">
                  <a16:creationId xmlns:a16="http://schemas.microsoft.com/office/drawing/2014/main" id="{252AC39F-0D66-4CF6-9B52-DF6163E1FD52}"/>
                </a:ext>
              </a:extLst>
            </p:cNvPr>
            <p:cNvSpPr>
              <a:spLocks noChangeShapeType="1"/>
            </p:cNvSpPr>
            <p:nvPr/>
          </p:nvSpPr>
          <p:spPr bwMode="auto">
            <a:xfrm>
              <a:off x="1122" y="447"/>
              <a:ext cx="2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999" name="Line 10">
              <a:extLst>
                <a:ext uri="{FF2B5EF4-FFF2-40B4-BE49-F238E27FC236}">
                  <a16:creationId xmlns:a16="http://schemas.microsoft.com/office/drawing/2014/main" id="{BC6DDFF9-72CE-4E8A-A853-731D68E584B9}"/>
                </a:ext>
              </a:extLst>
            </p:cNvPr>
            <p:cNvSpPr>
              <a:spLocks noChangeShapeType="1"/>
            </p:cNvSpPr>
            <p:nvPr/>
          </p:nvSpPr>
          <p:spPr bwMode="auto">
            <a:xfrm>
              <a:off x="1122" y="785"/>
              <a:ext cx="2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Rectangle 12">
              <a:extLst>
                <a:ext uri="{FF2B5EF4-FFF2-40B4-BE49-F238E27FC236}">
                  <a16:creationId xmlns:a16="http://schemas.microsoft.com/office/drawing/2014/main" id="{341270E0-6E20-42AE-9B59-D3D8C4062C2E}"/>
                </a:ext>
              </a:extLst>
            </p:cNvPr>
            <p:cNvSpPr>
              <a:spLocks noChangeArrowheads="1"/>
            </p:cNvSpPr>
            <p:nvPr/>
          </p:nvSpPr>
          <p:spPr bwMode="auto">
            <a:xfrm>
              <a:off x="1334" y="356"/>
              <a:ext cx="1573"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1800" b="0" dirty="0">
                  <a:latin typeface="微软雅黑" pitchFamily="34" charset="-122"/>
                  <a:ea typeface="微软雅黑" pitchFamily="34" charset="-122"/>
                </a:rPr>
                <a:t>是否擅自超时限征收</a:t>
              </a:r>
              <a:endParaRPr lang="en-US" altLang="zh-CN" sz="1800" b="0" dirty="0">
                <a:latin typeface="微软雅黑" pitchFamily="34" charset="-122"/>
                <a:ea typeface="微软雅黑" pitchFamily="34" charset="-122"/>
              </a:endParaRPr>
            </a:p>
          </p:txBody>
        </p:sp>
        <p:sp>
          <p:nvSpPr>
            <p:cNvPr id="36" name="Rectangle 13">
              <a:extLst>
                <a:ext uri="{FF2B5EF4-FFF2-40B4-BE49-F238E27FC236}">
                  <a16:creationId xmlns:a16="http://schemas.microsoft.com/office/drawing/2014/main" id="{E5E0265A-5437-4426-83C1-CC4A74901BD3}"/>
                </a:ext>
              </a:extLst>
            </p:cNvPr>
            <p:cNvSpPr>
              <a:spLocks noChangeArrowheads="1"/>
            </p:cNvSpPr>
            <p:nvPr/>
          </p:nvSpPr>
          <p:spPr bwMode="auto">
            <a:xfrm>
              <a:off x="1347" y="691"/>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1800" b="0" dirty="0">
                  <a:latin typeface="微软雅黑" pitchFamily="34" charset="-122"/>
                  <a:ea typeface="微软雅黑" pitchFamily="34" charset="-122"/>
                </a:rPr>
                <a:t>是否擅自减佂、缓征、免征</a:t>
              </a:r>
              <a:endParaRPr lang="en-US" altLang="zh-CN" sz="1800" b="0" dirty="0">
                <a:latin typeface="微软雅黑" pitchFamily="34" charset="-122"/>
                <a:ea typeface="微软雅黑" pitchFamily="34" charset="-122"/>
              </a:endParaRPr>
            </a:p>
          </p:txBody>
        </p:sp>
        <p:sp>
          <p:nvSpPr>
            <p:cNvPr id="42002" name="Line 14">
              <a:extLst>
                <a:ext uri="{FF2B5EF4-FFF2-40B4-BE49-F238E27FC236}">
                  <a16:creationId xmlns:a16="http://schemas.microsoft.com/office/drawing/2014/main" id="{ACA7F50C-670C-4036-9C6C-0BB97F17ED35}"/>
                </a:ext>
              </a:extLst>
            </p:cNvPr>
            <p:cNvSpPr>
              <a:spLocks noChangeShapeType="1"/>
            </p:cNvSpPr>
            <p:nvPr/>
          </p:nvSpPr>
          <p:spPr bwMode="auto">
            <a:xfrm>
              <a:off x="1122" y="2234"/>
              <a:ext cx="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 name="Rectangle 15">
              <a:extLst>
                <a:ext uri="{FF2B5EF4-FFF2-40B4-BE49-F238E27FC236}">
                  <a16:creationId xmlns:a16="http://schemas.microsoft.com/office/drawing/2014/main" id="{E4952989-4A74-461A-AA2F-201B3760CFBC}"/>
                </a:ext>
              </a:extLst>
            </p:cNvPr>
            <p:cNvSpPr>
              <a:spLocks noChangeArrowheads="1"/>
            </p:cNvSpPr>
            <p:nvPr/>
          </p:nvSpPr>
          <p:spPr bwMode="auto">
            <a:xfrm>
              <a:off x="1327" y="2107"/>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endParaRPr lang="en-US" altLang="zh-CN" b="0" dirty="0">
                <a:latin typeface="Arial" pitchFamily="34" charset="0"/>
              </a:endParaRPr>
            </a:p>
          </p:txBody>
        </p:sp>
        <p:sp>
          <p:nvSpPr>
            <p:cNvPr id="39" name="Rectangle 16">
              <a:extLst>
                <a:ext uri="{FF2B5EF4-FFF2-40B4-BE49-F238E27FC236}">
                  <a16:creationId xmlns:a16="http://schemas.microsoft.com/office/drawing/2014/main" id="{ADE42420-96A4-46B6-A4E6-8323D52A578C}"/>
                </a:ext>
              </a:extLst>
            </p:cNvPr>
            <p:cNvSpPr>
              <a:spLocks noChangeArrowheads="1"/>
            </p:cNvSpPr>
            <p:nvPr/>
          </p:nvSpPr>
          <p:spPr bwMode="auto">
            <a:xfrm>
              <a:off x="1334" y="2453"/>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endParaRPr lang="en-US" altLang="zh-CN" b="0" dirty="0">
                <a:latin typeface="Arial" pitchFamily="34" charset="0"/>
              </a:endParaRPr>
            </a:p>
          </p:txBody>
        </p:sp>
        <p:sp>
          <p:nvSpPr>
            <p:cNvPr id="42005" name="Line 21">
              <a:extLst>
                <a:ext uri="{FF2B5EF4-FFF2-40B4-BE49-F238E27FC236}">
                  <a16:creationId xmlns:a16="http://schemas.microsoft.com/office/drawing/2014/main" id="{2E03946A-C124-4D59-9310-686723AC6CB0}"/>
                </a:ext>
              </a:extLst>
            </p:cNvPr>
            <p:cNvSpPr>
              <a:spLocks noChangeShapeType="1"/>
            </p:cNvSpPr>
            <p:nvPr/>
          </p:nvSpPr>
          <p:spPr bwMode="auto">
            <a:xfrm>
              <a:off x="604" y="1500"/>
              <a:ext cx="27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Rectangle 22">
              <a:extLst>
                <a:ext uri="{FF2B5EF4-FFF2-40B4-BE49-F238E27FC236}">
                  <a16:creationId xmlns:a16="http://schemas.microsoft.com/office/drawing/2014/main" id="{C2D984E2-3BD8-4EA6-9D9D-404BC5A1DC7D}"/>
                </a:ext>
              </a:extLst>
            </p:cNvPr>
            <p:cNvSpPr>
              <a:spLocks noChangeArrowheads="1"/>
            </p:cNvSpPr>
            <p:nvPr/>
          </p:nvSpPr>
          <p:spPr bwMode="auto">
            <a:xfrm>
              <a:off x="0" y="1137"/>
              <a:ext cx="741" cy="741"/>
            </a:xfrm>
            <a:prstGeom prst="rect">
              <a:avLst/>
            </a:prstGeom>
            <a:solidFill>
              <a:schemeClr val="accent3"/>
            </a:solidFill>
            <a:ln w="12700" cmpd="sng">
              <a:solidFill>
                <a:schemeClr val="tx1"/>
              </a:solidFill>
              <a:miter lim="800000"/>
              <a:headEnd/>
              <a:tailEnd/>
            </a:ln>
            <a:effectLst>
              <a:glow rad="139700">
                <a:schemeClr val="accent5">
                  <a:satMod val="175000"/>
                  <a:alpha val="40000"/>
                </a:schemeClr>
              </a:glow>
              <a:outerShdw dist="35921" dir="2700000" algn="ctr" rotWithShape="0">
                <a:schemeClr val="tx1"/>
              </a:outerShdw>
            </a:effectLst>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3200" b="0" dirty="0">
                  <a:latin typeface="微软雅黑" pitchFamily="34" charset="-122"/>
                  <a:ea typeface="微软雅黑" pitchFamily="34" charset="-122"/>
                </a:rPr>
                <a:t>  项目监督内容</a:t>
              </a:r>
              <a:endParaRPr lang="en-US" altLang="zh-CN" sz="3200" b="0" dirty="0">
                <a:latin typeface="微软雅黑" pitchFamily="34" charset="-122"/>
                <a:ea typeface="微软雅黑" pitchFamily="34" charset="-122"/>
              </a:endParaRPr>
            </a:p>
          </p:txBody>
        </p:sp>
        <p:sp>
          <p:nvSpPr>
            <p:cNvPr id="42" name="Rectangle 23">
              <a:extLst>
                <a:ext uri="{FF2B5EF4-FFF2-40B4-BE49-F238E27FC236}">
                  <a16:creationId xmlns:a16="http://schemas.microsoft.com/office/drawing/2014/main" id="{B54416B9-AB9A-4E83-8612-F5ED046BC0F3}"/>
                </a:ext>
              </a:extLst>
            </p:cNvPr>
            <p:cNvSpPr>
              <a:spLocks noChangeArrowheads="1"/>
            </p:cNvSpPr>
            <p:nvPr/>
          </p:nvSpPr>
          <p:spPr bwMode="auto">
            <a:xfrm>
              <a:off x="1337" y="26"/>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1800" b="0" dirty="0">
                  <a:latin typeface="微软雅黑" pitchFamily="34" charset="-122"/>
                  <a:ea typeface="微软雅黑" pitchFamily="34" charset="-122"/>
                </a:rPr>
                <a:t>项目、标准是否合法</a:t>
              </a:r>
              <a:endParaRPr lang="en-US" altLang="zh-CN" sz="1800" b="0" dirty="0">
                <a:latin typeface="微软雅黑" pitchFamily="34" charset="-122"/>
                <a:ea typeface="微软雅黑" pitchFamily="34" charset="-122"/>
              </a:endParaRPr>
            </a:p>
          </p:txBody>
        </p:sp>
      </p:grpSp>
      <p:sp>
        <p:nvSpPr>
          <p:cNvPr id="45" name="矩形 44">
            <a:extLst>
              <a:ext uri="{FF2B5EF4-FFF2-40B4-BE49-F238E27FC236}">
                <a16:creationId xmlns:a16="http://schemas.microsoft.com/office/drawing/2014/main" id="{373DD342-A8B9-4E48-B103-6C3CFAB5FA8C}"/>
              </a:ext>
            </a:extLst>
          </p:cNvPr>
          <p:cNvSpPr/>
          <p:nvPr/>
        </p:nvSpPr>
        <p:spPr>
          <a:xfrm>
            <a:off x="4578350" y="4454525"/>
            <a:ext cx="3648075" cy="369888"/>
          </a:xfrm>
          <a:prstGeom prst="rect">
            <a:avLst/>
          </a:prstGeom>
          <a:solidFill>
            <a:schemeClr val="accent1">
              <a:lumMod val="20000"/>
              <a:lumOff val="80000"/>
            </a:schemeClr>
          </a:solidFill>
        </p:spPr>
        <p:txBody>
          <a:bodyPr wrap="none">
            <a:spAutoFit/>
          </a:bodyPr>
          <a:lstStyle/>
          <a:p>
            <a:pPr>
              <a:defRPr/>
            </a:pPr>
            <a:r>
              <a:rPr lang="zh-CN" altLang="zh-CN" dirty="0">
                <a:latin typeface="微软雅黑" pitchFamily="34" charset="-122"/>
                <a:ea typeface="微软雅黑" pitchFamily="34" charset="-122"/>
              </a:rPr>
              <a:t>是否有违法或者违规当场收取现款</a:t>
            </a:r>
            <a:endParaRPr lang="zh-CN" altLang="en-US" dirty="0">
              <a:latin typeface="微软雅黑" pitchFamily="34" charset="-122"/>
              <a:ea typeface="微软雅黑" pitchFamily="34" charset="-122"/>
            </a:endParaRPr>
          </a:p>
        </p:txBody>
      </p:sp>
      <p:sp>
        <p:nvSpPr>
          <p:cNvPr id="41992" name="矩形 45">
            <a:extLst>
              <a:ext uri="{FF2B5EF4-FFF2-40B4-BE49-F238E27FC236}">
                <a16:creationId xmlns:a16="http://schemas.microsoft.com/office/drawing/2014/main" id="{C8A08E68-D0AE-45AC-8123-23CBFBC3542F}"/>
              </a:ext>
            </a:extLst>
          </p:cNvPr>
          <p:cNvSpPr>
            <a:spLocks noChangeArrowheads="1"/>
          </p:cNvSpPr>
          <p:nvPr/>
        </p:nvSpPr>
        <p:spPr bwMode="auto">
          <a:xfrm>
            <a:off x="4622800" y="5057775"/>
            <a:ext cx="318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1800">
                <a:latin typeface="微软雅黑" panose="020B0503020204020204" pitchFamily="34" charset="-122"/>
                <a:ea typeface="微软雅黑" panose="020B0503020204020204" pitchFamily="34" charset="-122"/>
              </a:rPr>
              <a:t>是否有违规委托或转委托征收</a:t>
            </a:r>
            <a:endParaRPr lang="zh-CN" altLang="en-US" sz="1800">
              <a:latin typeface="微软雅黑" panose="020B0503020204020204" pitchFamily="34" charset="-122"/>
              <a:ea typeface="微软雅黑" panose="020B0503020204020204" pitchFamily="34" charset="-122"/>
            </a:endParaRPr>
          </a:p>
        </p:txBody>
      </p:sp>
      <p:sp>
        <p:nvSpPr>
          <p:cNvPr id="41993" name="矩形 46">
            <a:extLst>
              <a:ext uri="{FF2B5EF4-FFF2-40B4-BE49-F238E27FC236}">
                <a16:creationId xmlns:a16="http://schemas.microsoft.com/office/drawing/2014/main" id="{7A9DC30D-DCD1-4D95-BAFC-D3F3C209CD99}"/>
              </a:ext>
            </a:extLst>
          </p:cNvPr>
          <p:cNvSpPr>
            <a:spLocks noChangeArrowheads="1"/>
          </p:cNvSpPr>
          <p:nvPr/>
        </p:nvSpPr>
        <p:spPr bwMode="auto">
          <a:xfrm>
            <a:off x="4638675" y="5600700"/>
            <a:ext cx="387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1800">
                <a:latin typeface="微软雅黑" panose="020B0503020204020204" pitchFamily="34" charset="-122"/>
                <a:ea typeface="微软雅黑" panose="020B0503020204020204" pitchFamily="34" charset="-122"/>
              </a:rPr>
              <a:t>是否违规越权制定非税收入减免办法</a:t>
            </a:r>
            <a:endParaRPr lang="zh-CN" altLang="en-US" sz="180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a:extLst>
              <a:ext uri="{FF2B5EF4-FFF2-40B4-BE49-F238E27FC236}">
                <a16:creationId xmlns:a16="http://schemas.microsoft.com/office/drawing/2014/main" id="{77EB9C4C-EC59-47EA-846E-1282E003E3DE}"/>
              </a:ext>
            </a:extLst>
          </p:cNvPr>
          <p:cNvSpPr>
            <a:spLocks noGrp="1"/>
          </p:cNvSpPr>
          <p:nvPr>
            <p:ph type="title"/>
          </p:nvPr>
        </p:nvSpPr>
        <p:spPr>
          <a:xfrm>
            <a:off x="1109663" y="188913"/>
            <a:ext cx="7793037" cy="909637"/>
          </a:xfrm>
        </p:spPr>
        <p:txBody>
          <a:bodyPr/>
          <a:lstStyle/>
          <a:p>
            <a:r>
              <a:rPr lang="zh-CN" altLang="en-US">
                <a:latin typeface="微软雅黑" panose="020B0503020204020204" pitchFamily="34" charset="-122"/>
                <a:ea typeface="微软雅黑" panose="020B0503020204020204" pitchFamily="34" charset="-122"/>
              </a:rPr>
              <a:t>非税收入票据监督</a:t>
            </a:r>
          </a:p>
        </p:txBody>
      </p:sp>
      <p:sp>
        <p:nvSpPr>
          <p:cNvPr id="43011" name="内容占位符 2">
            <a:extLst>
              <a:ext uri="{FF2B5EF4-FFF2-40B4-BE49-F238E27FC236}">
                <a16:creationId xmlns:a16="http://schemas.microsoft.com/office/drawing/2014/main" id="{6753A83A-24F4-4011-BB9C-FC23E4BDDF04}"/>
              </a:ext>
            </a:extLst>
          </p:cNvPr>
          <p:cNvSpPr>
            <a:spLocks noGrp="1"/>
          </p:cNvSpPr>
          <p:nvPr>
            <p:ph idx="1"/>
          </p:nvPr>
        </p:nvSpPr>
        <p:spPr>
          <a:xfrm>
            <a:off x="917575" y="1477963"/>
            <a:ext cx="7772400" cy="4721225"/>
          </a:xfrm>
        </p:spPr>
        <p:txBody>
          <a:bodyPr/>
          <a:lstStyle/>
          <a:p>
            <a:endParaRPr lang="zh-CN" altLang="en-US"/>
          </a:p>
        </p:txBody>
      </p:sp>
      <p:grpSp>
        <p:nvGrpSpPr>
          <p:cNvPr id="43012" name="Group 2">
            <a:extLst>
              <a:ext uri="{FF2B5EF4-FFF2-40B4-BE49-F238E27FC236}">
                <a16:creationId xmlns:a16="http://schemas.microsoft.com/office/drawing/2014/main" id="{944FB95F-0FD3-49A3-8E15-311D020CDFE4}"/>
              </a:ext>
            </a:extLst>
          </p:cNvPr>
          <p:cNvGrpSpPr>
            <a:grpSpLocks/>
          </p:cNvGrpSpPr>
          <p:nvPr/>
        </p:nvGrpSpPr>
        <p:grpSpPr bwMode="auto">
          <a:xfrm>
            <a:off x="1463675" y="1677988"/>
            <a:ext cx="6853238" cy="4318000"/>
            <a:chOff x="0" y="99"/>
            <a:chExt cx="2907" cy="2586"/>
          </a:xfrm>
        </p:grpSpPr>
        <p:sp>
          <p:nvSpPr>
            <p:cNvPr id="43037" name="Freeform 3">
              <a:extLst>
                <a:ext uri="{FF2B5EF4-FFF2-40B4-BE49-F238E27FC236}">
                  <a16:creationId xmlns:a16="http://schemas.microsoft.com/office/drawing/2014/main" id="{4E3D2BFD-AD82-46F2-A822-0773B2BB967E}"/>
                </a:ext>
              </a:extLst>
            </p:cNvPr>
            <p:cNvSpPr>
              <a:spLocks/>
            </p:cNvSpPr>
            <p:nvPr/>
          </p:nvSpPr>
          <p:spPr bwMode="auto">
            <a:xfrm>
              <a:off x="878" y="610"/>
              <a:ext cx="218" cy="1622"/>
            </a:xfrm>
            <a:custGeom>
              <a:avLst/>
              <a:gdLst>
                <a:gd name="T0" fmla="*/ 217 w 218"/>
                <a:gd name="T1" fmla="*/ 0 h 1622"/>
                <a:gd name="T2" fmla="*/ 0 w 218"/>
                <a:gd name="T3" fmla="*/ 0 h 1622"/>
                <a:gd name="T4" fmla="*/ 0 w 218"/>
                <a:gd name="T5" fmla="*/ 1621 h 1622"/>
                <a:gd name="T6" fmla="*/ 217 w 218"/>
                <a:gd name="T7" fmla="*/ 1621 h 1622"/>
                <a:gd name="T8" fmla="*/ 0 60000 65536"/>
                <a:gd name="T9" fmla="*/ 0 60000 65536"/>
                <a:gd name="T10" fmla="*/ 0 60000 65536"/>
                <a:gd name="T11" fmla="*/ 0 60000 65536"/>
                <a:gd name="T12" fmla="*/ 0 w 218"/>
                <a:gd name="T13" fmla="*/ 0 h 1622"/>
                <a:gd name="T14" fmla="*/ 218 w 218"/>
                <a:gd name="T15" fmla="*/ 1622 h 1622"/>
              </a:gdLst>
              <a:ahLst/>
              <a:cxnLst>
                <a:cxn ang="T8">
                  <a:pos x="T0" y="T1"/>
                </a:cxn>
                <a:cxn ang="T9">
                  <a:pos x="T2" y="T3"/>
                </a:cxn>
                <a:cxn ang="T10">
                  <a:pos x="T4" y="T5"/>
                </a:cxn>
                <a:cxn ang="T11">
                  <a:pos x="T6" y="T7"/>
                </a:cxn>
              </a:cxnLst>
              <a:rect l="T12" t="T13" r="T14" b="T15"/>
              <a:pathLst>
                <a:path w="218" h="1622">
                  <a:moveTo>
                    <a:pt x="217" y="0"/>
                  </a:moveTo>
                  <a:lnTo>
                    <a:pt x="0" y="0"/>
                  </a:lnTo>
                  <a:lnTo>
                    <a:pt x="0" y="1621"/>
                  </a:lnTo>
                  <a:lnTo>
                    <a:pt x="217" y="1621"/>
                  </a:lnTo>
                </a:path>
              </a:pathLst>
            </a:custGeom>
            <a:noFill/>
            <a:ln w="254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038" name="Freeform 4">
              <a:extLst>
                <a:ext uri="{FF2B5EF4-FFF2-40B4-BE49-F238E27FC236}">
                  <a16:creationId xmlns:a16="http://schemas.microsoft.com/office/drawing/2014/main" id="{3DA221C3-DA1D-4BFE-88BC-A53C413DF9B2}"/>
                </a:ext>
              </a:extLst>
            </p:cNvPr>
            <p:cNvSpPr>
              <a:spLocks/>
            </p:cNvSpPr>
            <p:nvPr/>
          </p:nvSpPr>
          <p:spPr bwMode="auto">
            <a:xfrm>
              <a:off x="1109" y="1884"/>
              <a:ext cx="218" cy="685"/>
            </a:xfrm>
            <a:custGeom>
              <a:avLst/>
              <a:gdLst>
                <a:gd name="T0" fmla="*/ 217 w 218"/>
                <a:gd name="T1" fmla="*/ 0 h 685"/>
                <a:gd name="T2" fmla="*/ 0 w 218"/>
                <a:gd name="T3" fmla="*/ 0 h 685"/>
                <a:gd name="T4" fmla="*/ 0 w 218"/>
                <a:gd name="T5" fmla="*/ 684 h 685"/>
                <a:gd name="T6" fmla="*/ 217 w 218"/>
                <a:gd name="T7" fmla="*/ 684 h 685"/>
                <a:gd name="T8" fmla="*/ 0 60000 65536"/>
                <a:gd name="T9" fmla="*/ 0 60000 65536"/>
                <a:gd name="T10" fmla="*/ 0 60000 65536"/>
                <a:gd name="T11" fmla="*/ 0 60000 65536"/>
                <a:gd name="T12" fmla="*/ 0 w 218"/>
                <a:gd name="T13" fmla="*/ 0 h 685"/>
                <a:gd name="T14" fmla="*/ 218 w 218"/>
                <a:gd name="T15" fmla="*/ 685 h 685"/>
              </a:gdLst>
              <a:ahLst/>
              <a:cxnLst>
                <a:cxn ang="T8">
                  <a:pos x="T0" y="T1"/>
                </a:cxn>
                <a:cxn ang="T9">
                  <a:pos x="T2" y="T3"/>
                </a:cxn>
                <a:cxn ang="T10">
                  <a:pos x="T4" y="T5"/>
                </a:cxn>
                <a:cxn ang="T11">
                  <a:pos x="T6" y="T7"/>
                </a:cxn>
              </a:cxnLst>
              <a:rect l="T12" t="T13" r="T14" b="T15"/>
              <a:pathLst>
                <a:path w="218" h="685">
                  <a:moveTo>
                    <a:pt x="217" y="0"/>
                  </a:moveTo>
                  <a:lnTo>
                    <a:pt x="0" y="0"/>
                  </a:lnTo>
                  <a:lnTo>
                    <a:pt x="0" y="684"/>
                  </a:lnTo>
                  <a:lnTo>
                    <a:pt x="217" y="684"/>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039" name="Rectangle 5">
              <a:extLst>
                <a:ext uri="{FF2B5EF4-FFF2-40B4-BE49-F238E27FC236}">
                  <a16:creationId xmlns:a16="http://schemas.microsoft.com/office/drawing/2014/main" id="{92D4C4D5-4DB0-407C-9F64-EDA2410A2719}"/>
                </a:ext>
              </a:extLst>
            </p:cNvPr>
            <p:cNvSpPr>
              <a:spLocks noChangeArrowheads="1"/>
            </p:cNvSpPr>
            <p:nvPr/>
          </p:nvSpPr>
          <p:spPr bwMode="auto">
            <a:xfrm>
              <a:off x="1327" y="1762"/>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a:latin typeface="Arial" panose="020B0604020202020204" pitchFamily="34" charset="0"/>
                  <a:ea typeface="Gulim" panose="020B0600000101010101" pitchFamily="34" charset="-127"/>
                </a:rPr>
                <a:t>Text</a:t>
              </a:r>
            </a:p>
          </p:txBody>
        </p:sp>
        <p:sp>
          <p:nvSpPr>
            <p:cNvPr id="43040" name="Freeform 7">
              <a:extLst>
                <a:ext uri="{FF2B5EF4-FFF2-40B4-BE49-F238E27FC236}">
                  <a16:creationId xmlns:a16="http://schemas.microsoft.com/office/drawing/2014/main" id="{A8160422-7B25-407C-852F-9E009900F7C6}"/>
                </a:ext>
              </a:extLst>
            </p:cNvPr>
            <p:cNvSpPr>
              <a:spLocks/>
            </p:cNvSpPr>
            <p:nvPr/>
          </p:nvSpPr>
          <p:spPr bwMode="auto">
            <a:xfrm>
              <a:off x="1122" y="99"/>
              <a:ext cx="218" cy="1021"/>
            </a:xfrm>
            <a:custGeom>
              <a:avLst/>
              <a:gdLst>
                <a:gd name="T0" fmla="*/ 217 w 218"/>
                <a:gd name="T1" fmla="*/ 0 h 1021"/>
                <a:gd name="T2" fmla="*/ 0 w 218"/>
                <a:gd name="T3" fmla="*/ 0 h 1021"/>
                <a:gd name="T4" fmla="*/ 0 w 218"/>
                <a:gd name="T5" fmla="*/ 1020 h 1021"/>
                <a:gd name="T6" fmla="*/ 217 w 218"/>
                <a:gd name="T7" fmla="*/ 1020 h 1021"/>
                <a:gd name="T8" fmla="*/ 0 60000 65536"/>
                <a:gd name="T9" fmla="*/ 0 60000 65536"/>
                <a:gd name="T10" fmla="*/ 0 60000 65536"/>
                <a:gd name="T11" fmla="*/ 0 60000 65536"/>
                <a:gd name="T12" fmla="*/ 0 w 218"/>
                <a:gd name="T13" fmla="*/ 0 h 1021"/>
                <a:gd name="T14" fmla="*/ 218 w 218"/>
                <a:gd name="T15" fmla="*/ 1021 h 1021"/>
              </a:gdLst>
              <a:ahLst/>
              <a:cxnLst>
                <a:cxn ang="T8">
                  <a:pos x="T0" y="T1"/>
                </a:cxn>
                <a:cxn ang="T9">
                  <a:pos x="T2" y="T3"/>
                </a:cxn>
                <a:cxn ang="T10">
                  <a:pos x="T4" y="T5"/>
                </a:cxn>
                <a:cxn ang="T11">
                  <a:pos x="T6" y="T7"/>
                </a:cxn>
              </a:cxnLst>
              <a:rect l="T12" t="T13" r="T14" b="T15"/>
              <a:pathLst>
                <a:path w="218" h="1021">
                  <a:moveTo>
                    <a:pt x="217" y="0"/>
                  </a:moveTo>
                  <a:lnTo>
                    <a:pt x="0" y="0"/>
                  </a:lnTo>
                  <a:lnTo>
                    <a:pt x="0" y="1020"/>
                  </a:lnTo>
                  <a:lnTo>
                    <a:pt x="217" y="1020"/>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041" name="Line 9">
              <a:extLst>
                <a:ext uri="{FF2B5EF4-FFF2-40B4-BE49-F238E27FC236}">
                  <a16:creationId xmlns:a16="http://schemas.microsoft.com/office/drawing/2014/main" id="{B257DAC5-427D-4A0F-A0DA-94C436E87F65}"/>
                </a:ext>
              </a:extLst>
            </p:cNvPr>
            <p:cNvSpPr>
              <a:spLocks noChangeShapeType="1"/>
            </p:cNvSpPr>
            <p:nvPr/>
          </p:nvSpPr>
          <p:spPr bwMode="auto">
            <a:xfrm>
              <a:off x="1122" y="447"/>
              <a:ext cx="2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42" name="Line 10">
              <a:extLst>
                <a:ext uri="{FF2B5EF4-FFF2-40B4-BE49-F238E27FC236}">
                  <a16:creationId xmlns:a16="http://schemas.microsoft.com/office/drawing/2014/main" id="{FD43F590-AAAA-4037-9145-F4BCDA4FEDF8}"/>
                </a:ext>
              </a:extLst>
            </p:cNvPr>
            <p:cNvSpPr>
              <a:spLocks noChangeShapeType="1"/>
            </p:cNvSpPr>
            <p:nvPr/>
          </p:nvSpPr>
          <p:spPr bwMode="auto">
            <a:xfrm>
              <a:off x="1122" y="785"/>
              <a:ext cx="2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43" name="Rectangle 12">
              <a:extLst>
                <a:ext uri="{FF2B5EF4-FFF2-40B4-BE49-F238E27FC236}">
                  <a16:creationId xmlns:a16="http://schemas.microsoft.com/office/drawing/2014/main" id="{26FAC647-A6D8-46B8-9698-B9ADCC9A738A}"/>
                </a:ext>
              </a:extLst>
            </p:cNvPr>
            <p:cNvSpPr>
              <a:spLocks noChangeArrowheads="1"/>
            </p:cNvSpPr>
            <p:nvPr/>
          </p:nvSpPr>
          <p:spPr bwMode="auto">
            <a:xfrm>
              <a:off x="1360" y="356"/>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latin typeface="Arial" panose="020B0604020202020204" pitchFamily="34" charset="0"/>
                  <a:ea typeface="Gulim" panose="020B0600000101010101" pitchFamily="34" charset="-127"/>
                </a:rPr>
                <a:t>是否擅自超时限征收</a:t>
              </a:r>
              <a:endParaRPr lang="en-US" altLang="zh-CN" sz="2000">
                <a:latin typeface="Arial" panose="020B0604020202020204" pitchFamily="34" charset="0"/>
                <a:ea typeface="Gulim" panose="020B0600000101010101" pitchFamily="34" charset="-127"/>
              </a:endParaRPr>
            </a:p>
          </p:txBody>
        </p:sp>
        <p:sp>
          <p:nvSpPr>
            <p:cNvPr id="43044" name="Rectangle 13">
              <a:extLst>
                <a:ext uri="{FF2B5EF4-FFF2-40B4-BE49-F238E27FC236}">
                  <a16:creationId xmlns:a16="http://schemas.microsoft.com/office/drawing/2014/main" id="{95B68473-B382-4640-AF44-347FED137E12}"/>
                </a:ext>
              </a:extLst>
            </p:cNvPr>
            <p:cNvSpPr>
              <a:spLocks noChangeArrowheads="1"/>
            </p:cNvSpPr>
            <p:nvPr/>
          </p:nvSpPr>
          <p:spPr bwMode="auto">
            <a:xfrm>
              <a:off x="1347" y="691"/>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latin typeface="Arial" panose="020B0604020202020204" pitchFamily="34" charset="0"/>
                  <a:ea typeface="Gulim" panose="020B0600000101010101" pitchFamily="34" charset="-127"/>
                </a:rPr>
                <a:t>是否擅自减佂、缓征、免征</a:t>
              </a:r>
              <a:endParaRPr lang="en-US" altLang="zh-CN" sz="2000">
                <a:latin typeface="Arial" panose="020B0604020202020204" pitchFamily="34" charset="0"/>
                <a:ea typeface="Gulim" panose="020B0600000101010101" pitchFamily="34" charset="-127"/>
              </a:endParaRPr>
            </a:p>
          </p:txBody>
        </p:sp>
        <p:sp>
          <p:nvSpPr>
            <p:cNvPr id="43045" name="Line 14">
              <a:extLst>
                <a:ext uri="{FF2B5EF4-FFF2-40B4-BE49-F238E27FC236}">
                  <a16:creationId xmlns:a16="http://schemas.microsoft.com/office/drawing/2014/main" id="{20BC4D65-1F8E-42A6-966A-A7F89336233F}"/>
                </a:ext>
              </a:extLst>
            </p:cNvPr>
            <p:cNvSpPr>
              <a:spLocks noChangeShapeType="1"/>
            </p:cNvSpPr>
            <p:nvPr/>
          </p:nvSpPr>
          <p:spPr bwMode="auto">
            <a:xfrm>
              <a:off x="1122" y="2234"/>
              <a:ext cx="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46" name="Rectangle 15">
              <a:extLst>
                <a:ext uri="{FF2B5EF4-FFF2-40B4-BE49-F238E27FC236}">
                  <a16:creationId xmlns:a16="http://schemas.microsoft.com/office/drawing/2014/main" id="{484A44DD-F0BF-4C42-8064-D581442ECE6C}"/>
                </a:ext>
              </a:extLst>
            </p:cNvPr>
            <p:cNvSpPr>
              <a:spLocks noChangeArrowheads="1"/>
            </p:cNvSpPr>
            <p:nvPr/>
          </p:nvSpPr>
          <p:spPr bwMode="auto">
            <a:xfrm>
              <a:off x="1327" y="2107"/>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a:latin typeface="Arial" panose="020B0604020202020204" pitchFamily="34" charset="0"/>
                  <a:ea typeface="Gulim" panose="020B0600000101010101" pitchFamily="34" charset="-127"/>
                </a:rPr>
                <a:t>Text</a:t>
              </a:r>
            </a:p>
          </p:txBody>
        </p:sp>
        <p:sp>
          <p:nvSpPr>
            <p:cNvPr id="43047" name="Rectangle 16">
              <a:extLst>
                <a:ext uri="{FF2B5EF4-FFF2-40B4-BE49-F238E27FC236}">
                  <a16:creationId xmlns:a16="http://schemas.microsoft.com/office/drawing/2014/main" id="{53065E5B-8CE4-4E4A-884C-3671CD844EB9}"/>
                </a:ext>
              </a:extLst>
            </p:cNvPr>
            <p:cNvSpPr>
              <a:spLocks noChangeArrowheads="1"/>
            </p:cNvSpPr>
            <p:nvPr/>
          </p:nvSpPr>
          <p:spPr bwMode="auto">
            <a:xfrm>
              <a:off x="1334" y="2453"/>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a:latin typeface="Arial" panose="020B0604020202020204" pitchFamily="34" charset="0"/>
                  <a:ea typeface="Gulim" panose="020B0600000101010101" pitchFamily="34" charset="-127"/>
                </a:rPr>
                <a:t>Text</a:t>
              </a:r>
            </a:p>
          </p:txBody>
        </p:sp>
        <p:sp>
          <p:nvSpPr>
            <p:cNvPr id="24" name="Rectangle 22">
              <a:extLst>
                <a:ext uri="{FF2B5EF4-FFF2-40B4-BE49-F238E27FC236}">
                  <a16:creationId xmlns:a16="http://schemas.microsoft.com/office/drawing/2014/main" id="{515FBEE6-FA8F-4CE8-8785-C2241C2ECED3}"/>
                </a:ext>
              </a:extLst>
            </p:cNvPr>
            <p:cNvSpPr>
              <a:spLocks noChangeArrowheads="1"/>
            </p:cNvSpPr>
            <p:nvPr/>
          </p:nvSpPr>
          <p:spPr bwMode="auto">
            <a:xfrm>
              <a:off x="0" y="1326"/>
              <a:ext cx="741" cy="324"/>
            </a:xfrm>
            <a:prstGeom prst="rect">
              <a:avLst/>
            </a:prstGeom>
            <a:solidFill>
              <a:schemeClr val="accent3"/>
            </a:solidFill>
            <a:ln w="12700" cmpd="sng">
              <a:solidFill>
                <a:schemeClr val="tx1"/>
              </a:solidFill>
              <a:miter lim="800000"/>
              <a:headEnd/>
              <a:tailEnd/>
            </a:ln>
            <a:effectLst>
              <a:outerShdw dist="35921" dir="2700000" algn="ctr" rotWithShape="0">
                <a:schemeClr val="tx1"/>
              </a:outerShdw>
            </a:effectLst>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b="0" dirty="0">
                  <a:latin typeface="Arial" pitchFamily="34" charset="0"/>
                </a:rPr>
                <a:t>项目监督内容</a:t>
              </a:r>
              <a:endParaRPr lang="en-US" altLang="zh-CN" b="0" dirty="0">
                <a:latin typeface="Arial" pitchFamily="34" charset="0"/>
              </a:endParaRPr>
            </a:p>
          </p:txBody>
        </p:sp>
        <p:sp>
          <p:nvSpPr>
            <p:cNvPr id="25" name="Rectangle 23">
              <a:extLst>
                <a:ext uri="{FF2B5EF4-FFF2-40B4-BE49-F238E27FC236}">
                  <a16:creationId xmlns:a16="http://schemas.microsoft.com/office/drawing/2014/main" id="{95B05AC2-FCA1-41FB-8F3B-4A21CBD4993F}"/>
                </a:ext>
              </a:extLst>
            </p:cNvPr>
            <p:cNvSpPr>
              <a:spLocks noChangeArrowheads="1"/>
            </p:cNvSpPr>
            <p:nvPr/>
          </p:nvSpPr>
          <p:spPr bwMode="auto">
            <a:xfrm>
              <a:off x="1340" y="1021"/>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endParaRPr lang="en-US" altLang="zh-CN" b="0" dirty="0">
                <a:latin typeface="Arial" pitchFamily="34" charset="0"/>
              </a:endParaRPr>
            </a:p>
          </p:txBody>
        </p:sp>
      </p:grpSp>
      <p:sp>
        <p:nvSpPr>
          <p:cNvPr id="43013" name="矩形 25">
            <a:extLst>
              <a:ext uri="{FF2B5EF4-FFF2-40B4-BE49-F238E27FC236}">
                <a16:creationId xmlns:a16="http://schemas.microsoft.com/office/drawing/2014/main" id="{A339BB50-1378-492E-99EB-3259E8895B0D}"/>
              </a:ext>
            </a:extLst>
          </p:cNvPr>
          <p:cNvSpPr>
            <a:spLocks noChangeArrowheads="1"/>
          </p:cNvSpPr>
          <p:nvPr/>
        </p:nvSpPr>
        <p:spPr bwMode="auto">
          <a:xfrm>
            <a:off x="4543425" y="3201988"/>
            <a:ext cx="3719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1800">
                <a:latin typeface="微软雅黑" panose="020B0503020204020204" pitchFamily="34" charset="-122"/>
                <a:ea typeface="微软雅黑" panose="020B0503020204020204" pitchFamily="34" charset="-122"/>
              </a:rPr>
              <a:t>是否</a:t>
            </a:r>
            <a:r>
              <a:rPr lang="zh-CN" altLang="en-US" sz="1800">
                <a:latin typeface="微软雅黑" panose="020B0503020204020204" pitchFamily="34" charset="-122"/>
                <a:ea typeface="微软雅黑" panose="020B0503020204020204" pitchFamily="34" charset="-122"/>
              </a:rPr>
              <a:t>有违规使用票据</a:t>
            </a:r>
          </a:p>
        </p:txBody>
      </p:sp>
      <p:grpSp>
        <p:nvGrpSpPr>
          <p:cNvPr id="43014" name="Group 2">
            <a:extLst>
              <a:ext uri="{FF2B5EF4-FFF2-40B4-BE49-F238E27FC236}">
                <a16:creationId xmlns:a16="http://schemas.microsoft.com/office/drawing/2014/main" id="{8A8E0E1A-1589-4C3D-A60C-2C697223A7B2}"/>
              </a:ext>
            </a:extLst>
          </p:cNvPr>
          <p:cNvGrpSpPr>
            <a:grpSpLocks/>
          </p:cNvGrpSpPr>
          <p:nvPr/>
        </p:nvGrpSpPr>
        <p:grpSpPr bwMode="auto">
          <a:xfrm>
            <a:off x="1446213" y="1557338"/>
            <a:ext cx="6853237" cy="4438650"/>
            <a:chOff x="0" y="26"/>
            <a:chExt cx="2907" cy="2659"/>
          </a:xfrm>
        </p:grpSpPr>
        <p:sp>
          <p:nvSpPr>
            <p:cNvPr id="43021" name="Freeform 3">
              <a:extLst>
                <a:ext uri="{FF2B5EF4-FFF2-40B4-BE49-F238E27FC236}">
                  <a16:creationId xmlns:a16="http://schemas.microsoft.com/office/drawing/2014/main" id="{D6E667DC-6A37-427E-8AEA-96203E7E4B6E}"/>
                </a:ext>
              </a:extLst>
            </p:cNvPr>
            <p:cNvSpPr>
              <a:spLocks/>
            </p:cNvSpPr>
            <p:nvPr/>
          </p:nvSpPr>
          <p:spPr bwMode="auto">
            <a:xfrm>
              <a:off x="878" y="610"/>
              <a:ext cx="218" cy="1622"/>
            </a:xfrm>
            <a:custGeom>
              <a:avLst/>
              <a:gdLst>
                <a:gd name="T0" fmla="*/ 217 w 218"/>
                <a:gd name="T1" fmla="*/ 0 h 1622"/>
                <a:gd name="T2" fmla="*/ 0 w 218"/>
                <a:gd name="T3" fmla="*/ 0 h 1622"/>
                <a:gd name="T4" fmla="*/ 0 w 218"/>
                <a:gd name="T5" fmla="*/ 1621 h 1622"/>
                <a:gd name="T6" fmla="*/ 217 w 218"/>
                <a:gd name="T7" fmla="*/ 1621 h 1622"/>
                <a:gd name="T8" fmla="*/ 0 60000 65536"/>
                <a:gd name="T9" fmla="*/ 0 60000 65536"/>
                <a:gd name="T10" fmla="*/ 0 60000 65536"/>
                <a:gd name="T11" fmla="*/ 0 60000 65536"/>
                <a:gd name="T12" fmla="*/ 0 w 218"/>
                <a:gd name="T13" fmla="*/ 0 h 1622"/>
                <a:gd name="T14" fmla="*/ 218 w 218"/>
                <a:gd name="T15" fmla="*/ 1622 h 1622"/>
              </a:gdLst>
              <a:ahLst/>
              <a:cxnLst>
                <a:cxn ang="T8">
                  <a:pos x="T0" y="T1"/>
                </a:cxn>
                <a:cxn ang="T9">
                  <a:pos x="T2" y="T3"/>
                </a:cxn>
                <a:cxn ang="T10">
                  <a:pos x="T4" y="T5"/>
                </a:cxn>
                <a:cxn ang="T11">
                  <a:pos x="T6" y="T7"/>
                </a:cxn>
              </a:cxnLst>
              <a:rect l="T12" t="T13" r="T14" b="T15"/>
              <a:pathLst>
                <a:path w="218" h="1622">
                  <a:moveTo>
                    <a:pt x="217" y="0"/>
                  </a:moveTo>
                  <a:lnTo>
                    <a:pt x="0" y="0"/>
                  </a:lnTo>
                  <a:lnTo>
                    <a:pt x="0" y="1621"/>
                  </a:lnTo>
                  <a:lnTo>
                    <a:pt x="217" y="1621"/>
                  </a:lnTo>
                </a:path>
              </a:pathLst>
            </a:custGeom>
            <a:noFill/>
            <a:ln w="254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022" name="Freeform 4">
              <a:extLst>
                <a:ext uri="{FF2B5EF4-FFF2-40B4-BE49-F238E27FC236}">
                  <a16:creationId xmlns:a16="http://schemas.microsoft.com/office/drawing/2014/main" id="{5D4C7006-E275-4678-8975-02B7C96BC0CD}"/>
                </a:ext>
              </a:extLst>
            </p:cNvPr>
            <p:cNvSpPr>
              <a:spLocks/>
            </p:cNvSpPr>
            <p:nvPr/>
          </p:nvSpPr>
          <p:spPr bwMode="auto">
            <a:xfrm>
              <a:off x="1109" y="1884"/>
              <a:ext cx="218" cy="685"/>
            </a:xfrm>
            <a:custGeom>
              <a:avLst/>
              <a:gdLst>
                <a:gd name="T0" fmla="*/ 217 w 218"/>
                <a:gd name="T1" fmla="*/ 0 h 685"/>
                <a:gd name="T2" fmla="*/ 0 w 218"/>
                <a:gd name="T3" fmla="*/ 0 h 685"/>
                <a:gd name="T4" fmla="*/ 0 w 218"/>
                <a:gd name="T5" fmla="*/ 684 h 685"/>
                <a:gd name="T6" fmla="*/ 217 w 218"/>
                <a:gd name="T7" fmla="*/ 684 h 685"/>
                <a:gd name="T8" fmla="*/ 0 60000 65536"/>
                <a:gd name="T9" fmla="*/ 0 60000 65536"/>
                <a:gd name="T10" fmla="*/ 0 60000 65536"/>
                <a:gd name="T11" fmla="*/ 0 60000 65536"/>
                <a:gd name="T12" fmla="*/ 0 w 218"/>
                <a:gd name="T13" fmla="*/ 0 h 685"/>
                <a:gd name="T14" fmla="*/ 218 w 218"/>
                <a:gd name="T15" fmla="*/ 685 h 685"/>
              </a:gdLst>
              <a:ahLst/>
              <a:cxnLst>
                <a:cxn ang="T8">
                  <a:pos x="T0" y="T1"/>
                </a:cxn>
                <a:cxn ang="T9">
                  <a:pos x="T2" y="T3"/>
                </a:cxn>
                <a:cxn ang="T10">
                  <a:pos x="T4" y="T5"/>
                </a:cxn>
                <a:cxn ang="T11">
                  <a:pos x="T6" y="T7"/>
                </a:cxn>
              </a:cxnLst>
              <a:rect l="T12" t="T13" r="T14" b="T15"/>
              <a:pathLst>
                <a:path w="218" h="685">
                  <a:moveTo>
                    <a:pt x="217" y="0"/>
                  </a:moveTo>
                  <a:lnTo>
                    <a:pt x="0" y="0"/>
                  </a:lnTo>
                  <a:lnTo>
                    <a:pt x="0" y="684"/>
                  </a:lnTo>
                  <a:lnTo>
                    <a:pt x="217" y="684"/>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023" name="Rectangle 5">
              <a:extLst>
                <a:ext uri="{FF2B5EF4-FFF2-40B4-BE49-F238E27FC236}">
                  <a16:creationId xmlns:a16="http://schemas.microsoft.com/office/drawing/2014/main" id="{9F4F2B06-4A97-47FE-83CA-5F82B84C7845}"/>
                </a:ext>
              </a:extLst>
            </p:cNvPr>
            <p:cNvSpPr>
              <a:spLocks noChangeArrowheads="1"/>
            </p:cNvSpPr>
            <p:nvPr/>
          </p:nvSpPr>
          <p:spPr bwMode="auto">
            <a:xfrm>
              <a:off x="1327" y="1762"/>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en-US" altLang="zh-CN" sz="1200">
                <a:latin typeface="Arial" panose="020B0604020202020204" pitchFamily="34" charset="0"/>
                <a:ea typeface="Gulim" panose="020B0600000101010101" pitchFamily="34" charset="-127"/>
              </a:endParaRPr>
            </a:p>
          </p:txBody>
        </p:sp>
        <p:sp>
          <p:nvSpPr>
            <p:cNvPr id="43024" name="Freeform 7">
              <a:extLst>
                <a:ext uri="{FF2B5EF4-FFF2-40B4-BE49-F238E27FC236}">
                  <a16:creationId xmlns:a16="http://schemas.microsoft.com/office/drawing/2014/main" id="{D7986660-6F73-4AC9-816E-E6A25C1D5617}"/>
                </a:ext>
              </a:extLst>
            </p:cNvPr>
            <p:cNvSpPr>
              <a:spLocks/>
            </p:cNvSpPr>
            <p:nvPr/>
          </p:nvSpPr>
          <p:spPr bwMode="auto">
            <a:xfrm>
              <a:off x="1122" y="99"/>
              <a:ext cx="218" cy="1021"/>
            </a:xfrm>
            <a:custGeom>
              <a:avLst/>
              <a:gdLst>
                <a:gd name="T0" fmla="*/ 217 w 218"/>
                <a:gd name="T1" fmla="*/ 0 h 1021"/>
                <a:gd name="T2" fmla="*/ 0 w 218"/>
                <a:gd name="T3" fmla="*/ 0 h 1021"/>
                <a:gd name="T4" fmla="*/ 0 w 218"/>
                <a:gd name="T5" fmla="*/ 1020 h 1021"/>
                <a:gd name="T6" fmla="*/ 217 w 218"/>
                <a:gd name="T7" fmla="*/ 1020 h 1021"/>
                <a:gd name="T8" fmla="*/ 0 60000 65536"/>
                <a:gd name="T9" fmla="*/ 0 60000 65536"/>
                <a:gd name="T10" fmla="*/ 0 60000 65536"/>
                <a:gd name="T11" fmla="*/ 0 60000 65536"/>
                <a:gd name="T12" fmla="*/ 0 w 218"/>
                <a:gd name="T13" fmla="*/ 0 h 1021"/>
                <a:gd name="T14" fmla="*/ 218 w 218"/>
                <a:gd name="T15" fmla="*/ 1021 h 1021"/>
              </a:gdLst>
              <a:ahLst/>
              <a:cxnLst>
                <a:cxn ang="T8">
                  <a:pos x="T0" y="T1"/>
                </a:cxn>
                <a:cxn ang="T9">
                  <a:pos x="T2" y="T3"/>
                </a:cxn>
                <a:cxn ang="T10">
                  <a:pos x="T4" y="T5"/>
                </a:cxn>
                <a:cxn ang="T11">
                  <a:pos x="T6" y="T7"/>
                </a:cxn>
              </a:cxnLst>
              <a:rect l="T12" t="T13" r="T14" b="T15"/>
              <a:pathLst>
                <a:path w="218" h="1021">
                  <a:moveTo>
                    <a:pt x="217" y="0"/>
                  </a:moveTo>
                  <a:lnTo>
                    <a:pt x="0" y="0"/>
                  </a:lnTo>
                  <a:lnTo>
                    <a:pt x="0" y="1020"/>
                  </a:lnTo>
                  <a:lnTo>
                    <a:pt x="217" y="1020"/>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025" name="Line 9">
              <a:extLst>
                <a:ext uri="{FF2B5EF4-FFF2-40B4-BE49-F238E27FC236}">
                  <a16:creationId xmlns:a16="http://schemas.microsoft.com/office/drawing/2014/main" id="{F5B719AC-21D7-40BF-9C3D-97BCC0F4AA17}"/>
                </a:ext>
              </a:extLst>
            </p:cNvPr>
            <p:cNvSpPr>
              <a:spLocks noChangeShapeType="1"/>
            </p:cNvSpPr>
            <p:nvPr/>
          </p:nvSpPr>
          <p:spPr bwMode="auto">
            <a:xfrm>
              <a:off x="1122" y="447"/>
              <a:ext cx="2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26" name="Line 10">
              <a:extLst>
                <a:ext uri="{FF2B5EF4-FFF2-40B4-BE49-F238E27FC236}">
                  <a16:creationId xmlns:a16="http://schemas.microsoft.com/office/drawing/2014/main" id="{EAD5A493-35BE-4EA3-9667-357A234EAD6F}"/>
                </a:ext>
              </a:extLst>
            </p:cNvPr>
            <p:cNvSpPr>
              <a:spLocks noChangeShapeType="1"/>
            </p:cNvSpPr>
            <p:nvPr/>
          </p:nvSpPr>
          <p:spPr bwMode="auto">
            <a:xfrm>
              <a:off x="1122" y="785"/>
              <a:ext cx="2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Rectangle 12">
              <a:extLst>
                <a:ext uri="{FF2B5EF4-FFF2-40B4-BE49-F238E27FC236}">
                  <a16:creationId xmlns:a16="http://schemas.microsoft.com/office/drawing/2014/main" id="{5CB8D1FA-C953-4285-9DD4-8E8ED5AEBB58}"/>
                </a:ext>
              </a:extLst>
            </p:cNvPr>
            <p:cNvSpPr>
              <a:spLocks noChangeArrowheads="1"/>
            </p:cNvSpPr>
            <p:nvPr/>
          </p:nvSpPr>
          <p:spPr bwMode="auto">
            <a:xfrm>
              <a:off x="1334" y="356"/>
              <a:ext cx="1573"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1800" b="0" dirty="0">
                  <a:latin typeface="微软雅黑" pitchFamily="34" charset="-122"/>
                  <a:ea typeface="微软雅黑" pitchFamily="34" charset="-122"/>
                </a:rPr>
                <a:t>是否按规定领用非税收入票据</a:t>
              </a:r>
              <a:endParaRPr lang="en-US" altLang="zh-CN" sz="1800" b="0" dirty="0">
                <a:latin typeface="微软雅黑" pitchFamily="34" charset="-122"/>
                <a:ea typeface="微软雅黑" pitchFamily="34" charset="-122"/>
              </a:endParaRPr>
            </a:p>
          </p:txBody>
        </p:sp>
        <p:sp>
          <p:nvSpPr>
            <p:cNvPr id="36" name="Rectangle 13">
              <a:extLst>
                <a:ext uri="{FF2B5EF4-FFF2-40B4-BE49-F238E27FC236}">
                  <a16:creationId xmlns:a16="http://schemas.microsoft.com/office/drawing/2014/main" id="{C5059D69-F916-4836-B867-225727066E90}"/>
                </a:ext>
              </a:extLst>
            </p:cNvPr>
            <p:cNvSpPr>
              <a:spLocks noChangeArrowheads="1"/>
            </p:cNvSpPr>
            <p:nvPr/>
          </p:nvSpPr>
          <p:spPr bwMode="auto">
            <a:xfrm>
              <a:off x="1347" y="691"/>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1800" b="0" dirty="0">
                  <a:latin typeface="微软雅黑" pitchFamily="34" charset="-122"/>
                  <a:ea typeface="微软雅黑" pitchFamily="34" charset="-122"/>
                </a:rPr>
                <a:t>是否设定专管员管理票据</a:t>
              </a:r>
              <a:endParaRPr lang="en-US" altLang="zh-CN" sz="1800" b="0" dirty="0">
                <a:latin typeface="微软雅黑" pitchFamily="34" charset="-122"/>
                <a:ea typeface="微软雅黑" pitchFamily="34" charset="-122"/>
              </a:endParaRPr>
            </a:p>
          </p:txBody>
        </p:sp>
        <p:sp>
          <p:nvSpPr>
            <p:cNvPr id="43029" name="Line 14">
              <a:extLst>
                <a:ext uri="{FF2B5EF4-FFF2-40B4-BE49-F238E27FC236}">
                  <a16:creationId xmlns:a16="http://schemas.microsoft.com/office/drawing/2014/main" id="{C21C72A5-7044-47A6-B0EF-02D5AD48B39D}"/>
                </a:ext>
              </a:extLst>
            </p:cNvPr>
            <p:cNvSpPr>
              <a:spLocks noChangeShapeType="1"/>
            </p:cNvSpPr>
            <p:nvPr/>
          </p:nvSpPr>
          <p:spPr bwMode="auto">
            <a:xfrm>
              <a:off x="1122" y="2234"/>
              <a:ext cx="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 name="Rectangle 15">
              <a:extLst>
                <a:ext uri="{FF2B5EF4-FFF2-40B4-BE49-F238E27FC236}">
                  <a16:creationId xmlns:a16="http://schemas.microsoft.com/office/drawing/2014/main" id="{4C9B6B39-225E-4D09-B563-407E6DDF69B7}"/>
                </a:ext>
              </a:extLst>
            </p:cNvPr>
            <p:cNvSpPr>
              <a:spLocks noChangeArrowheads="1"/>
            </p:cNvSpPr>
            <p:nvPr/>
          </p:nvSpPr>
          <p:spPr bwMode="auto">
            <a:xfrm>
              <a:off x="1327" y="2107"/>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endParaRPr lang="en-US" altLang="zh-CN" b="0" dirty="0">
                <a:latin typeface="Arial" pitchFamily="34" charset="0"/>
              </a:endParaRPr>
            </a:p>
          </p:txBody>
        </p:sp>
        <p:sp>
          <p:nvSpPr>
            <p:cNvPr id="39" name="Rectangle 16">
              <a:extLst>
                <a:ext uri="{FF2B5EF4-FFF2-40B4-BE49-F238E27FC236}">
                  <a16:creationId xmlns:a16="http://schemas.microsoft.com/office/drawing/2014/main" id="{50B615BB-BDAE-494A-8F20-CE395D757A22}"/>
                </a:ext>
              </a:extLst>
            </p:cNvPr>
            <p:cNvSpPr>
              <a:spLocks noChangeArrowheads="1"/>
            </p:cNvSpPr>
            <p:nvPr/>
          </p:nvSpPr>
          <p:spPr bwMode="auto">
            <a:xfrm>
              <a:off x="1334" y="2453"/>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endParaRPr lang="en-US" altLang="zh-CN" b="0" dirty="0">
                <a:latin typeface="Arial" pitchFamily="34" charset="0"/>
              </a:endParaRPr>
            </a:p>
          </p:txBody>
        </p:sp>
        <p:sp>
          <p:nvSpPr>
            <p:cNvPr id="43032" name="Line 21">
              <a:extLst>
                <a:ext uri="{FF2B5EF4-FFF2-40B4-BE49-F238E27FC236}">
                  <a16:creationId xmlns:a16="http://schemas.microsoft.com/office/drawing/2014/main" id="{1384AA3B-645A-4B22-8809-3421D86D26FF}"/>
                </a:ext>
              </a:extLst>
            </p:cNvPr>
            <p:cNvSpPr>
              <a:spLocks noChangeShapeType="1"/>
            </p:cNvSpPr>
            <p:nvPr/>
          </p:nvSpPr>
          <p:spPr bwMode="auto">
            <a:xfrm>
              <a:off x="604" y="1311"/>
              <a:ext cx="27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Rectangle 22">
              <a:extLst>
                <a:ext uri="{FF2B5EF4-FFF2-40B4-BE49-F238E27FC236}">
                  <a16:creationId xmlns:a16="http://schemas.microsoft.com/office/drawing/2014/main" id="{A542AFAE-2E74-4226-965F-03A52BDCD083}"/>
                </a:ext>
              </a:extLst>
            </p:cNvPr>
            <p:cNvSpPr>
              <a:spLocks noChangeArrowheads="1"/>
            </p:cNvSpPr>
            <p:nvPr/>
          </p:nvSpPr>
          <p:spPr bwMode="auto">
            <a:xfrm>
              <a:off x="0" y="958"/>
              <a:ext cx="741" cy="741"/>
            </a:xfrm>
            <a:prstGeom prst="rect">
              <a:avLst/>
            </a:prstGeom>
            <a:solidFill>
              <a:schemeClr val="accent3"/>
            </a:solidFill>
            <a:ln w="12700" cmpd="sng">
              <a:solidFill>
                <a:schemeClr val="tx1"/>
              </a:solidFill>
              <a:miter lim="800000"/>
              <a:headEnd/>
              <a:tailEnd/>
            </a:ln>
            <a:effectLst>
              <a:glow rad="139700">
                <a:schemeClr val="accent5">
                  <a:satMod val="175000"/>
                  <a:alpha val="40000"/>
                </a:schemeClr>
              </a:glow>
              <a:outerShdw dist="35921" dir="2700000" algn="ctr" rotWithShape="0">
                <a:schemeClr val="tx1"/>
              </a:outerShdw>
            </a:effectLst>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3200" b="0" dirty="0">
                  <a:latin typeface="微软雅黑" pitchFamily="34" charset="-122"/>
                  <a:ea typeface="微软雅黑" pitchFamily="34" charset="-122"/>
                </a:rPr>
                <a:t>  票据监督内容</a:t>
              </a:r>
              <a:endParaRPr lang="en-US" altLang="zh-CN" sz="3200" b="0" dirty="0">
                <a:latin typeface="微软雅黑" pitchFamily="34" charset="-122"/>
                <a:ea typeface="微软雅黑" pitchFamily="34" charset="-122"/>
              </a:endParaRPr>
            </a:p>
          </p:txBody>
        </p:sp>
        <p:sp>
          <p:nvSpPr>
            <p:cNvPr id="42" name="Rectangle 23">
              <a:extLst>
                <a:ext uri="{FF2B5EF4-FFF2-40B4-BE49-F238E27FC236}">
                  <a16:creationId xmlns:a16="http://schemas.microsoft.com/office/drawing/2014/main" id="{881FBE9E-BDB8-47A4-9DA4-47989379C838}"/>
                </a:ext>
              </a:extLst>
            </p:cNvPr>
            <p:cNvSpPr>
              <a:spLocks noChangeArrowheads="1"/>
            </p:cNvSpPr>
            <p:nvPr/>
          </p:nvSpPr>
          <p:spPr bwMode="auto">
            <a:xfrm>
              <a:off x="1337" y="26"/>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1800" b="0" dirty="0">
                  <a:latin typeface="微软雅黑" pitchFamily="34" charset="-122"/>
                  <a:ea typeface="微软雅黑" pitchFamily="34" charset="-122"/>
                </a:rPr>
                <a:t>是否按规定申领票据领购证</a:t>
              </a:r>
              <a:endParaRPr lang="en-US" altLang="zh-CN" sz="1800" b="0" dirty="0">
                <a:latin typeface="微软雅黑" pitchFamily="34" charset="-122"/>
                <a:ea typeface="微软雅黑" pitchFamily="34" charset="-122"/>
              </a:endParaRPr>
            </a:p>
          </p:txBody>
        </p:sp>
      </p:grpSp>
      <p:sp>
        <p:nvSpPr>
          <p:cNvPr id="45" name="矩形 44">
            <a:extLst>
              <a:ext uri="{FF2B5EF4-FFF2-40B4-BE49-F238E27FC236}">
                <a16:creationId xmlns:a16="http://schemas.microsoft.com/office/drawing/2014/main" id="{2CA2CD6B-2464-4F17-9FBE-801899F67972}"/>
              </a:ext>
            </a:extLst>
          </p:cNvPr>
          <p:cNvSpPr/>
          <p:nvPr/>
        </p:nvSpPr>
        <p:spPr>
          <a:xfrm>
            <a:off x="4578350" y="4454525"/>
            <a:ext cx="3643313" cy="369888"/>
          </a:xfrm>
          <a:prstGeom prst="rect">
            <a:avLst/>
          </a:prstGeom>
          <a:solidFill>
            <a:schemeClr val="accent1">
              <a:lumMod val="20000"/>
              <a:lumOff val="80000"/>
            </a:schemeClr>
          </a:solidFill>
        </p:spPr>
        <p:txBody>
          <a:bodyPr>
            <a:spAutoFit/>
          </a:bodyPr>
          <a:lstStyle/>
          <a:p>
            <a:pPr>
              <a:defRPr/>
            </a:pPr>
            <a:r>
              <a:rPr lang="zh-CN" altLang="zh-CN" dirty="0">
                <a:latin typeface="微软雅黑" pitchFamily="34" charset="-122"/>
                <a:ea typeface="微软雅黑" pitchFamily="34" charset="-122"/>
              </a:rPr>
              <a:t>是否</a:t>
            </a:r>
            <a:r>
              <a:rPr lang="zh-CN" altLang="en-US" dirty="0">
                <a:latin typeface="微软雅黑" pitchFamily="34" charset="-122"/>
                <a:ea typeface="微软雅黑" pitchFamily="34" charset="-122"/>
              </a:rPr>
              <a:t>有转让、出借、代开票据</a:t>
            </a:r>
          </a:p>
        </p:txBody>
      </p:sp>
      <p:sp>
        <p:nvSpPr>
          <p:cNvPr id="43016" name="矩形 45">
            <a:extLst>
              <a:ext uri="{FF2B5EF4-FFF2-40B4-BE49-F238E27FC236}">
                <a16:creationId xmlns:a16="http://schemas.microsoft.com/office/drawing/2014/main" id="{EEF93308-C70E-42C1-8C88-96661AF55F18}"/>
              </a:ext>
            </a:extLst>
          </p:cNvPr>
          <p:cNvSpPr>
            <a:spLocks noChangeArrowheads="1"/>
          </p:cNvSpPr>
          <p:nvPr/>
        </p:nvSpPr>
        <p:spPr bwMode="auto">
          <a:xfrm>
            <a:off x="4622800" y="5057775"/>
            <a:ext cx="341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1800">
                <a:latin typeface="微软雅黑" panose="020B0503020204020204" pitchFamily="34" charset="-122"/>
                <a:ea typeface="微软雅黑" panose="020B0503020204020204" pitchFamily="34" charset="-122"/>
              </a:rPr>
              <a:t>是否有</a:t>
            </a:r>
            <a:r>
              <a:rPr lang="zh-CN" altLang="en-US" sz="1800">
                <a:latin typeface="微软雅黑" panose="020B0503020204020204" pitchFamily="34" charset="-122"/>
                <a:ea typeface="微软雅黑" panose="020B0503020204020204" pitchFamily="34" charset="-122"/>
              </a:rPr>
              <a:t>保管不善致票据毁损灭失</a:t>
            </a:r>
          </a:p>
        </p:txBody>
      </p:sp>
      <p:sp>
        <p:nvSpPr>
          <p:cNvPr id="43017" name="矩形 46">
            <a:extLst>
              <a:ext uri="{FF2B5EF4-FFF2-40B4-BE49-F238E27FC236}">
                <a16:creationId xmlns:a16="http://schemas.microsoft.com/office/drawing/2014/main" id="{E320AF5B-BEC5-4186-AF37-24ED2558795A}"/>
              </a:ext>
            </a:extLst>
          </p:cNvPr>
          <p:cNvSpPr>
            <a:spLocks noChangeArrowheads="1"/>
          </p:cNvSpPr>
          <p:nvPr/>
        </p:nvSpPr>
        <p:spPr bwMode="auto">
          <a:xfrm>
            <a:off x="4638675" y="560070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1800">
                <a:latin typeface="微软雅黑" panose="020B0503020204020204" pitchFamily="34" charset="-122"/>
                <a:ea typeface="微软雅黑" panose="020B0503020204020204" pitchFamily="34" charset="-122"/>
              </a:rPr>
              <a:t>是否</a:t>
            </a:r>
            <a:r>
              <a:rPr lang="zh-CN" altLang="en-US" sz="1800">
                <a:latin typeface="微软雅黑" panose="020B0503020204020204" pitchFamily="34" charset="-122"/>
                <a:ea typeface="微软雅黑" panose="020B0503020204020204" pitchFamily="34" charset="-122"/>
              </a:rPr>
              <a:t>有票据遗失而未公告作废</a:t>
            </a:r>
          </a:p>
        </p:txBody>
      </p:sp>
      <p:sp>
        <p:nvSpPr>
          <p:cNvPr id="48" name="Rectangle 5">
            <a:extLst>
              <a:ext uri="{FF2B5EF4-FFF2-40B4-BE49-F238E27FC236}">
                <a16:creationId xmlns:a16="http://schemas.microsoft.com/office/drawing/2014/main" id="{6405A036-BCF4-4BBD-9509-CF92934DF8F3}"/>
              </a:ext>
            </a:extLst>
          </p:cNvPr>
          <p:cNvSpPr>
            <a:spLocks noChangeArrowheads="1"/>
          </p:cNvSpPr>
          <p:nvPr/>
        </p:nvSpPr>
        <p:spPr bwMode="auto">
          <a:xfrm>
            <a:off x="4575175" y="3956050"/>
            <a:ext cx="3646488" cy="387350"/>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zh-CN" sz="1800" b="0" dirty="0">
                <a:latin typeface="微软雅黑" pitchFamily="34" charset="-122"/>
                <a:ea typeface="微软雅黑" pitchFamily="34" charset="-122"/>
              </a:rPr>
              <a:t>是否</a:t>
            </a:r>
            <a:r>
              <a:rPr lang="zh-CN" altLang="en-US" sz="1800" b="0" dirty="0">
                <a:latin typeface="微软雅黑" pitchFamily="34" charset="-122"/>
                <a:ea typeface="微软雅黑" pitchFamily="34" charset="-122"/>
              </a:rPr>
              <a:t>私自印制、伪造、买卖票据</a:t>
            </a:r>
            <a:endParaRPr lang="en-US" altLang="zh-CN" sz="1800" b="0" dirty="0">
              <a:latin typeface="微软雅黑" pitchFamily="34" charset="-122"/>
              <a:ea typeface="微软雅黑" pitchFamily="34" charset="-122"/>
            </a:endParaRPr>
          </a:p>
        </p:txBody>
      </p:sp>
      <p:cxnSp>
        <p:nvCxnSpPr>
          <p:cNvPr id="10" name="直接连接符 9">
            <a:extLst>
              <a:ext uri="{FF2B5EF4-FFF2-40B4-BE49-F238E27FC236}">
                <a16:creationId xmlns:a16="http://schemas.microsoft.com/office/drawing/2014/main" id="{314E0F12-B9B4-4ED1-9774-62A63C982D5B}"/>
              </a:ext>
            </a:extLst>
          </p:cNvPr>
          <p:cNvCxnSpPr>
            <a:stCxn id="43022" idx="1"/>
          </p:cNvCxnSpPr>
          <p:nvPr/>
        </p:nvCxnSpPr>
        <p:spPr>
          <a:xfrm flipV="1">
            <a:off x="4060825" y="4149725"/>
            <a:ext cx="17463" cy="509588"/>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9E2A3BEE-35EA-4662-9C13-9EC7A9114747}"/>
              </a:ext>
            </a:extLst>
          </p:cNvPr>
          <p:cNvCxnSpPr>
            <a:stCxn id="48" idx="1"/>
          </p:cNvCxnSpPr>
          <p:nvPr/>
        </p:nvCxnSpPr>
        <p:spPr>
          <a:xfrm flipH="1">
            <a:off x="4078288" y="4149725"/>
            <a:ext cx="49688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F370189-5661-4DE6-8577-306A16B79523}"/>
              </a:ext>
            </a:extLst>
          </p:cNvPr>
          <p:cNvSpPr>
            <a:spLocks noGrp="1" noRot="1" noChangeArrowheads="1"/>
          </p:cNvSpPr>
          <p:nvPr>
            <p:ph type="ctrTitle" idx="4294967295"/>
          </p:nvPr>
        </p:nvSpPr>
        <p:spPr>
          <a:xfrm>
            <a:off x="971550" y="333375"/>
            <a:ext cx="7772400" cy="1727200"/>
          </a:xfrm>
        </p:spPr>
        <p:txBody>
          <a:bodyPr anchor="ctr"/>
          <a:lstStyle/>
          <a:p>
            <a:pPr eaLnBrk="1" hangingPunct="1"/>
            <a:r>
              <a:rPr lang="en-US" altLang="zh-CN" sz="4800" b="1">
                <a:solidFill>
                  <a:srgbClr val="6567D6"/>
                </a:solidFill>
                <a:latin typeface="幼圆" panose="02010509060101010101" pitchFamily="49" charset="-122"/>
                <a:ea typeface="幼圆" panose="02010509060101010101" pitchFamily="49" charset="-122"/>
              </a:rPr>
              <a:t>Contents</a:t>
            </a:r>
            <a:endParaRPr lang="zh-CN" altLang="en-US" sz="4800" b="1">
              <a:solidFill>
                <a:srgbClr val="6567D6"/>
              </a:solidFill>
              <a:latin typeface="幼圆" panose="02010509060101010101" pitchFamily="49" charset="-122"/>
              <a:ea typeface="幼圆" panose="02010509060101010101" pitchFamily="49" charset="-122"/>
            </a:endParaRPr>
          </a:p>
        </p:txBody>
      </p:sp>
      <p:sp>
        <p:nvSpPr>
          <p:cNvPr id="25603" name="TextBox 1">
            <a:extLst>
              <a:ext uri="{FF2B5EF4-FFF2-40B4-BE49-F238E27FC236}">
                <a16:creationId xmlns:a16="http://schemas.microsoft.com/office/drawing/2014/main" id="{E6CC7D95-7EFF-43EF-87E0-6C94EFDACA84}"/>
              </a:ext>
            </a:extLst>
          </p:cNvPr>
          <p:cNvSpPr txBox="1">
            <a:spLocks noChangeArrowheads="1"/>
          </p:cNvSpPr>
          <p:nvPr/>
        </p:nvSpPr>
        <p:spPr bwMode="auto">
          <a:xfrm>
            <a:off x="971550" y="2636838"/>
            <a:ext cx="763270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Tx/>
              <a:buNone/>
            </a:pPr>
            <a:r>
              <a:rPr lang="zh-CN" altLang="en-US">
                <a:latin typeface="微软雅黑" panose="020B0503020204020204" pitchFamily="34" charset="-122"/>
                <a:ea typeface="微软雅黑" panose="020B0503020204020204" pitchFamily="34" charset="-122"/>
              </a:rPr>
              <a:t>一、政府非税收入监督及其实现机制</a:t>
            </a:r>
            <a:endParaRPr lang="en-US" altLang="zh-CN">
              <a:latin typeface="微软雅黑" panose="020B0503020204020204" pitchFamily="34" charset="-122"/>
              <a:ea typeface="微软雅黑" panose="020B0503020204020204" pitchFamily="34" charset="-122"/>
            </a:endParaRPr>
          </a:p>
          <a:p>
            <a:pPr eaLnBrk="1" hangingPunct="1">
              <a:lnSpc>
                <a:spcPct val="150000"/>
              </a:lnSpc>
              <a:spcBef>
                <a:spcPct val="0"/>
              </a:spcBef>
              <a:buClrTx/>
              <a:buSzTx/>
              <a:buFontTx/>
              <a:buNone/>
            </a:pPr>
            <a:r>
              <a:rPr lang="zh-CN" altLang="en-US">
                <a:latin typeface="微软雅黑" panose="020B0503020204020204" pitchFamily="34" charset="-122"/>
                <a:ea typeface="微软雅黑" panose="020B0503020204020204" pitchFamily="34" charset="-122"/>
              </a:rPr>
              <a:t>二、政府非税收入监督体系及其制度设计</a:t>
            </a:r>
            <a:endParaRPr lang="en-US" altLang="zh-CN">
              <a:latin typeface="微软雅黑" panose="020B0503020204020204" pitchFamily="34" charset="-122"/>
              <a:ea typeface="微软雅黑" panose="020B0503020204020204" pitchFamily="34" charset="-122"/>
            </a:endParaRPr>
          </a:p>
          <a:p>
            <a:pPr eaLnBrk="1" hangingPunct="1">
              <a:lnSpc>
                <a:spcPct val="150000"/>
              </a:lnSpc>
              <a:spcBef>
                <a:spcPct val="0"/>
              </a:spcBef>
              <a:buClrTx/>
              <a:buSzTx/>
              <a:buFontTx/>
              <a:buNone/>
            </a:pPr>
            <a:r>
              <a:rPr lang="zh-CN" altLang="en-US">
                <a:latin typeface="微软雅黑" panose="020B0503020204020204" pitchFamily="34" charset="-122"/>
                <a:ea typeface="微软雅黑" panose="020B0503020204020204" pitchFamily="34" charset="-122"/>
              </a:rPr>
              <a:t>三、现行政府非税收入管理存在的问题</a:t>
            </a:r>
            <a:endParaRPr lang="en-US" altLang="zh-CN">
              <a:latin typeface="微软雅黑" panose="020B0503020204020204" pitchFamily="34" charset="-122"/>
              <a:ea typeface="微软雅黑" panose="020B0503020204020204" pitchFamily="34" charset="-122"/>
            </a:endParaRPr>
          </a:p>
          <a:p>
            <a:pPr eaLnBrk="1" hangingPunct="1">
              <a:lnSpc>
                <a:spcPct val="150000"/>
              </a:lnSpc>
              <a:spcBef>
                <a:spcPct val="0"/>
              </a:spcBef>
              <a:buClrTx/>
              <a:buSzTx/>
              <a:buFontTx/>
              <a:buNone/>
            </a:pPr>
            <a:r>
              <a:rPr lang="zh-CN" altLang="en-US">
                <a:latin typeface="微软雅黑" panose="020B0503020204020204" pitchFamily="34" charset="-122"/>
                <a:ea typeface="微软雅黑" panose="020B0503020204020204" pitchFamily="34" charset="-122"/>
              </a:rPr>
              <a:t>四、完善政府非税收入管理的对策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a:extLst>
              <a:ext uri="{FF2B5EF4-FFF2-40B4-BE49-F238E27FC236}">
                <a16:creationId xmlns:a16="http://schemas.microsoft.com/office/drawing/2014/main" id="{74CE1A8F-452B-4D07-8D43-9E7058AE87E1}"/>
              </a:ext>
            </a:extLst>
          </p:cNvPr>
          <p:cNvSpPr>
            <a:spLocks noGrp="1"/>
          </p:cNvSpPr>
          <p:nvPr>
            <p:ph type="title"/>
          </p:nvPr>
        </p:nvSpPr>
        <p:spPr>
          <a:xfrm>
            <a:off x="1109663" y="188913"/>
            <a:ext cx="7793037" cy="909637"/>
          </a:xfrm>
        </p:spPr>
        <p:txBody>
          <a:bodyPr/>
          <a:lstStyle/>
          <a:p>
            <a:r>
              <a:rPr lang="zh-CN" altLang="en-US">
                <a:latin typeface="微软雅黑" panose="020B0503020204020204" pitchFamily="34" charset="-122"/>
                <a:ea typeface="微软雅黑" panose="020B0503020204020204" pitchFamily="34" charset="-122"/>
              </a:rPr>
              <a:t>非税收入资金监督</a:t>
            </a:r>
          </a:p>
        </p:txBody>
      </p:sp>
      <p:sp>
        <p:nvSpPr>
          <p:cNvPr id="44035" name="内容占位符 2">
            <a:extLst>
              <a:ext uri="{FF2B5EF4-FFF2-40B4-BE49-F238E27FC236}">
                <a16:creationId xmlns:a16="http://schemas.microsoft.com/office/drawing/2014/main" id="{847002C2-A6B3-4878-A26E-059CEEC849BE}"/>
              </a:ext>
            </a:extLst>
          </p:cNvPr>
          <p:cNvSpPr>
            <a:spLocks noGrp="1"/>
          </p:cNvSpPr>
          <p:nvPr>
            <p:ph idx="1"/>
          </p:nvPr>
        </p:nvSpPr>
        <p:spPr>
          <a:xfrm>
            <a:off x="917575" y="1477963"/>
            <a:ext cx="7772400" cy="4721225"/>
          </a:xfrm>
        </p:spPr>
        <p:txBody>
          <a:bodyPr/>
          <a:lstStyle/>
          <a:p>
            <a:endParaRPr lang="zh-CN" altLang="en-US"/>
          </a:p>
        </p:txBody>
      </p:sp>
      <p:grpSp>
        <p:nvGrpSpPr>
          <p:cNvPr id="44036" name="Group 2">
            <a:extLst>
              <a:ext uri="{FF2B5EF4-FFF2-40B4-BE49-F238E27FC236}">
                <a16:creationId xmlns:a16="http://schemas.microsoft.com/office/drawing/2014/main" id="{F7B0F218-FD4B-4B17-9B4E-E1AF5276EADA}"/>
              </a:ext>
            </a:extLst>
          </p:cNvPr>
          <p:cNvGrpSpPr>
            <a:grpSpLocks/>
          </p:cNvGrpSpPr>
          <p:nvPr/>
        </p:nvGrpSpPr>
        <p:grpSpPr bwMode="auto">
          <a:xfrm>
            <a:off x="1463675" y="1677988"/>
            <a:ext cx="6853238" cy="4318000"/>
            <a:chOff x="0" y="99"/>
            <a:chExt cx="2907" cy="2586"/>
          </a:xfrm>
        </p:grpSpPr>
        <p:sp>
          <p:nvSpPr>
            <p:cNvPr id="44058" name="Freeform 3">
              <a:extLst>
                <a:ext uri="{FF2B5EF4-FFF2-40B4-BE49-F238E27FC236}">
                  <a16:creationId xmlns:a16="http://schemas.microsoft.com/office/drawing/2014/main" id="{1A6B0492-F328-4C8C-993D-70D8B5AA407D}"/>
                </a:ext>
              </a:extLst>
            </p:cNvPr>
            <p:cNvSpPr>
              <a:spLocks/>
            </p:cNvSpPr>
            <p:nvPr/>
          </p:nvSpPr>
          <p:spPr bwMode="auto">
            <a:xfrm>
              <a:off x="878" y="610"/>
              <a:ext cx="218" cy="1622"/>
            </a:xfrm>
            <a:custGeom>
              <a:avLst/>
              <a:gdLst>
                <a:gd name="T0" fmla="*/ 217 w 218"/>
                <a:gd name="T1" fmla="*/ 0 h 1622"/>
                <a:gd name="T2" fmla="*/ 0 w 218"/>
                <a:gd name="T3" fmla="*/ 0 h 1622"/>
                <a:gd name="T4" fmla="*/ 0 w 218"/>
                <a:gd name="T5" fmla="*/ 1621 h 1622"/>
                <a:gd name="T6" fmla="*/ 217 w 218"/>
                <a:gd name="T7" fmla="*/ 1621 h 1622"/>
                <a:gd name="T8" fmla="*/ 0 60000 65536"/>
                <a:gd name="T9" fmla="*/ 0 60000 65536"/>
                <a:gd name="T10" fmla="*/ 0 60000 65536"/>
                <a:gd name="T11" fmla="*/ 0 60000 65536"/>
                <a:gd name="T12" fmla="*/ 0 w 218"/>
                <a:gd name="T13" fmla="*/ 0 h 1622"/>
                <a:gd name="T14" fmla="*/ 218 w 218"/>
                <a:gd name="T15" fmla="*/ 1622 h 1622"/>
              </a:gdLst>
              <a:ahLst/>
              <a:cxnLst>
                <a:cxn ang="T8">
                  <a:pos x="T0" y="T1"/>
                </a:cxn>
                <a:cxn ang="T9">
                  <a:pos x="T2" y="T3"/>
                </a:cxn>
                <a:cxn ang="T10">
                  <a:pos x="T4" y="T5"/>
                </a:cxn>
                <a:cxn ang="T11">
                  <a:pos x="T6" y="T7"/>
                </a:cxn>
              </a:cxnLst>
              <a:rect l="T12" t="T13" r="T14" b="T15"/>
              <a:pathLst>
                <a:path w="218" h="1622">
                  <a:moveTo>
                    <a:pt x="217" y="0"/>
                  </a:moveTo>
                  <a:lnTo>
                    <a:pt x="0" y="0"/>
                  </a:lnTo>
                  <a:lnTo>
                    <a:pt x="0" y="1621"/>
                  </a:lnTo>
                  <a:lnTo>
                    <a:pt x="217" y="1621"/>
                  </a:lnTo>
                </a:path>
              </a:pathLst>
            </a:custGeom>
            <a:noFill/>
            <a:ln w="254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59" name="Freeform 4">
              <a:extLst>
                <a:ext uri="{FF2B5EF4-FFF2-40B4-BE49-F238E27FC236}">
                  <a16:creationId xmlns:a16="http://schemas.microsoft.com/office/drawing/2014/main" id="{1B109C5F-88F7-45A8-A06B-08B4460F34CD}"/>
                </a:ext>
              </a:extLst>
            </p:cNvPr>
            <p:cNvSpPr>
              <a:spLocks/>
            </p:cNvSpPr>
            <p:nvPr/>
          </p:nvSpPr>
          <p:spPr bwMode="auto">
            <a:xfrm>
              <a:off x="1109" y="1884"/>
              <a:ext cx="218" cy="685"/>
            </a:xfrm>
            <a:custGeom>
              <a:avLst/>
              <a:gdLst>
                <a:gd name="T0" fmla="*/ 217 w 218"/>
                <a:gd name="T1" fmla="*/ 0 h 685"/>
                <a:gd name="T2" fmla="*/ 0 w 218"/>
                <a:gd name="T3" fmla="*/ 0 h 685"/>
                <a:gd name="T4" fmla="*/ 0 w 218"/>
                <a:gd name="T5" fmla="*/ 684 h 685"/>
                <a:gd name="T6" fmla="*/ 217 w 218"/>
                <a:gd name="T7" fmla="*/ 684 h 685"/>
                <a:gd name="T8" fmla="*/ 0 60000 65536"/>
                <a:gd name="T9" fmla="*/ 0 60000 65536"/>
                <a:gd name="T10" fmla="*/ 0 60000 65536"/>
                <a:gd name="T11" fmla="*/ 0 60000 65536"/>
                <a:gd name="T12" fmla="*/ 0 w 218"/>
                <a:gd name="T13" fmla="*/ 0 h 685"/>
                <a:gd name="T14" fmla="*/ 218 w 218"/>
                <a:gd name="T15" fmla="*/ 685 h 685"/>
              </a:gdLst>
              <a:ahLst/>
              <a:cxnLst>
                <a:cxn ang="T8">
                  <a:pos x="T0" y="T1"/>
                </a:cxn>
                <a:cxn ang="T9">
                  <a:pos x="T2" y="T3"/>
                </a:cxn>
                <a:cxn ang="T10">
                  <a:pos x="T4" y="T5"/>
                </a:cxn>
                <a:cxn ang="T11">
                  <a:pos x="T6" y="T7"/>
                </a:cxn>
              </a:cxnLst>
              <a:rect l="T12" t="T13" r="T14" b="T15"/>
              <a:pathLst>
                <a:path w="218" h="685">
                  <a:moveTo>
                    <a:pt x="217" y="0"/>
                  </a:moveTo>
                  <a:lnTo>
                    <a:pt x="0" y="0"/>
                  </a:lnTo>
                  <a:lnTo>
                    <a:pt x="0" y="684"/>
                  </a:lnTo>
                  <a:lnTo>
                    <a:pt x="217" y="684"/>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60" name="Rectangle 5">
              <a:extLst>
                <a:ext uri="{FF2B5EF4-FFF2-40B4-BE49-F238E27FC236}">
                  <a16:creationId xmlns:a16="http://schemas.microsoft.com/office/drawing/2014/main" id="{2FCEC383-81C6-443B-817C-62E08A4E13DA}"/>
                </a:ext>
              </a:extLst>
            </p:cNvPr>
            <p:cNvSpPr>
              <a:spLocks noChangeArrowheads="1"/>
            </p:cNvSpPr>
            <p:nvPr/>
          </p:nvSpPr>
          <p:spPr bwMode="auto">
            <a:xfrm>
              <a:off x="1327" y="1762"/>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a:latin typeface="Arial" panose="020B0604020202020204" pitchFamily="34" charset="0"/>
                  <a:ea typeface="Gulim" panose="020B0600000101010101" pitchFamily="34" charset="-127"/>
                </a:rPr>
                <a:t>Text</a:t>
              </a:r>
            </a:p>
          </p:txBody>
        </p:sp>
        <p:sp>
          <p:nvSpPr>
            <p:cNvPr id="44061" name="Freeform 7">
              <a:extLst>
                <a:ext uri="{FF2B5EF4-FFF2-40B4-BE49-F238E27FC236}">
                  <a16:creationId xmlns:a16="http://schemas.microsoft.com/office/drawing/2014/main" id="{4C880F7D-50CA-46CD-8062-71F337BB3405}"/>
                </a:ext>
              </a:extLst>
            </p:cNvPr>
            <p:cNvSpPr>
              <a:spLocks/>
            </p:cNvSpPr>
            <p:nvPr/>
          </p:nvSpPr>
          <p:spPr bwMode="auto">
            <a:xfrm>
              <a:off x="1122" y="99"/>
              <a:ext cx="218" cy="1021"/>
            </a:xfrm>
            <a:custGeom>
              <a:avLst/>
              <a:gdLst>
                <a:gd name="T0" fmla="*/ 217 w 218"/>
                <a:gd name="T1" fmla="*/ 0 h 1021"/>
                <a:gd name="T2" fmla="*/ 0 w 218"/>
                <a:gd name="T3" fmla="*/ 0 h 1021"/>
                <a:gd name="T4" fmla="*/ 0 w 218"/>
                <a:gd name="T5" fmla="*/ 1020 h 1021"/>
                <a:gd name="T6" fmla="*/ 217 w 218"/>
                <a:gd name="T7" fmla="*/ 1020 h 1021"/>
                <a:gd name="T8" fmla="*/ 0 60000 65536"/>
                <a:gd name="T9" fmla="*/ 0 60000 65536"/>
                <a:gd name="T10" fmla="*/ 0 60000 65536"/>
                <a:gd name="T11" fmla="*/ 0 60000 65536"/>
                <a:gd name="T12" fmla="*/ 0 w 218"/>
                <a:gd name="T13" fmla="*/ 0 h 1021"/>
                <a:gd name="T14" fmla="*/ 218 w 218"/>
                <a:gd name="T15" fmla="*/ 1021 h 1021"/>
              </a:gdLst>
              <a:ahLst/>
              <a:cxnLst>
                <a:cxn ang="T8">
                  <a:pos x="T0" y="T1"/>
                </a:cxn>
                <a:cxn ang="T9">
                  <a:pos x="T2" y="T3"/>
                </a:cxn>
                <a:cxn ang="T10">
                  <a:pos x="T4" y="T5"/>
                </a:cxn>
                <a:cxn ang="T11">
                  <a:pos x="T6" y="T7"/>
                </a:cxn>
              </a:cxnLst>
              <a:rect l="T12" t="T13" r="T14" b="T15"/>
              <a:pathLst>
                <a:path w="218" h="1021">
                  <a:moveTo>
                    <a:pt x="217" y="0"/>
                  </a:moveTo>
                  <a:lnTo>
                    <a:pt x="0" y="0"/>
                  </a:lnTo>
                  <a:lnTo>
                    <a:pt x="0" y="1020"/>
                  </a:lnTo>
                  <a:lnTo>
                    <a:pt x="217" y="1020"/>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62" name="Line 9">
              <a:extLst>
                <a:ext uri="{FF2B5EF4-FFF2-40B4-BE49-F238E27FC236}">
                  <a16:creationId xmlns:a16="http://schemas.microsoft.com/office/drawing/2014/main" id="{E4FAC42D-9F75-4A50-8D8B-E4BBD0A92FDA}"/>
                </a:ext>
              </a:extLst>
            </p:cNvPr>
            <p:cNvSpPr>
              <a:spLocks noChangeShapeType="1"/>
            </p:cNvSpPr>
            <p:nvPr/>
          </p:nvSpPr>
          <p:spPr bwMode="auto">
            <a:xfrm>
              <a:off x="1122" y="447"/>
              <a:ext cx="2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63" name="Line 10">
              <a:extLst>
                <a:ext uri="{FF2B5EF4-FFF2-40B4-BE49-F238E27FC236}">
                  <a16:creationId xmlns:a16="http://schemas.microsoft.com/office/drawing/2014/main" id="{89A319F6-B2E7-4166-A40A-EA21AD6A1738}"/>
                </a:ext>
              </a:extLst>
            </p:cNvPr>
            <p:cNvSpPr>
              <a:spLocks noChangeShapeType="1"/>
            </p:cNvSpPr>
            <p:nvPr/>
          </p:nvSpPr>
          <p:spPr bwMode="auto">
            <a:xfrm>
              <a:off x="1122" y="785"/>
              <a:ext cx="2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64" name="Rectangle 12">
              <a:extLst>
                <a:ext uri="{FF2B5EF4-FFF2-40B4-BE49-F238E27FC236}">
                  <a16:creationId xmlns:a16="http://schemas.microsoft.com/office/drawing/2014/main" id="{E8C48EA6-6374-4751-8D92-35A385AA4C4E}"/>
                </a:ext>
              </a:extLst>
            </p:cNvPr>
            <p:cNvSpPr>
              <a:spLocks noChangeArrowheads="1"/>
            </p:cNvSpPr>
            <p:nvPr/>
          </p:nvSpPr>
          <p:spPr bwMode="auto">
            <a:xfrm>
              <a:off x="1360" y="356"/>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latin typeface="Arial" panose="020B0604020202020204" pitchFamily="34" charset="0"/>
                  <a:ea typeface="Gulim" panose="020B0600000101010101" pitchFamily="34" charset="-127"/>
                </a:rPr>
                <a:t>是否擅自超时限征收</a:t>
              </a:r>
              <a:endParaRPr lang="en-US" altLang="zh-CN" sz="2000">
                <a:latin typeface="Arial" panose="020B0604020202020204" pitchFamily="34" charset="0"/>
                <a:ea typeface="Gulim" panose="020B0600000101010101" pitchFamily="34" charset="-127"/>
              </a:endParaRPr>
            </a:p>
          </p:txBody>
        </p:sp>
        <p:sp>
          <p:nvSpPr>
            <p:cNvPr id="44065" name="Rectangle 13">
              <a:extLst>
                <a:ext uri="{FF2B5EF4-FFF2-40B4-BE49-F238E27FC236}">
                  <a16:creationId xmlns:a16="http://schemas.microsoft.com/office/drawing/2014/main" id="{38CD21EC-72A0-4242-9547-EA88E59CCA2C}"/>
                </a:ext>
              </a:extLst>
            </p:cNvPr>
            <p:cNvSpPr>
              <a:spLocks noChangeArrowheads="1"/>
            </p:cNvSpPr>
            <p:nvPr/>
          </p:nvSpPr>
          <p:spPr bwMode="auto">
            <a:xfrm>
              <a:off x="1347" y="691"/>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latin typeface="Arial" panose="020B0604020202020204" pitchFamily="34" charset="0"/>
                  <a:ea typeface="Gulim" panose="020B0600000101010101" pitchFamily="34" charset="-127"/>
                </a:rPr>
                <a:t>是否擅自减佂、缓征、免征</a:t>
              </a:r>
              <a:endParaRPr lang="en-US" altLang="zh-CN" sz="2000">
                <a:latin typeface="Arial" panose="020B0604020202020204" pitchFamily="34" charset="0"/>
                <a:ea typeface="Gulim" panose="020B0600000101010101" pitchFamily="34" charset="-127"/>
              </a:endParaRPr>
            </a:p>
          </p:txBody>
        </p:sp>
        <p:sp>
          <p:nvSpPr>
            <p:cNvPr id="44066" name="Line 14">
              <a:extLst>
                <a:ext uri="{FF2B5EF4-FFF2-40B4-BE49-F238E27FC236}">
                  <a16:creationId xmlns:a16="http://schemas.microsoft.com/office/drawing/2014/main" id="{89719F14-E3D3-4F01-8DB9-0C137BDBC90E}"/>
                </a:ext>
              </a:extLst>
            </p:cNvPr>
            <p:cNvSpPr>
              <a:spLocks noChangeShapeType="1"/>
            </p:cNvSpPr>
            <p:nvPr/>
          </p:nvSpPr>
          <p:spPr bwMode="auto">
            <a:xfrm>
              <a:off x="1122" y="2234"/>
              <a:ext cx="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67" name="Rectangle 15">
              <a:extLst>
                <a:ext uri="{FF2B5EF4-FFF2-40B4-BE49-F238E27FC236}">
                  <a16:creationId xmlns:a16="http://schemas.microsoft.com/office/drawing/2014/main" id="{9B526E40-1DB6-4BDB-B900-717BEAD417CC}"/>
                </a:ext>
              </a:extLst>
            </p:cNvPr>
            <p:cNvSpPr>
              <a:spLocks noChangeArrowheads="1"/>
            </p:cNvSpPr>
            <p:nvPr/>
          </p:nvSpPr>
          <p:spPr bwMode="auto">
            <a:xfrm>
              <a:off x="1327" y="2107"/>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a:latin typeface="Arial" panose="020B0604020202020204" pitchFamily="34" charset="0"/>
                  <a:ea typeface="Gulim" panose="020B0600000101010101" pitchFamily="34" charset="-127"/>
                </a:rPr>
                <a:t>Text</a:t>
              </a:r>
            </a:p>
          </p:txBody>
        </p:sp>
        <p:sp>
          <p:nvSpPr>
            <p:cNvPr id="44068" name="Rectangle 16">
              <a:extLst>
                <a:ext uri="{FF2B5EF4-FFF2-40B4-BE49-F238E27FC236}">
                  <a16:creationId xmlns:a16="http://schemas.microsoft.com/office/drawing/2014/main" id="{E361534C-B88B-4A69-9D94-598C47AF5311}"/>
                </a:ext>
              </a:extLst>
            </p:cNvPr>
            <p:cNvSpPr>
              <a:spLocks noChangeArrowheads="1"/>
            </p:cNvSpPr>
            <p:nvPr/>
          </p:nvSpPr>
          <p:spPr bwMode="auto">
            <a:xfrm>
              <a:off x="1334" y="2453"/>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200">
                  <a:latin typeface="Arial" panose="020B0604020202020204" pitchFamily="34" charset="0"/>
                  <a:ea typeface="Gulim" panose="020B0600000101010101" pitchFamily="34" charset="-127"/>
                </a:rPr>
                <a:t>Text</a:t>
              </a:r>
            </a:p>
          </p:txBody>
        </p:sp>
        <p:sp>
          <p:nvSpPr>
            <p:cNvPr id="44069" name="Line 21">
              <a:extLst>
                <a:ext uri="{FF2B5EF4-FFF2-40B4-BE49-F238E27FC236}">
                  <a16:creationId xmlns:a16="http://schemas.microsoft.com/office/drawing/2014/main" id="{CCC1C41F-9CFD-4A68-9975-99013D8EA126}"/>
                </a:ext>
              </a:extLst>
            </p:cNvPr>
            <p:cNvSpPr>
              <a:spLocks noChangeShapeType="1"/>
            </p:cNvSpPr>
            <p:nvPr/>
          </p:nvSpPr>
          <p:spPr bwMode="auto">
            <a:xfrm>
              <a:off x="604" y="1500"/>
              <a:ext cx="27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Rectangle 22">
              <a:extLst>
                <a:ext uri="{FF2B5EF4-FFF2-40B4-BE49-F238E27FC236}">
                  <a16:creationId xmlns:a16="http://schemas.microsoft.com/office/drawing/2014/main" id="{85DD7131-9684-4146-8B54-E77D50897278}"/>
                </a:ext>
              </a:extLst>
            </p:cNvPr>
            <p:cNvSpPr>
              <a:spLocks noChangeArrowheads="1"/>
            </p:cNvSpPr>
            <p:nvPr/>
          </p:nvSpPr>
          <p:spPr bwMode="auto">
            <a:xfrm>
              <a:off x="0" y="1326"/>
              <a:ext cx="741" cy="324"/>
            </a:xfrm>
            <a:prstGeom prst="rect">
              <a:avLst/>
            </a:prstGeom>
            <a:solidFill>
              <a:schemeClr val="accent3"/>
            </a:solidFill>
            <a:ln w="12700" cmpd="sng">
              <a:solidFill>
                <a:schemeClr val="tx1"/>
              </a:solidFill>
              <a:miter lim="800000"/>
              <a:headEnd/>
              <a:tailEnd/>
            </a:ln>
            <a:effectLst>
              <a:outerShdw dist="35921" dir="2700000" algn="ctr" rotWithShape="0">
                <a:schemeClr val="tx1"/>
              </a:outerShdw>
            </a:effectLst>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b="0" dirty="0">
                  <a:latin typeface="Arial" pitchFamily="34" charset="0"/>
                </a:rPr>
                <a:t>项目监督内容</a:t>
              </a:r>
              <a:endParaRPr lang="en-US" altLang="zh-CN" b="0" dirty="0">
                <a:latin typeface="Arial" pitchFamily="34" charset="0"/>
              </a:endParaRPr>
            </a:p>
          </p:txBody>
        </p:sp>
        <p:sp>
          <p:nvSpPr>
            <p:cNvPr id="25" name="Rectangle 23">
              <a:extLst>
                <a:ext uri="{FF2B5EF4-FFF2-40B4-BE49-F238E27FC236}">
                  <a16:creationId xmlns:a16="http://schemas.microsoft.com/office/drawing/2014/main" id="{B6C19D8C-21AD-4F91-B918-A3E58E4B158F}"/>
                </a:ext>
              </a:extLst>
            </p:cNvPr>
            <p:cNvSpPr>
              <a:spLocks noChangeArrowheads="1"/>
            </p:cNvSpPr>
            <p:nvPr/>
          </p:nvSpPr>
          <p:spPr bwMode="auto">
            <a:xfrm>
              <a:off x="1340" y="1021"/>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endParaRPr lang="en-US" altLang="zh-CN" b="0" dirty="0">
                <a:latin typeface="Arial" pitchFamily="34" charset="0"/>
              </a:endParaRPr>
            </a:p>
          </p:txBody>
        </p:sp>
      </p:grpSp>
      <p:sp>
        <p:nvSpPr>
          <p:cNvPr id="44037" name="矩形 25">
            <a:extLst>
              <a:ext uri="{FF2B5EF4-FFF2-40B4-BE49-F238E27FC236}">
                <a16:creationId xmlns:a16="http://schemas.microsoft.com/office/drawing/2014/main" id="{2969C112-5AC3-43F2-A728-24FED01D7EC3}"/>
              </a:ext>
            </a:extLst>
          </p:cNvPr>
          <p:cNvSpPr>
            <a:spLocks noChangeArrowheads="1"/>
          </p:cNvSpPr>
          <p:nvPr/>
        </p:nvSpPr>
        <p:spPr bwMode="auto">
          <a:xfrm>
            <a:off x="4543425" y="3201988"/>
            <a:ext cx="3719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1800">
                <a:latin typeface="微软雅黑" panose="020B0503020204020204" pitchFamily="34" charset="-122"/>
                <a:ea typeface="微软雅黑" panose="020B0503020204020204" pitchFamily="34" charset="-122"/>
              </a:rPr>
              <a:t>是否</a:t>
            </a:r>
            <a:r>
              <a:rPr lang="zh-CN" altLang="en-US" sz="1800">
                <a:latin typeface="微软雅黑" panose="020B0503020204020204" pitchFamily="34" charset="-122"/>
                <a:ea typeface="微软雅黑" panose="020B0503020204020204" pitchFamily="34" charset="-122"/>
              </a:rPr>
              <a:t>违规截留、集中上下级资金</a:t>
            </a:r>
          </a:p>
        </p:txBody>
      </p:sp>
      <p:grpSp>
        <p:nvGrpSpPr>
          <p:cNvPr id="44038" name="Group 2">
            <a:extLst>
              <a:ext uri="{FF2B5EF4-FFF2-40B4-BE49-F238E27FC236}">
                <a16:creationId xmlns:a16="http://schemas.microsoft.com/office/drawing/2014/main" id="{579514FA-6326-444C-B3B8-B506F774EB4E}"/>
              </a:ext>
            </a:extLst>
          </p:cNvPr>
          <p:cNvGrpSpPr>
            <a:grpSpLocks/>
          </p:cNvGrpSpPr>
          <p:nvPr/>
        </p:nvGrpSpPr>
        <p:grpSpPr bwMode="auto">
          <a:xfrm>
            <a:off x="1463675" y="1557338"/>
            <a:ext cx="6853238" cy="4438650"/>
            <a:chOff x="0" y="26"/>
            <a:chExt cx="2907" cy="2659"/>
          </a:xfrm>
        </p:grpSpPr>
        <p:sp>
          <p:nvSpPr>
            <p:cNvPr id="44042" name="Freeform 3">
              <a:extLst>
                <a:ext uri="{FF2B5EF4-FFF2-40B4-BE49-F238E27FC236}">
                  <a16:creationId xmlns:a16="http://schemas.microsoft.com/office/drawing/2014/main" id="{D35914FE-D52A-4A74-A20D-AF0CFE1D6678}"/>
                </a:ext>
              </a:extLst>
            </p:cNvPr>
            <p:cNvSpPr>
              <a:spLocks/>
            </p:cNvSpPr>
            <p:nvPr/>
          </p:nvSpPr>
          <p:spPr bwMode="auto">
            <a:xfrm>
              <a:off x="878" y="610"/>
              <a:ext cx="218" cy="1622"/>
            </a:xfrm>
            <a:custGeom>
              <a:avLst/>
              <a:gdLst>
                <a:gd name="T0" fmla="*/ 217 w 218"/>
                <a:gd name="T1" fmla="*/ 0 h 1622"/>
                <a:gd name="T2" fmla="*/ 0 w 218"/>
                <a:gd name="T3" fmla="*/ 0 h 1622"/>
                <a:gd name="T4" fmla="*/ 0 w 218"/>
                <a:gd name="T5" fmla="*/ 1621 h 1622"/>
                <a:gd name="T6" fmla="*/ 217 w 218"/>
                <a:gd name="T7" fmla="*/ 1621 h 1622"/>
                <a:gd name="T8" fmla="*/ 0 60000 65536"/>
                <a:gd name="T9" fmla="*/ 0 60000 65536"/>
                <a:gd name="T10" fmla="*/ 0 60000 65536"/>
                <a:gd name="T11" fmla="*/ 0 60000 65536"/>
                <a:gd name="T12" fmla="*/ 0 w 218"/>
                <a:gd name="T13" fmla="*/ 0 h 1622"/>
                <a:gd name="T14" fmla="*/ 218 w 218"/>
                <a:gd name="T15" fmla="*/ 1622 h 1622"/>
              </a:gdLst>
              <a:ahLst/>
              <a:cxnLst>
                <a:cxn ang="T8">
                  <a:pos x="T0" y="T1"/>
                </a:cxn>
                <a:cxn ang="T9">
                  <a:pos x="T2" y="T3"/>
                </a:cxn>
                <a:cxn ang="T10">
                  <a:pos x="T4" y="T5"/>
                </a:cxn>
                <a:cxn ang="T11">
                  <a:pos x="T6" y="T7"/>
                </a:cxn>
              </a:cxnLst>
              <a:rect l="T12" t="T13" r="T14" b="T15"/>
              <a:pathLst>
                <a:path w="218" h="1622">
                  <a:moveTo>
                    <a:pt x="217" y="0"/>
                  </a:moveTo>
                  <a:lnTo>
                    <a:pt x="0" y="0"/>
                  </a:lnTo>
                  <a:lnTo>
                    <a:pt x="0" y="1621"/>
                  </a:lnTo>
                  <a:lnTo>
                    <a:pt x="217" y="1621"/>
                  </a:lnTo>
                </a:path>
              </a:pathLst>
            </a:custGeom>
            <a:noFill/>
            <a:ln w="254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43" name="Freeform 4">
              <a:extLst>
                <a:ext uri="{FF2B5EF4-FFF2-40B4-BE49-F238E27FC236}">
                  <a16:creationId xmlns:a16="http://schemas.microsoft.com/office/drawing/2014/main" id="{A6D56E15-3BE6-4416-98AE-AA81260A409C}"/>
                </a:ext>
              </a:extLst>
            </p:cNvPr>
            <p:cNvSpPr>
              <a:spLocks/>
            </p:cNvSpPr>
            <p:nvPr/>
          </p:nvSpPr>
          <p:spPr bwMode="auto">
            <a:xfrm>
              <a:off x="1109" y="1884"/>
              <a:ext cx="218" cy="685"/>
            </a:xfrm>
            <a:custGeom>
              <a:avLst/>
              <a:gdLst>
                <a:gd name="T0" fmla="*/ 217 w 218"/>
                <a:gd name="T1" fmla="*/ 0 h 685"/>
                <a:gd name="T2" fmla="*/ 0 w 218"/>
                <a:gd name="T3" fmla="*/ 0 h 685"/>
                <a:gd name="T4" fmla="*/ 0 w 218"/>
                <a:gd name="T5" fmla="*/ 684 h 685"/>
                <a:gd name="T6" fmla="*/ 217 w 218"/>
                <a:gd name="T7" fmla="*/ 684 h 685"/>
                <a:gd name="T8" fmla="*/ 0 60000 65536"/>
                <a:gd name="T9" fmla="*/ 0 60000 65536"/>
                <a:gd name="T10" fmla="*/ 0 60000 65536"/>
                <a:gd name="T11" fmla="*/ 0 60000 65536"/>
                <a:gd name="T12" fmla="*/ 0 w 218"/>
                <a:gd name="T13" fmla="*/ 0 h 685"/>
                <a:gd name="T14" fmla="*/ 218 w 218"/>
                <a:gd name="T15" fmla="*/ 685 h 685"/>
              </a:gdLst>
              <a:ahLst/>
              <a:cxnLst>
                <a:cxn ang="T8">
                  <a:pos x="T0" y="T1"/>
                </a:cxn>
                <a:cxn ang="T9">
                  <a:pos x="T2" y="T3"/>
                </a:cxn>
                <a:cxn ang="T10">
                  <a:pos x="T4" y="T5"/>
                </a:cxn>
                <a:cxn ang="T11">
                  <a:pos x="T6" y="T7"/>
                </a:cxn>
              </a:cxnLst>
              <a:rect l="T12" t="T13" r="T14" b="T15"/>
              <a:pathLst>
                <a:path w="218" h="685">
                  <a:moveTo>
                    <a:pt x="217" y="0"/>
                  </a:moveTo>
                  <a:lnTo>
                    <a:pt x="0" y="0"/>
                  </a:lnTo>
                  <a:lnTo>
                    <a:pt x="0" y="684"/>
                  </a:lnTo>
                  <a:lnTo>
                    <a:pt x="217" y="684"/>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44" name="Rectangle 5">
              <a:extLst>
                <a:ext uri="{FF2B5EF4-FFF2-40B4-BE49-F238E27FC236}">
                  <a16:creationId xmlns:a16="http://schemas.microsoft.com/office/drawing/2014/main" id="{676C2F42-EDFF-4A2E-B103-29DF01C6E4DB}"/>
                </a:ext>
              </a:extLst>
            </p:cNvPr>
            <p:cNvSpPr>
              <a:spLocks noChangeArrowheads="1"/>
            </p:cNvSpPr>
            <p:nvPr/>
          </p:nvSpPr>
          <p:spPr bwMode="auto">
            <a:xfrm>
              <a:off x="1327" y="1762"/>
              <a:ext cx="1547" cy="232"/>
            </a:xfrm>
            <a:prstGeom prst="rect">
              <a:avLst/>
            </a:prstGeom>
            <a:solidFill>
              <a:schemeClr val="bg1"/>
            </a:solidFill>
            <a:ln w="12700">
              <a:solidFill>
                <a:schemeClr val="tx1"/>
              </a:solidFill>
              <a:miter lim="800000"/>
              <a:headEnd/>
              <a:tailEnd/>
            </a:ln>
          </p:spPr>
          <p:txBody>
            <a:bodyPr lIns="111125" tIns="55563" rIns="111125" bIns="55563" anchor="ctr"/>
            <a:lstStyle>
              <a:lvl1pPr marL="228600" indent="-228600" defTabSz="1096963"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1096963"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1096963"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1096963"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1096963"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1096963"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en-US" altLang="zh-CN" sz="1200">
                <a:latin typeface="Arial" panose="020B0604020202020204" pitchFamily="34" charset="0"/>
                <a:ea typeface="Gulim" panose="020B0600000101010101" pitchFamily="34" charset="-127"/>
              </a:endParaRPr>
            </a:p>
          </p:txBody>
        </p:sp>
        <p:sp>
          <p:nvSpPr>
            <p:cNvPr id="44045" name="Freeform 7">
              <a:extLst>
                <a:ext uri="{FF2B5EF4-FFF2-40B4-BE49-F238E27FC236}">
                  <a16:creationId xmlns:a16="http://schemas.microsoft.com/office/drawing/2014/main" id="{E5402BCE-5F31-4AAA-BF64-0FD4C43297CA}"/>
                </a:ext>
              </a:extLst>
            </p:cNvPr>
            <p:cNvSpPr>
              <a:spLocks/>
            </p:cNvSpPr>
            <p:nvPr/>
          </p:nvSpPr>
          <p:spPr bwMode="auto">
            <a:xfrm>
              <a:off x="1122" y="99"/>
              <a:ext cx="218" cy="1021"/>
            </a:xfrm>
            <a:custGeom>
              <a:avLst/>
              <a:gdLst>
                <a:gd name="T0" fmla="*/ 217 w 218"/>
                <a:gd name="T1" fmla="*/ 0 h 1021"/>
                <a:gd name="T2" fmla="*/ 0 w 218"/>
                <a:gd name="T3" fmla="*/ 0 h 1021"/>
                <a:gd name="T4" fmla="*/ 0 w 218"/>
                <a:gd name="T5" fmla="*/ 1020 h 1021"/>
                <a:gd name="T6" fmla="*/ 217 w 218"/>
                <a:gd name="T7" fmla="*/ 1020 h 1021"/>
                <a:gd name="T8" fmla="*/ 0 60000 65536"/>
                <a:gd name="T9" fmla="*/ 0 60000 65536"/>
                <a:gd name="T10" fmla="*/ 0 60000 65536"/>
                <a:gd name="T11" fmla="*/ 0 60000 65536"/>
                <a:gd name="T12" fmla="*/ 0 w 218"/>
                <a:gd name="T13" fmla="*/ 0 h 1021"/>
                <a:gd name="T14" fmla="*/ 218 w 218"/>
                <a:gd name="T15" fmla="*/ 1021 h 1021"/>
              </a:gdLst>
              <a:ahLst/>
              <a:cxnLst>
                <a:cxn ang="T8">
                  <a:pos x="T0" y="T1"/>
                </a:cxn>
                <a:cxn ang="T9">
                  <a:pos x="T2" y="T3"/>
                </a:cxn>
                <a:cxn ang="T10">
                  <a:pos x="T4" y="T5"/>
                </a:cxn>
                <a:cxn ang="T11">
                  <a:pos x="T6" y="T7"/>
                </a:cxn>
              </a:cxnLst>
              <a:rect l="T12" t="T13" r="T14" b="T15"/>
              <a:pathLst>
                <a:path w="218" h="1021">
                  <a:moveTo>
                    <a:pt x="217" y="0"/>
                  </a:moveTo>
                  <a:lnTo>
                    <a:pt x="0" y="0"/>
                  </a:lnTo>
                  <a:lnTo>
                    <a:pt x="0" y="1020"/>
                  </a:lnTo>
                  <a:lnTo>
                    <a:pt x="217" y="1020"/>
                  </a:lnTo>
                </a:path>
              </a:pathLst>
            </a:custGeom>
            <a:noFill/>
            <a:ln w="12700" cap="rnd"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46" name="Line 9">
              <a:extLst>
                <a:ext uri="{FF2B5EF4-FFF2-40B4-BE49-F238E27FC236}">
                  <a16:creationId xmlns:a16="http://schemas.microsoft.com/office/drawing/2014/main" id="{BD255592-18E3-48F0-916A-25DD46734EA2}"/>
                </a:ext>
              </a:extLst>
            </p:cNvPr>
            <p:cNvSpPr>
              <a:spLocks noChangeShapeType="1"/>
            </p:cNvSpPr>
            <p:nvPr/>
          </p:nvSpPr>
          <p:spPr bwMode="auto">
            <a:xfrm>
              <a:off x="1122" y="447"/>
              <a:ext cx="2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047" name="Line 10">
              <a:extLst>
                <a:ext uri="{FF2B5EF4-FFF2-40B4-BE49-F238E27FC236}">
                  <a16:creationId xmlns:a16="http://schemas.microsoft.com/office/drawing/2014/main" id="{592F0305-42E9-4CAD-BF85-4D3CFBCACF0D}"/>
                </a:ext>
              </a:extLst>
            </p:cNvPr>
            <p:cNvSpPr>
              <a:spLocks noChangeShapeType="1"/>
            </p:cNvSpPr>
            <p:nvPr/>
          </p:nvSpPr>
          <p:spPr bwMode="auto">
            <a:xfrm>
              <a:off x="1122" y="785"/>
              <a:ext cx="2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Rectangle 12">
              <a:extLst>
                <a:ext uri="{FF2B5EF4-FFF2-40B4-BE49-F238E27FC236}">
                  <a16:creationId xmlns:a16="http://schemas.microsoft.com/office/drawing/2014/main" id="{CD77AD8A-4850-49DB-963F-0FAA874357B4}"/>
                </a:ext>
              </a:extLst>
            </p:cNvPr>
            <p:cNvSpPr>
              <a:spLocks noChangeArrowheads="1"/>
            </p:cNvSpPr>
            <p:nvPr/>
          </p:nvSpPr>
          <p:spPr bwMode="auto">
            <a:xfrm>
              <a:off x="1334" y="356"/>
              <a:ext cx="1573"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1800" b="0" dirty="0">
                  <a:latin typeface="微软雅黑" pitchFamily="34" charset="-122"/>
                  <a:ea typeface="微软雅黑" pitchFamily="34" charset="-122"/>
                </a:rPr>
                <a:t>是否及时足额汇缴国库、财政专户</a:t>
              </a:r>
              <a:endParaRPr lang="en-US" altLang="zh-CN" sz="1800" b="0" dirty="0">
                <a:latin typeface="微软雅黑" pitchFamily="34" charset="-122"/>
                <a:ea typeface="微软雅黑" pitchFamily="34" charset="-122"/>
              </a:endParaRPr>
            </a:p>
          </p:txBody>
        </p:sp>
        <p:sp>
          <p:nvSpPr>
            <p:cNvPr id="36" name="Rectangle 13">
              <a:extLst>
                <a:ext uri="{FF2B5EF4-FFF2-40B4-BE49-F238E27FC236}">
                  <a16:creationId xmlns:a16="http://schemas.microsoft.com/office/drawing/2014/main" id="{305E35FE-6F2C-45F5-A7B8-3E649C4391D9}"/>
                </a:ext>
              </a:extLst>
            </p:cNvPr>
            <p:cNvSpPr>
              <a:spLocks noChangeArrowheads="1"/>
            </p:cNvSpPr>
            <p:nvPr/>
          </p:nvSpPr>
          <p:spPr bwMode="auto">
            <a:xfrm>
              <a:off x="1347" y="691"/>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1800" b="0" dirty="0">
                  <a:latin typeface="微软雅黑" pitchFamily="34" charset="-122"/>
                  <a:ea typeface="微软雅黑" pitchFamily="34" charset="-122"/>
                </a:rPr>
                <a:t>是否违规开设过渡性账户</a:t>
              </a:r>
              <a:endParaRPr lang="en-US" altLang="zh-CN" sz="1800" b="0" dirty="0">
                <a:latin typeface="微软雅黑" pitchFamily="34" charset="-122"/>
                <a:ea typeface="微软雅黑" pitchFamily="34" charset="-122"/>
              </a:endParaRPr>
            </a:p>
          </p:txBody>
        </p:sp>
        <p:sp>
          <p:nvSpPr>
            <p:cNvPr id="44050" name="Line 14">
              <a:extLst>
                <a:ext uri="{FF2B5EF4-FFF2-40B4-BE49-F238E27FC236}">
                  <a16:creationId xmlns:a16="http://schemas.microsoft.com/office/drawing/2014/main" id="{765FD290-F81D-431B-A4F1-05E0D7BD04A4}"/>
                </a:ext>
              </a:extLst>
            </p:cNvPr>
            <p:cNvSpPr>
              <a:spLocks noChangeShapeType="1"/>
            </p:cNvSpPr>
            <p:nvPr/>
          </p:nvSpPr>
          <p:spPr bwMode="auto">
            <a:xfrm>
              <a:off x="1122" y="2234"/>
              <a:ext cx="5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 name="Rectangle 15">
              <a:extLst>
                <a:ext uri="{FF2B5EF4-FFF2-40B4-BE49-F238E27FC236}">
                  <a16:creationId xmlns:a16="http://schemas.microsoft.com/office/drawing/2014/main" id="{7E958D14-3351-4A9B-8560-600E8CB60A1F}"/>
                </a:ext>
              </a:extLst>
            </p:cNvPr>
            <p:cNvSpPr>
              <a:spLocks noChangeArrowheads="1"/>
            </p:cNvSpPr>
            <p:nvPr/>
          </p:nvSpPr>
          <p:spPr bwMode="auto">
            <a:xfrm>
              <a:off x="1327" y="2107"/>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endParaRPr lang="en-US" altLang="zh-CN" b="0" dirty="0">
                <a:latin typeface="Arial" pitchFamily="34" charset="0"/>
              </a:endParaRPr>
            </a:p>
          </p:txBody>
        </p:sp>
        <p:sp>
          <p:nvSpPr>
            <p:cNvPr id="39" name="Rectangle 16">
              <a:extLst>
                <a:ext uri="{FF2B5EF4-FFF2-40B4-BE49-F238E27FC236}">
                  <a16:creationId xmlns:a16="http://schemas.microsoft.com/office/drawing/2014/main" id="{3D73A2A4-2A3D-4E9F-AE40-3E2C695634B1}"/>
                </a:ext>
              </a:extLst>
            </p:cNvPr>
            <p:cNvSpPr>
              <a:spLocks noChangeArrowheads="1"/>
            </p:cNvSpPr>
            <p:nvPr/>
          </p:nvSpPr>
          <p:spPr bwMode="auto">
            <a:xfrm>
              <a:off x="1334" y="2453"/>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endParaRPr lang="en-US" altLang="zh-CN" b="0" dirty="0">
                <a:latin typeface="Arial" pitchFamily="34" charset="0"/>
              </a:endParaRPr>
            </a:p>
          </p:txBody>
        </p:sp>
        <p:sp>
          <p:nvSpPr>
            <p:cNvPr id="44053" name="Line 21">
              <a:extLst>
                <a:ext uri="{FF2B5EF4-FFF2-40B4-BE49-F238E27FC236}">
                  <a16:creationId xmlns:a16="http://schemas.microsoft.com/office/drawing/2014/main" id="{E0A043F3-C415-4829-AD8C-3018AC40D486}"/>
                </a:ext>
              </a:extLst>
            </p:cNvPr>
            <p:cNvSpPr>
              <a:spLocks noChangeShapeType="1"/>
            </p:cNvSpPr>
            <p:nvPr/>
          </p:nvSpPr>
          <p:spPr bwMode="auto">
            <a:xfrm>
              <a:off x="604" y="1500"/>
              <a:ext cx="27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Rectangle 22">
              <a:extLst>
                <a:ext uri="{FF2B5EF4-FFF2-40B4-BE49-F238E27FC236}">
                  <a16:creationId xmlns:a16="http://schemas.microsoft.com/office/drawing/2014/main" id="{7775C597-D663-4B1D-814B-EC67F3CBFDC0}"/>
                </a:ext>
              </a:extLst>
            </p:cNvPr>
            <p:cNvSpPr>
              <a:spLocks noChangeArrowheads="1"/>
            </p:cNvSpPr>
            <p:nvPr/>
          </p:nvSpPr>
          <p:spPr bwMode="auto">
            <a:xfrm>
              <a:off x="0" y="1137"/>
              <a:ext cx="741" cy="741"/>
            </a:xfrm>
            <a:prstGeom prst="rect">
              <a:avLst/>
            </a:prstGeom>
            <a:solidFill>
              <a:schemeClr val="accent3"/>
            </a:solidFill>
            <a:ln w="12700" cmpd="sng">
              <a:solidFill>
                <a:schemeClr val="tx1"/>
              </a:solidFill>
              <a:miter lim="800000"/>
              <a:headEnd/>
              <a:tailEnd/>
            </a:ln>
            <a:effectLst>
              <a:glow rad="139700">
                <a:schemeClr val="accent5">
                  <a:satMod val="175000"/>
                  <a:alpha val="40000"/>
                </a:schemeClr>
              </a:glow>
              <a:outerShdw dist="35921" dir="2700000" algn="ctr" rotWithShape="0">
                <a:schemeClr val="tx1"/>
              </a:outerShdw>
            </a:effectLst>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3200" b="0" dirty="0">
                  <a:latin typeface="微软雅黑" pitchFamily="34" charset="-122"/>
                  <a:ea typeface="微软雅黑" pitchFamily="34" charset="-122"/>
                </a:rPr>
                <a:t>  资金监督内容</a:t>
              </a:r>
              <a:endParaRPr lang="en-US" altLang="zh-CN" sz="3200" b="0" dirty="0">
                <a:latin typeface="微软雅黑" pitchFamily="34" charset="-122"/>
                <a:ea typeface="微软雅黑" pitchFamily="34" charset="-122"/>
              </a:endParaRPr>
            </a:p>
          </p:txBody>
        </p:sp>
        <p:sp>
          <p:nvSpPr>
            <p:cNvPr id="42" name="Rectangle 23">
              <a:extLst>
                <a:ext uri="{FF2B5EF4-FFF2-40B4-BE49-F238E27FC236}">
                  <a16:creationId xmlns:a16="http://schemas.microsoft.com/office/drawing/2014/main" id="{DFDADB16-F3EA-4D47-864E-33EA70B6D068}"/>
                </a:ext>
              </a:extLst>
            </p:cNvPr>
            <p:cNvSpPr>
              <a:spLocks noChangeArrowheads="1"/>
            </p:cNvSpPr>
            <p:nvPr/>
          </p:nvSpPr>
          <p:spPr bwMode="auto">
            <a:xfrm>
              <a:off x="1337" y="26"/>
              <a:ext cx="1547" cy="232"/>
            </a:xfrm>
            <a:prstGeom prst="rect">
              <a:avLst/>
            </a:prstGeom>
            <a:solidFill>
              <a:schemeClr val="accent1">
                <a:lumMod val="20000"/>
                <a:lumOff val="80000"/>
              </a:schemeClr>
            </a:solidFill>
            <a:ln w="12700" cmpd="sng">
              <a:solidFill>
                <a:schemeClr val="tx1"/>
              </a:solidFill>
              <a:miter lim="800000"/>
              <a:headEnd/>
              <a:tailEnd/>
            </a:ln>
          </p:spPr>
          <p:txBody>
            <a:bodyPr lIns="111125" tIns="55563" rIns="111125" bIns="55563" anchor="ctr"/>
            <a:lstStyle>
              <a:lvl1pPr marL="228600" indent="-228600" defTabSz="1096963">
                <a:defRPr sz="1200" b="1">
                  <a:solidFill>
                    <a:schemeClr val="tx1"/>
                  </a:solidFill>
                  <a:latin typeface="Times New Roman" pitchFamily="18" charset="0"/>
                  <a:ea typeface="Gulim" pitchFamily="2" charset="-127"/>
                </a:defRPr>
              </a:lvl1pPr>
              <a:lvl2pPr marL="742950" indent="-285750" defTabSz="1096963">
                <a:defRPr sz="1200" b="1">
                  <a:solidFill>
                    <a:schemeClr val="tx1"/>
                  </a:solidFill>
                  <a:latin typeface="Times New Roman" pitchFamily="18" charset="0"/>
                  <a:ea typeface="Gulim" pitchFamily="2" charset="-127"/>
                </a:defRPr>
              </a:lvl2pPr>
              <a:lvl3pPr marL="1143000" indent="-228600" defTabSz="1096963">
                <a:defRPr sz="1200" b="1">
                  <a:solidFill>
                    <a:schemeClr val="tx1"/>
                  </a:solidFill>
                  <a:latin typeface="Times New Roman" pitchFamily="18" charset="0"/>
                  <a:ea typeface="Gulim" pitchFamily="2" charset="-127"/>
                </a:defRPr>
              </a:lvl3pPr>
              <a:lvl4pPr marL="1600200" indent="-228600" defTabSz="1096963">
                <a:defRPr sz="1200" b="1">
                  <a:solidFill>
                    <a:schemeClr val="tx1"/>
                  </a:solidFill>
                  <a:latin typeface="Times New Roman" pitchFamily="18" charset="0"/>
                  <a:ea typeface="Gulim" pitchFamily="2" charset="-127"/>
                </a:defRPr>
              </a:lvl4pPr>
              <a:lvl5pPr marL="2057400" indent="-228600" defTabSz="1096963">
                <a:defRPr sz="1200" b="1">
                  <a:solidFill>
                    <a:schemeClr val="tx1"/>
                  </a:solidFill>
                  <a:latin typeface="Times New Roman" pitchFamily="18" charset="0"/>
                  <a:ea typeface="Gulim" pitchFamily="2" charset="-127"/>
                </a:defRPr>
              </a:lvl5pPr>
              <a:lvl6pPr marL="25146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6pPr>
              <a:lvl7pPr marL="29718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7pPr>
              <a:lvl8pPr marL="34290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8pPr>
              <a:lvl9pPr marL="3886200" indent="-228600" algn="ctr" defTabSz="1096963" eaLnBrk="0" fontAlgn="base" hangingPunct="0">
                <a:spcBef>
                  <a:spcPct val="50000"/>
                </a:spcBef>
                <a:spcAft>
                  <a:spcPct val="0"/>
                </a:spcAft>
                <a:defRPr sz="1200" b="1">
                  <a:solidFill>
                    <a:schemeClr val="tx1"/>
                  </a:solidFill>
                  <a:latin typeface="Times New Roman" pitchFamily="18" charset="0"/>
                  <a:ea typeface="Gulim" pitchFamily="2" charset="-127"/>
                </a:defRPr>
              </a:lvl9pPr>
            </a:lstStyle>
            <a:p>
              <a:pPr>
                <a:defRPr/>
              </a:pPr>
              <a:r>
                <a:rPr lang="zh-CN" altLang="en-US" sz="1800" b="0" dirty="0">
                  <a:latin typeface="微软雅黑" pitchFamily="34" charset="-122"/>
                  <a:ea typeface="微软雅黑" pitchFamily="34" charset="-122"/>
                </a:rPr>
                <a:t>收缴分离，收支两条线管理</a:t>
              </a:r>
              <a:endParaRPr lang="en-US" altLang="zh-CN" sz="1800" b="0" dirty="0">
                <a:latin typeface="微软雅黑" pitchFamily="34" charset="-122"/>
                <a:ea typeface="微软雅黑" pitchFamily="34" charset="-122"/>
              </a:endParaRPr>
            </a:p>
          </p:txBody>
        </p:sp>
      </p:grpSp>
      <p:sp>
        <p:nvSpPr>
          <p:cNvPr id="45" name="矩形 44">
            <a:extLst>
              <a:ext uri="{FF2B5EF4-FFF2-40B4-BE49-F238E27FC236}">
                <a16:creationId xmlns:a16="http://schemas.microsoft.com/office/drawing/2014/main" id="{1083CB62-82A2-486C-9FD3-23BB04978790}"/>
              </a:ext>
            </a:extLst>
          </p:cNvPr>
          <p:cNvSpPr/>
          <p:nvPr/>
        </p:nvSpPr>
        <p:spPr>
          <a:xfrm>
            <a:off x="4578350" y="4454525"/>
            <a:ext cx="3624263" cy="369888"/>
          </a:xfrm>
          <a:prstGeom prst="rect">
            <a:avLst/>
          </a:prstGeom>
          <a:solidFill>
            <a:schemeClr val="accent1">
              <a:lumMod val="20000"/>
              <a:lumOff val="80000"/>
            </a:schemeClr>
          </a:solidFill>
        </p:spPr>
        <p:txBody>
          <a:bodyPr wrap="none">
            <a:spAutoFit/>
          </a:bodyPr>
          <a:lstStyle/>
          <a:p>
            <a:pPr>
              <a:defRPr/>
            </a:pPr>
            <a:r>
              <a:rPr lang="zh-CN" altLang="zh-CN" dirty="0">
                <a:latin typeface="微软雅黑" pitchFamily="34" charset="-122"/>
                <a:ea typeface="微软雅黑" pitchFamily="34" charset="-122"/>
              </a:rPr>
              <a:t>是否</a:t>
            </a:r>
            <a:r>
              <a:rPr lang="zh-CN" altLang="en-US" dirty="0">
                <a:latin typeface="微软雅黑" pitchFamily="34" charset="-122"/>
                <a:ea typeface="微软雅黑" pitchFamily="34" charset="-122"/>
              </a:rPr>
              <a:t>按规定上解、拨付分成收入   </a:t>
            </a:r>
          </a:p>
        </p:txBody>
      </p:sp>
      <p:sp>
        <p:nvSpPr>
          <p:cNvPr id="44040" name="矩形 45">
            <a:extLst>
              <a:ext uri="{FF2B5EF4-FFF2-40B4-BE49-F238E27FC236}">
                <a16:creationId xmlns:a16="http://schemas.microsoft.com/office/drawing/2014/main" id="{4D9D0755-8F99-44EA-A580-3A80FC93C320}"/>
              </a:ext>
            </a:extLst>
          </p:cNvPr>
          <p:cNvSpPr>
            <a:spLocks noChangeArrowheads="1"/>
          </p:cNvSpPr>
          <p:nvPr/>
        </p:nvSpPr>
        <p:spPr bwMode="auto">
          <a:xfrm>
            <a:off x="4622800" y="5057775"/>
            <a:ext cx="2722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1800">
                <a:latin typeface="微软雅黑" panose="020B0503020204020204" pitchFamily="34" charset="-122"/>
                <a:ea typeface="微软雅黑" panose="020B0503020204020204" pitchFamily="34" charset="-122"/>
              </a:rPr>
              <a:t>是否</a:t>
            </a:r>
            <a:r>
              <a:rPr lang="zh-CN" altLang="en-US" sz="1800">
                <a:latin typeface="微软雅黑" panose="020B0503020204020204" pitchFamily="34" charset="-122"/>
                <a:ea typeface="微软雅黑" panose="020B0503020204020204" pitchFamily="34" charset="-122"/>
              </a:rPr>
              <a:t>按规定办理退付业务</a:t>
            </a:r>
          </a:p>
        </p:txBody>
      </p:sp>
      <p:sp>
        <p:nvSpPr>
          <p:cNvPr id="44041" name="矩形 46">
            <a:extLst>
              <a:ext uri="{FF2B5EF4-FFF2-40B4-BE49-F238E27FC236}">
                <a16:creationId xmlns:a16="http://schemas.microsoft.com/office/drawing/2014/main" id="{CB416D14-934D-4C05-AD4D-23820627A428}"/>
              </a:ext>
            </a:extLst>
          </p:cNvPr>
          <p:cNvSpPr>
            <a:spLocks noChangeArrowheads="1"/>
          </p:cNvSpPr>
          <p:nvPr/>
        </p:nvSpPr>
        <p:spPr bwMode="auto">
          <a:xfrm>
            <a:off x="4638675" y="5600700"/>
            <a:ext cx="341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a:latin typeface="微软雅黑" panose="020B0503020204020204" pitchFamily="34" charset="-122"/>
                <a:ea typeface="微软雅黑" panose="020B0503020204020204" pitchFamily="34" charset="-122"/>
              </a:rPr>
              <a:t>代理银行</a:t>
            </a:r>
            <a:r>
              <a:rPr lang="zh-CN" altLang="zh-CN" sz="1800">
                <a:latin typeface="微软雅黑" panose="020B0503020204020204" pitchFamily="34" charset="-122"/>
                <a:ea typeface="微软雅黑" panose="020B0503020204020204" pitchFamily="34" charset="-122"/>
              </a:rPr>
              <a:t>是否</a:t>
            </a:r>
            <a:r>
              <a:rPr lang="zh-CN" altLang="en-US" sz="1800">
                <a:latin typeface="微软雅黑" panose="020B0503020204020204" pitchFamily="34" charset="-122"/>
                <a:ea typeface="微软雅黑" panose="020B0503020204020204" pitchFamily="34" charset="-122"/>
              </a:rPr>
              <a:t>有序办理代理收缴</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a:extLst>
              <a:ext uri="{FF2B5EF4-FFF2-40B4-BE49-F238E27FC236}">
                <a16:creationId xmlns:a16="http://schemas.microsoft.com/office/drawing/2014/main" id="{7EDD7C44-1D11-4292-8414-94E8CCA31A2C}"/>
              </a:ext>
            </a:extLst>
          </p:cNvPr>
          <p:cNvSpPr>
            <a:spLocks noGrp="1"/>
          </p:cNvSpPr>
          <p:nvPr>
            <p:ph type="title"/>
          </p:nvPr>
        </p:nvSpPr>
        <p:spPr>
          <a:xfrm>
            <a:off x="214313" y="-531813"/>
            <a:ext cx="8929687" cy="1462088"/>
          </a:xfrm>
        </p:spPr>
        <p:txBody>
          <a:bodyPr/>
          <a:lstStyle/>
          <a:p>
            <a:r>
              <a:rPr lang="zh-CN" altLang="en-US"/>
              <a:t>非税收入预算监督</a:t>
            </a:r>
          </a:p>
        </p:txBody>
      </p:sp>
      <p:sp>
        <p:nvSpPr>
          <p:cNvPr id="5" name="AutoShape 32">
            <a:extLst>
              <a:ext uri="{FF2B5EF4-FFF2-40B4-BE49-F238E27FC236}">
                <a16:creationId xmlns:a16="http://schemas.microsoft.com/office/drawing/2014/main" id="{80F74EE8-833F-4C56-A4EB-041AD034FFB1}"/>
              </a:ext>
            </a:extLst>
          </p:cNvPr>
          <p:cNvSpPr>
            <a:spLocks noGrp="1" noChangeArrowheads="1"/>
          </p:cNvSpPr>
          <p:nvPr>
            <p:ph idx="1"/>
          </p:nvPr>
        </p:nvSpPr>
        <p:spPr>
          <a:xfrm>
            <a:off x="684213" y="1341438"/>
            <a:ext cx="8064500" cy="4535487"/>
          </a:xfrm>
          <a:prstGeom prst="roundRect">
            <a:avLst>
              <a:gd name="adj" fmla="val 9153"/>
            </a:avLst>
          </a:prstGeom>
          <a:gradFill rotWithShape="1">
            <a:gsLst>
              <a:gs pos="0">
                <a:srgbClr val="9CD8CF"/>
              </a:gs>
              <a:gs pos="100000">
                <a:srgbClr val="EBF7F5"/>
              </a:gs>
            </a:gsLst>
            <a:lin ang="5400000" scaled="1"/>
          </a:gradFill>
          <a:ln w="19050">
            <a:solidFill>
              <a:srgbClr val="5CBCAE"/>
            </a:solidFill>
            <a:round/>
            <a:headEnd/>
            <a:tailEnd/>
          </a:ln>
        </p:spPr>
        <p:txBody>
          <a:bodyPr wrap="none" anchor="ctr"/>
          <a:lstStyle/>
          <a:p>
            <a:pPr>
              <a:defRPr/>
            </a:pPr>
            <a:r>
              <a:rPr lang="zh-CN" altLang="zh-CN" sz="4000" dirty="0"/>
              <a:t>非税收入预算监督的主要内容是：</a:t>
            </a:r>
            <a:endParaRPr lang="en-US" altLang="zh-CN" sz="4000" dirty="0"/>
          </a:p>
          <a:p>
            <a:pPr marL="0" indent="0">
              <a:buFont typeface="Wingdings" panose="05000000000000000000" pitchFamily="2" charset="2"/>
              <a:buNone/>
              <a:defRPr/>
            </a:pPr>
            <a:r>
              <a:rPr lang="en-US" altLang="zh-CN" sz="4000" dirty="0"/>
              <a:t>   </a:t>
            </a:r>
            <a:r>
              <a:rPr lang="zh-CN" altLang="zh-CN" sz="4000" dirty="0"/>
              <a:t>是否按规定将政府非税收入项目</a:t>
            </a:r>
            <a:endParaRPr lang="en-US" altLang="zh-CN" sz="4000" dirty="0"/>
          </a:p>
          <a:p>
            <a:pPr marL="0" indent="0">
              <a:buFont typeface="Wingdings" panose="05000000000000000000" pitchFamily="2" charset="2"/>
              <a:buNone/>
              <a:defRPr/>
            </a:pPr>
            <a:r>
              <a:rPr lang="en-US" altLang="zh-CN" sz="4000" dirty="0"/>
              <a:t>   </a:t>
            </a:r>
            <a:r>
              <a:rPr lang="zh-CN" altLang="zh-CN" sz="4000" dirty="0"/>
              <a:t>纳入部门或单位的</a:t>
            </a:r>
            <a:r>
              <a:rPr lang="zh-CN" altLang="zh-CN" sz="4000" dirty="0">
                <a:solidFill>
                  <a:srgbClr val="FF0000"/>
                </a:solidFill>
              </a:rPr>
              <a:t>预算编制范围</a:t>
            </a:r>
            <a:r>
              <a:rPr lang="zh-CN" altLang="zh-CN" sz="4000" dirty="0"/>
              <a:t>；</a:t>
            </a:r>
            <a:endParaRPr lang="en-US" altLang="zh-CN" sz="4000" dirty="0"/>
          </a:p>
          <a:p>
            <a:pPr marL="0" indent="0">
              <a:buFont typeface="Wingdings" panose="05000000000000000000" pitchFamily="2" charset="2"/>
              <a:buNone/>
              <a:defRPr/>
            </a:pPr>
            <a:r>
              <a:rPr lang="en-US" altLang="zh-CN" sz="4000" dirty="0"/>
              <a:t>   </a:t>
            </a:r>
            <a:r>
              <a:rPr lang="zh-CN" altLang="zh-CN" sz="4000" dirty="0">
                <a:solidFill>
                  <a:srgbClr val="FF0000"/>
                </a:solidFill>
              </a:rPr>
              <a:t>有无漏编、少编</a:t>
            </a:r>
            <a:r>
              <a:rPr lang="zh-CN" altLang="zh-CN" sz="4000" dirty="0"/>
              <a:t>；非税收入</a:t>
            </a:r>
            <a:r>
              <a:rPr lang="zh-CN" altLang="zh-CN" sz="4000" dirty="0">
                <a:solidFill>
                  <a:srgbClr val="FF0000"/>
                </a:solidFill>
              </a:rPr>
              <a:t>预算</a:t>
            </a:r>
            <a:endParaRPr lang="en-US" altLang="zh-CN" sz="4000" dirty="0">
              <a:solidFill>
                <a:srgbClr val="FF0000"/>
              </a:solidFill>
            </a:endParaRPr>
          </a:p>
          <a:p>
            <a:pPr marL="0" indent="0">
              <a:buFont typeface="Wingdings" panose="05000000000000000000" pitchFamily="2" charset="2"/>
              <a:buNone/>
              <a:defRPr/>
            </a:pPr>
            <a:r>
              <a:rPr lang="en-US" altLang="zh-CN" sz="4000" dirty="0">
                <a:solidFill>
                  <a:srgbClr val="FF0000"/>
                </a:solidFill>
              </a:rPr>
              <a:t>   </a:t>
            </a:r>
            <a:r>
              <a:rPr lang="zh-CN" altLang="zh-CN" sz="4000" dirty="0">
                <a:solidFill>
                  <a:srgbClr val="FF0000"/>
                </a:solidFill>
              </a:rPr>
              <a:t>的执行</a:t>
            </a:r>
            <a:r>
              <a:rPr lang="zh-CN" altLang="zh-CN" sz="4000" dirty="0"/>
              <a:t>情况</a:t>
            </a:r>
            <a:endParaRPr lang="zh-CN" alt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a:extLst>
              <a:ext uri="{FF2B5EF4-FFF2-40B4-BE49-F238E27FC236}">
                <a16:creationId xmlns:a16="http://schemas.microsoft.com/office/drawing/2014/main" id="{0EEDEBF1-6C80-4ED9-8BB0-BEBDE0988C4B}"/>
              </a:ext>
            </a:extLst>
          </p:cNvPr>
          <p:cNvSpPr>
            <a:spLocks noGrp="1"/>
          </p:cNvSpPr>
          <p:nvPr>
            <p:ph type="title"/>
          </p:nvPr>
        </p:nvSpPr>
        <p:spPr>
          <a:xfrm>
            <a:off x="827088" y="0"/>
            <a:ext cx="7793037" cy="1462088"/>
          </a:xfrm>
        </p:spPr>
        <p:txBody>
          <a:bodyPr/>
          <a:lstStyle/>
          <a:p>
            <a:r>
              <a:rPr lang="zh-CN" altLang="zh-CN" b="1">
                <a:latin typeface="微软雅黑" panose="020B0503020204020204" pitchFamily="34" charset="-122"/>
                <a:ea typeface="微软雅黑" panose="020B0503020204020204" pitchFamily="34" charset="-122"/>
              </a:rPr>
              <a:t>第四节 非税收入监督检查方式、方法与程序</a:t>
            </a:r>
            <a:endParaRPr lang="zh-CN" altLang="en-US" b="1">
              <a:latin typeface="微软雅黑" panose="020B0503020204020204" pitchFamily="34" charset="-122"/>
              <a:ea typeface="微软雅黑" panose="020B0503020204020204" pitchFamily="34" charset="-122"/>
            </a:endParaRPr>
          </a:p>
        </p:txBody>
      </p:sp>
      <p:sp>
        <p:nvSpPr>
          <p:cNvPr id="46083" name="内容占位符 2">
            <a:extLst>
              <a:ext uri="{FF2B5EF4-FFF2-40B4-BE49-F238E27FC236}">
                <a16:creationId xmlns:a16="http://schemas.microsoft.com/office/drawing/2014/main" id="{6EDF4211-4257-4EED-BE80-286D1061A651}"/>
              </a:ext>
            </a:extLst>
          </p:cNvPr>
          <p:cNvSpPr>
            <a:spLocks noGrp="1"/>
          </p:cNvSpPr>
          <p:nvPr>
            <p:ph idx="1"/>
          </p:nvPr>
        </p:nvSpPr>
        <p:spPr>
          <a:xfrm>
            <a:off x="395288" y="1628775"/>
            <a:ext cx="8631237" cy="4114800"/>
          </a:xfrm>
        </p:spPr>
        <p:txBody>
          <a:bodyPr/>
          <a:lstStyle/>
          <a:p>
            <a:r>
              <a:rPr lang="zh-CN" altLang="zh-CN" sz="2800" b="1">
                <a:solidFill>
                  <a:schemeClr val="tx2"/>
                </a:solidFill>
                <a:latin typeface="华文琥珀" panose="02010800040101010101" pitchFamily="2" charset="-122"/>
                <a:ea typeface="华文琥珀" panose="02010800040101010101" pitchFamily="2" charset="-122"/>
              </a:rPr>
              <a:t>监督检查的方式</a:t>
            </a:r>
            <a:endParaRPr lang="zh-CN" altLang="zh-CN" sz="2800">
              <a:solidFill>
                <a:schemeClr val="tx2"/>
              </a:solidFill>
              <a:latin typeface="华文琥珀" panose="02010800040101010101" pitchFamily="2" charset="-122"/>
              <a:ea typeface="华文琥珀" panose="02010800040101010101" pitchFamily="2" charset="-122"/>
            </a:endParaRPr>
          </a:p>
          <a:p>
            <a:r>
              <a:rPr lang="en-US" altLang="zh-CN" sz="2400"/>
              <a:t>1.</a:t>
            </a:r>
            <a:r>
              <a:rPr lang="zh-CN" altLang="zh-CN" sz="2400"/>
              <a:t>按照检查的常规性划分，常规检查和非常规检查。常规检查如例行检查、年度检查等；非常规检查如针对群众举报进行的检查等。</a:t>
            </a:r>
          </a:p>
          <a:p>
            <a:r>
              <a:rPr lang="en-US" altLang="zh-CN" sz="2400"/>
              <a:t>2. </a:t>
            </a:r>
            <a:r>
              <a:rPr lang="zh-CN" altLang="zh-CN" sz="2400"/>
              <a:t>按照检查的时间跨度划分，政府非税收入的监督检查分为日常检查和年度检查。</a:t>
            </a:r>
          </a:p>
          <a:p>
            <a:r>
              <a:rPr lang="en-US" altLang="zh-CN" sz="2400"/>
              <a:t>3.</a:t>
            </a:r>
            <a:r>
              <a:rPr lang="zh-CN" altLang="zh-CN" sz="2400"/>
              <a:t>按照检查对象划分，政府非税收入的监督检查分为普遍检查和重点检查。</a:t>
            </a:r>
          </a:p>
          <a:p>
            <a:r>
              <a:rPr lang="en-US" altLang="zh-CN" sz="2400"/>
              <a:t>4.</a:t>
            </a:r>
            <a:r>
              <a:rPr lang="zh-CN" altLang="zh-CN" sz="2400"/>
              <a:t>按照检查内容划分，政府非税收入的监督检查分为全面检查和专项检查。</a:t>
            </a:r>
          </a:p>
          <a:p>
            <a:r>
              <a:rPr lang="en-US" altLang="zh-CN" sz="2400"/>
              <a:t>5.</a:t>
            </a:r>
            <a:r>
              <a:rPr lang="zh-CN" altLang="zh-CN" sz="2400"/>
              <a:t>按照检查实施地点来划分，政府非税收入的监督检查分为现场检查和报送检查。</a:t>
            </a:r>
            <a:endParaRPr lang="zh-CN"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a:extLst>
              <a:ext uri="{FF2B5EF4-FFF2-40B4-BE49-F238E27FC236}">
                <a16:creationId xmlns:a16="http://schemas.microsoft.com/office/drawing/2014/main" id="{09DB5D3E-4BFD-4A32-BA7A-887B76197BE4}"/>
              </a:ext>
            </a:extLst>
          </p:cNvPr>
          <p:cNvSpPr>
            <a:spLocks noGrp="1"/>
          </p:cNvSpPr>
          <p:nvPr>
            <p:ph type="title"/>
          </p:nvPr>
        </p:nvSpPr>
        <p:spPr/>
        <p:txBody>
          <a:bodyPr/>
          <a:lstStyle/>
          <a:p>
            <a:r>
              <a:rPr lang="zh-CN" altLang="en-US"/>
              <a:t>非税收入监督检查的方法</a:t>
            </a:r>
          </a:p>
        </p:txBody>
      </p:sp>
      <p:sp>
        <p:nvSpPr>
          <p:cNvPr id="47107" name="内容占位符 2">
            <a:extLst>
              <a:ext uri="{FF2B5EF4-FFF2-40B4-BE49-F238E27FC236}">
                <a16:creationId xmlns:a16="http://schemas.microsoft.com/office/drawing/2014/main" id="{FEE4C5D0-A152-4A85-ADFF-89FA74C85E28}"/>
              </a:ext>
            </a:extLst>
          </p:cNvPr>
          <p:cNvSpPr>
            <a:spLocks noGrp="1"/>
          </p:cNvSpPr>
          <p:nvPr>
            <p:ph idx="1"/>
          </p:nvPr>
        </p:nvSpPr>
        <p:spPr/>
        <p:txBody>
          <a:bodyPr/>
          <a:lstStyle/>
          <a:p>
            <a:r>
              <a:rPr lang="zh-CN" altLang="zh-CN">
                <a:solidFill>
                  <a:schemeClr val="tx2"/>
                </a:solidFill>
                <a:latin typeface="华文琥珀" panose="02010800040101010101" pitchFamily="2" charset="-122"/>
                <a:ea typeface="华文琥珀" panose="02010800040101010101" pitchFamily="2" charset="-122"/>
              </a:rPr>
              <a:t>基本的监督检查方法有</a:t>
            </a:r>
            <a:r>
              <a:rPr lang="zh-CN" altLang="zh-CN"/>
              <a:t>：</a:t>
            </a:r>
            <a:endParaRPr lang="en-US" altLang="zh-CN"/>
          </a:p>
          <a:p>
            <a:r>
              <a:rPr lang="zh-CN" altLang="zh-CN"/>
              <a:t>审核，审批</a:t>
            </a:r>
            <a:r>
              <a:rPr lang="zh-CN" altLang="en-US"/>
              <a:t>。</a:t>
            </a:r>
            <a:endParaRPr lang="en-US" altLang="zh-CN"/>
          </a:p>
          <a:p>
            <a:r>
              <a:rPr lang="zh-CN" altLang="zh-CN"/>
              <a:t>监控，监缴</a:t>
            </a:r>
            <a:r>
              <a:rPr lang="zh-CN" altLang="en-US"/>
              <a:t>。</a:t>
            </a:r>
            <a:endParaRPr lang="en-US" altLang="zh-CN"/>
          </a:p>
          <a:p>
            <a:r>
              <a:rPr lang="zh-CN" altLang="zh-CN"/>
              <a:t>对账，分析</a:t>
            </a:r>
            <a:r>
              <a:rPr lang="zh-CN" altLang="en-US"/>
              <a:t>。</a:t>
            </a:r>
            <a:endParaRPr lang="en-US" altLang="zh-CN"/>
          </a:p>
          <a:p>
            <a:r>
              <a:rPr lang="zh-CN" altLang="zh-CN"/>
              <a:t>调查，检查，监盘，观察，查询</a:t>
            </a:r>
            <a:r>
              <a:rPr lang="zh-CN" altLang="en-US"/>
              <a:t>。</a:t>
            </a:r>
            <a:endParaRPr lang="en-US" altLang="zh-CN"/>
          </a:p>
          <a:p>
            <a:r>
              <a:rPr lang="zh-CN" altLang="zh-CN"/>
              <a:t>函证</a:t>
            </a:r>
            <a:r>
              <a:rPr lang="zh-CN" altLang="en-US"/>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C6085B8-9698-4E39-A46C-D8DEC97C8763}"/>
              </a:ext>
            </a:extLst>
          </p:cNvPr>
          <p:cNvSpPr>
            <a:spLocks noGrp="1" noChangeArrowheads="1"/>
          </p:cNvSpPr>
          <p:nvPr>
            <p:ph type="title"/>
          </p:nvPr>
        </p:nvSpPr>
        <p:spPr>
          <a:xfrm>
            <a:off x="1150938" y="214313"/>
            <a:ext cx="7793037" cy="1054100"/>
          </a:xfrm>
        </p:spPr>
        <p:txBody>
          <a:bodyPr/>
          <a:lstStyle/>
          <a:p>
            <a:r>
              <a:rPr lang="zh-CN" altLang="en-US" sz="4000">
                <a:solidFill>
                  <a:schemeClr val="tx1"/>
                </a:solidFill>
                <a:latin typeface="华文琥珀" panose="02010800040101010101" pitchFamily="2" charset="-122"/>
                <a:ea typeface="华文琥珀" panose="02010800040101010101" pitchFamily="2" charset="-122"/>
              </a:rPr>
              <a:t>具体稽查方法</a:t>
            </a:r>
            <a:endParaRPr lang="en-US" altLang="zh-CN" sz="4000">
              <a:solidFill>
                <a:schemeClr val="tx1"/>
              </a:solidFill>
              <a:latin typeface="华文琥珀" panose="02010800040101010101" pitchFamily="2" charset="-122"/>
              <a:ea typeface="华文琥珀" panose="02010800040101010101" pitchFamily="2" charset="-122"/>
            </a:endParaRPr>
          </a:p>
        </p:txBody>
      </p:sp>
      <p:sp>
        <p:nvSpPr>
          <p:cNvPr id="48131" name="Text Box 3">
            <a:extLst>
              <a:ext uri="{FF2B5EF4-FFF2-40B4-BE49-F238E27FC236}">
                <a16:creationId xmlns:a16="http://schemas.microsoft.com/office/drawing/2014/main" id="{FFEF3BC0-D391-4E53-B147-C5612E064823}"/>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48132" name="Group 4">
            <a:extLst>
              <a:ext uri="{FF2B5EF4-FFF2-40B4-BE49-F238E27FC236}">
                <a16:creationId xmlns:a16="http://schemas.microsoft.com/office/drawing/2014/main" id="{E67ECC62-0490-41CD-9974-D8B34981F32C}"/>
              </a:ext>
            </a:extLst>
          </p:cNvPr>
          <p:cNvGrpSpPr>
            <a:grpSpLocks/>
          </p:cNvGrpSpPr>
          <p:nvPr/>
        </p:nvGrpSpPr>
        <p:grpSpPr bwMode="auto">
          <a:xfrm>
            <a:off x="1660525" y="1628775"/>
            <a:ext cx="6080125" cy="1238250"/>
            <a:chOff x="1296" y="1824"/>
            <a:chExt cx="3092" cy="480"/>
          </a:xfrm>
        </p:grpSpPr>
        <p:sp>
          <p:nvSpPr>
            <p:cNvPr id="324613" name="AutoShape 5">
              <a:extLst>
                <a:ext uri="{FF2B5EF4-FFF2-40B4-BE49-F238E27FC236}">
                  <a16:creationId xmlns:a16="http://schemas.microsoft.com/office/drawing/2014/main" id="{EE0B7058-B518-4A5C-8FA1-EABE0D55D5DF}"/>
                </a:ext>
              </a:extLst>
            </p:cNvPr>
            <p:cNvSpPr>
              <a:spLocks noChangeArrowheads="1"/>
            </p:cNvSpPr>
            <p:nvPr/>
          </p:nvSpPr>
          <p:spPr bwMode="gray">
            <a:xfrm>
              <a:off x="1584" y="1886"/>
              <a:ext cx="2804"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a:latin typeface="Arial" charset="0"/>
              </a:endParaRPr>
            </a:p>
          </p:txBody>
        </p:sp>
        <p:sp>
          <p:nvSpPr>
            <p:cNvPr id="48149" name="AutoShape 6">
              <a:extLst>
                <a:ext uri="{FF2B5EF4-FFF2-40B4-BE49-F238E27FC236}">
                  <a16:creationId xmlns:a16="http://schemas.microsoft.com/office/drawing/2014/main" id="{1F6DDD12-9706-4816-A86C-96E14BD735C8}"/>
                </a:ext>
              </a:extLst>
            </p:cNvPr>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8150" name="Text Box 7">
              <a:extLst>
                <a:ext uri="{FF2B5EF4-FFF2-40B4-BE49-F238E27FC236}">
                  <a16:creationId xmlns:a16="http://schemas.microsoft.com/office/drawing/2014/main" id="{86602671-4611-4B85-B508-0348C2B4EB58}"/>
                </a:ext>
              </a:extLst>
            </p:cNvPr>
            <p:cNvSpPr txBox="1">
              <a:spLocks noChangeArrowheads="1"/>
            </p:cNvSpPr>
            <p:nvPr/>
          </p:nvSpPr>
          <p:spPr bwMode="gray">
            <a:xfrm>
              <a:off x="1680" y="1934"/>
              <a:ext cx="2467"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a:latin typeface="Arial" panose="020B0604020202020204" pitchFamily="34" charset="0"/>
                </a:rPr>
                <a:t>严控项目标准，确保依法征收</a:t>
              </a:r>
              <a:endParaRPr lang="en-US" altLang="zh-CN" sz="2800" b="1">
                <a:latin typeface="Arial" panose="020B0604020202020204" pitchFamily="34" charset="0"/>
              </a:endParaRPr>
            </a:p>
          </p:txBody>
        </p:sp>
        <p:sp>
          <p:nvSpPr>
            <p:cNvPr id="48151" name="Text Box 8">
              <a:extLst>
                <a:ext uri="{FF2B5EF4-FFF2-40B4-BE49-F238E27FC236}">
                  <a16:creationId xmlns:a16="http://schemas.microsoft.com/office/drawing/2014/main" id="{6EA9A346-2D92-4C9F-BF13-648B1B1EEAB2}"/>
                </a:ext>
              </a:extLst>
            </p:cNvPr>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en-US" altLang="zh-CN" sz="2400">
                  <a:solidFill>
                    <a:schemeClr val="bg1"/>
                  </a:solidFill>
                  <a:latin typeface="Arial" panose="020B0604020202020204" pitchFamily="34" charset="0"/>
                </a:rPr>
                <a:t>1</a:t>
              </a:r>
            </a:p>
          </p:txBody>
        </p:sp>
      </p:grpSp>
      <p:grpSp>
        <p:nvGrpSpPr>
          <p:cNvPr id="48133" name="Group 9">
            <a:extLst>
              <a:ext uri="{FF2B5EF4-FFF2-40B4-BE49-F238E27FC236}">
                <a16:creationId xmlns:a16="http://schemas.microsoft.com/office/drawing/2014/main" id="{9C7C632D-8010-460D-8644-0519884BA6A5}"/>
              </a:ext>
            </a:extLst>
          </p:cNvPr>
          <p:cNvGrpSpPr>
            <a:grpSpLocks/>
          </p:cNvGrpSpPr>
          <p:nvPr/>
        </p:nvGrpSpPr>
        <p:grpSpPr bwMode="auto">
          <a:xfrm>
            <a:off x="1654175" y="2644775"/>
            <a:ext cx="6086475" cy="936625"/>
            <a:chOff x="1296" y="1824"/>
            <a:chExt cx="3172" cy="432"/>
          </a:xfrm>
        </p:grpSpPr>
        <p:sp>
          <p:nvSpPr>
            <p:cNvPr id="324618" name="AutoShape 10">
              <a:extLst>
                <a:ext uri="{FF2B5EF4-FFF2-40B4-BE49-F238E27FC236}">
                  <a16:creationId xmlns:a16="http://schemas.microsoft.com/office/drawing/2014/main" id="{A01672AC-6A88-49D5-BA96-E9C4A04A245A}"/>
                </a:ext>
              </a:extLst>
            </p:cNvPr>
            <p:cNvSpPr>
              <a:spLocks noChangeArrowheads="1"/>
            </p:cNvSpPr>
            <p:nvPr/>
          </p:nvSpPr>
          <p:spPr bwMode="gray">
            <a:xfrm>
              <a:off x="1536" y="1824"/>
              <a:ext cx="2932" cy="363"/>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a:latin typeface="Arial" charset="0"/>
              </a:endParaRPr>
            </a:p>
          </p:txBody>
        </p:sp>
        <p:sp>
          <p:nvSpPr>
            <p:cNvPr id="48145" name="AutoShape 11">
              <a:extLst>
                <a:ext uri="{FF2B5EF4-FFF2-40B4-BE49-F238E27FC236}">
                  <a16:creationId xmlns:a16="http://schemas.microsoft.com/office/drawing/2014/main" id="{6EF6F35B-A095-479A-B99B-CA90EE56AA90}"/>
                </a:ext>
              </a:extLst>
            </p:cNvPr>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8146" name="Text Box 12">
              <a:extLst>
                <a:ext uri="{FF2B5EF4-FFF2-40B4-BE49-F238E27FC236}">
                  <a16:creationId xmlns:a16="http://schemas.microsoft.com/office/drawing/2014/main" id="{22628605-A088-4ACE-9A25-F68003814913}"/>
                </a:ext>
              </a:extLst>
            </p:cNvPr>
            <p:cNvSpPr txBox="1">
              <a:spLocks noChangeArrowheads="1"/>
            </p:cNvSpPr>
            <p:nvPr/>
          </p:nvSpPr>
          <p:spPr bwMode="gray">
            <a:xfrm>
              <a:off x="1636" y="1872"/>
              <a:ext cx="264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a:latin typeface="Arial" panose="020B0604020202020204" pitchFamily="34" charset="0"/>
                </a:rPr>
                <a:t>核查银行账户，确保源头控收</a:t>
              </a:r>
              <a:endParaRPr lang="en-US" altLang="zh-CN" sz="2800" b="1">
                <a:latin typeface="Arial" panose="020B0604020202020204" pitchFamily="34" charset="0"/>
              </a:endParaRPr>
            </a:p>
          </p:txBody>
        </p:sp>
        <p:sp>
          <p:nvSpPr>
            <p:cNvPr id="48147" name="Text Box 13">
              <a:extLst>
                <a:ext uri="{FF2B5EF4-FFF2-40B4-BE49-F238E27FC236}">
                  <a16:creationId xmlns:a16="http://schemas.microsoft.com/office/drawing/2014/main" id="{B7F87970-C0A1-430F-BC87-571BF1FF5749}"/>
                </a:ext>
              </a:extLst>
            </p:cNvPr>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en-US" altLang="zh-CN" sz="2400">
                  <a:solidFill>
                    <a:schemeClr val="bg1"/>
                  </a:solidFill>
                  <a:latin typeface="Arial" panose="020B0604020202020204" pitchFamily="34" charset="0"/>
                </a:rPr>
                <a:t>2</a:t>
              </a:r>
            </a:p>
          </p:txBody>
        </p:sp>
      </p:grpSp>
      <p:grpSp>
        <p:nvGrpSpPr>
          <p:cNvPr id="48134" name="Group 14">
            <a:extLst>
              <a:ext uri="{FF2B5EF4-FFF2-40B4-BE49-F238E27FC236}">
                <a16:creationId xmlns:a16="http://schemas.microsoft.com/office/drawing/2014/main" id="{9BB7B3FF-E176-4EAC-B25B-7CB69C30119A}"/>
              </a:ext>
            </a:extLst>
          </p:cNvPr>
          <p:cNvGrpSpPr>
            <a:grpSpLocks/>
          </p:cNvGrpSpPr>
          <p:nvPr/>
        </p:nvGrpSpPr>
        <p:grpSpPr bwMode="auto">
          <a:xfrm>
            <a:off x="1652588" y="3403600"/>
            <a:ext cx="6088062" cy="1063625"/>
            <a:chOff x="1296" y="1824"/>
            <a:chExt cx="2976" cy="432"/>
          </a:xfrm>
        </p:grpSpPr>
        <p:sp>
          <p:nvSpPr>
            <p:cNvPr id="324623" name="AutoShape 15">
              <a:extLst>
                <a:ext uri="{FF2B5EF4-FFF2-40B4-BE49-F238E27FC236}">
                  <a16:creationId xmlns:a16="http://schemas.microsoft.com/office/drawing/2014/main" id="{09A6A401-5755-4764-9CBA-8F61ACF41D33}"/>
                </a:ext>
              </a:extLst>
            </p:cNvPr>
            <p:cNvSpPr>
              <a:spLocks noChangeArrowheads="1"/>
            </p:cNvSpPr>
            <p:nvPr/>
          </p:nvSpPr>
          <p:spPr bwMode="gray">
            <a:xfrm>
              <a:off x="1536" y="1899"/>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a:latin typeface="Arial" charset="0"/>
              </a:endParaRPr>
            </a:p>
          </p:txBody>
        </p:sp>
        <p:sp>
          <p:nvSpPr>
            <p:cNvPr id="48141" name="AutoShape 16">
              <a:extLst>
                <a:ext uri="{FF2B5EF4-FFF2-40B4-BE49-F238E27FC236}">
                  <a16:creationId xmlns:a16="http://schemas.microsoft.com/office/drawing/2014/main" id="{98FCEAE8-93DA-427B-A82B-79EBB75BD3F6}"/>
                </a:ext>
              </a:extLst>
            </p:cNvPr>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8142" name="Text Box 17">
              <a:extLst>
                <a:ext uri="{FF2B5EF4-FFF2-40B4-BE49-F238E27FC236}">
                  <a16:creationId xmlns:a16="http://schemas.microsoft.com/office/drawing/2014/main" id="{994C3F89-D2BF-4BDC-BFCA-68CB77097DC4}"/>
                </a:ext>
              </a:extLst>
            </p:cNvPr>
            <p:cNvSpPr txBox="1">
              <a:spLocks noChangeArrowheads="1"/>
            </p:cNvSpPr>
            <p:nvPr/>
          </p:nvSpPr>
          <p:spPr bwMode="gray">
            <a:xfrm>
              <a:off x="1680" y="1934"/>
              <a:ext cx="25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a:latin typeface="Arial" panose="020B0604020202020204" pitchFamily="34" charset="0"/>
                </a:rPr>
                <a:t>全面清理票据，确保以票管收</a:t>
              </a:r>
              <a:endParaRPr lang="en-US" altLang="zh-CN" sz="2800" b="1">
                <a:latin typeface="Arial" panose="020B0604020202020204" pitchFamily="34" charset="0"/>
              </a:endParaRPr>
            </a:p>
          </p:txBody>
        </p:sp>
        <p:sp>
          <p:nvSpPr>
            <p:cNvPr id="48143" name="Text Box 18">
              <a:extLst>
                <a:ext uri="{FF2B5EF4-FFF2-40B4-BE49-F238E27FC236}">
                  <a16:creationId xmlns:a16="http://schemas.microsoft.com/office/drawing/2014/main" id="{050A9DCD-B1A5-453F-A8F9-EC1C5AECC10D}"/>
                </a:ext>
              </a:extLst>
            </p:cNvPr>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en-US" altLang="zh-CN" sz="2400">
                  <a:solidFill>
                    <a:schemeClr val="bg1"/>
                  </a:solidFill>
                  <a:latin typeface="Arial" panose="020B0604020202020204" pitchFamily="34" charset="0"/>
                </a:rPr>
                <a:t>3</a:t>
              </a:r>
            </a:p>
          </p:txBody>
        </p:sp>
      </p:grpSp>
      <p:grpSp>
        <p:nvGrpSpPr>
          <p:cNvPr id="48135" name="Group 19">
            <a:extLst>
              <a:ext uri="{FF2B5EF4-FFF2-40B4-BE49-F238E27FC236}">
                <a16:creationId xmlns:a16="http://schemas.microsoft.com/office/drawing/2014/main" id="{5D73A998-05AF-429F-B129-9E10D992E905}"/>
              </a:ext>
            </a:extLst>
          </p:cNvPr>
          <p:cNvGrpSpPr>
            <a:grpSpLocks/>
          </p:cNvGrpSpPr>
          <p:nvPr/>
        </p:nvGrpSpPr>
        <p:grpSpPr bwMode="auto">
          <a:xfrm>
            <a:off x="1708150" y="4437063"/>
            <a:ext cx="6032500" cy="1236662"/>
            <a:chOff x="1274" y="1795"/>
            <a:chExt cx="2998" cy="609"/>
          </a:xfrm>
        </p:grpSpPr>
        <p:sp>
          <p:nvSpPr>
            <p:cNvPr id="324628" name="AutoShape 20">
              <a:extLst>
                <a:ext uri="{FF2B5EF4-FFF2-40B4-BE49-F238E27FC236}">
                  <a16:creationId xmlns:a16="http://schemas.microsoft.com/office/drawing/2014/main" id="{1B4BE24B-B146-4BDA-9C9C-27AE61A4B6B1}"/>
                </a:ext>
              </a:extLst>
            </p:cNvPr>
            <p:cNvSpPr>
              <a:spLocks noChangeArrowheads="1"/>
            </p:cNvSpPr>
            <p:nvPr/>
          </p:nvSpPr>
          <p:spPr bwMode="gray">
            <a:xfrm>
              <a:off x="1536" y="1795"/>
              <a:ext cx="2736" cy="392"/>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a:latin typeface="Arial" charset="0"/>
              </a:endParaRPr>
            </a:p>
          </p:txBody>
        </p:sp>
        <p:sp>
          <p:nvSpPr>
            <p:cNvPr id="48137" name="AutoShape 21">
              <a:extLst>
                <a:ext uri="{FF2B5EF4-FFF2-40B4-BE49-F238E27FC236}">
                  <a16:creationId xmlns:a16="http://schemas.microsoft.com/office/drawing/2014/main" id="{5740301C-C0F6-4873-95AE-574003B6A6EC}"/>
                </a:ext>
              </a:extLst>
            </p:cNvPr>
            <p:cNvSpPr>
              <a:spLocks noChangeArrowheads="1"/>
            </p:cNvSpPr>
            <p:nvPr/>
          </p:nvSpPr>
          <p:spPr bwMode="gray">
            <a:xfrm>
              <a:off x="1274" y="1795"/>
              <a:ext cx="432" cy="432"/>
            </a:xfrm>
            <a:prstGeom prst="diamond">
              <a:avLst/>
            </a:prstGeom>
            <a:solidFill>
              <a:schemeClr val="folHlink"/>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48138" name="Text Box 22">
              <a:extLst>
                <a:ext uri="{FF2B5EF4-FFF2-40B4-BE49-F238E27FC236}">
                  <a16:creationId xmlns:a16="http://schemas.microsoft.com/office/drawing/2014/main" id="{13316C25-566B-456C-BA3D-C4A8D42E30E0}"/>
                </a:ext>
              </a:extLst>
            </p:cNvPr>
            <p:cNvSpPr txBox="1">
              <a:spLocks noChangeArrowheads="1"/>
            </p:cNvSpPr>
            <p:nvPr/>
          </p:nvSpPr>
          <p:spPr bwMode="gray">
            <a:xfrm>
              <a:off x="1680" y="1934"/>
              <a:ext cx="2467"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a:latin typeface="Arial" panose="020B0604020202020204" pitchFamily="34" charset="0"/>
                </a:rPr>
                <a:t>结合信访举报，确保应收尽收</a:t>
              </a:r>
              <a:endParaRPr lang="en-US" altLang="zh-CN" sz="2800" b="1">
                <a:latin typeface="Arial" panose="020B0604020202020204" pitchFamily="34" charset="0"/>
              </a:endParaRPr>
            </a:p>
          </p:txBody>
        </p:sp>
        <p:sp>
          <p:nvSpPr>
            <p:cNvPr id="48139" name="Text Box 23">
              <a:extLst>
                <a:ext uri="{FF2B5EF4-FFF2-40B4-BE49-F238E27FC236}">
                  <a16:creationId xmlns:a16="http://schemas.microsoft.com/office/drawing/2014/main" id="{6753D92C-AE67-413A-8FE1-EEFF85ADAD5B}"/>
                </a:ext>
              </a:extLst>
            </p:cNvPr>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en-US" altLang="zh-CN" sz="2400">
                  <a:solidFill>
                    <a:schemeClr val="bg1"/>
                  </a:solidFill>
                  <a:latin typeface="Arial" panose="020B0604020202020204" pitchFamily="34" charset="0"/>
                </a:rPr>
                <a:t>4</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EFBDCDD-52AC-4564-81FB-F9A340B6930A}"/>
              </a:ext>
            </a:extLst>
          </p:cNvPr>
          <p:cNvSpPr>
            <a:spLocks noGrp="1" noChangeArrowheads="1"/>
          </p:cNvSpPr>
          <p:nvPr>
            <p:ph type="title"/>
          </p:nvPr>
        </p:nvSpPr>
        <p:spPr>
          <a:xfrm>
            <a:off x="179388" y="188913"/>
            <a:ext cx="8964612" cy="1143000"/>
          </a:xfrm>
        </p:spPr>
        <p:txBody>
          <a:bodyPr/>
          <a:lstStyle/>
          <a:p>
            <a:r>
              <a:rPr lang="en-US" altLang="zh-CN" sz="3200">
                <a:solidFill>
                  <a:schemeClr val="tx1"/>
                </a:solidFill>
                <a:latin typeface="微软雅黑" panose="020B0503020204020204" pitchFamily="34" charset="-122"/>
                <a:ea typeface="微软雅黑" panose="020B0503020204020204" pitchFamily="34" charset="-122"/>
              </a:rPr>
              <a:t>   </a:t>
            </a:r>
            <a:r>
              <a:rPr lang="en-US" altLang="zh-CN" sz="3600" b="1">
                <a:solidFill>
                  <a:srgbClr val="00B050"/>
                </a:solidFill>
                <a:latin typeface="微软雅黑" panose="020B0503020204020204" pitchFamily="34" charset="-122"/>
                <a:ea typeface="微软雅黑" panose="020B0503020204020204" pitchFamily="34" charset="-122"/>
              </a:rPr>
              <a:t>1. </a:t>
            </a:r>
            <a:r>
              <a:rPr lang="zh-CN" altLang="en-US" sz="3600" b="1">
                <a:solidFill>
                  <a:srgbClr val="00B050"/>
                </a:solidFill>
                <a:latin typeface="微软雅黑" panose="020B0503020204020204" pitchFamily="34" charset="-122"/>
                <a:ea typeface="微软雅黑" panose="020B0503020204020204" pitchFamily="34" charset="-122"/>
              </a:rPr>
              <a:t>严控收费项目标准，确保依法征收</a:t>
            </a:r>
          </a:p>
        </p:txBody>
      </p:sp>
      <p:sp>
        <p:nvSpPr>
          <p:cNvPr id="49155" name="Rectangle 5">
            <a:extLst>
              <a:ext uri="{FF2B5EF4-FFF2-40B4-BE49-F238E27FC236}">
                <a16:creationId xmlns:a16="http://schemas.microsoft.com/office/drawing/2014/main" id="{B191E986-8626-4314-951A-8EC81121217A}"/>
              </a:ext>
            </a:extLst>
          </p:cNvPr>
          <p:cNvSpPr>
            <a:spLocks noGrp="1" noChangeArrowheads="1"/>
          </p:cNvSpPr>
          <p:nvPr>
            <p:ph type="body" idx="1"/>
          </p:nvPr>
        </p:nvSpPr>
        <p:spPr>
          <a:xfrm>
            <a:off x="687388" y="1341438"/>
            <a:ext cx="7988300" cy="4249737"/>
          </a:xfrm>
          <a:noFill/>
        </p:spPr>
        <p:txBody>
          <a:bodyPr/>
          <a:lstStyle/>
          <a:p>
            <a:endParaRPr lang="zh-CN" altLang="en-US" b="1">
              <a:latin typeface="仿宋_GB2312" charset="-122"/>
              <a:ea typeface="仿宋_GB2312" charset="-122"/>
            </a:endParaRPr>
          </a:p>
          <a:p>
            <a:r>
              <a:rPr lang="zh-CN" altLang="en-US" sz="2800">
                <a:latin typeface="仿宋_GB2312" charset="-122"/>
                <a:ea typeface="仿宋_GB2312" charset="-122"/>
              </a:rPr>
              <a:t>（</a:t>
            </a:r>
            <a:r>
              <a:rPr lang="en-US" altLang="zh-CN" sz="2800">
                <a:latin typeface="仿宋_GB2312" charset="-122"/>
                <a:ea typeface="仿宋_GB2312" charset="-122"/>
              </a:rPr>
              <a:t>1</a:t>
            </a:r>
            <a:r>
              <a:rPr lang="zh-CN" altLang="en-US" sz="2800">
                <a:latin typeface="仿宋_GB2312" charset="-122"/>
                <a:ea typeface="仿宋_GB2312" charset="-122"/>
              </a:rPr>
              <a:t>）要求被稽查单位提供经物价部门核准的收费许可证、经过批准的收费文件和非税收入明细账；</a:t>
            </a:r>
          </a:p>
          <a:p>
            <a:r>
              <a:rPr lang="zh-CN" altLang="en-US" sz="2800">
                <a:latin typeface="仿宋_GB2312" charset="-122"/>
                <a:ea typeface="仿宋_GB2312" charset="-122"/>
              </a:rPr>
              <a:t>（</a:t>
            </a:r>
            <a:r>
              <a:rPr lang="en-US" altLang="zh-CN" sz="2800">
                <a:latin typeface="仿宋_GB2312" charset="-122"/>
                <a:ea typeface="仿宋_GB2312" charset="-122"/>
              </a:rPr>
              <a:t>2</a:t>
            </a:r>
            <a:r>
              <a:rPr lang="zh-CN" altLang="en-US" sz="2800">
                <a:latin typeface="仿宋_GB2312" charset="-122"/>
                <a:ea typeface="仿宋_GB2312" charset="-122"/>
              </a:rPr>
              <a:t>）检查其所列收费项目和收费标准是否合法；</a:t>
            </a:r>
          </a:p>
          <a:p>
            <a:r>
              <a:rPr lang="zh-CN" altLang="en-US" sz="2800">
                <a:latin typeface="仿宋_GB2312" charset="-122"/>
                <a:ea typeface="仿宋_GB2312" charset="-122"/>
              </a:rPr>
              <a:t>（</a:t>
            </a:r>
            <a:r>
              <a:rPr lang="en-US" altLang="zh-CN" sz="2800">
                <a:latin typeface="仿宋_GB2312" charset="-122"/>
                <a:ea typeface="仿宋_GB2312" charset="-122"/>
              </a:rPr>
              <a:t>3</a:t>
            </a:r>
            <a:r>
              <a:rPr lang="zh-CN" altLang="en-US" sz="2800">
                <a:latin typeface="仿宋_GB2312" charset="-122"/>
                <a:ea typeface="仿宋_GB2312" charset="-122"/>
              </a:rPr>
              <a:t>）将收费许可证和收费文件所列项目与非税收入明细账核对，检查其是否存在超范围、超标准收费的情况。</a:t>
            </a:r>
          </a:p>
        </p:txBody>
      </p:sp>
    </p:spTree>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1B4B496-8169-412D-BEC5-9A90CD47DE91}"/>
              </a:ext>
            </a:extLst>
          </p:cNvPr>
          <p:cNvSpPr>
            <a:spLocks noGrp="1" noChangeArrowheads="1"/>
          </p:cNvSpPr>
          <p:nvPr>
            <p:ph type="title"/>
          </p:nvPr>
        </p:nvSpPr>
        <p:spPr>
          <a:xfrm>
            <a:off x="179388" y="188913"/>
            <a:ext cx="8964612" cy="1143000"/>
          </a:xfrm>
        </p:spPr>
        <p:txBody>
          <a:bodyPr/>
          <a:lstStyle/>
          <a:p>
            <a:r>
              <a:rPr lang="en-US" altLang="zh-CN" sz="3600" b="1">
                <a:solidFill>
                  <a:srgbClr val="00B050"/>
                </a:solidFill>
                <a:latin typeface="微软雅黑" panose="020B0503020204020204" pitchFamily="34" charset="-122"/>
                <a:ea typeface="微软雅黑" panose="020B0503020204020204" pitchFamily="34" charset="-122"/>
              </a:rPr>
              <a:t>   2. </a:t>
            </a:r>
            <a:r>
              <a:rPr lang="zh-CN" altLang="en-US" sz="3600" b="1">
                <a:solidFill>
                  <a:srgbClr val="00B050"/>
                </a:solidFill>
                <a:latin typeface="微软雅黑" panose="020B0503020204020204" pitchFamily="34" charset="-122"/>
                <a:ea typeface="微软雅黑" panose="020B0503020204020204" pitchFamily="34" charset="-122"/>
              </a:rPr>
              <a:t>仔细核查银行账户，确保源头控收</a:t>
            </a:r>
          </a:p>
        </p:txBody>
      </p:sp>
      <p:sp>
        <p:nvSpPr>
          <p:cNvPr id="50179" name="Rectangle 5">
            <a:extLst>
              <a:ext uri="{FF2B5EF4-FFF2-40B4-BE49-F238E27FC236}">
                <a16:creationId xmlns:a16="http://schemas.microsoft.com/office/drawing/2014/main" id="{5D4CCEE7-3495-47A9-BD28-5EEBD66D7D2F}"/>
              </a:ext>
            </a:extLst>
          </p:cNvPr>
          <p:cNvSpPr>
            <a:spLocks noGrp="1" noChangeArrowheads="1"/>
          </p:cNvSpPr>
          <p:nvPr>
            <p:ph type="body" idx="1"/>
          </p:nvPr>
        </p:nvSpPr>
        <p:spPr>
          <a:xfrm>
            <a:off x="611188" y="1844675"/>
            <a:ext cx="7769225" cy="4824413"/>
          </a:xfrm>
          <a:noFill/>
        </p:spPr>
        <p:txBody>
          <a:bodyPr/>
          <a:lstStyle/>
          <a:p>
            <a:pPr>
              <a:lnSpc>
                <a:spcPct val="90000"/>
              </a:lnSpc>
            </a:pPr>
            <a:r>
              <a:rPr lang="zh-CN" altLang="en-US" sz="2800">
                <a:latin typeface="仿宋_GB2312" charset="-122"/>
                <a:ea typeface="仿宋_GB2312" charset="-122"/>
              </a:rPr>
              <a:t>（</a:t>
            </a:r>
            <a:r>
              <a:rPr lang="en-US" altLang="zh-CN" sz="2800">
                <a:latin typeface="仿宋_GB2312" charset="-122"/>
                <a:ea typeface="仿宋_GB2312" charset="-122"/>
              </a:rPr>
              <a:t>1</a:t>
            </a:r>
            <a:r>
              <a:rPr lang="zh-CN" altLang="en-US" sz="2800">
                <a:latin typeface="仿宋_GB2312" charset="-122"/>
                <a:ea typeface="仿宋_GB2312" charset="-122"/>
              </a:rPr>
              <a:t>）首先检查被稽查单位的银行账户和银行存款日记账，检查执收单位是否设立或仍在使用收入过渡户；</a:t>
            </a:r>
          </a:p>
          <a:p>
            <a:pPr>
              <a:lnSpc>
                <a:spcPct val="90000"/>
              </a:lnSpc>
            </a:pPr>
            <a:r>
              <a:rPr lang="zh-CN" altLang="en-US" sz="2800">
                <a:latin typeface="仿宋_GB2312" charset="-122"/>
                <a:ea typeface="仿宋_GB2312" charset="-122"/>
              </a:rPr>
              <a:t>（</a:t>
            </a:r>
            <a:r>
              <a:rPr lang="en-US" altLang="zh-CN" sz="2800">
                <a:latin typeface="仿宋_GB2312" charset="-122"/>
                <a:ea typeface="仿宋_GB2312" charset="-122"/>
              </a:rPr>
              <a:t>2</a:t>
            </a:r>
            <a:r>
              <a:rPr lang="zh-CN" altLang="en-US" sz="2800">
                <a:latin typeface="仿宋_GB2312" charset="-122"/>
                <a:ea typeface="仿宋_GB2312" charset="-122"/>
              </a:rPr>
              <a:t>）查看收费时是否执行了</a:t>
            </a:r>
            <a:r>
              <a:rPr lang="zh-CN" altLang="en-US" sz="2800">
                <a:latin typeface="Arial" panose="020B0604020202020204" pitchFamily="34" charset="0"/>
                <a:ea typeface="仿宋_GB2312" charset="-122"/>
              </a:rPr>
              <a:t>“</a:t>
            </a:r>
            <a:r>
              <a:rPr lang="zh-CN" altLang="en-US" sz="2800">
                <a:latin typeface="仿宋_GB2312" charset="-122"/>
                <a:ea typeface="仿宋_GB2312" charset="-122"/>
              </a:rPr>
              <a:t>单位开票、银行代收、财政统管</a:t>
            </a:r>
            <a:r>
              <a:rPr lang="zh-CN" altLang="en-US" sz="2800">
                <a:latin typeface="Arial" panose="020B0604020202020204" pitchFamily="34" charset="0"/>
                <a:ea typeface="仿宋_GB2312" charset="-122"/>
              </a:rPr>
              <a:t>”</a:t>
            </a:r>
            <a:r>
              <a:rPr lang="zh-CN" altLang="en-US" sz="2800">
                <a:latin typeface="仿宋_GB2312" charset="-122"/>
                <a:ea typeface="仿宋_GB2312" charset="-122"/>
              </a:rPr>
              <a:t>的管理制度，将各项收入按规定及时、足额上缴同级财政非税收入汇缴结算户。</a:t>
            </a:r>
          </a:p>
          <a:p>
            <a:pPr>
              <a:lnSpc>
                <a:spcPct val="90000"/>
              </a:lnSpc>
            </a:pPr>
            <a:r>
              <a:rPr lang="zh-CN" altLang="en-US" sz="2800">
                <a:latin typeface="仿宋_GB2312" charset="-122"/>
                <a:ea typeface="仿宋_GB2312" charset="-122"/>
              </a:rPr>
              <a:t>（</a:t>
            </a:r>
            <a:r>
              <a:rPr lang="en-US" altLang="zh-CN" sz="2800">
                <a:latin typeface="仿宋_GB2312" charset="-122"/>
                <a:ea typeface="仿宋_GB2312" charset="-122"/>
              </a:rPr>
              <a:t>3</a:t>
            </a:r>
            <a:r>
              <a:rPr lang="zh-CN" altLang="en-US" sz="2800">
                <a:latin typeface="仿宋_GB2312" charset="-122"/>
                <a:ea typeface="仿宋_GB2312" charset="-122"/>
              </a:rPr>
              <a:t>）查看单位的国有资产</a:t>
            </a:r>
            <a:r>
              <a:rPr lang="en-US" altLang="zh-CN" sz="2800">
                <a:latin typeface="仿宋_GB2312" charset="-122"/>
                <a:ea typeface="仿宋_GB2312" charset="-122"/>
              </a:rPr>
              <a:t>(</a:t>
            </a:r>
            <a:r>
              <a:rPr lang="zh-CN" altLang="en-US" sz="2800">
                <a:latin typeface="仿宋_GB2312" charset="-122"/>
                <a:ea typeface="仿宋_GB2312" charset="-122"/>
              </a:rPr>
              <a:t>资源</a:t>
            </a:r>
            <a:r>
              <a:rPr lang="en-US" altLang="zh-CN" sz="2800">
                <a:latin typeface="仿宋_GB2312" charset="-122"/>
                <a:ea typeface="仿宋_GB2312" charset="-122"/>
              </a:rPr>
              <a:t>)</a:t>
            </a:r>
            <a:r>
              <a:rPr lang="zh-CN" altLang="en-US" sz="2800">
                <a:latin typeface="仿宋_GB2312" charset="-122"/>
                <a:ea typeface="仿宋_GB2312" charset="-122"/>
              </a:rPr>
              <a:t>投资、出让、转让、出租合同 ，确保国有资产</a:t>
            </a:r>
            <a:r>
              <a:rPr lang="en-US" altLang="zh-CN" sz="2800">
                <a:latin typeface="仿宋_GB2312" charset="-122"/>
                <a:ea typeface="仿宋_GB2312" charset="-122"/>
              </a:rPr>
              <a:t>(</a:t>
            </a:r>
            <a:r>
              <a:rPr lang="zh-CN" altLang="en-US" sz="2800">
                <a:latin typeface="仿宋_GB2312" charset="-122"/>
                <a:ea typeface="仿宋_GB2312" charset="-122"/>
              </a:rPr>
              <a:t>资源</a:t>
            </a:r>
            <a:r>
              <a:rPr lang="en-US" altLang="zh-CN" sz="2800">
                <a:latin typeface="仿宋_GB2312" charset="-122"/>
                <a:ea typeface="仿宋_GB2312" charset="-122"/>
              </a:rPr>
              <a:t>)</a:t>
            </a:r>
            <a:r>
              <a:rPr lang="zh-CN" altLang="en-US" sz="2800">
                <a:latin typeface="仿宋_GB2312" charset="-122"/>
                <a:ea typeface="仿宋_GB2312" charset="-122"/>
              </a:rPr>
              <a:t>收益按规定及时、足额上缴同级财政非税收入汇缴结算户。</a:t>
            </a:r>
          </a:p>
        </p:txBody>
      </p:sp>
    </p:spTree>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F4F2B3B-F7DE-4516-AEF4-7E8A385EFB63}"/>
              </a:ext>
            </a:extLst>
          </p:cNvPr>
          <p:cNvSpPr>
            <a:spLocks noGrp="1" noChangeArrowheads="1"/>
          </p:cNvSpPr>
          <p:nvPr>
            <p:ph type="title"/>
          </p:nvPr>
        </p:nvSpPr>
        <p:spPr>
          <a:xfrm>
            <a:off x="179388" y="188913"/>
            <a:ext cx="8964612" cy="1143000"/>
          </a:xfrm>
        </p:spPr>
        <p:txBody>
          <a:bodyPr/>
          <a:lstStyle/>
          <a:p>
            <a:r>
              <a:rPr lang="en-US" altLang="zh-CN" sz="3600">
                <a:solidFill>
                  <a:srgbClr val="00B050"/>
                </a:solidFill>
                <a:latin typeface="微软雅黑" panose="020B0503020204020204" pitchFamily="34" charset="-122"/>
                <a:ea typeface="微软雅黑" panose="020B0503020204020204" pitchFamily="34" charset="-122"/>
              </a:rPr>
              <a:t>   </a:t>
            </a:r>
            <a:r>
              <a:rPr lang="en-US" altLang="zh-CN" sz="3600" b="1">
                <a:solidFill>
                  <a:srgbClr val="00B050"/>
                </a:solidFill>
                <a:latin typeface="微软雅黑" panose="020B0503020204020204" pitchFamily="34" charset="-122"/>
                <a:ea typeface="微软雅黑" panose="020B0503020204020204" pitchFamily="34" charset="-122"/>
              </a:rPr>
              <a:t>3. </a:t>
            </a:r>
            <a:r>
              <a:rPr lang="zh-CN" altLang="en-US" sz="3600" b="1">
                <a:solidFill>
                  <a:srgbClr val="00B050"/>
                </a:solidFill>
                <a:latin typeface="微软雅黑" panose="020B0503020204020204" pitchFamily="34" charset="-122"/>
                <a:ea typeface="微软雅黑" panose="020B0503020204020204" pitchFamily="34" charset="-122"/>
              </a:rPr>
              <a:t>全面清理使用票据，确保以票管收</a:t>
            </a:r>
          </a:p>
        </p:txBody>
      </p:sp>
      <p:sp>
        <p:nvSpPr>
          <p:cNvPr id="51203" name="Rectangle 5">
            <a:extLst>
              <a:ext uri="{FF2B5EF4-FFF2-40B4-BE49-F238E27FC236}">
                <a16:creationId xmlns:a16="http://schemas.microsoft.com/office/drawing/2014/main" id="{6E887416-8A8E-4B65-8423-7784C025F6B6}"/>
              </a:ext>
            </a:extLst>
          </p:cNvPr>
          <p:cNvSpPr>
            <a:spLocks noGrp="1" noChangeArrowheads="1"/>
          </p:cNvSpPr>
          <p:nvPr>
            <p:ph type="body" idx="1"/>
          </p:nvPr>
        </p:nvSpPr>
        <p:spPr>
          <a:xfrm>
            <a:off x="323850" y="1700213"/>
            <a:ext cx="8569325" cy="4824412"/>
          </a:xfrm>
          <a:noFill/>
        </p:spPr>
        <p:txBody>
          <a:bodyPr/>
          <a:lstStyle/>
          <a:p>
            <a:r>
              <a:rPr lang="zh-CN" altLang="en-US" sz="2800">
                <a:latin typeface="仿宋_GB2312" charset="-122"/>
                <a:ea typeface="仿宋_GB2312" charset="-122"/>
              </a:rPr>
              <a:t>（</a:t>
            </a:r>
            <a:r>
              <a:rPr lang="en-US" altLang="zh-CN" sz="2800">
                <a:latin typeface="仿宋_GB2312" charset="-122"/>
                <a:ea typeface="仿宋_GB2312" charset="-122"/>
              </a:rPr>
              <a:t>1</a:t>
            </a:r>
            <a:r>
              <a:rPr lang="zh-CN" altLang="en-US" sz="2800">
                <a:latin typeface="仿宋_GB2312" charset="-122"/>
                <a:ea typeface="仿宋_GB2312" charset="-122"/>
              </a:rPr>
              <a:t>）核对收费票据所列项目和标准是否合规，审查是否存在超标准、超范围收费现象；</a:t>
            </a:r>
          </a:p>
          <a:p>
            <a:r>
              <a:rPr lang="zh-CN" altLang="en-US" sz="2800">
                <a:latin typeface="仿宋_GB2312" charset="-122"/>
                <a:ea typeface="仿宋_GB2312" charset="-122"/>
              </a:rPr>
              <a:t>（</a:t>
            </a:r>
            <a:r>
              <a:rPr lang="en-US" altLang="zh-CN" sz="2800">
                <a:latin typeface="仿宋_GB2312" charset="-122"/>
                <a:ea typeface="仿宋_GB2312" charset="-122"/>
              </a:rPr>
              <a:t>2</a:t>
            </a:r>
            <a:r>
              <a:rPr lang="zh-CN" altLang="en-US" sz="2800">
                <a:latin typeface="仿宋_GB2312" charset="-122"/>
                <a:ea typeface="仿宋_GB2312" charset="-122"/>
              </a:rPr>
              <a:t>）核对票面金额汇总与缴入非税收入汇缴结算户的资金是否一致，看其缴交资金是否及时足额，有无存在瞒报收入、截留资金的现象；</a:t>
            </a:r>
          </a:p>
          <a:p>
            <a:r>
              <a:rPr lang="zh-CN" altLang="en-US" sz="2800">
                <a:latin typeface="仿宋_GB2312" charset="-122"/>
                <a:ea typeface="仿宋_GB2312" charset="-122"/>
              </a:rPr>
              <a:t>（</a:t>
            </a:r>
            <a:r>
              <a:rPr lang="en-US" altLang="zh-CN" sz="2800">
                <a:latin typeface="仿宋_GB2312" charset="-122"/>
                <a:ea typeface="仿宋_GB2312" charset="-122"/>
              </a:rPr>
              <a:t>3</a:t>
            </a:r>
            <a:r>
              <a:rPr lang="zh-CN" altLang="en-US" sz="2800">
                <a:latin typeface="仿宋_GB2312" charset="-122"/>
                <a:ea typeface="仿宋_GB2312" charset="-122"/>
              </a:rPr>
              <a:t>）检查是否使用往来票据和违规票据收费，把非税收入挂往来账或其他账上，从而达到隐藏收入、逃避监督的目的。 </a:t>
            </a:r>
          </a:p>
        </p:txBody>
      </p:sp>
    </p:spTree>
  </p:cSld>
  <p:clrMapOvr>
    <a:masterClrMapping/>
  </p:clrMapOvr>
  <p:transition>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53641B1-DAE2-45A5-89E1-0A736ED28907}"/>
              </a:ext>
            </a:extLst>
          </p:cNvPr>
          <p:cNvSpPr>
            <a:spLocks noGrp="1" noChangeArrowheads="1"/>
          </p:cNvSpPr>
          <p:nvPr>
            <p:ph type="title"/>
          </p:nvPr>
        </p:nvSpPr>
        <p:spPr>
          <a:xfrm>
            <a:off x="179388" y="188913"/>
            <a:ext cx="8964612" cy="1143000"/>
          </a:xfrm>
        </p:spPr>
        <p:txBody>
          <a:bodyPr/>
          <a:lstStyle/>
          <a:p>
            <a:r>
              <a:rPr lang="en-US" altLang="zh-CN" sz="3600" b="1">
                <a:solidFill>
                  <a:srgbClr val="00B050"/>
                </a:solidFill>
                <a:latin typeface="微软雅黑" panose="020B0503020204020204" pitchFamily="34" charset="-122"/>
                <a:ea typeface="微软雅黑" panose="020B0503020204020204" pitchFamily="34" charset="-122"/>
              </a:rPr>
              <a:t>   4. </a:t>
            </a:r>
            <a:r>
              <a:rPr lang="zh-CN" altLang="en-US" sz="3600" b="1">
                <a:solidFill>
                  <a:srgbClr val="00B050"/>
                </a:solidFill>
                <a:latin typeface="微软雅黑" panose="020B0503020204020204" pitchFamily="34" charset="-122"/>
                <a:ea typeface="微软雅黑" panose="020B0503020204020204" pitchFamily="34" charset="-122"/>
              </a:rPr>
              <a:t>结合信访举报，确保应收尽收</a:t>
            </a:r>
          </a:p>
        </p:txBody>
      </p:sp>
      <p:sp>
        <p:nvSpPr>
          <p:cNvPr id="52227" name="Rectangle 5">
            <a:extLst>
              <a:ext uri="{FF2B5EF4-FFF2-40B4-BE49-F238E27FC236}">
                <a16:creationId xmlns:a16="http://schemas.microsoft.com/office/drawing/2014/main" id="{891EF0D2-9554-49CC-A4AB-331AD99519D0}"/>
              </a:ext>
            </a:extLst>
          </p:cNvPr>
          <p:cNvSpPr>
            <a:spLocks noGrp="1" noChangeArrowheads="1"/>
          </p:cNvSpPr>
          <p:nvPr>
            <p:ph type="body" idx="1"/>
          </p:nvPr>
        </p:nvSpPr>
        <p:spPr>
          <a:xfrm>
            <a:off x="250825" y="1916113"/>
            <a:ext cx="8713788" cy="4465637"/>
          </a:xfrm>
          <a:noFill/>
        </p:spPr>
        <p:txBody>
          <a:bodyPr/>
          <a:lstStyle/>
          <a:p>
            <a:r>
              <a:rPr lang="zh-CN" altLang="en-US" sz="3600">
                <a:latin typeface="仿宋_GB2312" charset="-122"/>
                <a:ea typeface="仿宋_GB2312" charset="-122"/>
              </a:rPr>
              <a:t>（</a:t>
            </a:r>
            <a:r>
              <a:rPr lang="en-US" altLang="zh-CN" sz="3600">
                <a:latin typeface="仿宋_GB2312" charset="-122"/>
                <a:ea typeface="仿宋_GB2312" charset="-122"/>
              </a:rPr>
              <a:t>1</a:t>
            </a:r>
            <a:r>
              <a:rPr lang="zh-CN" altLang="en-US" sz="3600">
                <a:latin typeface="仿宋_GB2312" charset="-122"/>
                <a:ea typeface="仿宋_GB2312" charset="-122"/>
              </a:rPr>
              <a:t>）到被稽查单位实地查看的方式，检查收费公示制度的执行情况，确保收费公开透明；</a:t>
            </a:r>
          </a:p>
          <a:p>
            <a:r>
              <a:rPr lang="zh-CN" altLang="en-US" sz="3600">
                <a:latin typeface="仿宋_GB2312" charset="-122"/>
                <a:ea typeface="仿宋_GB2312" charset="-122"/>
              </a:rPr>
              <a:t>（</a:t>
            </a:r>
            <a:r>
              <a:rPr lang="en-US" altLang="zh-CN" sz="3600">
                <a:latin typeface="仿宋_GB2312" charset="-122"/>
                <a:ea typeface="仿宋_GB2312" charset="-122"/>
              </a:rPr>
              <a:t>2</a:t>
            </a:r>
            <a:r>
              <a:rPr lang="zh-CN" altLang="en-US" sz="3600">
                <a:latin typeface="仿宋_GB2312" charset="-122"/>
                <a:ea typeface="仿宋_GB2312" charset="-122"/>
              </a:rPr>
              <a:t>）采取个别访谈和内查外调的方法，审查执收单位是否存在收费不开票，从而隐瞒收入、形成账外资金的行为。</a:t>
            </a:r>
          </a:p>
          <a:p>
            <a:r>
              <a:rPr lang="zh-CN" altLang="en-US" sz="3600">
                <a:latin typeface="仿宋_GB2312" charset="-122"/>
                <a:ea typeface="仿宋_GB2312" charset="-122"/>
              </a:rPr>
              <a:t>（</a:t>
            </a:r>
            <a:r>
              <a:rPr lang="en-US" altLang="zh-CN" sz="3600">
                <a:latin typeface="仿宋_GB2312" charset="-122"/>
                <a:ea typeface="仿宋_GB2312" charset="-122"/>
              </a:rPr>
              <a:t>3</a:t>
            </a:r>
            <a:r>
              <a:rPr lang="zh-CN" altLang="en-US" sz="3600">
                <a:latin typeface="仿宋_GB2312" charset="-122"/>
                <a:ea typeface="仿宋_GB2312" charset="-122"/>
              </a:rPr>
              <a:t>）其他。</a:t>
            </a:r>
          </a:p>
          <a:p>
            <a:pPr>
              <a:buFont typeface="Wingdings" panose="05000000000000000000" pitchFamily="2" charset="2"/>
              <a:buNone/>
            </a:pPr>
            <a:endParaRPr lang="zh-CN" altLang="en-US" sz="2400">
              <a:latin typeface="仿宋_GB2312" charset="-122"/>
              <a:ea typeface="仿宋_GB2312" charset="-122"/>
            </a:endParaRPr>
          </a:p>
        </p:txBody>
      </p:sp>
    </p:spTree>
  </p:cSld>
  <p:clrMapOvr>
    <a:masterClrMapping/>
  </p:clrMapOvr>
  <p:transition>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A47553A-445A-46E5-8D6C-70DEB2DE7104}"/>
              </a:ext>
            </a:extLst>
          </p:cNvPr>
          <p:cNvSpPr>
            <a:spLocks noGrp="1" noChangeArrowheads="1"/>
          </p:cNvSpPr>
          <p:nvPr>
            <p:ph type="title"/>
          </p:nvPr>
        </p:nvSpPr>
        <p:spPr>
          <a:xfrm>
            <a:off x="179388" y="188913"/>
            <a:ext cx="8964612" cy="1143000"/>
          </a:xfrm>
        </p:spPr>
        <p:txBody>
          <a:bodyPr/>
          <a:lstStyle/>
          <a:p>
            <a:r>
              <a:rPr lang="zh-CN" altLang="en-US" sz="3600" b="1">
                <a:solidFill>
                  <a:srgbClr val="00B050"/>
                </a:solidFill>
                <a:latin typeface="微软雅黑" panose="020B0503020204020204" pitchFamily="34" charset="-122"/>
                <a:ea typeface="微软雅黑" panose="020B0503020204020204" pitchFamily="34" charset="-122"/>
              </a:rPr>
              <a:t>   （四）违规处理</a:t>
            </a:r>
          </a:p>
        </p:txBody>
      </p:sp>
      <p:sp>
        <p:nvSpPr>
          <p:cNvPr id="53251" name="Rectangle 5">
            <a:extLst>
              <a:ext uri="{FF2B5EF4-FFF2-40B4-BE49-F238E27FC236}">
                <a16:creationId xmlns:a16="http://schemas.microsoft.com/office/drawing/2014/main" id="{95DC6825-EB28-4598-B024-0FE400EE0D18}"/>
              </a:ext>
            </a:extLst>
          </p:cNvPr>
          <p:cNvSpPr>
            <a:spLocks noGrp="1" noChangeArrowheads="1"/>
          </p:cNvSpPr>
          <p:nvPr>
            <p:ph type="body" idx="1"/>
          </p:nvPr>
        </p:nvSpPr>
        <p:spPr>
          <a:noFill/>
        </p:spPr>
        <p:txBody>
          <a:bodyPr/>
          <a:lstStyle/>
          <a:p>
            <a:r>
              <a:rPr lang="zh-CN" altLang="en-US">
                <a:latin typeface="仿宋_GB2312" charset="-122"/>
                <a:ea typeface="仿宋_GB2312" charset="-122"/>
              </a:rPr>
              <a:t>（</a:t>
            </a:r>
            <a:r>
              <a:rPr lang="en-US" altLang="zh-CN">
                <a:latin typeface="仿宋_GB2312" charset="-122"/>
                <a:ea typeface="仿宋_GB2312" charset="-122"/>
              </a:rPr>
              <a:t>1</a:t>
            </a:r>
            <a:r>
              <a:rPr lang="zh-CN" altLang="en-US">
                <a:latin typeface="仿宋_GB2312" charset="-122"/>
                <a:ea typeface="仿宋_GB2312" charset="-122"/>
              </a:rPr>
              <a:t>）对被稽查部门和单位的一般性处理和整改意见可由同级财政部门监督检查机构或非税收入管理机构负责下达；</a:t>
            </a:r>
          </a:p>
          <a:p>
            <a:r>
              <a:rPr lang="zh-CN" altLang="en-US">
                <a:latin typeface="仿宋_GB2312" charset="-122"/>
                <a:ea typeface="仿宋_GB2312" charset="-122"/>
              </a:rPr>
              <a:t>（</a:t>
            </a:r>
            <a:r>
              <a:rPr lang="en-US" altLang="zh-CN">
                <a:latin typeface="仿宋_GB2312" charset="-122"/>
                <a:ea typeface="仿宋_GB2312" charset="-122"/>
              </a:rPr>
              <a:t>2</a:t>
            </a:r>
            <a:r>
              <a:rPr lang="zh-CN" altLang="en-US">
                <a:latin typeface="仿宋_GB2312" charset="-122"/>
                <a:ea typeface="仿宋_GB2312" charset="-122"/>
              </a:rPr>
              <a:t>）拟作出的行政处理、处罚决定，应当以财政部门行政决定的形式作出。</a:t>
            </a:r>
          </a:p>
        </p:txBody>
      </p:sp>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9216E9D-967F-4047-882D-35FB1981086C}"/>
              </a:ext>
            </a:extLst>
          </p:cNvPr>
          <p:cNvSpPr>
            <a:spLocks noGrp="1" noChangeArrowheads="1"/>
          </p:cNvSpPr>
          <p:nvPr>
            <p:ph type="title"/>
          </p:nvPr>
        </p:nvSpPr>
        <p:spPr>
          <a:xfrm>
            <a:off x="611188" y="214313"/>
            <a:ext cx="8332787" cy="911225"/>
          </a:xfrm>
        </p:spPr>
        <p:txBody>
          <a:bodyPr/>
          <a:lstStyle/>
          <a:p>
            <a:r>
              <a:rPr lang="zh-CN" altLang="en-US" sz="3600">
                <a:latin typeface="微软雅黑" panose="020B0503020204020204" pitchFamily="34" charset="-122"/>
                <a:ea typeface="微软雅黑" panose="020B0503020204020204" pitchFamily="34" charset="-122"/>
              </a:rPr>
              <a:t>第一节  政府非税收入监督及其实现机制</a:t>
            </a:r>
            <a:endParaRPr lang="en-US" altLang="zh-CN" sz="3600">
              <a:latin typeface="微软雅黑" panose="020B0503020204020204" pitchFamily="34" charset="-122"/>
              <a:ea typeface="微软雅黑" panose="020B0503020204020204" pitchFamily="34" charset="-122"/>
            </a:endParaRPr>
          </a:p>
        </p:txBody>
      </p:sp>
      <p:grpSp>
        <p:nvGrpSpPr>
          <p:cNvPr id="26627" name="Group 3">
            <a:extLst>
              <a:ext uri="{FF2B5EF4-FFF2-40B4-BE49-F238E27FC236}">
                <a16:creationId xmlns:a16="http://schemas.microsoft.com/office/drawing/2014/main" id="{659DEB7B-B3A6-4689-8F58-293E024AC562}"/>
              </a:ext>
            </a:extLst>
          </p:cNvPr>
          <p:cNvGrpSpPr>
            <a:grpSpLocks/>
          </p:cNvGrpSpPr>
          <p:nvPr/>
        </p:nvGrpSpPr>
        <p:grpSpPr bwMode="auto">
          <a:xfrm>
            <a:off x="1676400" y="1712913"/>
            <a:ext cx="5867400" cy="1301750"/>
            <a:chOff x="912" y="1008"/>
            <a:chExt cx="3984" cy="912"/>
          </a:xfrm>
        </p:grpSpPr>
        <p:sp>
          <p:nvSpPr>
            <p:cNvPr id="26642" name="AutoShape 4">
              <a:extLst>
                <a:ext uri="{FF2B5EF4-FFF2-40B4-BE49-F238E27FC236}">
                  <a16:creationId xmlns:a16="http://schemas.microsoft.com/office/drawing/2014/main" id="{231DC24A-55F9-4EBF-84D6-F749FD7AFC01}"/>
                </a:ext>
              </a:extLst>
            </p:cNvPr>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26643" name="Group 5">
              <a:extLst>
                <a:ext uri="{FF2B5EF4-FFF2-40B4-BE49-F238E27FC236}">
                  <a16:creationId xmlns:a16="http://schemas.microsoft.com/office/drawing/2014/main" id="{3A6BC318-C45E-46A1-8595-FAD1A435B88F}"/>
                </a:ext>
              </a:extLst>
            </p:cNvPr>
            <p:cNvGrpSpPr>
              <a:grpSpLocks/>
            </p:cNvGrpSpPr>
            <p:nvPr/>
          </p:nvGrpSpPr>
          <p:grpSpPr bwMode="auto">
            <a:xfrm>
              <a:off x="999" y="1092"/>
              <a:ext cx="768" cy="746"/>
              <a:chOff x="999" y="1092"/>
              <a:chExt cx="768" cy="746"/>
            </a:xfrm>
          </p:grpSpPr>
          <p:sp>
            <p:nvSpPr>
              <p:cNvPr id="92166" name="AutoShape 6">
                <a:extLst>
                  <a:ext uri="{FF2B5EF4-FFF2-40B4-BE49-F238E27FC236}">
                    <a16:creationId xmlns:a16="http://schemas.microsoft.com/office/drawing/2014/main" id="{25964CE8-EF33-4DFE-8989-0DE82A5149BE}"/>
                  </a:ext>
                </a:extLst>
              </p:cNvPr>
              <p:cNvSpPr>
                <a:spLocks noChangeArrowheads="1"/>
              </p:cNvSpPr>
              <p:nvPr/>
            </p:nvSpPr>
            <p:spPr bwMode="gray">
              <a:xfrm>
                <a:off x="999" y="1095"/>
                <a:ext cx="765" cy="743"/>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92167" name="Freeform 7">
                <a:extLst>
                  <a:ext uri="{FF2B5EF4-FFF2-40B4-BE49-F238E27FC236}">
                    <a16:creationId xmlns:a16="http://schemas.microsoft.com/office/drawing/2014/main" id="{61BB0982-9D28-4B06-A093-D97D2C0721CD}"/>
                  </a:ext>
                </a:extLst>
              </p:cNvPr>
              <p:cNvSpPr>
                <a:spLocks/>
              </p:cNvSpPr>
              <p:nvPr/>
            </p:nvSpPr>
            <p:spPr bwMode="gray">
              <a:xfrm>
                <a:off x="1048" y="1140"/>
                <a:ext cx="384"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latin typeface="Arial" charset="0"/>
                </a:endParaRPr>
              </a:p>
            </p:txBody>
          </p:sp>
          <p:sp>
            <p:nvSpPr>
              <p:cNvPr id="92168" name="Text Box 8">
                <a:extLst>
                  <a:ext uri="{FF2B5EF4-FFF2-40B4-BE49-F238E27FC236}">
                    <a16:creationId xmlns:a16="http://schemas.microsoft.com/office/drawing/2014/main" id="{0CC2C2C2-774C-4533-ACCC-027E88C9F716}"/>
                  </a:ext>
                </a:extLst>
              </p:cNvPr>
              <p:cNvSpPr txBox="1">
                <a:spLocks noChangeArrowheads="1"/>
              </p:cNvSpPr>
              <p:nvPr/>
            </p:nvSpPr>
            <p:spPr bwMode="gray">
              <a:xfrm>
                <a:off x="1244" y="1295"/>
                <a:ext cx="261"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a:solidFill>
                      <a:srgbClr val="FFFFFF"/>
                    </a:solidFill>
                    <a:effectLst>
                      <a:outerShdw blurRad="38100" dist="38100" dir="2700000" algn="tl">
                        <a:srgbClr val="C0C0C0"/>
                      </a:outerShdw>
                    </a:effectLst>
                    <a:latin typeface="Arial" charset="0"/>
                  </a:rPr>
                  <a:t>1</a:t>
                </a:r>
              </a:p>
            </p:txBody>
          </p:sp>
        </p:grpSp>
        <p:sp>
          <p:nvSpPr>
            <p:cNvPr id="26644" name="Text Box 9">
              <a:extLst>
                <a:ext uri="{FF2B5EF4-FFF2-40B4-BE49-F238E27FC236}">
                  <a16:creationId xmlns:a16="http://schemas.microsoft.com/office/drawing/2014/main" id="{22C82992-DED9-4157-8B25-973945DE1790}"/>
                </a:ext>
              </a:extLst>
            </p:cNvPr>
            <p:cNvSpPr txBox="1">
              <a:spLocks noChangeArrowheads="1"/>
            </p:cNvSpPr>
            <p:nvPr/>
          </p:nvSpPr>
          <p:spPr bwMode="gray">
            <a:xfrm>
              <a:off x="1872" y="1251"/>
              <a:ext cx="2928"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a:latin typeface="微软雅黑" panose="020B0503020204020204" pitchFamily="34" charset="-122"/>
                  <a:ea typeface="微软雅黑" panose="020B0503020204020204" pitchFamily="34" charset="-122"/>
                </a:rPr>
                <a:t>何谓政府非税收入监督</a:t>
              </a:r>
              <a:endParaRPr lang="en-US" altLang="zh-CN">
                <a:solidFill>
                  <a:srgbClr val="000000"/>
                </a:solidFill>
                <a:latin typeface="Arial" panose="020B0604020202020204" pitchFamily="34" charset="0"/>
              </a:endParaRPr>
            </a:p>
          </p:txBody>
        </p:sp>
      </p:grpSp>
      <p:grpSp>
        <p:nvGrpSpPr>
          <p:cNvPr id="26628" name="Group 10">
            <a:extLst>
              <a:ext uri="{FF2B5EF4-FFF2-40B4-BE49-F238E27FC236}">
                <a16:creationId xmlns:a16="http://schemas.microsoft.com/office/drawing/2014/main" id="{ADCA0DFC-D30A-4AC2-9B32-C9DC5AB0A79F}"/>
              </a:ext>
            </a:extLst>
          </p:cNvPr>
          <p:cNvGrpSpPr>
            <a:grpSpLocks/>
          </p:cNvGrpSpPr>
          <p:nvPr/>
        </p:nvGrpSpPr>
        <p:grpSpPr bwMode="auto">
          <a:xfrm>
            <a:off x="1676400" y="3246438"/>
            <a:ext cx="5867400" cy="1301750"/>
            <a:chOff x="912" y="2016"/>
            <a:chExt cx="3984" cy="912"/>
          </a:xfrm>
        </p:grpSpPr>
        <p:sp>
          <p:nvSpPr>
            <p:cNvPr id="26636" name="AutoShape 11">
              <a:extLst>
                <a:ext uri="{FF2B5EF4-FFF2-40B4-BE49-F238E27FC236}">
                  <a16:creationId xmlns:a16="http://schemas.microsoft.com/office/drawing/2014/main" id="{8DF4AB1B-E343-44CD-842D-B854362D19F6}"/>
                </a:ext>
              </a:extLst>
            </p:cNvPr>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26637" name="Group 12">
              <a:extLst>
                <a:ext uri="{FF2B5EF4-FFF2-40B4-BE49-F238E27FC236}">
                  <a16:creationId xmlns:a16="http://schemas.microsoft.com/office/drawing/2014/main" id="{6B56C582-5E47-4DE8-B3D2-0B46C172A739}"/>
                </a:ext>
              </a:extLst>
            </p:cNvPr>
            <p:cNvGrpSpPr>
              <a:grpSpLocks/>
            </p:cNvGrpSpPr>
            <p:nvPr/>
          </p:nvGrpSpPr>
          <p:grpSpPr bwMode="auto">
            <a:xfrm>
              <a:off x="999" y="2100"/>
              <a:ext cx="768" cy="746"/>
              <a:chOff x="999" y="2100"/>
              <a:chExt cx="768" cy="746"/>
            </a:xfrm>
          </p:grpSpPr>
          <p:sp>
            <p:nvSpPr>
              <p:cNvPr id="92173" name="AutoShape 13">
                <a:extLst>
                  <a:ext uri="{FF2B5EF4-FFF2-40B4-BE49-F238E27FC236}">
                    <a16:creationId xmlns:a16="http://schemas.microsoft.com/office/drawing/2014/main" id="{0C26E5F5-E19B-431E-8871-398CA162F13A}"/>
                  </a:ext>
                </a:extLst>
              </p:cNvPr>
              <p:cNvSpPr>
                <a:spLocks noChangeArrowheads="1"/>
              </p:cNvSpPr>
              <p:nvPr/>
            </p:nvSpPr>
            <p:spPr bwMode="gray">
              <a:xfrm>
                <a:off x="999" y="2103"/>
                <a:ext cx="765" cy="743"/>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92174" name="Freeform 14">
                <a:extLst>
                  <a:ext uri="{FF2B5EF4-FFF2-40B4-BE49-F238E27FC236}">
                    <a16:creationId xmlns:a16="http://schemas.microsoft.com/office/drawing/2014/main" id="{CD239DB5-AF14-4986-B22D-AAD25133C7CD}"/>
                  </a:ext>
                </a:extLst>
              </p:cNvPr>
              <p:cNvSpPr>
                <a:spLocks/>
              </p:cNvSpPr>
              <p:nvPr/>
            </p:nvSpPr>
            <p:spPr bwMode="gray">
              <a:xfrm>
                <a:off x="1048" y="2148"/>
                <a:ext cx="384"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latin typeface="Arial" charset="0"/>
                </a:endParaRPr>
              </a:p>
            </p:txBody>
          </p:sp>
          <p:sp>
            <p:nvSpPr>
              <p:cNvPr id="92175" name="Text Box 15">
                <a:extLst>
                  <a:ext uri="{FF2B5EF4-FFF2-40B4-BE49-F238E27FC236}">
                    <a16:creationId xmlns:a16="http://schemas.microsoft.com/office/drawing/2014/main" id="{B9FA0E70-4220-44A8-87C3-3095799D9539}"/>
                  </a:ext>
                </a:extLst>
              </p:cNvPr>
              <p:cNvSpPr txBox="1">
                <a:spLocks noChangeArrowheads="1"/>
              </p:cNvSpPr>
              <p:nvPr/>
            </p:nvSpPr>
            <p:spPr bwMode="gray">
              <a:xfrm>
                <a:off x="1244" y="2304"/>
                <a:ext cx="261"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a:solidFill>
                      <a:srgbClr val="FFFFFF"/>
                    </a:solidFill>
                    <a:effectLst>
                      <a:outerShdw blurRad="38100" dist="38100" dir="2700000" algn="tl">
                        <a:srgbClr val="C0C0C0"/>
                      </a:outerShdw>
                    </a:effectLst>
                    <a:latin typeface="Arial" charset="0"/>
                  </a:rPr>
                  <a:t>2</a:t>
                </a:r>
              </a:p>
            </p:txBody>
          </p:sp>
        </p:grpSp>
        <p:sp>
          <p:nvSpPr>
            <p:cNvPr id="26638" name="Text Box 16">
              <a:extLst>
                <a:ext uri="{FF2B5EF4-FFF2-40B4-BE49-F238E27FC236}">
                  <a16:creationId xmlns:a16="http://schemas.microsoft.com/office/drawing/2014/main" id="{AB7BE174-94C7-41B3-A311-2C9DF28A0524}"/>
                </a:ext>
              </a:extLst>
            </p:cNvPr>
            <p:cNvSpPr txBox="1">
              <a:spLocks noChangeArrowheads="1"/>
            </p:cNvSpPr>
            <p:nvPr/>
          </p:nvSpPr>
          <p:spPr bwMode="gray">
            <a:xfrm>
              <a:off x="1872" y="2141"/>
              <a:ext cx="2928"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a:solidFill>
                    <a:srgbClr val="000000"/>
                  </a:solidFill>
                  <a:latin typeface="微软雅黑" panose="020B0503020204020204" pitchFamily="34" charset="-122"/>
                  <a:ea typeface="微软雅黑" panose="020B0503020204020204" pitchFamily="34" charset="-122"/>
                </a:rPr>
                <a:t>政府非税收入监督目标</a:t>
              </a:r>
              <a:r>
                <a:rPr lang="en-US" altLang="zh-CN" sz="1800">
                  <a:solidFill>
                    <a:srgbClr val="000000"/>
                  </a:solidFill>
                  <a:latin typeface="Arial" panose="020B0604020202020204" pitchFamily="34" charset="0"/>
                </a:rPr>
                <a:t>.</a:t>
              </a:r>
            </a:p>
          </p:txBody>
        </p:sp>
      </p:grpSp>
      <p:grpSp>
        <p:nvGrpSpPr>
          <p:cNvPr id="26629" name="Group 17">
            <a:extLst>
              <a:ext uri="{FF2B5EF4-FFF2-40B4-BE49-F238E27FC236}">
                <a16:creationId xmlns:a16="http://schemas.microsoft.com/office/drawing/2014/main" id="{B75833D2-7F05-4E3E-9682-BE388F239E3E}"/>
              </a:ext>
            </a:extLst>
          </p:cNvPr>
          <p:cNvGrpSpPr>
            <a:grpSpLocks/>
          </p:cNvGrpSpPr>
          <p:nvPr/>
        </p:nvGrpSpPr>
        <p:grpSpPr bwMode="auto">
          <a:xfrm>
            <a:off x="1676400" y="4846638"/>
            <a:ext cx="5867400" cy="1301750"/>
            <a:chOff x="912" y="3036"/>
            <a:chExt cx="3984" cy="912"/>
          </a:xfrm>
        </p:grpSpPr>
        <p:sp>
          <p:nvSpPr>
            <p:cNvPr id="26630" name="AutoShape 18">
              <a:extLst>
                <a:ext uri="{FF2B5EF4-FFF2-40B4-BE49-F238E27FC236}">
                  <a16:creationId xmlns:a16="http://schemas.microsoft.com/office/drawing/2014/main" id="{FD73AA02-8603-42E1-BE01-5AE35270209E}"/>
                </a:ext>
              </a:extLst>
            </p:cNvPr>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26631" name="Group 19">
              <a:extLst>
                <a:ext uri="{FF2B5EF4-FFF2-40B4-BE49-F238E27FC236}">
                  <a16:creationId xmlns:a16="http://schemas.microsoft.com/office/drawing/2014/main" id="{CF766EC0-4310-46D4-BE65-E15739C0D2AE}"/>
                </a:ext>
              </a:extLst>
            </p:cNvPr>
            <p:cNvGrpSpPr>
              <a:grpSpLocks/>
            </p:cNvGrpSpPr>
            <p:nvPr/>
          </p:nvGrpSpPr>
          <p:grpSpPr bwMode="auto">
            <a:xfrm>
              <a:off x="999" y="3120"/>
              <a:ext cx="768" cy="746"/>
              <a:chOff x="999" y="3120"/>
              <a:chExt cx="768" cy="746"/>
            </a:xfrm>
          </p:grpSpPr>
          <p:sp>
            <p:nvSpPr>
              <p:cNvPr id="92180" name="AutoShape 20">
                <a:extLst>
                  <a:ext uri="{FF2B5EF4-FFF2-40B4-BE49-F238E27FC236}">
                    <a16:creationId xmlns:a16="http://schemas.microsoft.com/office/drawing/2014/main" id="{9CB8835A-5044-4C98-8A7C-A75CD9553649}"/>
                  </a:ext>
                </a:extLst>
              </p:cNvPr>
              <p:cNvSpPr>
                <a:spLocks noChangeArrowheads="1"/>
              </p:cNvSpPr>
              <p:nvPr/>
            </p:nvSpPr>
            <p:spPr bwMode="gray">
              <a:xfrm>
                <a:off x="999" y="3123"/>
                <a:ext cx="765" cy="743"/>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92181" name="Freeform 21">
                <a:extLst>
                  <a:ext uri="{FF2B5EF4-FFF2-40B4-BE49-F238E27FC236}">
                    <a16:creationId xmlns:a16="http://schemas.microsoft.com/office/drawing/2014/main" id="{8993D1E6-2AFE-4EB6-AB1E-977025750495}"/>
                  </a:ext>
                </a:extLst>
              </p:cNvPr>
              <p:cNvSpPr>
                <a:spLocks/>
              </p:cNvSpPr>
              <p:nvPr/>
            </p:nvSpPr>
            <p:spPr bwMode="gray">
              <a:xfrm>
                <a:off x="1048" y="3168"/>
                <a:ext cx="384"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latin typeface="Arial" charset="0"/>
                </a:endParaRPr>
              </a:p>
            </p:txBody>
          </p:sp>
          <p:sp>
            <p:nvSpPr>
              <p:cNvPr id="92182" name="Text Box 22">
                <a:extLst>
                  <a:ext uri="{FF2B5EF4-FFF2-40B4-BE49-F238E27FC236}">
                    <a16:creationId xmlns:a16="http://schemas.microsoft.com/office/drawing/2014/main" id="{23E77029-64E9-4145-A369-B2880E3A8645}"/>
                  </a:ext>
                </a:extLst>
              </p:cNvPr>
              <p:cNvSpPr txBox="1">
                <a:spLocks noChangeArrowheads="1"/>
              </p:cNvSpPr>
              <p:nvPr/>
            </p:nvSpPr>
            <p:spPr bwMode="gray">
              <a:xfrm>
                <a:off x="1244" y="3324"/>
                <a:ext cx="261"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zh-CN" sz="2800" dirty="0">
                    <a:solidFill>
                      <a:srgbClr val="FFFFFF"/>
                    </a:solidFill>
                    <a:effectLst>
                      <a:outerShdw blurRad="38100" dist="38100" dir="2700000" algn="tl">
                        <a:srgbClr val="C0C0C0"/>
                      </a:outerShdw>
                    </a:effectLst>
                    <a:latin typeface="Arial" charset="0"/>
                  </a:rPr>
                  <a:t>3</a:t>
                </a:r>
              </a:p>
            </p:txBody>
          </p:sp>
        </p:grpSp>
        <p:sp>
          <p:nvSpPr>
            <p:cNvPr id="26632" name="Text Box 23">
              <a:extLst>
                <a:ext uri="{FF2B5EF4-FFF2-40B4-BE49-F238E27FC236}">
                  <a16:creationId xmlns:a16="http://schemas.microsoft.com/office/drawing/2014/main" id="{A2C61279-2F88-48F8-9019-74C61B34D5A6}"/>
                </a:ext>
              </a:extLst>
            </p:cNvPr>
            <p:cNvSpPr txBox="1">
              <a:spLocks noChangeArrowheads="1"/>
            </p:cNvSpPr>
            <p:nvPr/>
          </p:nvSpPr>
          <p:spPr bwMode="gray">
            <a:xfrm>
              <a:off x="1872" y="3161"/>
              <a:ext cx="2928" cy="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a:solidFill>
                    <a:srgbClr val="000000"/>
                  </a:solidFill>
                  <a:latin typeface="微软雅黑" panose="020B0503020204020204" pitchFamily="34" charset="-122"/>
                  <a:ea typeface="微软雅黑" panose="020B0503020204020204" pitchFamily="34" charset="-122"/>
                </a:rPr>
                <a:t>政府非税收入监督实现机制</a:t>
              </a:r>
              <a:endParaRPr lang="en-US" altLang="zh-CN" sz="1800">
                <a:solidFill>
                  <a:srgbClr val="000000"/>
                </a:solidFill>
                <a:latin typeface="Arial" panose="020B0604020202020204" pitchFamily="34"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2CE84E7-B3C8-4F94-991C-F39214BF047F}"/>
              </a:ext>
            </a:extLst>
          </p:cNvPr>
          <p:cNvSpPr>
            <a:spLocks noGrp="1" noChangeArrowheads="1"/>
          </p:cNvSpPr>
          <p:nvPr>
            <p:ph type="title"/>
          </p:nvPr>
        </p:nvSpPr>
        <p:spPr>
          <a:xfrm>
            <a:off x="179388" y="188913"/>
            <a:ext cx="8964612" cy="1143000"/>
          </a:xfrm>
        </p:spPr>
        <p:txBody>
          <a:bodyPr/>
          <a:lstStyle/>
          <a:p>
            <a:r>
              <a:rPr lang="zh-CN" altLang="en-US" sz="4000" b="1">
                <a:solidFill>
                  <a:schemeClr val="accent1"/>
                </a:solidFill>
                <a:latin typeface="华文琥珀" panose="02010800040101010101" pitchFamily="2" charset="-122"/>
                <a:ea typeface="华文琥珀" panose="02010800040101010101" pitchFamily="2" charset="-122"/>
              </a:rPr>
              <a:t>   非税收入监督检查的基本程序</a:t>
            </a:r>
          </a:p>
        </p:txBody>
      </p:sp>
      <p:sp>
        <p:nvSpPr>
          <p:cNvPr id="54275" name="Rectangle 5">
            <a:extLst>
              <a:ext uri="{FF2B5EF4-FFF2-40B4-BE49-F238E27FC236}">
                <a16:creationId xmlns:a16="http://schemas.microsoft.com/office/drawing/2014/main" id="{7D9C56E7-4A47-4D01-8CCC-3AFDD88B7DD9}"/>
              </a:ext>
            </a:extLst>
          </p:cNvPr>
          <p:cNvSpPr>
            <a:spLocks noGrp="1" noChangeArrowheads="1"/>
          </p:cNvSpPr>
          <p:nvPr>
            <p:ph type="body" idx="1"/>
          </p:nvPr>
        </p:nvSpPr>
        <p:spPr>
          <a:xfrm>
            <a:off x="611188" y="1773238"/>
            <a:ext cx="7786687" cy="4537075"/>
          </a:xfrm>
          <a:noFill/>
        </p:spPr>
        <p:txBody>
          <a:bodyPr/>
          <a:lstStyle/>
          <a:p>
            <a:r>
              <a:rPr lang="zh-CN" altLang="en-US" sz="4000" b="1">
                <a:latin typeface="仿宋_GB2312" charset="-122"/>
                <a:ea typeface="仿宋_GB2312" charset="-122"/>
              </a:rPr>
              <a:t>监督稽查基本要求：</a:t>
            </a:r>
          </a:p>
          <a:p>
            <a:r>
              <a:rPr lang="zh-CN" altLang="en-US" sz="3600">
                <a:latin typeface="仿宋_GB2312" charset="-122"/>
                <a:ea typeface="仿宋_GB2312" charset="-122"/>
              </a:rPr>
              <a:t>实施非税收入稽查应当组成稽查组并指定稽查组长，稽查人员</a:t>
            </a:r>
            <a:r>
              <a:rPr lang="zh-CN" altLang="en-US" sz="3600">
                <a:solidFill>
                  <a:srgbClr val="FF0000"/>
                </a:solidFill>
                <a:latin typeface="仿宋_GB2312" charset="-122"/>
                <a:ea typeface="仿宋_GB2312" charset="-122"/>
              </a:rPr>
              <a:t>不得少于</a:t>
            </a:r>
            <a:r>
              <a:rPr lang="en-US" altLang="zh-CN" sz="3600">
                <a:solidFill>
                  <a:srgbClr val="FF0000"/>
                </a:solidFill>
                <a:latin typeface="仿宋_GB2312" charset="-122"/>
                <a:ea typeface="仿宋_GB2312" charset="-122"/>
              </a:rPr>
              <a:t>2</a:t>
            </a:r>
            <a:r>
              <a:rPr lang="zh-CN" altLang="en-US" sz="3600">
                <a:solidFill>
                  <a:srgbClr val="FF0000"/>
                </a:solidFill>
                <a:latin typeface="仿宋_GB2312" charset="-122"/>
                <a:ea typeface="仿宋_GB2312" charset="-122"/>
              </a:rPr>
              <a:t>人</a:t>
            </a:r>
            <a:r>
              <a:rPr lang="zh-CN" altLang="en-US" sz="3600">
                <a:latin typeface="仿宋_GB2312" charset="-122"/>
                <a:ea typeface="仿宋_GB2312" charset="-122"/>
              </a:rPr>
              <a:t>，稽查组实行组长负责制。</a:t>
            </a:r>
          </a:p>
        </p:txBody>
      </p:sp>
    </p:spTree>
  </p:cSld>
  <p:clrMapOvr>
    <a:masterClrMapping/>
  </p:clrMapOvr>
  <p:transition>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41E736A-A9C0-4850-9840-16D6ACEB59E3}"/>
              </a:ext>
            </a:extLst>
          </p:cNvPr>
          <p:cNvSpPr>
            <a:spLocks noGrp="1" noChangeArrowheads="1"/>
          </p:cNvSpPr>
          <p:nvPr>
            <p:ph type="title"/>
          </p:nvPr>
        </p:nvSpPr>
        <p:spPr>
          <a:xfrm>
            <a:off x="179388" y="188913"/>
            <a:ext cx="8964612" cy="719137"/>
          </a:xfrm>
        </p:spPr>
        <p:txBody>
          <a:bodyPr/>
          <a:lstStyle/>
          <a:p>
            <a:r>
              <a:rPr lang="zh-CN" altLang="en-US" sz="4000" b="1">
                <a:solidFill>
                  <a:schemeClr val="accent1"/>
                </a:solidFill>
                <a:latin typeface="华文琥珀" panose="02010800040101010101" pitchFamily="2" charset="-122"/>
                <a:ea typeface="华文琥珀" panose="02010800040101010101" pitchFamily="2" charset="-122"/>
              </a:rPr>
              <a:t>具体稽查流程</a:t>
            </a:r>
          </a:p>
        </p:txBody>
      </p:sp>
      <p:sp>
        <p:nvSpPr>
          <p:cNvPr id="55299" name="Rectangle 5">
            <a:extLst>
              <a:ext uri="{FF2B5EF4-FFF2-40B4-BE49-F238E27FC236}">
                <a16:creationId xmlns:a16="http://schemas.microsoft.com/office/drawing/2014/main" id="{EAFC0928-9D5D-421A-AEAF-CEEB22ECF28D}"/>
              </a:ext>
            </a:extLst>
          </p:cNvPr>
          <p:cNvSpPr>
            <a:spLocks noGrp="1" noChangeArrowheads="1"/>
          </p:cNvSpPr>
          <p:nvPr>
            <p:ph type="body" idx="1"/>
          </p:nvPr>
        </p:nvSpPr>
        <p:spPr>
          <a:xfrm>
            <a:off x="0" y="981075"/>
            <a:ext cx="9036050" cy="5400675"/>
          </a:xfrm>
          <a:noFill/>
        </p:spPr>
        <p:txBody>
          <a:bodyPr/>
          <a:lstStyle/>
          <a:p>
            <a:pPr>
              <a:lnSpc>
                <a:spcPct val="90000"/>
              </a:lnSpc>
            </a:pPr>
            <a:r>
              <a:rPr lang="zh-CN" altLang="en-US" sz="2800" b="1">
                <a:solidFill>
                  <a:schemeClr val="accent1"/>
                </a:solidFill>
                <a:latin typeface="微软雅黑" panose="020B0503020204020204" pitchFamily="34" charset="-122"/>
                <a:ea typeface="微软雅黑" panose="020B0503020204020204" pitchFamily="34" charset="-122"/>
              </a:rPr>
              <a:t>（</a:t>
            </a:r>
            <a:r>
              <a:rPr lang="en-US" altLang="zh-CN" sz="2800" b="1">
                <a:solidFill>
                  <a:schemeClr val="accent1"/>
                </a:solidFill>
                <a:latin typeface="微软雅黑" panose="020B0503020204020204" pitchFamily="34" charset="-122"/>
                <a:ea typeface="微软雅黑" panose="020B0503020204020204" pitchFamily="34" charset="-122"/>
              </a:rPr>
              <a:t>1</a:t>
            </a:r>
            <a:r>
              <a:rPr lang="zh-CN" altLang="en-US" sz="2800" b="1">
                <a:solidFill>
                  <a:schemeClr val="accent1"/>
                </a:solidFill>
                <a:latin typeface="微软雅黑" panose="020B0503020204020204" pitchFamily="34" charset="-122"/>
                <a:ea typeface="微软雅黑" panose="020B0503020204020204" pitchFamily="34" charset="-122"/>
              </a:rPr>
              <a:t>）发送稽查通知书</a:t>
            </a:r>
            <a:r>
              <a:rPr lang="zh-CN" altLang="en-US" sz="2800" b="1">
                <a:latin typeface="仿宋_GB2312" charset="-122"/>
                <a:ea typeface="仿宋_GB2312" charset="-122"/>
              </a:rPr>
              <a:t>。</a:t>
            </a:r>
            <a:r>
              <a:rPr lang="zh-CN" altLang="en-US" sz="2800">
                <a:latin typeface="仿宋_GB2312" charset="-122"/>
                <a:ea typeface="仿宋_GB2312" charset="-122"/>
              </a:rPr>
              <a:t>进点稽查</a:t>
            </a:r>
            <a:r>
              <a:rPr lang="en-US" altLang="zh-CN" sz="2800">
                <a:latin typeface="仿宋_GB2312" charset="-122"/>
                <a:ea typeface="仿宋_GB2312" charset="-122"/>
              </a:rPr>
              <a:t>3</a:t>
            </a:r>
            <a:r>
              <a:rPr lang="zh-CN" altLang="en-US" sz="2800">
                <a:latin typeface="仿宋_GB2312" charset="-122"/>
                <a:ea typeface="仿宋_GB2312" charset="-122"/>
              </a:rPr>
              <a:t>个工作日前将稽查通知书送达被稽查部门或单位。</a:t>
            </a:r>
          </a:p>
          <a:p>
            <a:pPr>
              <a:lnSpc>
                <a:spcPct val="90000"/>
              </a:lnSpc>
            </a:pPr>
            <a:r>
              <a:rPr lang="zh-CN" altLang="en-US" sz="2800" b="1">
                <a:solidFill>
                  <a:schemeClr val="accent1"/>
                </a:solidFill>
                <a:latin typeface="微软雅黑" panose="020B0503020204020204" pitchFamily="34" charset="-122"/>
                <a:ea typeface="微软雅黑" panose="020B0503020204020204" pitchFamily="34" charset="-122"/>
              </a:rPr>
              <a:t>（</a:t>
            </a:r>
            <a:r>
              <a:rPr lang="en-US" altLang="zh-CN" sz="2800" b="1">
                <a:solidFill>
                  <a:schemeClr val="accent1"/>
                </a:solidFill>
                <a:latin typeface="微软雅黑" panose="020B0503020204020204" pitchFamily="34" charset="-122"/>
                <a:ea typeface="微软雅黑" panose="020B0503020204020204" pitchFamily="34" charset="-122"/>
              </a:rPr>
              <a:t>2</a:t>
            </a:r>
            <a:r>
              <a:rPr lang="zh-CN" altLang="en-US" sz="2800" b="1">
                <a:solidFill>
                  <a:schemeClr val="accent1"/>
                </a:solidFill>
                <a:latin typeface="微软雅黑" panose="020B0503020204020204" pitchFamily="34" charset="-122"/>
                <a:ea typeface="微软雅黑" panose="020B0503020204020204" pitchFamily="34" charset="-122"/>
              </a:rPr>
              <a:t>）进点稽查</a:t>
            </a:r>
            <a:r>
              <a:rPr lang="zh-CN" altLang="en-US" sz="2800" b="1">
                <a:latin typeface="仿宋_GB2312" charset="-122"/>
                <a:ea typeface="仿宋_GB2312" charset="-122"/>
              </a:rPr>
              <a:t>。</a:t>
            </a:r>
            <a:r>
              <a:rPr lang="zh-CN" altLang="en-US" sz="2800">
                <a:latin typeface="仿宋_GB2312" charset="-122"/>
                <a:ea typeface="仿宋_GB2312" charset="-122"/>
              </a:rPr>
              <a:t>稽查人员应出示稽查通知书或稽查通知书副本、稽查人员的行政执法证件。受上级财政部门委托稽查的还应出示稽查委托书。稽查组应对稽查出的违规事项制作非税收入稽查工作底稿，被稽查单位应对稽查出的违规事项签署意见，做到一事一签。</a:t>
            </a:r>
          </a:p>
          <a:p>
            <a:pPr>
              <a:lnSpc>
                <a:spcPct val="90000"/>
              </a:lnSpc>
            </a:pPr>
            <a:r>
              <a:rPr lang="zh-CN" altLang="en-US" sz="2800" b="1">
                <a:solidFill>
                  <a:schemeClr val="accent1"/>
                </a:solidFill>
                <a:latin typeface="微软雅黑" panose="020B0503020204020204" pitchFamily="34" charset="-122"/>
                <a:ea typeface="微软雅黑" panose="020B0503020204020204" pitchFamily="34" charset="-122"/>
              </a:rPr>
              <a:t>（</a:t>
            </a:r>
            <a:r>
              <a:rPr lang="en-US" altLang="zh-CN" sz="2800" b="1">
                <a:solidFill>
                  <a:schemeClr val="accent1"/>
                </a:solidFill>
                <a:latin typeface="微软雅黑" panose="020B0503020204020204" pitchFamily="34" charset="-122"/>
                <a:ea typeface="微软雅黑" panose="020B0503020204020204" pitchFamily="34" charset="-122"/>
              </a:rPr>
              <a:t>3</a:t>
            </a:r>
            <a:r>
              <a:rPr lang="zh-CN" altLang="en-US" sz="2800" b="1">
                <a:solidFill>
                  <a:schemeClr val="accent1"/>
                </a:solidFill>
                <a:latin typeface="微软雅黑" panose="020B0503020204020204" pitchFamily="34" charset="-122"/>
                <a:ea typeface="微软雅黑" panose="020B0503020204020204" pitchFamily="34" charset="-122"/>
              </a:rPr>
              <a:t>）征求意见</a:t>
            </a:r>
            <a:r>
              <a:rPr lang="zh-CN" altLang="en-US" sz="2800">
                <a:latin typeface="仿宋_GB2312" charset="-122"/>
                <a:ea typeface="仿宋_GB2312" charset="-122"/>
              </a:rPr>
              <a:t>。稽查工作结束前，稽查组应当就稽查工作的基本情况、被稽查部门和单位存在的问题等事项</a:t>
            </a:r>
            <a:r>
              <a:rPr lang="zh-CN" altLang="en-US" sz="2800">
                <a:solidFill>
                  <a:srgbClr val="FF0000"/>
                </a:solidFill>
                <a:latin typeface="仿宋_GB2312" charset="-122"/>
                <a:ea typeface="仿宋_GB2312" charset="-122"/>
              </a:rPr>
              <a:t>书面征求被稽查部门和单位的意见</a:t>
            </a:r>
            <a:r>
              <a:rPr lang="zh-CN" altLang="en-US" sz="2800">
                <a:latin typeface="仿宋_GB2312" charset="-122"/>
                <a:ea typeface="仿宋_GB2312" charset="-122"/>
              </a:rPr>
              <a:t>。被稽查部门和单位应在收到书面征求意见函之日起</a:t>
            </a:r>
            <a:r>
              <a:rPr lang="en-US" altLang="zh-CN" sz="2800">
                <a:latin typeface="仿宋_GB2312" charset="-122"/>
                <a:ea typeface="仿宋_GB2312" charset="-122"/>
              </a:rPr>
              <a:t>5</a:t>
            </a:r>
            <a:r>
              <a:rPr lang="zh-CN" altLang="en-US" sz="2800">
                <a:latin typeface="仿宋_GB2312" charset="-122"/>
                <a:ea typeface="仿宋_GB2312" charset="-122"/>
              </a:rPr>
              <a:t>个工作日内提出书面意见或说明，稽查组根据反馈意见对稽查报告进行必要的复核或修改；在规定期限内没有提出书面意见或说明的，视为无异议。  </a:t>
            </a:r>
          </a:p>
          <a:p>
            <a:pPr>
              <a:lnSpc>
                <a:spcPct val="90000"/>
              </a:lnSpc>
            </a:pPr>
            <a:endParaRPr lang="zh-CN" altLang="en-US" sz="2400">
              <a:latin typeface="仿宋_GB2312" charset="-122"/>
              <a:ea typeface="仿宋_GB2312" charset="-122"/>
            </a:endParaRPr>
          </a:p>
          <a:p>
            <a:pPr>
              <a:lnSpc>
                <a:spcPct val="90000"/>
              </a:lnSpc>
            </a:pPr>
            <a:endParaRPr lang="zh-CN" altLang="en-US" sz="2400">
              <a:latin typeface="仿宋_GB2312" charset="-122"/>
              <a:ea typeface="仿宋_GB2312" charset="-122"/>
            </a:endParaRPr>
          </a:p>
        </p:txBody>
      </p:sp>
    </p:spTree>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2F23D5F-258C-4135-B733-66C2A3832C56}"/>
              </a:ext>
            </a:extLst>
          </p:cNvPr>
          <p:cNvSpPr>
            <a:spLocks noGrp="1" noChangeArrowheads="1"/>
          </p:cNvSpPr>
          <p:nvPr>
            <p:ph type="title"/>
          </p:nvPr>
        </p:nvSpPr>
        <p:spPr>
          <a:xfrm>
            <a:off x="539750" y="188913"/>
            <a:ext cx="7793038" cy="719137"/>
          </a:xfrm>
        </p:spPr>
        <p:txBody>
          <a:bodyPr/>
          <a:lstStyle/>
          <a:p>
            <a:r>
              <a:rPr lang="zh-CN" altLang="en-US" sz="4000">
                <a:solidFill>
                  <a:schemeClr val="accent1"/>
                </a:solidFill>
                <a:latin typeface="华文琥珀" panose="02010800040101010101" pitchFamily="2" charset="-122"/>
                <a:ea typeface="华文琥珀" panose="02010800040101010101" pitchFamily="2" charset="-122"/>
              </a:rPr>
              <a:t>具体稽查流程</a:t>
            </a:r>
            <a:endParaRPr lang="zh-CN" altLang="en-US" sz="4000">
              <a:solidFill>
                <a:schemeClr val="tx1"/>
              </a:solidFill>
              <a:latin typeface="仿宋_GB2312" charset="-122"/>
              <a:ea typeface="仿宋_GB2312" charset="-122"/>
            </a:endParaRPr>
          </a:p>
        </p:txBody>
      </p:sp>
      <p:sp>
        <p:nvSpPr>
          <p:cNvPr id="56323" name="Rectangle 3">
            <a:extLst>
              <a:ext uri="{FF2B5EF4-FFF2-40B4-BE49-F238E27FC236}">
                <a16:creationId xmlns:a16="http://schemas.microsoft.com/office/drawing/2014/main" id="{3A88BEAC-E95C-470D-9CCE-86D459015A8D}"/>
              </a:ext>
            </a:extLst>
          </p:cNvPr>
          <p:cNvSpPr>
            <a:spLocks noGrp="1" noChangeArrowheads="1"/>
          </p:cNvSpPr>
          <p:nvPr>
            <p:ph type="body" idx="1"/>
          </p:nvPr>
        </p:nvSpPr>
        <p:spPr>
          <a:xfrm>
            <a:off x="395288" y="1125538"/>
            <a:ext cx="8559800" cy="5006975"/>
          </a:xfrm>
        </p:spPr>
        <p:txBody>
          <a:bodyPr/>
          <a:lstStyle/>
          <a:p>
            <a:pPr>
              <a:lnSpc>
                <a:spcPct val="80000"/>
              </a:lnSpc>
            </a:pPr>
            <a:r>
              <a:rPr lang="zh-CN" altLang="en-US" sz="2800" b="1">
                <a:solidFill>
                  <a:schemeClr val="accent1"/>
                </a:solidFill>
                <a:latin typeface="华文琥珀" panose="02010800040101010101" pitchFamily="2" charset="-122"/>
                <a:ea typeface="华文琥珀" panose="02010800040101010101" pitchFamily="2" charset="-122"/>
              </a:rPr>
              <a:t>（</a:t>
            </a:r>
            <a:r>
              <a:rPr lang="en-US" altLang="zh-CN" sz="2800" b="1">
                <a:solidFill>
                  <a:schemeClr val="accent1"/>
                </a:solidFill>
                <a:latin typeface="华文琥珀" panose="02010800040101010101" pitchFamily="2" charset="-122"/>
                <a:ea typeface="华文琥珀" panose="02010800040101010101" pitchFamily="2" charset="-122"/>
              </a:rPr>
              <a:t>4</a:t>
            </a:r>
            <a:r>
              <a:rPr lang="zh-CN" altLang="en-US" sz="2800" b="1">
                <a:solidFill>
                  <a:schemeClr val="accent1"/>
                </a:solidFill>
                <a:latin typeface="华文琥珀" panose="02010800040101010101" pitchFamily="2" charset="-122"/>
                <a:ea typeface="华文琥珀" panose="02010800040101010101" pitchFamily="2" charset="-122"/>
              </a:rPr>
              <a:t>）出具稽查报告</a:t>
            </a:r>
            <a:r>
              <a:rPr lang="zh-CN" altLang="en-US" sz="2800" b="1">
                <a:latin typeface="仿宋_GB2312" charset="-122"/>
                <a:ea typeface="仿宋_GB2312" charset="-122"/>
              </a:rPr>
              <a:t>。</a:t>
            </a:r>
            <a:r>
              <a:rPr lang="zh-CN" altLang="en-US" sz="2800">
                <a:latin typeface="仿宋_GB2312" charset="-122"/>
                <a:ea typeface="仿宋_GB2312" charset="-122"/>
              </a:rPr>
              <a:t>稽查组应于书面征求被稽查部门和单位意见结束后</a:t>
            </a:r>
            <a:r>
              <a:rPr lang="en-US" altLang="zh-CN" sz="2800">
                <a:latin typeface="仿宋_GB2312" charset="-122"/>
                <a:ea typeface="仿宋_GB2312" charset="-122"/>
              </a:rPr>
              <a:t>10</a:t>
            </a:r>
            <a:r>
              <a:rPr lang="zh-CN" altLang="en-US" sz="2800">
                <a:latin typeface="仿宋_GB2312" charset="-122"/>
                <a:ea typeface="仿宋_GB2312" charset="-122"/>
              </a:rPr>
              <a:t>个工作日内，向派出的非税收入管理机构提交稽查报告。特殊情况下，经派出机构负责人批准，提交稽查报告时间可以延长，但最长不得超过</a:t>
            </a:r>
            <a:r>
              <a:rPr lang="en-US" altLang="zh-CN" sz="2800">
                <a:latin typeface="仿宋_GB2312" charset="-122"/>
                <a:ea typeface="仿宋_GB2312" charset="-122"/>
              </a:rPr>
              <a:t>30</a:t>
            </a:r>
            <a:r>
              <a:rPr lang="zh-CN" altLang="en-US" sz="2800">
                <a:latin typeface="仿宋_GB2312" charset="-122"/>
                <a:ea typeface="仿宋_GB2312" charset="-122"/>
              </a:rPr>
              <a:t>日。</a:t>
            </a:r>
          </a:p>
          <a:p>
            <a:pPr>
              <a:lnSpc>
                <a:spcPct val="80000"/>
              </a:lnSpc>
            </a:pPr>
            <a:r>
              <a:rPr lang="zh-CN" altLang="en-US" sz="2800" b="1">
                <a:solidFill>
                  <a:schemeClr val="accent1"/>
                </a:solidFill>
                <a:latin typeface="华文琥珀" panose="02010800040101010101" pitchFamily="2" charset="-122"/>
                <a:ea typeface="华文琥珀" panose="02010800040101010101" pitchFamily="2" charset="-122"/>
              </a:rPr>
              <a:t>（</a:t>
            </a:r>
            <a:r>
              <a:rPr lang="en-US" altLang="zh-CN" sz="2800" b="1">
                <a:solidFill>
                  <a:schemeClr val="accent1"/>
                </a:solidFill>
                <a:latin typeface="华文琥珀" panose="02010800040101010101" pitchFamily="2" charset="-122"/>
                <a:ea typeface="华文琥珀" panose="02010800040101010101" pitchFamily="2" charset="-122"/>
              </a:rPr>
              <a:t>5</a:t>
            </a:r>
            <a:r>
              <a:rPr lang="zh-CN" altLang="en-US" sz="2800" b="1">
                <a:solidFill>
                  <a:schemeClr val="accent1"/>
                </a:solidFill>
                <a:latin typeface="华文琥珀" panose="02010800040101010101" pitchFamily="2" charset="-122"/>
                <a:ea typeface="华文琥珀" panose="02010800040101010101" pitchFamily="2" charset="-122"/>
              </a:rPr>
              <a:t>）审理、审查、复核</a:t>
            </a:r>
            <a:r>
              <a:rPr lang="zh-CN" altLang="en-US" sz="2800">
                <a:latin typeface="仿宋_GB2312" charset="-122"/>
                <a:ea typeface="仿宋_GB2312" charset="-122"/>
              </a:rPr>
              <a:t>。非税收入管理机构应在收到稽查报告后，应当依法进行审理，提出处理意见，起草</a:t>
            </a:r>
            <a:r>
              <a:rPr lang="en-US" altLang="zh-CN" sz="2800">
                <a:latin typeface="仿宋_GB2312" charset="-122"/>
                <a:ea typeface="仿宋_GB2312" charset="-122"/>
              </a:rPr>
              <a:t>《</a:t>
            </a:r>
            <a:r>
              <a:rPr lang="zh-CN" altLang="en-US" sz="2800">
                <a:latin typeface="仿宋_GB2312" charset="-122"/>
                <a:ea typeface="仿宋_GB2312" charset="-122"/>
              </a:rPr>
              <a:t>行政处理决定书</a:t>
            </a:r>
            <a:r>
              <a:rPr lang="en-US" altLang="zh-CN" sz="2800">
                <a:latin typeface="仿宋_GB2312" charset="-122"/>
                <a:ea typeface="仿宋_GB2312" charset="-122"/>
              </a:rPr>
              <a:t>》</a:t>
            </a:r>
            <a:r>
              <a:rPr lang="zh-CN" altLang="en-US" sz="2800">
                <a:latin typeface="仿宋_GB2312" charset="-122"/>
                <a:ea typeface="仿宋_GB2312" charset="-122"/>
              </a:rPr>
              <a:t>或</a:t>
            </a:r>
            <a:r>
              <a:rPr lang="en-US" altLang="zh-CN" sz="2800">
                <a:latin typeface="仿宋_GB2312" charset="-122"/>
                <a:ea typeface="仿宋_GB2312" charset="-122"/>
              </a:rPr>
              <a:t>《</a:t>
            </a:r>
            <a:r>
              <a:rPr lang="zh-CN" altLang="en-US" sz="2800">
                <a:latin typeface="仿宋_GB2312" charset="-122"/>
                <a:ea typeface="仿宋_GB2312" charset="-122"/>
              </a:rPr>
              <a:t>行政处罚决定书</a:t>
            </a:r>
            <a:r>
              <a:rPr lang="en-US" altLang="zh-CN" sz="2800">
                <a:latin typeface="仿宋_GB2312" charset="-122"/>
                <a:ea typeface="仿宋_GB2312" charset="-122"/>
              </a:rPr>
              <a:t>》</a:t>
            </a:r>
            <a:r>
              <a:rPr lang="zh-CN" altLang="en-US" sz="2800">
                <a:latin typeface="仿宋_GB2312" charset="-122"/>
                <a:ea typeface="仿宋_GB2312" charset="-122"/>
              </a:rPr>
              <a:t>，送同级财政部门法制机构进行审查。涉及行政处罚的，非税收入管理机构应当将起草的</a:t>
            </a:r>
            <a:r>
              <a:rPr lang="en-US" altLang="zh-CN" sz="2800">
                <a:latin typeface="仿宋_GB2312" charset="-122"/>
                <a:ea typeface="仿宋_GB2312" charset="-122"/>
              </a:rPr>
              <a:t>《</a:t>
            </a:r>
            <a:r>
              <a:rPr lang="zh-CN" altLang="en-US" sz="2800">
                <a:latin typeface="仿宋_GB2312" charset="-122"/>
                <a:ea typeface="仿宋_GB2312" charset="-122"/>
              </a:rPr>
              <a:t>行政处罚决定书</a:t>
            </a:r>
            <a:r>
              <a:rPr lang="en-US" altLang="zh-CN" sz="2800">
                <a:latin typeface="仿宋_GB2312" charset="-122"/>
                <a:ea typeface="仿宋_GB2312" charset="-122"/>
              </a:rPr>
              <a:t>》</a:t>
            </a:r>
            <a:r>
              <a:rPr lang="zh-CN" altLang="en-US" sz="2800">
                <a:latin typeface="仿宋_GB2312" charset="-122"/>
                <a:ea typeface="仿宋_GB2312" charset="-122"/>
              </a:rPr>
              <a:t>及相关证据材料送同级财政部门监督检查专职机构进行复核。</a:t>
            </a:r>
          </a:p>
          <a:p>
            <a:pPr>
              <a:lnSpc>
                <a:spcPct val="80000"/>
              </a:lnSpc>
            </a:pPr>
            <a:r>
              <a:rPr lang="zh-CN" altLang="en-US" sz="2800" b="1">
                <a:solidFill>
                  <a:schemeClr val="accent1"/>
                </a:solidFill>
                <a:latin typeface="华文琥珀" panose="02010800040101010101" pitchFamily="2" charset="-122"/>
                <a:ea typeface="华文琥珀" panose="02010800040101010101" pitchFamily="2" charset="-122"/>
              </a:rPr>
              <a:t>（</a:t>
            </a:r>
            <a:r>
              <a:rPr lang="en-US" altLang="zh-CN" sz="2800" b="1">
                <a:solidFill>
                  <a:schemeClr val="accent1"/>
                </a:solidFill>
                <a:latin typeface="华文琥珀" panose="02010800040101010101" pitchFamily="2" charset="-122"/>
                <a:ea typeface="华文琥珀" panose="02010800040101010101" pitchFamily="2" charset="-122"/>
              </a:rPr>
              <a:t>6</a:t>
            </a:r>
            <a:r>
              <a:rPr lang="zh-CN" altLang="en-US" sz="2800" b="1">
                <a:solidFill>
                  <a:schemeClr val="accent1"/>
                </a:solidFill>
                <a:latin typeface="华文琥珀" panose="02010800040101010101" pitchFamily="2" charset="-122"/>
                <a:ea typeface="华文琥珀" panose="02010800040101010101" pitchFamily="2" charset="-122"/>
              </a:rPr>
              <a:t>）作出行政处理、处罚决定</a:t>
            </a:r>
            <a:r>
              <a:rPr lang="zh-CN" altLang="en-US" sz="2800">
                <a:latin typeface="仿宋_GB2312" charset="-122"/>
                <a:ea typeface="仿宋_GB2312" charset="-122"/>
              </a:rPr>
              <a:t>。拟作出的行政处理、处罚决定，应当以财政部门行政决定的形式作出。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1" name="Rectangle 7">
            <a:extLst>
              <a:ext uri="{FF2B5EF4-FFF2-40B4-BE49-F238E27FC236}">
                <a16:creationId xmlns:a16="http://schemas.microsoft.com/office/drawing/2014/main" id="{47546EE8-4EEA-4A34-B0A0-5CB5B9415A4D}"/>
              </a:ext>
            </a:extLst>
          </p:cNvPr>
          <p:cNvSpPr>
            <a:spLocks noChangeArrowheads="1"/>
          </p:cNvSpPr>
          <p:nvPr/>
        </p:nvSpPr>
        <p:spPr bwMode="auto">
          <a:xfrm>
            <a:off x="1187450" y="195263"/>
            <a:ext cx="6624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800" b="1">
                <a:latin typeface="Garamond" panose="02020404030301010803" pitchFamily="18" charset="0"/>
                <a:ea typeface="黑体" panose="02010609060101010101" pitchFamily="49" charset="-122"/>
              </a:rPr>
              <a:t>财政检查（非税收入稽查）通知书（存根）（示例）</a:t>
            </a:r>
          </a:p>
          <a:p>
            <a:pPr algn="ctr" eaLnBrk="1" hangingPunct="1">
              <a:spcBef>
                <a:spcPct val="0"/>
              </a:spcBef>
              <a:buClrTx/>
              <a:buSzTx/>
              <a:buFontTx/>
              <a:buNone/>
            </a:pPr>
            <a:r>
              <a:rPr lang="en-US" altLang="zh-CN" sz="1600">
                <a:latin typeface="宋体" panose="02010600030101010101" pitchFamily="2" charset="-122"/>
              </a:rPr>
              <a:t>××</a:t>
            </a:r>
            <a:r>
              <a:rPr lang="zh-CN" altLang="en-US" sz="1600">
                <a:latin typeface="宋体" panose="02010600030101010101" pitchFamily="2" charset="-122"/>
              </a:rPr>
              <a:t>非税稽</a:t>
            </a:r>
            <a:r>
              <a:rPr lang="en-US" altLang="zh-CN" sz="1600">
                <a:latin typeface="宋体" panose="02010600030101010101" pitchFamily="2" charset="-122"/>
              </a:rPr>
              <a:t>[201</a:t>
            </a:r>
            <a:r>
              <a:rPr lang="en-US" altLang="zh-CN" sz="1800" b="1">
                <a:latin typeface="Garamond" panose="02020404030301010803" pitchFamily="18" charset="0"/>
              </a:rPr>
              <a:t>×</a:t>
            </a:r>
            <a:r>
              <a:rPr lang="en-US" altLang="zh-CN" sz="1600">
                <a:latin typeface="宋体" panose="02010600030101010101" pitchFamily="2" charset="-122"/>
              </a:rPr>
              <a:t>]</a:t>
            </a:r>
            <a:r>
              <a:rPr lang="zh-CN" altLang="en-US" sz="1600">
                <a:latin typeface="宋体" panose="02010600030101010101" pitchFamily="2" charset="-122"/>
              </a:rPr>
              <a:t>第</a:t>
            </a:r>
            <a:r>
              <a:rPr lang="en-US" altLang="zh-CN" sz="1600">
                <a:latin typeface="宋体" panose="02010600030101010101" pitchFamily="2" charset="-122"/>
              </a:rPr>
              <a:t>001</a:t>
            </a:r>
            <a:r>
              <a:rPr lang="zh-CN" altLang="en-US" sz="1600">
                <a:latin typeface="宋体" panose="02010600030101010101" pitchFamily="2" charset="-122"/>
              </a:rPr>
              <a:t>号</a:t>
            </a:r>
          </a:p>
        </p:txBody>
      </p:sp>
      <p:graphicFrame>
        <p:nvGraphicFramePr>
          <p:cNvPr id="180259" name="Group 35">
            <a:extLst>
              <a:ext uri="{FF2B5EF4-FFF2-40B4-BE49-F238E27FC236}">
                <a16:creationId xmlns:a16="http://schemas.microsoft.com/office/drawing/2014/main" id="{02519C46-6842-4C87-87BE-648AC179F04E}"/>
              </a:ext>
            </a:extLst>
          </p:cNvPr>
          <p:cNvGraphicFramePr>
            <a:graphicFrameLocks noGrp="1"/>
          </p:cNvGraphicFramePr>
          <p:nvPr>
            <p:ph/>
          </p:nvPr>
        </p:nvGraphicFramePr>
        <p:xfrm>
          <a:off x="1150938" y="1001713"/>
          <a:ext cx="7804150" cy="1355725"/>
        </p:xfrm>
        <a:graphic>
          <a:graphicData uri="http://schemas.openxmlformats.org/drawingml/2006/table">
            <a:tbl>
              <a:tblPr/>
              <a:tblGrid>
                <a:gridCol w="1697037">
                  <a:extLst>
                    <a:ext uri="{9D8B030D-6E8A-4147-A177-3AD203B41FA5}">
                      <a16:colId xmlns:a16="http://schemas.microsoft.com/office/drawing/2014/main" val="20000"/>
                    </a:ext>
                  </a:extLst>
                </a:gridCol>
                <a:gridCol w="2205038">
                  <a:extLst>
                    <a:ext uri="{9D8B030D-6E8A-4147-A177-3AD203B41FA5}">
                      <a16:colId xmlns:a16="http://schemas.microsoft.com/office/drawing/2014/main" val="20001"/>
                    </a:ext>
                  </a:extLst>
                </a:gridCol>
                <a:gridCol w="1697037">
                  <a:extLst>
                    <a:ext uri="{9D8B030D-6E8A-4147-A177-3AD203B41FA5}">
                      <a16:colId xmlns:a16="http://schemas.microsoft.com/office/drawing/2014/main" val="20002"/>
                    </a:ext>
                  </a:extLst>
                </a:gridCol>
                <a:gridCol w="2205038">
                  <a:extLst>
                    <a:ext uri="{9D8B030D-6E8A-4147-A177-3AD203B41FA5}">
                      <a16:colId xmlns:a16="http://schemas.microsoft.com/office/drawing/2014/main" val="20003"/>
                    </a:ext>
                  </a:extLst>
                </a:gridCol>
              </a:tblGrid>
              <a:tr h="382588">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仿宋_GB2312" charset="-122"/>
                          <a:cs typeface="Times New Roman" pitchFamily="18" charset="0"/>
                        </a:rPr>
                        <a:t>被通知单位</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a:t>
                      </a:r>
                      <a:r>
                        <a:rPr kumimoji="0" lang="zh-CN" altLang="en-US"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市</a:t>
                      </a:r>
                      <a:r>
                        <a:rPr kumimoji="0" lang="en-US" altLang="zh-CN"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a:t>
                      </a:r>
                      <a:r>
                        <a:rPr kumimoji="0" lang="zh-CN" altLang="en-US"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局</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通知日期</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201×</a:t>
                      </a:r>
                      <a:r>
                        <a:rPr kumimoji="0" lang="zh-CN" altLang="en-US"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年</a:t>
                      </a:r>
                      <a:r>
                        <a:rPr kumimoji="0" lang="en-US" altLang="zh-CN"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a:t>
                      </a:r>
                      <a:r>
                        <a:rPr kumimoji="0" lang="zh-CN" altLang="en-US"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月</a:t>
                      </a:r>
                      <a:r>
                        <a:rPr kumimoji="0" lang="en-US" altLang="zh-CN"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a:t>
                      </a:r>
                      <a:r>
                        <a:rPr kumimoji="0" lang="zh-CN" altLang="en-US"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日</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2588">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经办人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批准人或文号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0550">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仿宋_GB2312" charset="-122"/>
                          <a:cs typeface="Times New Roman" pitchFamily="18" charset="0"/>
                        </a:rPr>
                        <a:t>稽查起始日期</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仿宋_GB2312" charset="-122"/>
                          <a:cs typeface="Times New Roman" pitchFamily="18" charset="0"/>
                        </a:rPr>
                        <a:t>201×</a:t>
                      </a:r>
                      <a:r>
                        <a:rPr kumimoji="0" lang="zh-CN" altLang="en-US" sz="1600" b="0" i="0" u="none" strike="noStrike" cap="none" normalizeH="0" baseline="0" dirty="0">
                          <a:ln>
                            <a:noFill/>
                          </a:ln>
                          <a:solidFill>
                            <a:schemeClr val="tx1"/>
                          </a:solidFill>
                          <a:effectLst/>
                          <a:latin typeface="Times New Roman" pitchFamily="18" charset="0"/>
                          <a:ea typeface="仿宋_GB2312" charset="-122"/>
                          <a:cs typeface="Times New Roman" pitchFamily="18" charset="0"/>
                        </a:rPr>
                        <a:t>年</a:t>
                      </a:r>
                      <a:r>
                        <a:rPr kumimoji="0" lang="en-US" altLang="zh-CN" sz="1600" b="0" i="0" u="none" strike="noStrike" cap="none" normalizeH="0" baseline="0" dirty="0">
                          <a:ln>
                            <a:noFill/>
                          </a:ln>
                          <a:solidFill>
                            <a:schemeClr val="tx1"/>
                          </a:solidFill>
                          <a:effectLst/>
                          <a:latin typeface="Times New Roman" pitchFamily="18" charset="0"/>
                          <a:ea typeface="仿宋_GB2312" charset="-122"/>
                          <a:cs typeface="Times New Roman" pitchFamily="18" charset="0"/>
                        </a:rPr>
                        <a:t>×</a:t>
                      </a:r>
                      <a:r>
                        <a:rPr kumimoji="0" lang="zh-CN" altLang="en-US" sz="1600" b="0" i="0" u="none" strike="noStrike" cap="none" normalizeH="0" baseline="0" dirty="0">
                          <a:ln>
                            <a:noFill/>
                          </a:ln>
                          <a:solidFill>
                            <a:schemeClr val="tx1"/>
                          </a:solidFill>
                          <a:effectLst/>
                          <a:latin typeface="Times New Roman" pitchFamily="18" charset="0"/>
                          <a:ea typeface="仿宋_GB2312" charset="-122"/>
                          <a:cs typeface="Times New Roman" pitchFamily="18" charset="0"/>
                        </a:rPr>
                        <a:t>月</a:t>
                      </a:r>
                      <a:r>
                        <a:rPr kumimoji="0" lang="en-US" altLang="zh-CN" sz="1600" b="0" i="0" u="none" strike="noStrike" cap="none" normalizeH="0" baseline="0" dirty="0">
                          <a:ln>
                            <a:noFill/>
                          </a:ln>
                          <a:solidFill>
                            <a:schemeClr val="tx1"/>
                          </a:solidFill>
                          <a:effectLst/>
                          <a:latin typeface="Times New Roman" pitchFamily="18" charset="0"/>
                          <a:ea typeface="仿宋_GB2312" charset="-122"/>
                          <a:cs typeface="Times New Roman" pitchFamily="18" charset="0"/>
                        </a:rPr>
                        <a:t>×</a:t>
                      </a:r>
                      <a:r>
                        <a:rPr kumimoji="0" lang="zh-CN" altLang="en-US" sz="1600" b="0" i="0" u="none" strike="noStrike" cap="none" normalizeH="0" baseline="0" dirty="0">
                          <a:ln>
                            <a:noFill/>
                          </a:ln>
                          <a:solidFill>
                            <a:schemeClr val="tx1"/>
                          </a:solidFill>
                          <a:effectLst/>
                          <a:latin typeface="Times New Roman" pitchFamily="18" charset="0"/>
                          <a:ea typeface="仿宋_GB2312" charset="-122"/>
                          <a:cs typeface="Times New Roman" pitchFamily="18" charset="0"/>
                        </a:rPr>
                        <a:t>日</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itchFamily="18" charset="0"/>
                          <a:ea typeface="仿宋_GB2312" charset="-122"/>
                          <a:cs typeface="Times New Roman" pitchFamily="18" charset="0"/>
                        </a:rPr>
                        <a:t>备注</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800" b="0" i="0" u="none" strike="noStrike" cap="none" normalizeH="0" baseline="0">
                        <a:ln>
                          <a:noFill/>
                        </a:ln>
                        <a:solidFill>
                          <a:schemeClr val="tx1"/>
                        </a:solidFill>
                        <a:effectLst/>
                        <a:latin typeface="Tahoma"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0256" name="Rectangle 32">
            <a:extLst>
              <a:ext uri="{FF2B5EF4-FFF2-40B4-BE49-F238E27FC236}">
                <a16:creationId xmlns:a16="http://schemas.microsoft.com/office/drawing/2014/main" id="{0CFCF9A0-57C1-44F6-98FF-FA9CE5DEF7E3}"/>
              </a:ext>
            </a:extLst>
          </p:cNvPr>
          <p:cNvSpPr>
            <a:spLocks noChangeArrowheads="1"/>
          </p:cNvSpPr>
          <p:nvPr/>
        </p:nvSpPr>
        <p:spPr bwMode="auto">
          <a:xfrm>
            <a:off x="971550" y="2524125"/>
            <a:ext cx="7345363" cy="43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778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r" eaLnBrk="1" hangingPunct="1">
              <a:spcBef>
                <a:spcPct val="0"/>
              </a:spcBef>
              <a:buClrTx/>
              <a:buSzTx/>
              <a:buFontTx/>
              <a:buNone/>
            </a:pPr>
            <a:r>
              <a:rPr lang="zh-CN" altLang="en-US" sz="1400" b="1" u="sng">
                <a:latin typeface="Times New Roman" panose="02020603050405020304" pitchFamily="18" charset="0"/>
                <a:ea typeface="楷体_GB2312" pitchFamily="49" charset="-122"/>
                <a:cs typeface="Times New Roman" panose="02020603050405020304" pitchFamily="18" charset="0"/>
              </a:rPr>
              <a:t>（</a:t>
            </a:r>
            <a:r>
              <a:rPr lang="zh-CN" altLang="en-US" sz="1600" b="1" u="sng">
                <a:latin typeface="Times New Roman" panose="02020603050405020304" pitchFamily="18" charset="0"/>
                <a:ea typeface="楷体_GB2312" pitchFamily="49" charset="-122"/>
                <a:cs typeface="Times New Roman" panose="02020603050405020304" pitchFamily="18" charset="0"/>
              </a:rPr>
              <a:t>此处要加盖公章</a:t>
            </a:r>
            <a:r>
              <a:rPr lang="zh-CN" altLang="en-US" sz="1400" b="1" u="sng">
                <a:latin typeface="Times New Roman" panose="02020603050405020304" pitchFamily="18" charset="0"/>
                <a:ea typeface="楷体_GB2312" pitchFamily="49" charset="-122"/>
                <a:cs typeface="Times New Roman" panose="02020603050405020304" pitchFamily="18" charset="0"/>
              </a:rPr>
              <a:t>）                      </a:t>
            </a:r>
            <a:endParaRPr lang="zh-CN" altLang="en-US" sz="900" b="1">
              <a:latin typeface="Garamond" panose="02020404030301010803" pitchFamily="18" charset="0"/>
              <a:ea typeface="楷体_GB2312" pitchFamily="49" charset="-122"/>
              <a:cs typeface="Times New Roman" panose="02020603050405020304" pitchFamily="18" charset="0"/>
            </a:endParaRPr>
          </a:p>
          <a:p>
            <a:pPr algn="ctr">
              <a:spcBef>
                <a:spcPct val="0"/>
              </a:spcBef>
              <a:buClrTx/>
              <a:buSzTx/>
              <a:buFontTx/>
              <a:buNone/>
            </a:pPr>
            <a:endParaRPr lang="zh-CN" altLang="en-US" sz="1600" b="1">
              <a:latin typeface="Times New Roman" panose="02020603050405020304" pitchFamily="18" charset="0"/>
              <a:ea typeface="黑体" panose="02010609060101010101" pitchFamily="49" charset="-122"/>
              <a:cs typeface="Times New Roman" panose="02020603050405020304" pitchFamily="18" charset="0"/>
            </a:endParaRPr>
          </a:p>
          <a:p>
            <a:pPr algn="ctr">
              <a:spcBef>
                <a:spcPct val="0"/>
              </a:spcBef>
              <a:buClrTx/>
              <a:buSzTx/>
              <a:buFontTx/>
              <a:buNone/>
            </a:pPr>
            <a:endParaRPr lang="zh-CN" altLang="en-US" sz="1600" b="1">
              <a:latin typeface="Times New Roman" panose="02020603050405020304" pitchFamily="18" charset="0"/>
              <a:ea typeface="黑体" panose="02010609060101010101" pitchFamily="49" charset="-122"/>
              <a:cs typeface="Times New Roman" panose="02020603050405020304" pitchFamily="18" charset="0"/>
            </a:endParaRPr>
          </a:p>
          <a:p>
            <a:pPr algn="ctr">
              <a:spcBef>
                <a:spcPct val="0"/>
              </a:spcBef>
              <a:buClrTx/>
              <a:buSzTx/>
              <a:buFontTx/>
              <a:buNone/>
            </a:pPr>
            <a:r>
              <a:rPr lang="zh-CN" altLang="en-US" sz="2000" b="1">
                <a:latin typeface="Times New Roman" panose="02020603050405020304" pitchFamily="18" charset="0"/>
                <a:ea typeface="黑体" panose="02010609060101010101" pitchFamily="49" charset="-122"/>
                <a:cs typeface="Times New Roman" panose="02020603050405020304" pitchFamily="18" charset="0"/>
              </a:rPr>
              <a:t>财政检查（非税收入稽查）通知书（示例）</a:t>
            </a:r>
            <a:endParaRPr lang="zh-CN" altLang="en-US" sz="2000">
              <a:latin typeface="Garamond" panose="02020404030301010803" pitchFamily="18" charset="0"/>
              <a:cs typeface="Times New Roman" panose="02020603050405020304" pitchFamily="18" charset="0"/>
            </a:endParaRPr>
          </a:p>
          <a:p>
            <a:pPr algn="ctr">
              <a:spcBef>
                <a:spcPct val="0"/>
              </a:spcBef>
              <a:buClrTx/>
              <a:buSzTx/>
              <a:buFontTx/>
              <a:buNone/>
            </a:pPr>
            <a:r>
              <a:rPr lang="en-US" altLang="zh-CN" sz="1600">
                <a:latin typeface="Times New Roman" panose="02020603050405020304" pitchFamily="18" charset="0"/>
                <a:ea typeface="仿宋_GB2312" charset="-122"/>
              </a:rPr>
              <a:t>××</a:t>
            </a:r>
            <a:r>
              <a:rPr lang="zh-CN" altLang="en-US" sz="1600">
                <a:latin typeface="Times New Roman" panose="02020603050405020304" pitchFamily="18" charset="0"/>
                <a:ea typeface="仿宋_GB2312" charset="-122"/>
              </a:rPr>
              <a:t>非税稽</a:t>
            </a:r>
            <a:r>
              <a:rPr lang="en-US" altLang="zh-CN" sz="1600">
                <a:latin typeface="Times New Roman" panose="02020603050405020304" pitchFamily="18" charset="0"/>
                <a:ea typeface="仿宋_GB2312" charset="-122"/>
              </a:rPr>
              <a:t>[201</a:t>
            </a:r>
            <a:r>
              <a:rPr lang="en-US" altLang="zh-CN" sz="1600">
                <a:latin typeface="Garamond" panose="02020404030301010803" pitchFamily="18" charset="0"/>
              </a:rPr>
              <a:t>×</a:t>
            </a:r>
            <a:r>
              <a:rPr lang="en-US" altLang="zh-CN" sz="1600">
                <a:latin typeface="Times New Roman" panose="02020603050405020304" pitchFamily="18" charset="0"/>
                <a:ea typeface="仿宋_GB2312" charset="-122"/>
              </a:rPr>
              <a:t>]</a:t>
            </a:r>
            <a:r>
              <a:rPr lang="zh-CN" altLang="en-US" sz="1600">
                <a:latin typeface="Times New Roman" panose="02020603050405020304" pitchFamily="18" charset="0"/>
                <a:ea typeface="仿宋_GB2312" charset="-122"/>
              </a:rPr>
              <a:t>第</a:t>
            </a:r>
            <a:r>
              <a:rPr lang="en-US" altLang="zh-CN" sz="1600">
                <a:latin typeface="Times New Roman" panose="02020603050405020304" pitchFamily="18" charset="0"/>
                <a:ea typeface="仿宋_GB2312" charset="-122"/>
              </a:rPr>
              <a:t>001</a:t>
            </a:r>
            <a:r>
              <a:rPr lang="zh-CN" altLang="en-US" sz="1600">
                <a:latin typeface="Times New Roman" panose="02020603050405020304" pitchFamily="18" charset="0"/>
                <a:ea typeface="仿宋_GB2312" charset="-122"/>
              </a:rPr>
              <a:t>号</a:t>
            </a:r>
            <a:endParaRPr lang="zh-CN" altLang="en-US" sz="1600">
              <a:latin typeface="Garamond" panose="02020404030301010803" pitchFamily="18" charset="0"/>
            </a:endParaRPr>
          </a:p>
          <a:p>
            <a:pPr>
              <a:spcBef>
                <a:spcPct val="0"/>
              </a:spcBef>
              <a:buClrTx/>
              <a:buSzTx/>
              <a:buFontTx/>
              <a:buNone/>
            </a:pPr>
            <a:r>
              <a:rPr lang="en-US" altLang="zh-CN" sz="1600" u="sng">
                <a:latin typeface="Times New Roman" panose="02020603050405020304" pitchFamily="18" charset="0"/>
                <a:ea typeface="仿宋_GB2312" charset="-122"/>
              </a:rPr>
              <a:t>××</a:t>
            </a:r>
            <a:r>
              <a:rPr lang="zh-CN" altLang="en-US" sz="1600" u="sng">
                <a:latin typeface="Times New Roman" panose="02020603050405020304" pitchFamily="18" charset="0"/>
                <a:ea typeface="仿宋_GB2312" charset="-122"/>
              </a:rPr>
              <a:t>市</a:t>
            </a:r>
            <a:r>
              <a:rPr lang="en-US" altLang="zh-CN" sz="1800" u="sng">
                <a:latin typeface="Verdana" panose="020B0604030504040204" pitchFamily="34" charset="0"/>
              </a:rPr>
              <a:t>××</a:t>
            </a:r>
            <a:r>
              <a:rPr lang="zh-CN" altLang="en-US" sz="1600" u="sng">
                <a:latin typeface="Times New Roman" panose="02020603050405020304" pitchFamily="18" charset="0"/>
                <a:ea typeface="仿宋_GB2312" charset="-122"/>
              </a:rPr>
              <a:t>局</a:t>
            </a:r>
            <a:r>
              <a:rPr lang="zh-CN" altLang="en-US" sz="1600">
                <a:latin typeface="Times New Roman" panose="02020603050405020304" pitchFamily="18" charset="0"/>
                <a:ea typeface="仿宋_GB2312" charset="-122"/>
              </a:rPr>
              <a:t>：  </a:t>
            </a:r>
            <a:endParaRPr lang="zh-CN" altLang="en-US" sz="1600">
              <a:latin typeface="Garamond" panose="02020404030301010803" pitchFamily="18" charset="0"/>
            </a:endParaRPr>
          </a:p>
          <a:p>
            <a:pPr>
              <a:spcBef>
                <a:spcPct val="0"/>
              </a:spcBef>
              <a:buClrTx/>
              <a:buSzTx/>
              <a:buFontTx/>
              <a:buNone/>
            </a:pPr>
            <a:r>
              <a:rPr lang="zh-CN" altLang="en-US" sz="1600">
                <a:latin typeface="Times New Roman" panose="02020603050405020304" pitchFamily="18" charset="0"/>
                <a:ea typeface="仿宋_GB2312" charset="-122"/>
              </a:rPr>
              <a:t>根据</a:t>
            </a:r>
            <a:r>
              <a:rPr lang="en-US" altLang="zh-CN" sz="1600">
                <a:latin typeface="Times New Roman" panose="02020603050405020304" pitchFamily="18" charset="0"/>
                <a:ea typeface="仿宋_GB2312" charset="-122"/>
              </a:rPr>
              <a:t>《</a:t>
            </a:r>
            <a:r>
              <a:rPr lang="zh-CN" altLang="en-US" sz="1600">
                <a:latin typeface="Times New Roman" panose="02020603050405020304" pitchFamily="18" charset="0"/>
                <a:ea typeface="仿宋_GB2312" charset="-122"/>
              </a:rPr>
              <a:t>湖南省非税收入管理条例</a:t>
            </a:r>
            <a:r>
              <a:rPr lang="en-US" altLang="zh-CN" sz="1600">
                <a:latin typeface="Times New Roman" panose="02020603050405020304" pitchFamily="18" charset="0"/>
                <a:ea typeface="仿宋_GB2312" charset="-122"/>
              </a:rPr>
              <a:t>》</a:t>
            </a:r>
            <a:r>
              <a:rPr lang="zh-CN" altLang="en-US" sz="1600">
                <a:latin typeface="Times New Roman" panose="02020603050405020304" pitchFamily="18" charset="0"/>
                <a:ea typeface="仿宋_GB2312" charset="-122"/>
              </a:rPr>
              <a:t>、</a:t>
            </a:r>
            <a:r>
              <a:rPr lang="en-US" altLang="zh-CN" sz="1600">
                <a:latin typeface="Times New Roman" panose="02020603050405020304" pitchFamily="18" charset="0"/>
                <a:ea typeface="仿宋_GB2312" charset="-122"/>
              </a:rPr>
              <a:t>《</a:t>
            </a:r>
            <a:r>
              <a:rPr lang="zh-CN" altLang="en-US" sz="1600">
                <a:latin typeface="Times New Roman" panose="02020603050405020304" pitchFamily="18" charset="0"/>
                <a:ea typeface="仿宋_GB2312" charset="-122"/>
              </a:rPr>
              <a:t>湖南省财政监督条例</a:t>
            </a:r>
            <a:r>
              <a:rPr lang="en-US" altLang="zh-CN" sz="1600">
                <a:latin typeface="Times New Roman" panose="02020603050405020304" pitchFamily="18" charset="0"/>
                <a:ea typeface="仿宋_GB2312" charset="-122"/>
              </a:rPr>
              <a:t>》</a:t>
            </a:r>
            <a:r>
              <a:rPr lang="zh-CN" altLang="en-US" sz="1600">
                <a:latin typeface="Times New Roman" panose="02020603050405020304" pitchFamily="18" charset="0"/>
                <a:ea typeface="仿宋_GB2312" charset="-122"/>
              </a:rPr>
              <a:t>以及</a:t>
            </a:r>
            <a:r>
              <a:rPr lang="en-US" altLang="zh-CN" sz="1600">
                <a:latin typeface="Times New Roman" panose="02020603050405020304" pitchFamily="18" charset="0"/>
                <a:ea typeface="仿宋_GB2312" charset="-122"/>
              </a:rPr>
              <a:t>《</a:t>
            </a:r>
            <a:r>
              <a:rPr lang="zh-CN" altLang="en-US" sz="1600">
                <a:latin typeface="Times New Roman" panose="02020603050405020304" pitchFamily="18" charset="0"/>
                <a:ea typeface="仿宋_GB2312" charset="-122"/>
              </a:rPr>
              <a:t>湖南省非税收入稽查办法</a:t>
            </a:r>
            <a:r>
              <a:rPr lang="en-US" altLang="zh-CN" sz="1600">
                <a:latin typeface="Times New Roman" panose="02020603050405020304" pitchFamily="18" charset="0"/>
                <a:ea typeface="仿宋_GB2312" charset="-122"/>
              </a:rPr>
              <a:t>》</a:t>
            </a:r>
            <a:r>
              <a:rPr lang="zh-CN" altLang="en-US" sz="1600">
                <a:latin typeface="Times New Roman" panose="02020603050405020304" pitchFamily="18" charset="0"/>
                <a:ea typeface="仿宋_GB2312" charset="-122"/>
              </a:rPr>
              <a:t>（湘财非税</a:t>
            </a:r>
            <a:r>
              <a:rPr lang="en-US" altLang="zh-CN" sz="1600">
                <a:latin typeface="Times New Roman" panose="02020603050405020304" pitchFamily="18" charset="0"/>
                <a:ea typeface="仿宋_GB2312" charset="-122"/>
              </a:rPr>
              <a:t>[2011]23</a:t>
            </a:r>
            <a:r>
              <a:rPr lang="zh-CN" altLang="en-US" sz="1600">
                <a:latin typeface="Times New Roman" panose="02020603050405020304" pitchFamily="18" charset="0"/>
                <a:ea typeface="仿宋_GB2312" charset="-122"/>
              </a:rPr>
              <a:t>号）等规定，我局决定派稽查组自</a:t>
            </a:r>
            <a:r>
              <a:rPr lang="en-US" altLang="zh-CN" sz="1600">
                <a:latin typeface="Times New Roman" panose="02020603050405020304" pitchFamily="18" charset="0"/>
                <a:ea typeface="仿宋_GB2312" charset="-122"/>
              </a:rPr>
              <a:t>201</a:t>
            </a:r>
            <a:r>
              <a:rPr lang="en-US" altLang="zh-CN" sz="1600">
                <a:latin typeface="Garamond" panose="02020404030301010803" pitchFamily="18" charset="0"/>
              </a:rPr>
              <a:t>×</a:t>
            </a:r>
            <a:r>
              <a:rPr lang="zh-CN" altLang="en-US" sz="1600">
                <a:latin typeface="Times New Roman" panose="02020603050405020304" pitchFamily="18" charset="0"/>
                <a:ea typeface="仿宋_GB2312" charset="-122"/>
              </a:rPr>
              <a:t>年</a:t>
            </a:r>
            <a:r>
              <a:rPr lang="en-US" altLang="zh-CN" sz="1600">
                <a:latin typeface="Times New Roman" panose="02020603050405020304" pitchFamily="18" charset="0"/>
                <a:ea typeface="仿宋_GB2312" charset="-122"/>
              </a:rPr>
              <a:t>8 </a:t>
            </a:r>
            <a:r>
              <a:rPr lang="zh-CN" altLang="en-US" sz="1600">
                <a:latin typeface="Times New Roman" panose="02020603050405020304" pitchFamily="18" charset="0"/>
                <a:ea typeface="仿宋_GB2312" charset="-122"/>
              </a:rPr>
              <a:t>月</a:t>
            </a:r>
            <a:r>
              <a:rPr lang="en-US" altLang="zh-CN" sz="1600">
                <a:latin typeface="Times New Roman" panose="02020603050405020304" pitchFamily="18" charset="0"/>
                <a:ea typeface="仿宋_GB2312" charset="-122"/>
              </a:rPr>
              <a:t>21</a:t>
            </a:r>
            <a:r>
              <a:rPr lang="zh-CN" altLang="en-US" sz="1600">
                <a:latin typeface="Times New Roman" panose="02020603050405020304" pitchFamily="18" charset="0"/>
                <a:ea typeface="仿宋_GB2312" charset="-122"/>
              </a:rPr>
              <a:t>日开始，对你单位</a:t>
            </a:r>
            <a:r>
              <a:rPr lang="en-US" altLang="zh-CN" sz="1600">
                <a:latin typeface="Times New Roman" panose="02020603050405020304" pitchFamily="18" charset="0"/>
                <a:ea typeface="仿宋_GB2312" charset="-122"/>
              </a:rPr>
              <a:t>201</a:t>
            </a:r>
            <a:r>
              <a:rPr lang="en-US" altLang="zh-CN" sz="1600">
                <a:latin typeface="Garamond" panose="02020404030301010803" pitchFamily="18" charset="0"/>
              </a:rPr>
              <a:t>×</a:t>
            </a:r>
            <a:r>
              <a:rPr lang="zh-CN" altLang="en-US" sz="1600">
                <a:latin typeface="Times New Roman" panose="02020603050405020304" pitchFamily="18" charset="0"/>
                <a:ea typeface="仿宋_GB2312" charset="-122"/>
              </a:rPr>
              <a:t>年度和</a:t>
            </a:r>
            <a:r>
              <a:rPr lang="en-US" altLang="zh-CN" sz="1600">
                <a:latin typeface="Times New Roman" panose="02020603050405020304" pitchFamily="18" charset="0"/>
                <a:ea typeface="仿宋_GB2312" charset="-122"/>
              </a:rPr>
              <a:t>201</a:t>
            </a:r>
            <a:r>
              <a:rPr lang="en-US" altLang="zh-CN" sz="1600">
                <a:latin typeface="Garamond" panose="02020404030301010803" pitchFamily="18" charset="0"/>
              </a:rPr>
              <a:t>×</a:t>
            </a:r>
            <a:r>
              <a:rPr lang="zh-CN" altLang="en-US" sz="1600">
                <a:latin typeface="Times New Roman" panose="02020603050405020304" pitchFamily="18" charset="0"/>
                <a:ea typeface="仿宋_GB2312" charset="-122"/>
              </a:rPr>
              <a:t>年</a:t>
            </a:r>
            <a:r>
              <a:rPr lang="en-US" altLang="zh-CN" sz="1600">
                <a:latin typeface="Times New Roman" panose="02020603050405020304" pitchFamily="18" charset="0"/>
                <a:ea typeface="仿宋_GB2312" charset="-122"/>
              </a:rPr>
              <a:t>1-6</a:t>
            </a:r>
            <a:r>
              <a:rPr lang="zh-CN" altLang="en-US" sz="1600">
                <a:latin typeface="Times New Roman" panose="02020603050405020304" pitchFamily="18" charset="0"/>
                <a:ea typeface="仿宋_GB2312" charset="-122"/>
              </a:rPr>
              <a:t>月非税收入征管等情况进行稽查，必要时将追溯以前年度或延伸稽查有关单位。请予以积极配合，并提供有关资料和必要的工作条件。</a:t>
            </a:r>
            <a:endParaRPr lang="zh-CN" altLang="en-US" sz="1600">
              <a:latin typeface="Garamond" panose="02020404030301010803" pitchFamily="18" charset="0"/>
            </a:endParaRPr>
          </a:p>
          <a:p>
            <a:pPr>
              <a:spcBef>
                <a:spcPct val="0"/>
              </a:spcBef>
              <a:buClrTx/>
              <a:buSzTx/>
              <a:buFontTx/>
              <a:buNone/>
            </a:pPr>
            <a:r>
              <a:rPr lang="zh-CN" altLang="en-US" sz="1600">
                <a:latin typeface="Times New Roman" panose="02020603050405020304" pitchFamily="18" charset="0"/>
                <a:ea typeface="仿宋_GB2312" charset="-122"/>
              </a:rPr>
              <a:t>              稽查组组长：</a:t>
            </a:r>
            <a:endParaRPr lang="zh-CN" altLang="en-US" sz="1600">
              <a:latin typeface="Garamond" panose="02020404030301010803" pitchFamily="18" charset="0"/>
            </a:endParaRPr>
          </a:p>
          <a:p>
            <a:pPr>
              <a:spcBef>
                <a:spcPct val="0"/>
              </a:spcBef>
              <a:buClrTx/>
              <a:buSzTx/>
              <a:buFontTx/>
              <a:buNone/>
            </a:pPr>
            <a:r>
              <a:rPr lang="zh-CN" altLang="en-US" sz="1600">
                <a:latin typeface="Times New Roman" panose="02020603050405020304" pitchFamily="18" charset="0"/>
                <a:ea typeface="仿宋_GB2312" charset="-122"/>
              </a:rPr>
              <a:t>              成            员：</a:t>
            </a:r>
            <a:endParaRPr lang="zh-CN" altLang="en-US" sz="1600">
              <a:latin typeface="Garamond" panose="02020404030301010803" pitchFamily="18" charset="0"/>
            </a:endParaRPr>
          </a:p>
          <a:p>
            <a:pPr>
              <a:spcBef>
                <a:spcPct val="0"/>
              </a:spcBef>
              <a:buClrTx/>
              <a:buSzTx/>
              <a:buFontTx/>
              <a:buNone/>
            </a:pPr>
            <a:r>
              <a:rPr lang="zh-CN" altLang="en-US" sz="1600">
                <a:latin typeface="Times New Roman" panose="02020603050405020304" pitchFamily="18" charset="0"/>
                <a:ea typeface="仿宋_GB2312" charset="-122"/>
              </a:rPr>
              <a:t>               联系电话：</a:t>
            </a:r>
            <a:endParaRPr lang="zh-CN" altLang="en-US" sz="1600">
              <a:latin typeface="Garamond" panose="02020404030301010803" pitchFamily="18" charset="0"/>
            </a:endParaRPr>
          </a:p>
          <a:p>
            <a:pPr>
              <a:spcBef>
                <a:spcPct val="0"/>
              </a:spcBef>
              <a:buClrTx/>
              <a:buSzTx/>
              <a:buFontTx/>
              <a:buNone/>
            </a:pPr>
            <a:r>
              <a:rPr lang="zh-CN" altLang="en-US" sz="1600">
                <a:latin typeface="Times New Roman" panose="02020603050405020304" pitchFamily="18" charset="0"/>
                <a:ea typeface="仿宋_GB2312" charset="-122"/>
              </a:rPr>
              <a:t>                      </a:t>
            </a:r>
            <a:endParaRPr lang="zh-CN" altLang="en-US" sz="1600">
              <a:latin typeface="Garamond" panose="02020404030301010803" pitchFamily="18" charset="0"/>
            </a:endParaRPr>
          </a:p>
          <a:p>
            <a:pPr>
              <a:spcBef>
                <a:spcPct val="0"/>
              </a:spcBef>
              <a:buClrTx/>
              <a:buSzTx/>
              <a:buFontTx/>
              <a:buNone/>
            </a:pPr>
            <a:r>
              <a:rPr lang="zh-CN" altLang="en-US" sz="1600">
                <a:latin typeface="Times New Roman" panose="02020603050405020304" pitchFamily="18" charset="0"/>
                <a:ea typeface="仿宋_GB2312" charset="-122"/>
              </a:rPr>
              <a:t>                                                                              </a:t>
            </a:r>
            <a:r>
              <a:rPr lang="en-US" altLang="zh-CN" sz="1600">
                <a:latin typeface="Times New Roman" panose="02020603050405020304" pitchFamily="18" charset="0"/>
                <a:ea typeface="仿宋_GB2312" charset="-122"/>
              </a:rPr>
              <a:t>××</a:t>
            </a:r>
            <a:r>
              <a:rPr lang="zh-CN" altLang="en-US" sz="1600">
                <a:latin typeface="Times New Roman" panose="02020603050405020304" pitchFamily="18" charset="0"/>
                <a:ea typeface="仿宋_GB2312" charset="-122"/>
              </a:rPr>
              <a:t>非税收入征收管理局（章）</a:t>
            </a:r>
            <a:endParaRPr lang="zh-CN" altLang="en-US" sz="1600">
              <a:latin typeface="Garamond" panose="02020404030301010803" pitchFamily="18" charset="0"/>
            </a:endParaRPr>
          </a:p>
          <a:p>
            <a:pPr>
              <a:spcBef>
                <a:spcPct val="0"/>
              </a:spcBef>
              <a:buClrTx/>
              <a:buSzTx/>
              <a:buFontTx/>
              <a:buNone/>
            </a:pPr>
            <a:r>
              <a:rPr lang="zh-CN" altLang="en-US" sz="1600">
                <a:latin typeface="Times New Roman" panose="02020603050405020304" pitchFamily="18" charset="0"/>
                <a:ea typeface="仿宋_GB2312" charset="-122"/>
              </a:rPr>
              <a:t>                                                                                签发日期：     年     月     日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231"/>
                                        </p:tgtEl>
                                        <p:attrNameLst>
                                          <p:attrName>style.visibility</p:attrName>
                                        </p:attrNameLst>
                                      </p:cBhvr>
                                      <p:to>
                                        <p:strVal val="visible"/>
                                      </p:to>
                                    </p:set>
                                    <p:animEffect transition="in" filter="blinds(horizontal)">
                                      <p:cBhvr>
                                        <p:cTn id="7" dur="500"/>
                                        <p:tgtEl>
                                          <p:spTgt spid="180231"/>
                                        </p:tgtEl>
                                      </p:cBhvr>
                                    </p:animEffect>
                                  </p:childTnLst>
                                </p:cTn>
                              </p:par>
                              <p:par>
                                <p:cTn id="8" presetID="3" presetClass="entr" presetSubtype="10" fill="hold" nodeType="withEffect">
                                  <p:stCondLst>
                                    <p:cond delay="0"/>
                                  </p:stCondLst>
                                  <p:childTnLst>
                                    <p:set>
                                      <p:cBhvr>
                                        <p:cTn id="9" dur="1" fill="hold">
                                          <p:stCondLst>
                                            <p:cond delay="0"/>
                                          </p:stCondLst>
                                        </p:cTn>
                                        <p:tgtEl>
                                          <p:spTgt spid="180259"/>
                                        </p:tgtEl>
                                        <p:attrNameLst>
                                          <p:attrName>style.visibility</p:attrName>
                                        </p:attrNameLst>
                                      </p:cBhvr>
                                      <p:to>
                                        <p:strVal val="visible"/>
                                      </p:to>
                                    </p:set>
                                    <p:animEffect transition="in" filter="blinds(horizontal)">
                                      <p:cBhvr>
                                        <p:cTn id="10" dur="500"/>
                                        <p:tgtEl>
                                          <p:spTgt spid="1802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0256"/>
                                        </p:tgtEl>
                                        <p:attrNameLst>
                                          <p:attrName>style.visibility</p:attrName>
                                        </p:attrNameLst>
                                      </p:cBhvr>
                                      <p:to>
                                        <p:strVal val="visible"/>
                                      </p:to>
                                    </p:set>
                                    <p:animEffect transition="in" filter="blinds(horizontal)">
                                      <p:cBhvr>
                                        <p:cTn id="13" dur="500"/>
                                        <p:tgtEl>
                                          <p:spTgt spid="18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1" grpId="0"/>
      <p:bldP spid="1802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a:extLst>
              <a:ext uri="{FF2B5EF4-FFF2-40B4-BE49-F238E27FC236}">
                <a16:creationId xmlns:a16="http://schemas.microsoft.com/office/drawing/2014/main" id="{DEB5DB4F-3F1D-4A6D-8A4C-6373766BD915}"/>
              </a:ext>
            </a:extLst>
          </p:cNvPr>
          <p:cNvSpPr>
            <a:spLocks noChangeArrowheads="1"/>
          </p:cNvSpPr>
          <p:nvPr/>
        </p:nvSpPr>
        <p:spPr bwMode="auto">
          <a:xfrm>
            <a:off x="1042988" y="331788"/>
            <a:ext cx="68421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r" eaLnBrk="1" hangingPunct="1">
              <a:spcBef>
                <a:spcPct val="0"/>
              </a:spcBef>
              <a:buClrTx/>
              <a:buSzTx/>
              <a:buFontTx/>
              <a:buNone/>
            </a:pPr>
            <a:r>
              <a:rPr lang="zh-CN" altLang="en-US" sz="1600" b="1" u="sng">
                <a:latin typeface="Times New Roman" panose="02020603050405020304" pitchFamily="18" charset="0"/>
                <a:ea typeface="黑体" panose="02010609060101010101" pitchFamily="49" charset="-122"/>
                <a:cs typeface="Times New Roman" panose="02020603050405020304" pitchFamily="18" charset="0"/>
              </a:rPr>
              <a:t>财政检查（非税收入稽查）工作底稿（示例）</a:t>
            </a:r>
            <a:r>
              <a:rPr lang="zh-CN" altLang="en-US" sz="1600" b="1">
                <a:latin typeface="Times New Roman" panose="02020603050405020304" pitchFamily="18" charset="0"/>
                <a:ea typeface="黑体" panose="02010609060101010101" pitchFamily="49" charset="-122"/>
                <a:cs typeface="Times New Roman" panose="02020603050405020304" pitchFamily="18" charset="0"/>
              </a:rPr>
              <a:t>                    </a:t>
            </a:r>
            <a:r>
              <a:rPr lang="zh-CN" altLang="en-US" sz="1600" b="1" u="sng">
                <a:latin typeface="Times New Roman" panose="02020603050405020304" pitchFamily="18" charset="0"/>
                <a:ea typeface="黑体" panose="02010609060101010101" pitchFamily="49" charset="-122"/>
                <a:cs typeface="Times New Roman" panose="02020603050405020304" pitchFamily="18" charset="0"/>
              </a:rPr>
              <a:t> 第</a:t>
            </a:r>
            <a:r>
              <a:rPr lang="en-US" altLang="zh-CN" sz="1600" u="sng">
                <a:latin typeface="Times New Roman" panose="02020603050405020304" pitchFamily="18" charset="0"/>
                <a:ea typeface="黑体" panose="02010609060101010101" pitchFamily="49" charset="-122"/>
                <a:cs typeface="Times New Roman" panose="02020603050405020304" pitchFamily="18" charset="0"/>
              </a:rPr>
              <a:t>001</a:t>
            </a:r>
            <a:r>
              <a:rPr lang="zh-CN" altLang="en-US" sz="1600" u="sng">
                <a:latin typeface="Times New Roman" panose="02020603050405020304" pitchFamily="18" charset="0"/>
                <a:ea typeface="黑体" panose="02010609060101010101" pitchFamily="49" charset="-122"/>
                <a:cs typeface="Times New Roman" panose="02020603050405020304" pitchFamily="18" charset="0"/>
              </a:rPr>
              <a:t>号</a:t>
            </a:r>
            <a:endParaRPr lang="zh-CN" altLang="en-US" sz="1600">
              <a:latin typeface="Garamond" panose="02020404030301010803" pitchFamily="18" charset="0"/>
              <a:ea typeface="黑体" panose="02010609060101010101" pitchFamily="49" charset="-122"/>
              <a:cs typeface="Times New Roman" panose="02020603050405020304" pitchFamily="18" charset="0"/>
            </a:endParaRPr>
          </a:p>
          <a:p>
            <a:pPr algn="r">
              <a:spcBef>
                <a:spcPct val="0"/>
              </a:spcBef>
              <a:buClrTx/>
              <a:buSzTx/>
              <a:buFontTx/>
              <a:buNone/>
            </a:pPr>
            <a:endParaRPr lang="zh-CN" altLang="en-US" sz="1600">
              <a:latin typeface="Times New Roman" panose="02020603050405020304" pitchFamily="18" charset="0"/>
              <a:ea typeface="仿宋_GB2312" charset="-122"/>
              <a:cs typeface="Times New Roman" panose="02020603050405020304" pitchFamily="18" charset="0"/>
            </a:endParaRPr>
          </a:p>
          <a:p>
            <a:pPr algn="r">
              <a:spcBef>
                <a:spcPct val="0"/>
              </a:spcBef>
              <a:buClrTx/>
              <a:buSzTx/>
              <a:buFontTx/>
              <a:buNone/>
            </a:pPr>
            <a:r>
              <a:rPr lang="zh-CN" altLang="en-US" sz="1600">
                <a:latin typeface="Times New Roman" panose="02020603050405020304" pitchFamily="18" charset="0"/>
                <a:ea typeface="仿宋_GB2312" charset="-122"/>
                <a:cs typeface="Times New Roman" panose="02020603050405020304" pitchFamily="18" charset="0"/>
              </a:rPr>
              <a:t>金额单位：元</a:t>
            </a:r>
            <a:endParaRPr lang="zh-CN" altLang="en-US" sz="1600">
              <a:latin typeface="Times New Roman" panose="02020603050405020304" pitchFamily="18" charset="0"/>
            </a:endParaRPr>
          </a:p>
        </p:txBody>
      </p:sp>
      <p:graphicFrame>
        <p:nvGraphicFramePr>
          <p:cNvPr id="112683" name="Group 43">
            <a:extLst>
              <a:ext uri="{FF2B5EF4-FFF2-40B4-BE49-F238E27FC236}">
                <a16:creationId xmlns:a16="http://schemas.microsoft.com/office/drawing/2014/main" id="{1FBA9C57-3AEC-4DBC-BF6D-5EAF4975AEDF}"/>
              </a:ext>
            </a:extLst>
          </p:cNvPr>
          <p:cNvGraphicFramePr>
            <a:graphicFrameLocks noGrp="1"/>
          </p:cNvGraphicFramePr>
          <p:nvPr/>
        </p:nvGraphicFramePr>
        <p:xfrm>
          <a:off x="539750" y="1268413"/>
          <a:ext cx="8135938" cy="4198937"/>
        </p:xfrm>
        <a:graphic>
          <a:graphicData uri="http://schemas.openxmlformats.org/drawingml/2006/table">
            <a:tbl>
              <a:tblPr/>
              <a:tblGrid>
                <a:gridCol w="8135938">
                  <a:extLst>
                    <a:ext uri="{9D8B030D-6E8A-4147-A177-3AD203B41FA5}">
                      <a16:colId xmlns:a16="http://schemas.microsoft.com/office/drawing/2014/main" val="20000"/>
                    </a:ext>
                  </a:extLst>
                </a:gridCol>
              </a:tblGrid>
              <a:tr h="304767">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稽查项目名称：银行账户开设情况</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0545">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情况摘要：</a:t>
                      </a:r>
                      <a:endParaRPr kumimoji="0" lang="zh-CN" altLang="en-US" sz="1400" b="0" i="0" u="none" strike="noStrike" cap="none" normalizeH="0" baseline="0">
                        <a:ln>
                          <a:noFill/>
                        </a:ln>
                        <a:solidFill>
                          <a:schemeClr val="tx1"/>
                        </a:solidFill>
                        <a:effectLst/>
                        <a:latin typeface="Tahoma" pitchFamily="34" charset="0"/>
                        <a:ea typeface="仿宋_GB231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    截至检查日止，</a:t>
                      </a:r>
                      <a:r>
                        <a:rPr kumimoji="0" lang="en-US" altLang="zh-CN"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a:t>
                      </a: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市地税局共开设银行账户</a:t>
                      </a:r>
                      <a:r>
                        <a:rPr kumimoji="0" lang="en-US" altLang="zh-CN"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a:t>
                      </a: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个，其中，非税收入过渡性账户</a:t>
                      </a:r>
                      <a:r>
                        <a:rPr kumimoji="0" lang="en-US" altLang="zh-CN"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2</a:t>
                      </a: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个。分别是：①账号：   开户行：    开户名称：    账户余额：    ；②账号：   开户行：    开户名称：    账户余额：       。</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84849">
                <a:tc>
                  <a:txBody>
                    <a:bodyPr/>
                    <a:lstStyle>
                      <a:lvl1pPr indent="304800">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附件主要内容：</a:t>
                      </a:r>
                      <a:endParaRPr kumimoji="0" lang="zh-CN" altLang="en-US" sz="1400" b="0" i="0" u="none" strike="noStrike" cap="none" normalizeH="0" baseline="0">
                        <a:ln>
                          <a:noFill/>
                        </a:ln>
                        <a:solidFill>
                          <a:schemeClr val="tx1"/>
                        </a:solidFill>
                        <a:effectLst/>
                        <a:latin typeface="Tahoma" pitchFamily="34" charset="0"/>
                        <a:ea typeface="仿宋_GB231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1</a:t>
                      </a: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、工作记录；</a:t>
                      </a:r>
                      <a:endParaRPr kumimoji="0" lang="zh-CN" altLang="en-US" sz="1400" b="0" i="0" u="none" strike="noStrike" cap="none" normalizeH="0" baseline="0">
                        <a:ln>
                          <a:noFill/>
                        </a:ln>
                        <a:solidFill>
                          <a:schemeClr val="tx1"/>
                        </a:solidFill>
                        <a:effectLst/>
                        <a:latin typeface="Tahoma" pitchFamily="34" charset="0"/>
                        <a:ea typeface="仿宋_GB231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2</a:t>
                      </a: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、银行账户开户证明复印件；</a:t>
                      </a:r>
                      <a:endParaRPr kumimoji="0" lang="zh-CN" altLang="en-US" sz="1400" b="0" i="0" u="none" strike="noStrike" cap="none" normalizeH="0" baseline="0">
                        <a:ln>
                          <a:noFill/>
                        </a:ln>
                        <a:solidFill>
                          <a:schemeClr val="tx1"/>
                        </a:solidFill>
                        <a:effectLst/>
                        <a:latin typeface="Tahoma" pitchFamily="34" charset="0"/>
                        <a:ea typeface="仿宋_GB231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3</a:t>
                      </a: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、银行存款余额表（或银行对账单）复印件；</a:t>
                      </a:r>
                      <a:endParaRPr kumimoji="0" lang="zh-CN" altLang="en-US" sz="1400" b="0" i="0" u="none" strike="noStrike" cap="none" normalizeH="0" baseline="0">
                        <a:ln>
                          <a:noFill/>
                        </a:ln>
                        <a:solidFill>
                          <a:schemeClr val="tx1"/>
                        </a:solidFill>
                        <a:effectLst/>
                        <a:latin typeface="Tahoma" pitchFamily="34" charset="0"/>
                        <a:ea typeface="仿宋_GB231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4</a:t>
                      </a: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、其他相关资料。</a:t>
                      </a:r>
                      <a:endParaRPr kumimoji="0" lang="zh-CN" altLang="en-US" sz="1400" b="0" i="0" u="none" strike="noStrike" cap="none" normalizeH="0" baseline="0">
                        <a:ln>
                          <a:noFill/>
                        </a:ln>
                        <a:solidFill>
                          <a:schemeClr val="tx1"/>
                        </a:solidFill>
                        <a:effectLst/>
                        <a:latin typeface="Tahoma" pitchFamily="34" charset="0"/>
                        <a:ea typeface="仿宋_GB231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仿宋_GB2312" charset="-122"/>
                          <a:cs typeface="Times New Roman" pitchFamily="18" charset="0"/>
                        </a:rPr>
                        <a:t>※</a:t>
                      </a:r>
                      <a:r>
                        <a:rPr kumimoji="0" lang="zh-CN" altLang="en-US" sz="1400" b="1" i="0" u="none" strike="noStrike" cap="none" normalizeH="0" baseline="0">
                          <a:ln>
                            <a:noFill/>
                          </a:ln>
                          <a:solidFill>
                            <a:schemeClr val="tx1"/>
                          </a:solidFill>
                          <a:effectLst/>
                          <a:latin typeface="Times New Roman" pitchFamily="18" charset="0"/>
                          <a:ea typeface="仿宋_GB2312" charset="-122"/>
                          <a:cs typeface="Times New Roman" pitchFamily="18" charset="0"/>
                        </a:rPr>
                        <a:t>所有附件均需加盖被稽查单位财务章。</a:t>
                      </a:r>
                      <a:endParaRPr kumimoji="0" lang="zh-CN" altLang="en-US" sz="1400" b="1" i="0" u="none" strike="noStrike" cap="none" normalizeH="0" baseline="0">
                        <a:ln>
                          <a:noFill/>
                        </a:ln>
                        <a:solidFill>
                          <a:schemeClr val="tx1"/>
                        </a:solidFill>
                        <a:effectLst/>
                        <a:latin typeface="Tahoma" pitchFamily="34" charset="0"/>
                        <a:ea typeface="仿宋_GB231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附件：</a:t>
                      </a:r>
                      <a:r>
                        <a:rPr kumimoji="0" lang="en-US" altLang="zh-CN"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a:t>
                      </a: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张</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88776">
                <a:tc>
                  <a:txBody>
                    <a:bodyPr/>
                    <a:lstStyle>
                      <a:lvl1pPr>
                        <a:spcBef>
                          <a:spcPct val="20000"/>
                        </a:spcBef>
                        <a:buClr>
                          <a:schemeClr val="folHlink"/>
                        </a:buClr>
                        <a:buSzPct val="60000"/>
                        <a:buFont typeface="Wingdings" pitchFamily="2" charset="2"/>
                        <a:defRPr sz="2800">
                          <a:solidFill>
                            <a:schemeClr val="tx1"/>
                          </a:solidFill>
                          <a:latin typeface="Tahoma" pitchFamily="34" charset="0"/>
                          <a:ea typeface="宋体" pitchFamily="2" charset="-122"/>
                        </a:defRPr>
                      </a:lvl1pPr>
                      <a:lvl2pPr>
                        <a:spcBef>
                          <a:spcPct val="20000"/>
                        </a:spcBef>
                        <a:buClr>
                          <a:schemeClr val="hlink"/>
                        </a:buClr>
                        <a:buSzPct val="55000"/>
                        <a:buFont typeface="Wingdings" pitchFamily="2" charset="2"/>
                        <a:defRPr sz="2400">
                          <a:solidFill>
                            <a:schemeClr val="tx1"/>
                          </a:solidFill>
                          <a:latin typeface="Tahoma" pitchFamily="34" charset="0"/>
                          <a:ea typeface="宋体" pitchFamily="2" charset="-122"/>
                        </a:defRPr>
                      </a:lvl2pPr>
                      <a:lvl3pPr>
                        <a:spcBef>
                          <a:spcPct val="20000"/>
                        </a:spcBef>
                        <a:buClr>
                          <a:schemeClr val="folHlink"/>
                        </a:buClr>
                        <a:buSzPct val="50000"/>
                        <a:buFont typeface="Wingdings" pitchFamily="2" charset="2"/>
                        <a:defRPr sz="2000">
                          <a:solidFill>
                            <a:schemeClr val="tx1"/>
                          </a:solidFill>
                          <a:latin typeface="Tahoma" pitchFamily="34" charset="0"/>
                          <a:ea typeface="宋体" pitchFamily="2" charset="-122"/>
                        </a:defRPr>
                      </a:lvl3pPr>
                      <a:lvl4pPr>
                        <a:spcBef>
                          <a:spcPct val="20000"/>
                        </a:spcBef>
                        <a:buClr>
                          <a:schemeClr val="accent2"/>
                        </a:buClr>
                        <a:buSzPct val="55000"/>
                        <a:buFont typeface="Wingdings" pitchFamily="2" charset="2"/>
                        <a:defRPr>
                          <a:solidFill>
                            <a:schemeClr val="tx1"/>
                          </a:solidFill>
                          <a:latin typeface="Tahoma" pitchFamily="34" charset="0"/>
                          <a:ea typeface="宋体" pitchFamily="2" charset="-122"/>
                        </a:defRPr>
                      </a:lvl4pPr>
                      <a:lvl5pPr>
                        <a:spcBef>
                          <a:spcPct val="20000"/>
                        </a:spcBef>
                        <a:buClr>
                          <a:schemeClr val="accent1"/>
                        </a:buClr>
                        <a:buSzPct val="50000"/>
                        <a:buFont typeface="Wingdings" pitchFamily="2" charset="2"/>
                        <a:defRPr>
                          <a:solidFill>
                            <a:schemeClr val="tx1"/>
                          </a:solidFill>
                          <a:latin typeface="Tahoma" pitchFamily="34" charset="0"/>
                          <a:ea typeface="宋体" pitchFamily="2" charset="-122"/>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被查单位相关人员签证：</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a typeface="仿宋_GB231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仿宋_GB2312" charset="-122"/>
                          <a:cs typeface="Times New Roman" pitchFamily="18" charset="0"/>
                        </a:rPr>
                        <a:t>（要求被稽查单位财务负责人签署意见并签字、盖章）</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Tahoma" pitchFamily="34" charset="0"/>
                        <a:ea typeface="仿宋_GB231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Times New Roman" pitchFamily="18" charset="0"/>
                          <a:ea typeface="仿宋_GB2312" charset="-122"/>
                          <a:cs typeface="Times New Roman" pitchFamily="18" charset="0"/>
                        </a:rPr>
                        <a:t>经办人或主管人员签字：               年     月     日 </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2670" name="Rectangle 30">
            <a:extLst>
              <a:ext uri="{FF2B5EF4-FFF2-40B4-BE49-F238E27FC236}">
                <a16:creationId xmlns:a16="http://schemas.microsoft.com/office/drawing/2014/main" id="{10D2A1E7-DD81-4C16-B44F-FCD9ED4C7C5D}"/>
              </a:ext>
            </a:extLst>
          </p:cNvPr>
          <p:cNvSpPr>
            <a:spLocks noChangeArrowheads="1"/>
          </p:cNvSpPr>
          <p:nvPr/>
        </p:nvSpPr>
        <p:spPr bwMode="auto">
          <a:xfrm>
            <a:off x="539750" y="5519738"/>
            <a:ext cx="813593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Times New Roman" panose="02020603050405020304" pitchFamily="18" charset="0"/>
                <a:ea typeface="仿宋_GB2312" charset="-122"/>
                <a:cs typeface="Times New Roman" panose="02020603050405020304" pitchFamily="18" charset="0"/>
              </a:rPr>
              <a:t>稽查组制单人：</a:t>
            </a:r>
            <a:r>
              <a:rPr lang="zh-CN" altLang="en-US" sz="1400" b="1">
                <a:latin typeface="Times New Roman" panose="02020603050405020304" pitchFamily="18" charset="0"/>
                <a:ea typeface="仿宋_GB2312" charset="-122"/>
                <a:cs typeface="Times New Roman" panose="02020603050405020304" pitchFamily="18" charset="0"/>
              </a:rPr>
              <a:t>（稽查人员）日期：</a:t>
            </a:r>
            <a:r>
              <a:rPr lang="zh-CN" altLang="en-US" sz="1400">
                <a:latin typeface="Times New Roman" panose="02020603050405020304" pitchFamily="18" charset="0"/>
                <a:ea typeface="仿宋_GB2312" charset="-122"/>
                <a:cs typeface="Times New Roman" panose="02020603050405020304" pitchFamily="18" charset="0"/>
              </a:rPr>
              <a:t>    稽查组复核人：</a:t>
            </a:r>
            <a:r>
              <a:rPr lang="zh-CN" altLang="en-US" sz="1400" b="1">
                <a:latin typeface="Times New Roman" panose="02020603050405020304" pitchFamily="18" charset="0"/>
                <a:ea typeface="仿宋_GB2312" charset="-122"/>
                <a:cs typeface="Times New Roman" panose="02020603050405020304" pitchFamily="18" charset="0"/>
              </a:rPr>
              <a:t>（稽查组长） 日期：</a:t>
            </a:r>
            <a:endParaRPr lang="zh-CN" altLang="en-US" sz="1400">
              <a:latin typeface="Garamond" panose="02020404030301010803" pitchFamily="18" charset="0"/>
              <a:ea typeface="仿宋_GB2312" charset="-122"/>
              <a:cs typeface="Times New Roman" panose="02020603050405020304" pitchFamily="18" charset="0"/>
            </a:endParaRPr>
          </a:p>
          <a:p>
            <a:pPr>
              <a:spcBef>
                <a:spcPct val="0"/>
              </a:spcBef>
              <a:buClrTx/>
              <a:buSzTx/>
              <a:buFontTx/>
              <a:buNone/>
            </a:pPr>
            <a:r>
              <a:rPr lang="zh-CN" altLang="en-US" sz="1400">
                <a:latin typeface="Times New Roman" panose="02020603050405020304" pitchFamily="18" charset="0"/>
                <a:ea typeface="仿宋_GB2312" charset="-122"/>
                <a:cs typeface="Times New Roman" panose="02020603050405020304" pitchFamily="18" charset="0"/>
              </a:rPr>
              <a:t>注：</a:t>
            </a:r>
            <a:r>
              <a:rPr lang="en-US" altLang="zh-CN" sz="1400">
                <a:latin typeface="Times New Roman" panose="02020603050405020304" pitchFamily="18" charset="0"/>
                <a:ea typeface="仿宋_GB2312" charset="-122"/>
                <a:cs typeface="Times New Roman" panose="02020603050405020304" pitchFamily="18" charset="0"/>
              </a:rPr>
              <a:t>1</a:t>
            </a:r>
            <a:r>
              <a:rPr lang="zh-CN" altLang="en-US" sz="1400">
                <a:latin typeface="Times New Roman" panose="02020603050405020304" pitchFamily="18" charset="0"/>
                <a:ea typeface="仿宋_GB2312" charset="-122"/>
                <a:cs typeface="Times New Roman" panose="02020603050405020304" pitchFamily="18" charset="0"/>
              </a:rPr>
              <a:t>、此工作底稿需一事一单，并摘录稽查事项所涉及的原始凭据等内容；</a:t>
            </a:r>
            <a:endParaRPr lang="zh-CN" altLang="en-US" sz="1400">
              <a:latin typeface="Garamond" panose="02020404030301010803" pitchFamily="18" charset="0"/>
              <a:cs typeface="Times New Roman" panose="02020603050405020304" pitchFamily="18" charset="0"/>
            </a:endParaRPr>
          </a:p>
          <a:p>
            <a:pPr>
              <a:spcBef>
                <a:spcPct val="0"/>
              </a:spcBef>
              <a:buClrTx/>
              <a:buSzTx/>
              <a:buFontTx/>
              <a:buNone/>
            </a:pPr>
            <a:r>
              <a:rPr lang="zh-CN" altLang="en-US" sz="1400">
                <a:latin typeface="Times New Roman" panose="02020603050405020304" pitchFamily="18" charset="0"/>
                <a:ea typeface="仿宋_GB2312" charset="-122"/>
                <a:cs typeface="Times New Roman" panose="02020603050405020304" pitchFamily="18" charset="0"/>
              </a:rPr>
              <a:t>    </a:t>
            </a:r>
            <a:r>
              <a:rPr lang="en-US" altLang="zh-CN" sz="1400">
                <a:latin typeface="Times New Roman" panose="02020603050405020304" pitchFamily="18" charset="0"/>
                <a:ea typeface="仿宋_GB2312" charset="-122"/>
                <a:cs typeface="Times New Roman" panose="02020603050405020304" pitchFamily="18" charset="0"/>
              </a:rPr>
              <a:t>2</a:t>
            </a:r>
            <a:r>
              <a:rPr lang="zh-CN" altLang="en-US" sz="1400">
                <a:latin typeface="Times New Roman" panose="02020603050405020304" pitchFamily="18" charset="0"/>
                <a:ea typeface="仿宋_GB2312" charset="-122"/>
                <a:cs typeface="Times New Roman" panose="02020603050405020304" pitchFamily="18" charset="0"/>
              </a:rPr>
              <a:t>、被查单位相关人员签证只需认定稽查工作底稿摘录的事项是否真实，如属实，签</a:t>
            </a:r>
            <a:r>
              <a:rPr lang="zh-CN" altLang="en-US" sz="1400">
                <a:latin typeface="宋体" panose="02010600030101010101" pitchFamily="2" charset="-122"/>
                <a:ea typeface="仿宋_GB2312" charset="-122"/>
                <a:cs typeface="Times New Roman" panose="02020603050405020304" pitchFamily="18" charset="0"/>
              </a:rPr>
              <a:t>“</a:t>
            </a:r>
            <a:r>
              <a:rPr lang="zh-CN" altLang="en-US" sz="1400">
                <a:latin typeface="Times New Roman" panose="02020603050405020304" pitchFamily="18" charset="0"/>
                <a:ea typeface="仿宋_GB2312" charset="-122"/>
                <a:cs typeface="Times New Roman" panose="02020603050405020304" pitchFamily="18" charset="0"/>
              </a:rPr>
              <a:t>情况属实</a:t>
            </a:r>
            <a:r>
              <a:rPr lang="zh-CN" altLang="en-US" sz="1400">
                <a:latin typeface="宋体" panose="02010600030101010101" pitchFamily="2" charset="-122"/>
                <a:ea typeface="仿宋_GB2312" charset="-122"/>
                <a:cs typeface="Times New Roman" panose="02020603050405020304" pitchFamily="18" charset="0"/>
              </a:rPr>
              <a:t>”</a:t>
            </a:r>
            <a:r>
              <a:rPr lang="zh-CN" altLang="en-US" sz="1400">
                <a:latin typeface="Times New Roman" panose="02020603050405020304" pitchFamily="18" charset="0"/>
                <a:ea typeface="仿宋_GB2312" charset="-122"/>
                <a:cs typeface="Times New Roman" panose="02020603050405020304" pitchFamily="18" charset="0"/>
              </a:rPr>
              <a:t>；如有问题，可书面说明。</a:t>
            </a:r>
            <a:endParaRPr lang="zh-CN" altLang="en-US" sz="1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diamond(in)">
                                      <p:cBhvr>
                                        <p:cTn id="7" dur="2000"/>
                                        <p:tgtEl>
                                          <p:spTgt spid="112645"/>
                                        </p:tgtEl>
                                      </p:cBhvr>
                                    </p:animEffect>
                                  </p:childTnLst>
                                </p:cTn>
                              </p:par>
                              <p:par>
                                <p:cTn id="8" presetID="8" presetClass="entr" presetSubtype="16" fill="hold" nodeType="withEffect">
                                  <p:stCondLst>
                                    <p:cond delay="0"/>
                                  </p:stCondLst>
                                  <p:childTnLst>
                                    <p:set>
                                      <p:cBhvr>
                                        <p:cTn id="9" dur="1" fill="hold">
                                          <p:stCondLst>
                                            <p:cond delay="0"/>
                                          </p:stCondLst>
                                        </p:cTn>
                                        <p:tgtEl>
                                          <p:spTgt spid="112683"/>
                                        </p:tgtEl>
                                        <p:attrNameLst>
                                          <p:attrName>style.visibility</p:attrName>
                                        </p:attrNameLst>
                                      </p:cBhvr>
                                      <p:to>
                                        <p:strVal val="visible"/>
                                      </p:to>
                                    </p:set>
                                    <p:animEffect transition="in" filter="diamond(in)">
                                      <p:cBhvr>
                                        <p:cTn id="10" dur="2000"/>
                                        <p:tgtEl>
                                          <p:spTgt spid="11268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2670"/>
                                        </p:tgtEl>
                                        <p:attrNameLst>
                                          <p:attrName>style.visibility</p:attrName>
                                        </p:attrNameLst>
                                      </p:cBhvr>
                                      <p:to>
                                        <p:strVal val="visible"/>
                                      </p:to>
                                    </p:set>
                                    <p:animEffect transition="in" filter="diamond(in)">
                                      <p:cBhvr>
                                        <p:cTn id="13" dur="2000"/>
                                        <p:tgtEl>
                                          <p:spTgt spid="112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7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5">
            <a:extLst>
              <a:ext uri="{FF2B5EF4-FFF2-40B4-BE49-F238E27FC236}">
                <a16:creationId xmlns:a16="http://schemas.microsoft.com/office/drawing/2014/main" id="{2947439C-4CB0-409D-9DCC-880C12930D12}"/>
              </a:ext>
            </a:extLst>
          </p:cNvPr>
          <p:cNvSpPr>
            <a:spLocks noChangeArrowheads="1"/>
          </p:cNvSpPr>
          <p:nvPr/>
        </p:nvSpPr>
        <p:spPr bwMode="auto">
          <a:xfrm>
            <a:off x="107950" y="-31750"/>
            <a:ext cx="9001125" cy="728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556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1800" b="1">
              <a:latin typeface="Garamond" panose="02020404030301010803" pitchFamily="18" charset="0"/>
            </a:endParaRPr>
          </a:p>
          <a:p>
            <a:pPr algn="ctr" eaLnBrk="1" hangingPunct="1">
              <a:spcBef>
                <a:spcPct val="0"/>
              </a:spcBef>
              <a:buClrTx/>
              <a:buSzTx/>
              <a:buFontTx/>
              <a:buNone/>
            </a:pPr>
            <a:r>
              <a:rPr lang="zh-CN" altLang="en-US" sz="2000" b="1">
                <a:latin typeface="Garamond" panose="02020404030301010803" pitchFamily="18" charset="0"/>
              </a:rPr>
              <a:t>非税收入稽查报告（示例）</a:t>
            </a:r>
          </a:p>
          <a:p>
            <a:pPr eaLnBrk="1" hangingPunct="1">
              <a:lnSpc>
                <a:spcPct val="120000"/>
              </a:lnSpc>
              <a:spcBef>
                <a:spcPct val="0"/>
              </a:spcBef>
              <a:buClrTx/>
              <a:buSzTx/>
              <a:buFontTx/>
              <a:buNone/>
            </a:pPr>
            <a:endParaRPr lang="en-US" altLang="zh-CN" sz="2000">
              <a:latin typeface="Garamond" panose="02020404030301010803" pitchFamily="18" charset="0"/>
            </a:endParaRPr>
          </a:p>
          <a:p>
            <a:pPr eaLnBrk="1" hangingPunct="1">
              <a:lnSpc>
                <a:spcPct val="120000"/>
              </a:lnSpc>
              <a:spcBef>
                <a:spcPct val="0"/>
              </a:spcBef>
              <a:buClrTx/>
              <a:buSzTx/>
              <a:buFontTx/>
              <a:buNone/>
            </a:pPr>
            <a:r>
              <a:rPr lang="en-US" altLang="zh-CN" sz="1600">
                <a:latin typeface="Garamond" panose="02020404030301010803" pitchFamily="18" charset="0"/>
              </a:rPr>
              <a:t>××</a:t>
            </a:r>
            <a:r>
              <a:rPr lang="zh-CN" altLang="en-US" sz="1600">
                <a:latin typeface="Garamond" panose="02020404030301010803" pitchFamily="18" charset="0"/>
              </a:rPr>
              <a:t>市</a:t>
            </a:r>
            <a:r>
              <a:rPr lang="en-US" altLang="zh-CN" sz="1600">
                <a:latin typeface="Garamond" panose="02020404030301010803" pitchFamily="18" charset="0"/>
              </a:rPr>
              <a:t>××</a:t>
            </a:r>
            <a:r>
              <a:rPr lang="zh-CN" altLang="en-US" sz="1600">
                <a:latin typeface="Garamond" panose="02020404030301010803" pitchFamily="18" charset="0"/>
              </a:rPr>
              <a:t>局：</a:t>
            </a:r>
          </a:p>
          <a:p>
            <a:pPr eaLnBrk="1" hangingPunct="1">
              <a:lnSpc>
                <a:spcPct val="120000"/>
              </a:lnSpc>
              <a:spcBef>
                <a:spcPct val="0"/>
              </a:spcBef>
              <a:buClrTx/>
              <a:buSzTx/>
              <a:buFontTx/>
              <a:buNone/>
            </a:pPr>
            <a:r>
              <a:rPr lang="zh-CN" altLang="en-US" sz="1600">
                <a:latin typeface="Garamond" panose="02020404030301010803" pitchFamily="18" charset="0"/>
              </a:rPr>
              <a:t>        根据</a:t>
            </a:r>
            <a:r>
              <a:rPr lang="en-US" altLang="zh-CN" sz="1600">
                <a:latin typeface="Garamond" panose="02020404030301010803" pitchFamily="18" charset="0"/>
              </a:rPr>
              <a:t>《</a:t>
            </a:r>
            <a:r>
              <a:rPr lang="zh-CN" altLang="en-US" sz="1600">
                <a:latin typeface="Garamond" panose="02020404030301010803" pitchFamily="18" charset="0"/>
              </a:rPr>
              <a:t>湖南省非税收入管理条例</a:t>
            </a:r>
            <a:r>
              <a:rPr lang="en-US" altLang="zh-CN" sz="1600">
                <a:latin typeface="Garamond" panose="02020404030301010803" pitchFamily="18" charset="0"/>
              </a:rPr>
              <a:t>》</a:t>
            </a:r>
            <a:r>
              <a:rPr lang="zh-CN" altLang="en-US" sz="1600">
                <a:latin typeface="Garamond" panose="02020404030301010803" pitchFamily="18" charset="0"/>
              </a:rPr>
              <a:t>、</a:t>
            </a:r>
            <a:r>
              <a:rPr lang="en-US" altLang="zh-CN" sz="1600">
                <a:latin typeface="Garamond" panose="02020404030301010803" pitchFamily="18" charset="0"/>
              </a:rPr>
              <a:t>《</a:t>
            </a:r>
            <a:r>
              <a:rPr lang="zh-CN" altLang="en-US" sz="1600">
                <a:latin typeface="Garamond" panose="02020404030301010803" pitchFamily="18" charset="0"/>
              </a:rPr>
              <a:t>湖南省行政事业性收费管理条例</a:t>
            </a:r>
            <a:r>
              <a:rPr lang="en-US" altLang="zh-CN" sz="1600">
                <a:latin typeface="Garamond" panose="02020404030301010803" pitchFamily="18" charset="0"/>
              </a:rPr>
              <a:t>》</a:t>
            </a:r>
            <a:r>
              <a:rPr lang="zh-CN" altLang="en-US" sz="1600">
                <a:latin typeface="Garamond" panose="02020404030301010803" pitchFamily="18" charset="0"/>
              </a:rPr>
              <a:t>、</a:t>
            </a:r>
            <a:r>
              <a:rPr lang="en-US" altLang="zh-CN" sz="1600">
                <a:latin typeface="Garamond" panose="02020404030301010803" pitchFamily="18" charset="0"/>
              </a:rPr>
              <a:t>《</a:t>
            </a:r>
            <a:r>
              <a:rPr lang="zh-CN" altLang="en-US" sz="1600">
                <a:latin typeface="Garamond" panose="02020404030301010803" pitchFamily="18" charset="0"/>
              </a:rPr>
              <a:t>湖南省非税收入票据管理办法</a:t>
            </a:r>
            <a:r>
              <a:rPr lang="en-US" altLang="zh-CN" sz="1600">
                <a:latin typeface="Garamond" panose="02020404030301010803" pitchFamily="18" charset="0"/>
              </a:rPr>
              <a:t>》</a:t>
            </a:r>
            <a:r>
              <a:rPr lang="zh-CN" altLang="en-US" sz="1600">
                <a:latin typeface="Garamond" panose="02020404030301010803" pitchFamily="18" charset="0"/>
              </a:rPr>
              <a:t>等规定，我局派出检查组于</a:t>
            </a:r>
            <a:r>
              <a:rPr lang="en-US" altLang="zh-CN" sz="1600">
                <a:latin typeface="Garamond" panose="02020404030301010803" pitchFamily="18" charset="0"/>
              </a:rPr>
              <a:t>201×</a:t>
            </a:r>
            <a:r>
              <a:rPr lang="zh-CN" altLang="en-US" sz="1600">
                <a:latin typeface="Garamond" panose="02020404030301010803" pitchFamily="18" charset="0"/>
              </a:rPr>
              <a:t>年 月 日</a:t>
            </a:r>
            <a:r>
              <a:rPr lang="en-US" altLang="zh-CN" sz="1600">
                <a:latin typeface="Garamond" panose="02020404030301010803" pitchFamily="18" charset="0"/>
              </a:rPr>
              <a:t>-  </a:t>
            </a:r>
            <a:r>
              <a:rPr lang="zh-CN" altLang="en-US" sz="1600">
                <a:latin typeface="Garamond" panose="02020404030301010803" pitchFamily="18" charset="0"/>
              </a:rPr>
              <a:t>日对你局</a:t>
            </a:r>
            <a:r>
              <a:rPr lang="en-US" altLang="zh-CN" sz="1600">
                <a:latin typeface="Garamond" panose="02020404030301010803" pitchFamily="18" charset="0"/>
              </a:rPr>
              <a:t>201×</a:t>
            </a:r>
            <a:r>
              <a:rPr lang="zh-CN" altLang="en-US" sz="1600">
                <a:latin typeface="Garamond" panose="02020404030301010803" pitchFamily="18" charset="0"/>
              </a:rPr>
              <a:t>年和</a:t>
            </a:r>
            <a:r>
              <a:rPr lang="en-US" altLang="zh-CN" sz="1600">
                <a:latin typeface="Garamond" panose="02020404030301010803" pitchFamily="18" charset="0"/>
              </a:rPr>
              <a:t>201×</a:t>
            </a:r>
            <a:r>
              <a:rPr lang="zh-CN" altLang="en-US" sz="1600">
                <a:latin typeface="Garamond" panose="02020404030301010803" pitchFamily="18" charset="0"/>
              </a:rPr>
              <a:t>年</a:t>
            </a:r>
            <a:r>
              <a:rPr lang="en-US" altLang="zh-CN" sz="1600">
                <a:latin typeface="Garamond" panose="02020404030301010803" pitchFamily="18" charset="0"/>
              </a:rPr>
              <a:t>1-6</a:t>
            </a:r>
            <a:r>
              <a:rPr lang="zh-CN" altLang="en-US" sz="1600">
                <a:latin typeface="Garamond" panose="02020404030301010803" pitchFamily="18" charset="0"/>
              </a:rPr>
              <a:t>月的非税收入执收情况进行了稽查。所查明的事实及提出的整改意见如下：</a:t>
            </a:r>
          </a:p>
          <a:p>
            <a:pPr eaLnBrk="1" hangingPunct="1">
              <a:lnSpc>
                <a:spcPct val="120000"/>
              </a:lnSpc>
              <a:spcBef>
                <a:spcPct val="0"/>
              </a:spcBef>
              <a:buClrTx/>
              <a:buSzTx/>
              <a:buFontTx/>
              <a:buNone/>
            </a:pPr>
            <a:r>
              <a:rPr lang="zh-CN" altLang="en-US" sz="1600">
                <a:latin typeface="Garamond" panose="02020404030301010803" pitchFamily="18" charset="0"/>
              </a:rPr>
              <a:t>         </a:t>
            </a:r>
            <a:r>
              <a:rPr lang="zh-CN" altLang="en-US" sz="1600" b="1">
                <a:latin typeface="Garamond" panose="02020404030301010803" pitchFamily="18" charset="0"/>
                <a:ea typeface="黑体" panose="02010609060101010101" pitchFamily="49" charset="-122"/>
              </a:rPr>
              <a:t>一、基本情况</a:t>
            </a:r>
          </a:p>
          <a:p>
            <a:pPr eaLnBrk="1" hangingPunct="1">
              <a:lnSpc>
                <a:spcPct val="120000"/>
              </a:lnSpc>
              <a:spcBef>
                <a:spcPct val="0"/>
              </a:spcBef>
              <a:buClrTx/>
              <a:buSzTx/>
              <a:buFontTx/>
              <a:buNone/>
            </a:pPr>
            <a:r>
              <a:rPr lang="zh-CN" altLang="en-US" sz="1600">
                <a:latin typeface="Garamond" panose="02020404030301010803" pitchFamily="18" charset="0"/>
              </a:rPr>
              <a:t>        你局执收的非税收入项目有：</a:t>
            </a:r>
            <a:r>
              <a:rPr lang="en-US" altLang="zh-CN" sz="1600">
                <a:latin typeface="Garamond" panose="02020404030301010803" pitchFamily="18" charset="0"/>
              </a:rPr>
              <a:t>××</a:t>
            </a:r>
            <a:r>
              <a:rPr lang="zh-CN" altLang="en-US" sz="1600">
                <a:latin typeface="Garamond" panose="02020404030301010803" pitchFamily="18" charset="0"/>
              </a:rPr>
              <a:t>、</a:t>
            </a:r>
            <a:r>
              <a:rPr lang="en-US" altLang="zh-CN" sz="1600">
                <a:latin typeface="Garamond" panose="02020404030301010803" pitchFamily="18" charset="0"/>
              </a:rPr>
              <a:t>××</a:t>
            </a:r>
            <a:r>
              <a:rPr lang="zh-CN" altLang="en-US" sz="1600">
                <a:latin typeface="Garamond" panose="02020404030301010803" pitchFamily="18" charset="0"/>
              </a:rPr>
              <a:t>、</a:t>
            </a:r>
            <a:r>
              <a:rPr lang="en-US" altLang="zh-CN" sz="1600">
                <a:latin typeface="Garamond" panose="02020404030301010803" pitchFamily="18" charset="0"/>
              </a:rPr>
              <a:t>××</a:t>
            </a:r>
            <a:r>
              <a:rPr lang="zh-CN" altLang="en-US" sz="1600">
                <a:latin typeface="Garamond" panose="02020404030301010803" pitchFamily="18" charset="0"/>
              </a:rPr>
              <a:t>等。</a:t>
            </a:r>
            <a:r>
              <a:rPr lang="en-US" altLang="zh-CN" sz="1600">
                <a:latin typeface="Garamond" panose="02020404030301010803" pitchFamily="18" charset="0"/>
              </a:rPr>
              <a:t>2009</a:t>
            </a:r>
            <a:r>
              <a:rPr lang="zh-CN" altLang="en-US" sz="1600">
                <a:latin typeface="Garamond" panose="02020404030301010803" pitchFamily="18" charset="0"/>
              </a:rPr>
              <a:t>年缴入省非税收入汇缴结算户的非税收入为</a:t>
            </a:r>
            <a:r>
              <a:rPr lang="en-US" altLang="zh-CN" sz="1600">
                <a:latin typeface="Garamond" panose="02020404030301010803" pitchFamily="18" charset="0"/>
              </a:rPr>
              <a:t>××</a:t>
            </a:r>
            <a:r>
              <a:rPr lang="zh-CN" altLang="en-US" sz="1600">
                <a:latin typeface="Garamond" panose="02020404030301010803" pitchFamily="18" charset="0"/>
              </a:rPr>
              <a:t>元。</a:t>
            </a:r>
            <a:r>
              <a:rPr lang="en-US" altLang="zh-CN" sz="1600">
                <a:latin typeface="Garamond" panose="02020404030301010803" pitchFamily="18" charset="0"/>
              </a:rPr>
              <a:t>201×</a:t>
            </a:r>
            <a:r>
              <a:rPr lang="zh-CN" altLang="en-US" sz="1600">
                <a:latin typeface="Garamond" panose="02020404030301010803" pitchFamily="18" charset="0"/>
              </a:rPr>
              <a:t>年</a:t>
            </a:r>
            <a:r>
              <a:rPr lang="en-US" altLang="zh-CN" sz="1600">
                <a:latin typeface="Garamond" panose="02020404030301010803" pitchFamily="18" charset="0"/>
              </a:rPr>
              <a:t>1</a:t>
            </a:r>
            <a:r>
              <a:rPr lang="zh-CN" altLang="en-US" sz="1600">
                <a:latin typeface="Garamond" panose="02020404030301010803" pitchFamily="18" charset="0"/>
              </a:rPr>
              <a:t>月至</a:t>
            </a:r>
            <a:r>
              <a:rPr lang="en-US" altLang="zh-CN" sz="1600">
                <a:latin typeface="Garamond" panose="02020404030301010803" pitchFamily="18" charset="0"/>
              </a:rPr>
              <a:t>201×</a:t>
            </a:r>
            <a:r>
              <a:rPr lang="zh-CN" altLang="en-US" sz="1600">
                <a:latin typeface="Garamond" panose="02020404030301010803" pitchFamily="18" charset="0"/>
              </a:rPr>
              <a:t>年</a:t>
            </a:r>
            <a:r>
              <a:rPr lang="en-US" altLang="zh-CN" sz="1600">
                <a:latin typeface="Garamond" panose="02020404030301010803" pitchFamily="18" charset="0"/>
              </a:rPr>
              <a:t>6</a:t>
            </a:r>
            <a:r>
              <a:rPr lang="zh-CN" altLang="en-US" sz="1600">
                <a:latin typeface="Garamond" panose="02020404030301010803" pitchFamily="18" charset="0"/>
              </a:rPr>
              <a:t>月</a:t>
            </a:r>
            <a:r>
              <a:rPr lang="en-US" altLang="zh-CN" sz="1600">
                <a:latin typeface="Garamond" panose="02020404030301010803" pitchFamily="18" charset="0"/>
              </a:rPr>
              <a:t>30</a:t>
            </a:r>
            <a:r>
              <a:rPr lang="zh-CN" altLang="en-US" sz="1600">
                <a:latin typeface="Garamond" panose="02020404030301010803" pitchFamily="18" charset="0"/>
              </a:rPr>
              <a:t>日你局共领购</a:t>
            </a:r>
            <a:r>
              <a:rPr lang="en-US" altLang="zh-CN" sz="1600">
                <a:latin typeface="Garamond" panose="02020404030301010803" pitchFamily="18" charset="0"/>
              </a:rPr>
              <a:t>《</a:t>
            </a:r>
            <a:r>
              <a:rPr lang="zh-CN" altLang="en-US" sz="1600">
                <a:latin typeface="Garamond" panose="02020404030301010803" pitchFamily="18" charset="0"/>
              </a:rPr>
              <a:t>湖南省非税收入一般缴款书</a:t>
            </a:r>
            <a:r>
              <a:rPr lang="en-US" altLang="zh-CN" sz="1600">
                <a:latin typeface="Garamond" panose="02020404030301010803" pitchFamily="18" charset="0"/>
              </a:rPr>
              <a:t>》××</a:t>
            </a:r>
            <a:r>
              <a:rPr lang="zh-CN" altLang="en-US" sz="1600">
                <a:latin typeface="Garamond" panose="02020404030301010803" pitchFamily="18" charset="0"/>
              </a:rPr>
              <a:t>份，已使用</a:t>
            </a:r>
            <a:r>
              <a:rPr lang="en-US" altLang="zh-CN" sz="1600">
                <a:latin typeface="Garamond" panose="02020404030301010803" pitchFamily="18" charset="0"/>
              </a:rPr>
              <a:t>××</a:t>
            </a:r>
            <a:r>
              <a:rPr lang="zh-CN" altLang="en-US" sz="1600">
                <a:latin typeface="Garamond" panose="02020404030301010803" pitchFamily="18" charset="0"/>
              </a:rPr>
              <a:t>份，未使用</a:t>
            </a:r>
            <a:r>
              <a:rPr lang="en-US" altLang="zh-CN" sz="1600">
                <a:latin typeface="Garamond" panose="02020404030301010803" pitchFamily="18" charset="0"/>
              </a:rPr>
              <a:t>××</a:t>
            </a:r>
            <a:r>
              <a:rPr lang="zh-CN" altLang="en-US" sz="1600">
                <a:latin typeface="Garamond" panose="02020404030301010803" pitchFamily="18" charset="0"/>
              </a:rPr>
              <a:t>份</a:t>
            </a:r>
            <a:r>
              <a:rPr lang="en-US" altLang="zh-CN" sz="1600">
                <a:latin typeface="Arial" panose="020B0604020202020204" pitchFamily="34" charset="0"/>
              </a:rPr>
              <a:t>……</a:t>
            </a:r>
            <a:r>
              <a:rPr lang="en-US" altLang="zh-CN" sz="1600">
                <a:latin typeface="Garamond" panose="02020404030301010803" pitchFamily="18" charset="0"/>
              </a:rPr>
              <a:t> </a:t>
            </a:r>
          </a:p>
          <a:p>
            <a:pPr eaLnBrk="1" hangingPunct="1">
              <a:lnSpc>
                <a:spcPct val="120000"/>
              </a:lnSpc>
              <a:spcBef>
                <a:spcPct val="0"/>
              </a:spcBef>
              <a:buClrTx/>
              <a:buSzTx/>
              <a:buFontTx/>
              <a:buNone/>
            </a:pPr>
            <a:r>
              <a:rPr lang="en-US" altLang="zh-CN" sz="1600">
                <a:latin typeface="Garamond" panose="02020404030301010803" pitchFamily="18" charset="0"/>
              </a:rPr>
              <a:t>         </a:t>
            </a:r>
            <a:r>
              <a:rPr lang="zh-CN" altLang="en-US" sz="1600" b="1">
                <a:latin typeface="Garamond" panose="02020404030301010803" pitchFamily="18" charset="0"/>
                <a:ea typeface="黑体" panose="02010609060101010101" pitchFamily="49" charset="-122"/>
              </a:rPr>
              <a:t>二、稽查中发现的主要问题</a:t>
            </a:r>
          </a:p>
          <a:p>
            <a:pPr eaLnBrk="1" hangingPunct="1">
              <a:lnSpc>
                <a:spcPct val="120000"/>
              </a:lnSpc>
              <a:spcBef>
                <a:spcPct val="0"/>
              </a:spcBef>
              <a:buClrTx/>
              <a:buSzTx/>
              <a:buFontTx/>
              <a:buNone/>
            </a:pPr>
            <a:r>
              <a:rPr lang="zh-CN" altLang="en-US" sz="1600" b="1">
                <a:latin typeface="Garamond" panose="02020404030301010803" pitchFamily="18" charset="0"/>
              </a:rPr>
              <a:t>      </a:t>
            </a:r>
            <a:r>
              <a:rPr lang="zh-CN" altLang="en-US" sz="1600" b="1">
                <a:latin typeface="Garamond" panose="02020404030301010803" pitchFamily="18" charset="0"/>
                <a:ea typeface="楷体_GB2312" pitchFamily="49" charset="-122"/>
              </a:rPr>
              <a:t>（一）票据使用和管理不规范</a:t>
            </a:r>
          </a:p>
          <a:p>
            <a:pPr eaLnBrk="1" hangingPunct="1">
              <a:lnSpc>
                <a:spcPct val="120000"/>
              </a:lnSpc>
              <a:spcBef>
                <a:spcPct val="0"/>
              </a:spcBef>
              <a:buClrTx/>
              <a:buSzTx/>
              <a:buFontTx/>
              <a:buNone/>
            </a:pPr>
            <a:r>
              <a:rPr lang="en-US" altLang="zh-CN" sz="1600">
                <a:latin typeface="Garamond" panose="02020404030301010803" pitchFamily="18" charset="0"/>
              </a:rPr>
              <a:t>        1</a:t>
            </a:r>
            <a:r>
              <a:rPr lang="zh-CN" altLang="en-US" sz="1600">
                <a:latin typeface="Garamond" panose="02020404030301010803" pitchFamily="18" charset="0"/>
              </a:rPr>
              <a:t>、违规使用往来票据收取非税收入项目</a:t>
            </a:r>
            <a:r>
              <a:rPr lang="en-US" altLang="zh-CN" sz="1600">
                <a:latin typeface="Arial" panose="020B0604020202020204" pitchFamily="34" charset="0"/>
              </a:rPr>
              <a:t>……</a:t>
            </a:r>
            <a:endParaRPr lang="en-US" altLang="zh-CN" sz="1600">
              <a:latin typeface="Garamond" panose="02020404030301010803" pitchFamily="18" charset="0"/>
            </a:endParaRPr>
          </a:p>
          <a:p>
            <a:pPr eaLnBrk="1" hangingPunct="1">
              <a:lnSpc>
                <a:spcPct val="120000"/>
              </a:lnSpc>
              <a:spcBef>
                <a:spcPct val="0"/>
              </a:spcBef>
              <a:buClrTx/>
              <a:buSzTx/>
              <a:buFontTx/>
              <a:buNone/>
            </a:pPr>
            <a:r>
              <a:rPr lang="en-US" altLang="zh-CN" sz="1600">
                <a:latin typeface="Garamond" panose="02020404030301010803" pitchFamily="18" charset="0"/>
              </a:rPr>
              <a:t>        2</a:t>
            </a:r>
            <a:r>
              <a:rPr lang="zh-CN" altLang="en-US" sz="1600">
                <a:latin typeface="Garamond" panose="02020404030301010803" pitchFamily="18" charset="0"/>
              </a:rPr>
              <a:t>、遗失票据存根</a:t>
            </a:r>
            <a:r>
              <a:rPr lang="en-US" altLang="zh-CN" sz="1600">
                <a:latin typeface="Arial" panose="020B0604020202020204" pitchFamily="34" charset="0"/>
              </a:rPr>
              <a:t>……</a:t>
            </a:r>
            <a:r>
              <a:rPr lang="en-US" altLang="zh-CN" sz="1600">
                <a:latin typeface="Garamond" panose="02020404030301010803" pitchFamily="18" charset="0"/>
              </a:rPr>
              <a:t>.</a:t>
            </a:r>
          </a:p>
          <a:p>
            <a:pPr eaLnBrk="1" hangingPunct="1">
              <a:lnSpc>
                <a:spcPct val="120000"/>
              </a:lnSpc>
              <a:spcBef>
                <a:spcPct val="0"/>
              </a:spcBef>
              <a:buClrTx/>
              <a:buSzTx/>
              <a:buFontTx/>
              <a:buNone/>
            </a:pPr>
            <a:r>
              <a:rPr lang="en-US" altLang="zh-CN" sz="1600">
                <a:latin typeface="Garamond" panose="02020404030301010803" pitchFamily="18" charset="0"/>
              </a:rPr>
              <a:t>        3</a:t>
            </a:r>
            <a:r>
              <a:rPr lang="zh-CN" altLang="en-US" sz="1600">
                <a:latin typeface="Garamond" panose="02020404030301010803" pitchFamily="18" charset="0"/>
              </a:rPr>
              <a:t>、非税收入票据填开不规范</a:t>
            </a:r>
            <a:r>
              <a:rPr lang="en-US" altLang="zh-CN" sz="1600">
                <a:latin typeface="Garamond" panose="02020404030301010803" pitchFamily="18" charset="0"/>
              </a:rPr>
              <a:t>......</a:t>
            </a:r>
          </a:p>
          <a:p>
            <a:pPr eaLnBrk="1" hangingPunct="1">
              <a:lnSpc>
                <a:spcPct val="120000"/>
              </a:lnSpc>
              <a:spcBef>
                <a:spcPct val="0"/>
              </a:spcBef>
              <a:buClrTx/>
              <a:buSzTx/>
              <a:buFontTx/>
              <a:buNone/>
            </a:pPr>
            <a:r>
              <a:rPr lang="zh-CN" altLang="en-US" sz="1600" b="1">
                <a:latin typeface="Garamond" panose="02020404030301010803" pitchFamily="18" charset="0"/>
              </a:rPr>
              <a:t>      </a:t>
            </a:r>
            <a:r>
              <a:rPr lang="zh-CN" altLang="en-US" sz="1600" b="1">
                <a:latin typeface="Garamond" panose="02020404030301010803" pitchFamily="18" charset="0"/>
                <a:ea typeface="楷体_GB2312" pitchFamily="49" charset="-122"/>
              </a:rPr>
              <a:t>（二）部分非税收入未缴入省非税收入汇缴结算户</a:t>
            </a:r>
          </a:p>
          <a:p>
            <a:pPr eaLnBrk="1" hangingPunct="1">
              <a:lnSpc>
                <a:spcPct val="120000"/>
              </a:lnSpc>
              <a:spcBef>
                <a:spcPct val="0"/>
              </a:spcBef>
              <a:buClrTx/>
              <a:buSzTx/>
              <a:buFontTx/>
              <a:buNone/>
            </a:pPr>
            <a:r>
              <a:rPr lang="zh-CN" altLang="en-US" sz="1600">
                <a:latin typeface="Garamond" panose="02020404030301010803" pitchFamily="18" charset="0"/>
              </a:rPr>
              <a:t>        截止</a:t>
            </a:r>
            <a:r>
              <a:rPr lang="en-US" altLang="zh-CN" sz="1600">
                <a:latin typeface="Garamond" panose="02020404030301010803" pitchFamily="18" charset="0"/>
              </a:rPr>
              <a:t>200×</a:t>
            </a:r>
            <a:r>
              <a:rPr lang="zh-CN" altLang="en-US" sz="1600">
                <a:latin typeface="Garamond" panose="02020404030301010803" pitchFamily="18" charset="0"/>
              </a:rPr>
              <a:t>年</a:t>
            </a:r>
            <a:r>
              <a:rPr lang="en-US" altLang="zh-CN" sz="1600">
                <a:latin typeface="Garamond" panose="02020404030301010803" pitchFamily="18" charset="0"/>
              </a:rPr>
              <a:t>6</a:t>
            </a:r>
            <a:r>
              <a:rPr lang="zh-CN" altLang="en-US" sz="1600">
                <a:latin typeface="Garamond" panose="02020404030301010803" pitchFamily="18" charset="0"/>
              </a:rPr>
              <a:t>月</a:t>
            </a:r>
            <a:r>
              <a:rPr lang="en-US" altLang="zh-CN" sz="1600">
                <a:latin typeface="Garamond" panose="02020404030301010803" pitchFamily="18" charset="0"/>
              </a:rPr>
              <a:t>30</a:t>
            </a:r>
            <a:r>
              <a:rPr lang="zh-CN" altLang="en-US" sz="1600">
                <a:latin typeface="Garamond" panose="02020404030301010803" pitchFamily="18" charset="0"/>
              </a:rPr>
              <a:t>日，你局应缴未缴非税收入共计</a:t>
            </a:r>
            <a:r>
              <a:rPr lang="en-US" altLang="zh-CN" sz="1600">
                <a:latin typeface="Garamond" panose="02020404030301010803" pitchFamily="18" charset="0"/>
              </a:rPr>
              <a:t>××</a:t>
            </a:r>
            <a:r>
              <a:rPr lang="zh-CN" altLang="en-US" sz="1600">
                <a:latin typeface="Garamond" panose="02020404030301010803" pitchFamily="18" charset="0"/>
              </a:rPr>
              <a:t>元。其中</a:t>
            </a:r>
            <a:r>
              <a:rPr lang="en-US" altLang="zh-CN" sz="1600">
                <a:latin typeface="Garamond" panose="02020404030301010803" pitchFamily="18" charset="0"/>
              </a:rPr>
              <a:t>200×</a:t>
            </a:r>
            <a:r>
              <a:rPr lang="zh-CN" altLang="en-US" sz="1600">
                <a:latin typeface="Garamond" panose="02020404030301010803" pitchFamily="18" charset="0"/>
              </a:rPr>
              <a:t>年应缴未缴</a:t>
            </a:r>
            <a:r>
              <a:rPr lang="en-US" altLang="zh-CN" sz="1600">
                <a:latin typeface="Garamond" panose="02020404030301010803" pitchFamily="18" charset="0"/>
              </a:rPr>
              <a:t>××</a:t>
            </a:r>
            <a:r>
              <a:rPr lang="zh-CN" altLang="en-US" sz="1600">
                <a:latin typeface="Garamond" panose="02020404030301010803" pitchFamily="18" charset="0"/>
              </a:rPr>
              <a:t>元，</a:t>
            </a:r>
            <a:r>
              <a:rPr lang="en-US" altLang="zh-CN" sz="1600">
                <a:latin typeface="Garamond" panose="02020404030301010803" pitchFamily="18" charset="0"/>
              </a:rPr>
              <a:t>200</a:t>
            </a:r>
            <a:r>
              <a:rPr lang="zh-CN" altLang="en-US" sz="1600">
                <a:latin typeface="Garamond" panose="02020404030301010803" pitchFamily="18" charset="0"/>
              </a:rPr>
              <a:t>年</a:t>
            </a:r>
            <a:r>
              <a:rPr lang="en-US" altLang="zh-CN" sz="1600">
                <a:latin typeface="Garamond" panose="02020404030301010803" pitchFamily="18" charset="0"/>
              </a:rPr>
              <a:t>×1-6</a:t>
            </a:r>
            <a:r>
              <a:rPr lang="zh-CN" altLang="en-US" sz="1600">
                <a:latin typeface="Garamond" panose="02020404030301010803" pitchFamily="18" charset="0"/>
              </a:rPr>
              <a:t>月应缴未缴</a:t>
            </a:r>
            <a:r>
              <a:rPr lang="en-US" altLang="zh-CN" sz="1600">
                <a:latin typeface="Garamond" panose="02020404030301010803" pitchFamily="18" charset="0"/>
              </a:rPr>
              <a:t>××</a:t>
            </a:r>
            <a:r>
              <a:rPr lang="zh-CN" altLang="en-US" sz="1600">
                <a:latin typeface="Garamond" panose="02020404030301010803" pitchFamily="18" charset="0"/>
              </a:rPr>
              <a:t>元。</a:t>
            </a:r>
            <a:r>
              <a:rPr lang="en-US" altLang="zh-CN" sz="1600">
                <a:latin typeface="Garamond" panose="02020404030301010803" pitchFamily="18" charset="0"/>
              </a:rPr>
              <a:t>......</a:t>
            </a:r>
          </a:p>
          <a:p>
            <a:pPr eaLnBrk="1" hangingPunct="1">
              <a:lnSpc>
                <a:spcPct val="120000"/>
              </a:lnSpc>
              <a:spcBef>
                <a:spcPct val="0"/>
              </a:spcBef>
              <a:buClrTx/>
              <a:buSzTx/>
              <a:buFontTx/>
              <a:buNone/>
            </a:pPr>
            <a:r>
              <a:rPr lang="zh-CN" altLang="en-US" sz="1600">
                <a:latin typeface="Garamond" panose="02020404030301010803" pitchFamily="18" charset="0"/>
              </a:rPr>
              <a:t>        </a:t>
            </a:r>
            <a:r>
              <a:rPr lang="zh-CN" altLang="en-US" sz="1600" b="1">
                <a:latin typeface="Garamond" panose="02020404030301010803" pitchFamily="18" charset="0"/>
                <a:ea typeface="黑体" panose="02010609060101010101" pitchFamily="49" charset="-122"/>
              </a:rPr>
              <a:t>三、违规事项的认定依据</a:t>
            </a:r>
          </a:p>
          <a:p>
            <a:pPr eaLnBrk="1" hangingPunct="1">
              <a:lnSpc>
                <a:spcPct val="120000"/>
              </a:lnSpc>
              <a:spcBef>
                <a:spcPct val="0"/>
              </a:spcBef>
              <a:buClrTx/>
              <a:buSzTx/>
              <a:buFontTx/>
              <a:buNone/>
            </a:pPr>
            <a:r>
              <a:rPr lang="zh-CN" altLang="en-US" sz="1600">
                <a:latin typeface="Garamond" panose="02020404030301010803" pitchFamily="18" charset="0"/>
              </a:rPr>
              <a:t>      （一）上述第一个问题第一项违反了</a:t>
            </a:r>
            <a:r>
              <a:rPr lang="en-US" altLang="zh-CN" sz="1600">
                <a:latin typeface="Arial" panose="020B0604020202020204" pitchFamily="34" charset="0"/>
              </a:rPr>
              <a:t>……</a:t>
            </a:r>
            <a:r>
              <a:rPr lang="en-US" altLang="zh-CN" sz="1600">
                <a:latin typeface="Garamond" panose="02020404030301010803" pitchFamily="18" charset="0"/>
              </a:rPr>
              <a:t>.</a:t>
            </a:r>
            <a:r>
              <a:rPr lang="zh-CN" altLang="en-US" sz="1600">
                <a:latin typeface="Garamond" panose="02020404030301010803" pitchFamily="18" charset="0"/>
              </a:rPr>
              <a:t>的规定。</a:t>
            </a:r>
          </a:p>
          <a:p>
            <a:pPr eaLnBrk="1" hangingPunct="1">
              <a:lnSpc>
                <a:spcPct val="120000"/>
              </a:lnSpc>
              <a:spcBef>
                <a:spcPct val="0"/>
              </a:spcBef>
              <a:buClrTx/>
              <a:buSzTx/>
              <a:buFontTx/>
              <a:buNone/>
            </a:pPr>
            <a:r>
              <a:rPr lang="zh-CN" altLang="en-US" sz="1600">
                <a:latin typeface="Garamond" panose="02020404030301010803" pitchFamily="18" charset="0"/>
              </a:rPr>
              <a:t>      （二）上述第二个问题违反了</a:t>
            </a:r>
            <a:r>
              <a:rPr lang="en-US" altLang="zh-CN" sz="1600">
                <a:latin typeface="Arial" panose="020B0604020202020204" pitchFamily="34" charset="0"/>
              </a:rPr>
              <a:t>……</a:t>
            </a:r>
            <a:r>
              <a:rPr lang="zh-CN" altLang="en-US" sz="1600">
                <a:latin typeface="Garamond" panose="02020404030301010803" pitchFamily="18" charset="0"/>
              </a:rPr>
              <a:t>的规定。</a:t>
            </a:r>
          </a:p>
          <a:p>
            <a:pPr eaLnBrk="1" hangingPunct="1">
              <a:spcBef>
                <a:spcPct val="0"/>
              </a:spcBef>
              <a:buClrTx/>
              <a:buSzTx/>
              <a:buFontTx/>
              <a:buNone/>
            </a:pPr>
            <a:endParaRPr lang="zh-CN" altLang="en-US" sz="1600">
              <a:latin typeface="Garamond" panose="02020404030301010803" pitchFamily="18" charset="0"/>
            </a:endParaRPr>
          </a:p>
          <a:p>
            <a:pPr eaLnBrk="1" hangingPunct="1">
              <a:spcBef>
                <a:spcPct val="0"/>
              </a:spcBef>
              <a:buClrTx/>
              <a:buSzTx/>
              <a:buFontTx/>
              <a:buNone/>
            </a:pPr>
            <a:endParaRPr lang="zh-CN" altLang="en-US" sz="1400">
              <a:latin typeface="Garamond" panose="02020404030301010803" pitchFamily="18" charset="0"/>
            </a:endParaRPr>
          </a:p>
          <a:p>
            <a:pPr eaLnBrk="1" hangingPunct="1">
              <a:spcBef>
                <a:spcPct val="0"/>
              </a:spcBef>
              <a:buClrTx/>
              <a:buSzTx/>
              <a:buFontTx/>
              <a:buNone/>
            </a:pPr>
            <a:endParaRPr lang="zh-CN" altLang="en-US" sz="1400">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diamond(in)">
                                      <p:cBhvr>
                                        <p:cTn id="7" dur="20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1" name="Rectangle 99">
            <a:extLst>
              <a:ext uri="{FF2B5EF4-FFF2-40B4-BE49-F238E27FC236}">
                <a16:creationId xmlns:a16="http://schemas.microsoft.com/office/drawing/2014/main" id="{9BF5F9A6-5C0E-44AC-9C8F-EB7402D8D20F}"/>
              </a:ext>
            </a:extLst>
          </p:cNvPr>
          <p:cNvSpPr>
            <a:spLocks noChangeArrowheads="1"/>
          </p:cNvSpPr>
          <p:nvPr/>
        </p:nvSpPr>
        <p:spPr bwMode="auto">
          <a:xfrm>
            <a:off x="1878013" y="647700"/>
            <a:ext cx="5718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a:latin typeface="Garamond" panose="02020404030301010803" pitchFamily="18" charset="0"/>
              </a:rPr>
              <a:t>被稽查单位意见（示例）</a:t>
            </a:r>
          </a:p>
          <a:p>
            <a:pPr eaLnBrk="1" hangingPunct="1">
              <a:spcBef>
                <a:spcPct val="0"/>
              </a:spcBef>
              <a:buClrTx/>
              <a:buSzTx/>
              <a:buFontTx/>
              <a:buNone/>
            </a:pPr>
            <a:r>
              <a:rPr lang="zh-CN" altLang="en-US" sz="2400" b="1">
                <a:latin typeface="Garamond" panose="02020404030301010803" pitchFamily="18" charset="0"/>
              </a:rPr>
              <a:t> </a:t>
            </a:r>
          </a:p>
        </p:txBody>
      </p:sp>
      <p:sp>
        <p:nvSpPr>
          <p:cNvPr id="115812" name="Rectangle 100">
            <a:extLst>
              <a:ext uri="{FF2B5EF4-FFF2-40B4-BE49-F238E27FC236}">
                <a16:creationId xmlns:a16="http://schemas.microsoft.com/office/drawing/2014/main" id="{8C13107D-E368-4E05-9742-DAEA5875D168}"/>
              </a:ext>
            </a:extLst>
          </p:cNvPr>
          <p:cNvSpPr>
            <a:spLocks noChangeArrowheads="1"/>
          </p:cNvSpPr>
          <p:nvPr/>
        </p:nvSpPr>
        <p:spPr bwMode="auto">
          <a:xfrm>
            <a:off x="755650" y="2197100"/>
            <a:ext cx="78486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Garamond" panose="02020404030301010803" pitchFamily="18" charset="0"/>
              </a:rPr>
              <a:t>（要求被稽查单位对稽查组送交的</a:t>
            </a:r>
            <a:r>
              <a:rPr lang="en-US" altLang="zh-CN" sz="1800" b="1">
                <a:latin typeface="Garamond" panose="02020404030301010803" pitchFamily="18" charset="0"/>
              </a:rPr>
              <a:t>《</a:t>
            </a:r>
            <a:r>
              <a:rPr lang="zh-CN" altLang="en-US" sz="1800" b="1">
                <a:latin typeface="Garamond" panose="02020404030301010803" pitchFamily="18" charset="0"/>
              </a:rPr>
              <a:t>非税收入稽查报告</a:t>
            </a:r>
            <a:r>
              <a:rPr lang="en-US" altLang="zh-CN" sz="1800" b="1">
                <a:latin typeface="Garamond" panose="02020404030301010803" pitchFamily="18" charset="0"/>
              </a:rPr>
              <a:t>》</a:t>
            </a:r>
            <a:r>
              <a:rPr lang="zh-CN" altLang="en-US" sz="1800" b="1">
                <a:latin typeface="Garamond" panose="02020404030301010803" pitchFamily="18" charset="0"/>
              </a:rPr>
              <a:t>认定的事项出具意见及相关说明。）</a:t>
            </a:r>
            <a:r>
              <a:rPr lang="zh-CN" altLang="en-US" sz="4000" b="1">
                <a:latin typeface="Garamond" panose="02020404030301010803" pitchFamily="18" charset="0"/>
              </a:rPr>
              <a:t> </a:t>
            </a:r>
          </a:p>
        </p:txBody>
      </p:sp>
      <p:sp>
        <p:nvSpPr>
          <p:cNvPr id="115813" name="Rectangle 101">
            <a:extLst>
              <a:ext uri="{FF2B5EF4-FFF2-40B4-BE49-F238E27FC236}">
                <a16:creationId xmlns:a16="http://schemas.microsoft.com/office/drawing/2014/main" id="{BE813A04-B739-4CB0-9FC0-344CB7994679}"/>
              </a:ext>
            </a:extLst>
          </p:cNvPr>
          <p:cNvSpPr>
            <a:spLocks noChangeArrowheads="1"/>
          </p:cNvSpPr>
          <p:nvPr/>
        </p:nvSpPr>
        <p:spPr bwMode="auto">
          <a:xfrm>
            <a:off x="684213" y="5734050"/>
            <a:ext cx="7775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Garamond" panose="02020404030301010803" pitchFamily="18" charset="0"/>
              </a:rPr>
              <a:t>单位负责人（签字）：　                                         单位公章：                                  年       月       日</a:t>
            </a:r>
            <a:r>
              <a:rPr lang="zh-CN" altLang="en-US" sz="1400" b="1">
                <a:latin typeface="Garamond" panose="02020404030301010803" pitchFamily="18" charset="0"/>
              </a:rPr>
              <a:t> </a:t>
            </a:r>
          </a:p>
        </p:txBody>
      </p:sp>
      <p:sp>
        <p:nvSpPr>
          <p:cNvPr id="115814" name="Rectangle 102">
            <a:extLst>
              <a:ext uri="{FF2B5EF4-FFF2-40B4-BE49-F238E27FC236}">
                <a16:creationId xmlns:a16="http://schemas.microsoft.com/office/drawing/2014/main" id="{07ACCD25-1566-433D-92E6-737D8A74CEE6}"/>
              </a:ext>
            </a:extLst>
          </p:cNvPr>
          <p:cNvSpPr>
            <a:spLocks noChangeArrowheads="1"/>
          </p:cNvSpPr>
          <p:nvPr/>
        </p:nvSpPr>
        <p:spPr bwMode="auto">
          <a:xfrm>
            <a:off x="684213" y="5895975"/>
            <a:ext cx="4873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Garamond" panose="02020404030301010803" pitchFamily="18" charset="0"/>
              </a:rPr>
              <a:t>注：被稽查单位意见篇幅较长请另附页，并签注</a:t>
            </a:r>
            <a:r>
              <a:rPr lang="zh-CN" altLang="en-US" sz="1400">
                <a:latin typeface="Arial" panose="020B0604020202020204" pitchFamily="34" charset="0"/>
              </a:rPr>
              <a:t>“</a:t>
            </a:r>
            <a:r>
              <a:rPr lang="zh-CN" altLang="en-US" sz="1400">
                <a:latin typeface="Garamond" panose="02020404030301010803" pitchFamily="18" charset="0"/>
              </a:rPr>
              <a:t>意见另附</a:t>
            </a:r>
            <a:r>
              <a:rPr lang="zh-CN" altLang="en-US" sz="1400">
                <a:latin typeface="Arial" panose="020B0604020202020204" pitchFamily="34" charset="0"/>
              </a:rPr>
              <a:t>”</a:t>
            </a:r>
            <a:r>
              <a:rPr lang="zh-CN" altLang="en-US" sz="4000" b="1">
                <a:latin typeface="Garamond" panose="02020404030301010803" pitchFamily="18" charset="0"/>
              </a:rPr>
              <a:t> </a:t>
            </a:r>
          </a:p>
        </p:txBody>
      </p:sp>
      <p:sp>
        <p:nvSpPr>
          <p:cNvPr id="115815" name="Rectangle 103">
            <a:extLst>
              <a:ext uri="{FF2B5EF4-FFF2-40B4-BE49-F238E27FC236}">
                <a16:creationId xmlns:a16="http://schemas.microsoft.com/office/drawing/2014/main" id="{71C1612D-901E-428D-8BCB-4837563E6630}"/>
              </a:ext>
            </a:extLst>
          </p:cNvPr>
          <p:cNvSpPr>
            <a:spLocks noChangeArrowheads="1"/>
          </p:cNvSpPr>
          <p:nvPr/>
        </p:nvSpPr>
        <p:spPr bwMode="auto">
          <a:xfrm>
            <a:off x="611188" y="549275"/>
            <a:ext cx="8137525" cy="5975350"/>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000" b="1">
              <a:latin typeface="Garamond" panose="02020404030301010803" pitchFamily="18" charset="0"/>
            </a:endParaRPr>
          </a:p>
        </p:txBody>
      </p:sp>
      <p:sp>
        <p:nvSpPr>
          <p:cNvPr id="115816" name="Line 104">
            <a:extLst>
              <a:ext uri="{FF2B5EF4-FFF2-40B4-BE49-F238E27FC236}">
                <a16:creationId xmlns:a16="http://schemas.microsoft.com/office/drawing/2014/main" id="{F5B185C0-EFE6-45BB-8E5F-29D3EDBAB4D2}"/>
              </a:ext>
            </a:extLst>
          </p:cNvPr>
          <p:cNvSpPr>
            <a:spLocks noChangeShapeType="1"/>
          </p:cNvSpPr>
          <p:nvPr/>
        </p:nvSpPr>
        <p:spPr bwMode="auto">
          <a:xfrm>
            <a:off x="611188" y="1125538"/>
            <a:ext cx="81375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817" name="Line 105">
            <a:extLst>
              <a:ext uri="{FF2B5EF4-FFF2-40B4-BE49-F238E27FC236}">
                <a16:creationId xmlns:a16="http://schemas.microsoft.com/office/drawing/2014/main" id="{A7470438-37B3-45EE-9176-D8E29F729B71}"/>
              </a:ext>
            </a:extLst>
          </p:cNvPr>
          <p:cNvSpPr>
            <a:spLocks noChangeShapeType="1"/>
          </p:cNvSpPr>
          <p:nvPr/>
        </p:nvSpPr>
        <p:spPr bwMode="auto">
          <a:xfrm>
            <a:off x="611188" y="5589588"/>
            <a:ext cx="81375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818" name="Line 106">
            <a:extLst>
              <a:ext uri="{FF2B5EF4-FFF2-40B4-BE49-F238E27FC236}">
                <a16:creationId xmlns:a16="http://schemas.microsoft.com/office/drawing/2014/main" id="{954B911D-4141-4F6B-AB8C-A38C10F0FF6C}"/>
              </a:ext>
            </a:extLst>
          </p:cNvPr>
          <p:cNvSpPr>
            <a:spLocks noChangeShapeType="1"/>
          </p:cNvSpPr>
          <p:nvPr/>
        </p:nvSpPr>
        <p:spPr bwMode="auto">
          <a:xfrm>
            <a:off x="611188" y="6021388"/>
            <a:ext cx="81375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5811"/>
                                        </p:tgtEl>
                                        <p:attrNameLst>
                                          <p:attrName>style.visibility</p:attrName>
                                        </p:attrNameLst>
                                      </p:cBhvr>
                                      <p:to>
                                        <p:strVal val="visible"/>
                                      </p:to>
                                    </p:set>
                                    <p:animEffect transition="in" filter="diamond(in)">
                                      <p:cBhvr>
                                        <p:cTn id="7" dur="2000"/>
                                        <p:tgtEl>
                                          <p:spTgt spid="11581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5812"/>
                                        </p:tgtEl>
                                        <p:attrNameLst>
                                          <p:attrName>style.visibility</p:attrName>
                                        </p:attrNameLst>
                                      </p:cBhvr>
                                      <p:to>
                                        <p:strVal val="visible"/>
                                      </p:to>
                                    </p:set>
                                    <p:animEffect transition="in" filter="diamond(in)">
                                      <p:cBhvr>
                                        <p:cTn id="10" dur="2000"/>
                                        <p:tgtEl>
                                          <p:spTgt spid="11581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5813"/>
                                        </p:tgtEl>
                                        <p:attrNameLst>
                                          <p:attrName>style.visibility</p:attrName>
                                        </p:attrNameLst>
                                      </p:cBhvr>
                                      <p:to>
                                        <p:strVal val="visible"/>
                                      </p:to>
                                    </p:set>
                                    <p:animEffect transition="in" filter="diamond(in)">
                                      <p:cBhvr>
                                        <p:cTn id="13" dur="2000"/>
                                        <p:tgtEl>
                                          <p:spTgt spid="11581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5814"/>
                                        </p:tgtEl>
                                        <p:attrNameLst>
                                          <p:attrName>style.visibility</p:attrName>
                                        </p:attrNameLst>
                                      </p:cBhvr>
                                      <p:to>
                                        <p:strVal val="visible"/>
                                      </p:to>
                                    </p:set>
                                    <p:animEffect transition="in" filter="diamond(in)">
                                      <p:cBhvr>
                                        <p:cTn id="16" dur="2000"/>
                                        <p:tgtEl>
                                          <p:spTgt spid="11581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5815"/>
                                        </p:tgtEl>
                                        <p:attrNameLst>
                                          <p:attrName>style.visibility</p:attrName>
                                        </p:attrNameLst>
                                      </p:cBhvr>
                                      <p:to>
                                        <p:strVal val="visible"/>
                                      </p:to>
                                    </p:set>
                                    <p:animEffect transition="in" filter="diamond(in)">
                                      <p:cBhvr>
                                        <p:cTn id="19" dur="2000"/>
                                        <p:tgtEl>
                                          <p:spTgt spid="115815"/>
                                        </p:tgtEl>
                                      </p:cBhvr>
                                    </p:animEffect>
                                  </p:childTnLst>
                                </p:cTn>
                              </p:par>
                              <p:par>
                                <p:cTn id="20" presetID="8" presetClass="entr" presetSubtype="16" fill="hold" nodeType="withEffect">
                                  <p:stCondLst>
                                    <p:cond delay="0"/>
                                  </p:stCondLst>
                                  <p:childTnLst>
                                    <p:set>
                                      <p:cBhvr>
                                        <p:cTn id="21" dur="1" fill="hold">
                                          <p:stCondLst>
                                            <p:cond delay="0"/>
                                          </p:stCondLst>
                                        </p:cTn>
                                        <p:tgtEl>
                                          <p:spTgt spid="115816"/>
                                        </p:tgtEl>
                                        <p:attrNameLst>
                                          <p:attrName>style.visibility</p:attrName>
                                        </p:attrNameLst>
                                      </p:cBhvr>
                                      <p:to>
                                        <p:strVal val="visible"/>
                                      </p:to>
                                    </p:set>
                                    <p:animEffect transition="in" filter="diamond(in)">
                                      <p:cBhvr>
                                        <p:cTn id="22" dur="2000"/>
                                        <p:tgtEl>
                                          <p:spTgt spid="115816"/>
                                        </p:tgtEl>
                                      </p:cBhvr>
                                    </p:animEffect>
                                  </p:childTnLst>
                                </p:cTn>
                              </p:par>
                              <p:par>
                                <p:cTn id="23" presetID="8" presetClass="entr" presetSubtype="16" fill="hold" nodeType="withEffect">
                                  <p:stCondLst>
                                    <p:cond delay="0"/>
                                  </p:stCondLst>
                                  <p:childTnLst>
                                    <p:set>
                                      <p:cBhvr>
                                        <p:cTn id="24" dur="1" fill="hold">
                                          <p:stCondLst>
                                            <p:cond delay="0"/>
                                          </p:stCondLst>
                                        </p:cTn>
                                        <p:tgtEl>
                                          <p:spTgt spid="115817"/>
                                        </p:tgtEl>
                                        <p:attrNameLst>
                                          <p:attrName>style.visibility</p:attrName>
                                        </p:attrNameLst>
                                      </p:cBhvr>
                                      <p:to>
                                        <p:strVal val="visible"/>
                                      </p:to>
                                    </p:set>
                                    <p:animEffect transition="in" filter="diamond(in)">
                                      <p:cBhvr>
                                        <p:cTn id="25" dur="2000"/>
                                        <p:tgtEl>
                                          <p:spTgt spid="115817"/>
                                        </p:tgtEl>
                                      </p:cBhvr>
                                    </p:animEffect>
                                  </p:childTnLst>
                                </p:cTn>
                              </p:par>
                              <p:par>
                                <p:cTn id="26" presetID="8" presetClass="entr" presetSubtype="16" fill="hold" nodeType="withEffect">
                                  <p:stCondLst>
                                    <p:cond delay="0"/>
                                  </p:stCondLst>
                                  <p:childTnLst>
                                    <p:set>
                                      <p:cBhvr>
                                        <p:cTn id="27" dur="1" fill="hold">
                                          <p:stCondLst>
                                            <p:cond delay="0"/>
                                          </p:stCondLst>
                                        </p:cTn>
                                        <p:tgtEl>
                                          <p:spTgt spid="115818"/>
                                        </p:tgtEl>
                                        <p:attrNameLst>
                                          <p:attrName>style.visibility</p:attrName>
                                        </p:attrNameLst>
                                      </p:cBhvr>
                                      <p:to>
                                        <p:strVal val="visible"/>
                                      </p:to>
                                    </p:set>
                                    <p:animEffect transition="in" filter="diamond(in)">
                                      <p:cBhvr>
                                        <p:cTn id="28" dur="2000"/>
                                        <p:tgtEl>
                                          <p:spTgt spid="115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1" grpId="0"/>
      <p:bldP spid="115812" grpId="0"/>
      <p:bldP spid="115813" grpId="0"/>
      <p:bldP spid="115814" grpId="0"/>
      <p:bldP spid="1158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a:extLst>
              <a:ext uri="{FF2B5EF4-FFF2-40B4-BE49-F238E27FC236}">
                <a16:creationId xmlns:a16="http://schemas.microsoft.com/office/drawing/2014/main" id="{6B0727E6-34C8-41F5-9491-B99CC5C8F938}"/>
              </a:ext>
            </a:extLst>
          </p:cNvPr>
          <p:cNvSpPr>
            <a:spLocks noChangeArrowheads="1"/>
          </p:cNvSpPr>
          <p:nvPr/>
        </p:nvSpPr>
        <p:spPr bwMode="auto">
          <a:xfrm>
            <a:off x="-34925" y="284163"/>
            <a:ext cx="9144000" cy="639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55600"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800" b="1">
                <a:latin typeface="Garamond" panose="02020404030301010803" pitchFamily="18" charset="0"/>
              </a:rPr>
              <a:t>非税收入稽查整改意见（示例）</a:t>
            </a:r>
          </a:p>
          <a:p>
            <a:pPr algn="ctr" eaLnBrk="1" hangingPunct="1">
              <a:spcBef>
                <a:spcPct val="0"/>
              </a:spcBef>
              <a:buClrTx/>
              <a:buSzTx/>
              <a:buFontTx/>
              <a:buNone/>
            </a:pPr>
            <a:endParaRPr lang="zh-CN" altLang="en-US" sz="1800" b="1">
              <a:latin typeface="Garamond" panose="02020404030301010803" pitchFamily="18" charset="0"/>
            </a:endParaRPr>
          </a:p>
          <a:p>
            <a:pPr algn="ctr" eaLnBrk="1" hangingPunct="1">
              <a:spcBef>
                <a:spcPct val="0"/>
              </a:spcBef>
              <a:buClrTx/>
              <a:buSzTx/>
              <a:buFontTx/>
              <a:buNone/>
            </a:pPr>
            <a:endParaRPr lang="zh-CN" altLang="en-US" sz="1400" b="1">
              <a:latin typeface="Garamond" panose="02020404030301010803" pitchFamily="18" charset="0"/>
            </a:endParaRPr>
          </a:p>
          <a:p>
            <a:pPr eaLnBrk="1" hangingPunct="1">
              <a:spcBef>
                <a:spcPct val="0"/>
              </a:spcBef>
              <a:buClrTx/>
              <a:buSzTx/>
              <a:buFontTx/>
              <a:buNone/>
            </a:pPr>
            <a:r>
              <a:rPr lang="en-US" altLang="zh-CN" sz="1400">
                <a:latin typeface="Garamond" panose="02020404030301010803" pitchFamily="18" charset="0"/>
              </a:rPr>
              <a:t>××</a:t>
            </a:r>
            <a:r>
              <a:rPr lang="zh-CN" altLang="en-US" sz="1400">
                <a:latin typeface="Garamond" panose="02020404030301010803" pitchFamily="18" charset="0"/>
              </a:rPr>
              <a:t>市</a:t>
            </a:r>
            <a:r>
              <a:rPr lang="en-US" altLang="zh-CN" sz="1400">
                <a:latin typeface="Garamond" panose="02020404030301010803" pitchFamily="18" charset="0"/>
              </a:rPr>
              <a:t>××</a:t>
            </a:r>
            <a:r>
              <a:rPr lang="zh-CN" altLang="en-US" sz="1400">
                <a:latin typeface="Garamond" panose="02020404030301010803" pitchFamily="18" charset="0"/>
              </a:rPr>
              <a:t>局：</a:t>
            </a:r>
          </a:p>
          <a:p>
            <a:pPr eaLnBrk="1" hangingPunct="1">
              <a:lnSpc>
                <a:spcPct val="120000"/>
              </a:lnSpc>
              <a:spcBef>
                <a:spcPct val="0"/>
              </a:spcBef>
              <a:buClrTx/>
              <a:buSzTx/>
              <a:buFontTx/>
              <a:buNone/>
            </a:pPr>
            <a:r>
              <a:rPr lang="zh-CN" altLang="en-US" sz="1400">
                <a:latin typeface="Garamond" panose="02020404030301010803" pitchFamily="18" charset="0"/>
              </a:rPr>
              <a:t>        根据</a:t>
            </a:r>
            <a:r>
              <a:rPr lang="en-US" altLang="zh-CN" sz="1400">
                <a:latin typeface="Garamond" panose="02020404030301010803" pitchFamily="18" charset="0"/>
              </a:rPr>
              <a:t>《</a:t>
            </a:r>
            <a:r>
              <a:rPr lang="zh-CN" altLang="en-US" sz="1400">
                <a:latin typeface="Garamond" panose="02020404030301010803" pitchFamily="18" charset="0"/>
              </a:rPr>
              <a:t>湖南省非税收入管理条例</a:t>
            </a:r>
            <a:r>
              <a:rPr lang="en-US" altLang="zh-CN" sz="1400">
                <a:latin typeface="Garamond" panose="02020404030301010803" pitchFamily="18" charset="0"/>
              </a:rPr>
              <a:t>》</a:t>
            </a:r>
            <a:r>
              <a:rPr lang="zh-CN" altLang="en-US" sz="1400">
                <a:latin typeface="Garamond" panose="02020404030301010803" pitchFamily="18" charset="0"/>
              </a:rPr>
              <a:t>、</a:t>
            </a:r>
            <a:r>
              <a:rPr lang="en-US" altLang="zh-CN" sz="1400">
                <a:latin typeface="Garamond" panose="02020404030301010803" pitchFamily="18" charset="0"/>
              </a:rPr>
              <a:t>《</a:t>
            </a:r>
            <a:r>
              <a:rPr lang="zh-CN" altLang="en-US" sz="1400">
                <a:latin typeface="Garamond" panose="02020404030301010803" pitchFamily="18" charset="0"/>
              </a:rPr>
              <a:t>湖南省行政事业性收费管理条例</a:t>
            </a:r>
            <a:r>
              <a:rPr lang="en-US" altLang="zh-CN" sz="1400">
                <a:latin typeface="Garamond" panose="02020404030301010803" pitchFamily="18" charset="0"/>
              </a:rPr>
              <a:t>》</a:t>
            </a:r>
            <a:r>
              <a:rPr lang="zh-CN" altLang="en-US" sz="1400">
                <a:latin typeface="Garamond" panose="02020404030301010803" pitchFamily="18" charset="0"/>
              </a:rPr>
              <a:t>、</a:t>
            </a:r>
            <a:r>
              <a:rPr lang="en-US" altLang="zh-CN" sz="1400">
                <a:latin typeface="Garamond" panose="02020404030301010803" pitchFamily="18" charset="0"/>
              </a:rPr>
              <a:t>《</a:t>
            </a:r>
            <a:r>
              <a:rPr lang="zh-CN" altLang="en-US" sz="1400">
                <a:latin typeface="Garamond" panose="02020404030301010803" pitchFamily="18" charset="0"/>
              </a:rPr>
              <a:t>湖南省非税收入票据管理办法</a:t>
            </a:r>
            <a:r>
              <a:rPr lang="en-US" altLang="zh-CN" sz="1400">
                <a:latin typeface="Garamond" panose="02020404030301010803" pitchFamily="18" charset="0"/>
              </a:rPr>
              <a:t>》</a:t>
            </a:r>
            <a:r>
              <a:rPr lang="zh-CN" altLang="en-US" sz="1400">
                <a:latin typeface="Garamond" panose="02020404030301010803" pitchFamily="18" charset="0"/>
              </a:rPr>
              <a:t>等规定，我局派出检查组于</a:t>
            </a:r>
            <a:r>
              <a:rPr lang="en-US" altLang="zh-CN" sz="1400">
                <a:latin typeface="Garamond" panose="02020404030301010803" pitchFamily="18" charset="0"/>
              </a:rPr>
              <a:t>2012</a:t>
            </a:r>
            <a:r>
              <a:rPr lang="zh-CN" altLang="en-US" sz="1400">
                <a:latin typeface="Garamond" panose="02020404030301010803" pitchFamily="18" charset="0"/>
              </a:rPr>
              <a:t>年 月 日</a:t>
            </a:r>
            <a:r>
              <a:rPr lang="en-US" altLang="zh-CN" sz="1400">
                <a:latin typeface="Garamond" panose="02020404030301010803" pitchFamily="18" charset="0"/>
              </a:rPr>
              <a:t>-  </a:t>
            </a:r>
            <a:r>
              <a:rPr lang="zh-CN" altLang="en-US" sz="1400">
                <a:latin typeface="Garamond" panose="02020404030301010803" pitchFamily="18" charset="0"/>
              </a:rPr>
              <a:t>日对你局</a:t>
            </a:r>
            <a:r>
              <a:rPr lang="en-US" altLang="zh-CN" sz="1400">
                <a:latin typeface="Garamond" panose="02020404030301010803" pitchFamily="18" charset="0"/>
              </a:rPr>
              <a:t>2019</a:t>
            </a:r>
            <a:r>
              <a:rPr lang="zh-CN" altLang="en-US" sz="1400">
                <a:latin typeface="Garamond" panose="02020404030301010803" pitchFamily="18" charset="0"/>
              </a:rPr>
              <a:t>年和</a:t>
            </a:r>
            <a:r>
              <a:rPr lang="en-US" altLang="zh-CN" sz="1400">
                <a:latin typeface="Garamond" panose="02020404030301010803" pitchFamily="18" charset="0"/>
              </a:rPr>
              <a:t>2011</a:t>
            </a:r>
            <a:r>
              <a:rPr lang="zh-CN" altLang="en-US" sz="1400">
                <a:latin typeface="Garamond" panose="02020404030301010803" pitchFamily="18" charset="0"/>
              </a:rPr>
              <a:t>年</a:t>
            </a:r>
            <a:r>
              <a:rPr lang="en-US" altLang="zh-CN" sz="1400">
                <a:latin typeface="Garamond" panose="02020404030301010803" pitchFamily="18" charset="0"/>
              </a:rPr>
              <a:t>1-6</a:t>
            </a:r>
            <a:r>
              <a:rPr lang="zh-CN" altLang="en-US" sz="1400">
                <a:latin typeface="Garamond" panose="02020404030301010803" pitchFamily="18" charset="0"/>
              </a:rPr>
              <a:t>月的非税收入执收情况进行了稽查。所查明的事实及提出的整改意见如下：</a:t>
            </a:r>
          </a:p>
          <a:p>
            <a:pPr eaLnBrk="1" hangingPunct="1">
              <a:lnSpc>
                <a:spcPct val="120000"/>
              </a:lnSpc>
              <a:spcBef>
                <a:spcPct val="0"/>
              </a:spcBef>
              <a:buClrTx/>
              <a:buSzTx/>
              <a:buFontTx/>
              <a:buNone/>
            </a:pPr>
            <a:r>
              <a:rPr lang="zh-CN" altLang="en-US" sz="1400">
                <a:latin typeface="Garamond" panose="02020404030301010803" pitchFamily="18" charset="0"/>
              </a:rPr>
              <a:t>        </a:t>
            </a:r>
            <a:r>
              <a:rPr lang="zh-CN" altLang="en-US" sz="1400" b="1">
                <a:latin typeface="Garamond" panose="02020404030301010803" pitchFamily="18" charset="0"/>
                <a:ea typeface="黑体" panose="02010609060101010101" pitchFamily="49" charset="-122"/>
              </a:rPr>
              <a:t>一、基本情况</a:t>
            </a:r>
          </a:p>
          <a:p>
            <a:pPr eaLnBrk="1" hangingPunct="1">
              <a:lnSpc>
                <a:spcPct val="120000"/>
              </a:lnSpc>
              <a:spcBef>
                <a:spcPct val="0"/>
              </a:spcBef>
              <a:buClrTx/>
              <a:buSzTx/>
              <a:buFontTx/>
              <a:buNone/>
            </a:pPr>
            <a:r>
              <a:rPr lang="zh-CN" altLang="en-US" sz="1400">
                <a:latin typeface="Garamond" panose="02020404030301010803" pitchFamily="18" charset="0"/>
              </a:rPr>
              <a:t>         </a:t>
            </a:r>
            <a:r>
              <a:rPr lang="en-US" altLang="zh-CN" sz="1400">
                <a:latin typeface="Arial" panose="020B0604020202020204" pitchFamily="34" charset="0"/>
              </a:rPr>
              <a:t>……</a:t>
            </a:r>
            <a:endParaRPr lang="en-US" altLang="zh-CN" sz="1400">
              <a:latin typeface="Garamond" panose="02020404030301010803" pitchFamily="18" charset="0"/>
            </a:endParaRPr>
          </a:p>
          <a:p>
            <a:pPr eaLnBrk="1" hangingPunct="1">
              <a:lnSpc>
                <a:spcPct val="120000"/>
              </a:lnSpc>
              <a:spcBef>
                <a:spcPct val="0"/>
              </a:spcBef>
              <a:buClrTx/>
              <a:buSzTx/>
              <a:buFontTx/>
              <a:buNone/>
            </a:pPr>
            <a:r>
              <a:rPr lang="zh-CN" altLang="en-US" sz="1400">
                <a:latin typeface="Garamond" panose="02020404030301010803" pitchFamily="18" charset="0"/>
              </a:rPr>
              <a:t>        </a:t>
            </a:r>
            <a:r>
              <a:rPr lang="zh-CN" altLang="en-US" sz="1400" b="1">
                <a:latin typeface="Garamond" panose="02020404030301010803" pitchFamily="18" charset="0"/>
                <a:ea typeface="黑体" panose="02010609060101010101" pitchFamily="49" charset="-122"/>
              </a:rPr>
              <a:t>二、稽查中发现的主要问题</a:t>
            </a:r>
          </a:p>
          <a:p>
            <a:pPr eaLnBrk="1" hangingPunct="1">
              <a:lnSpc>
                <a:spcPct val="120000"/>
              </a:lnSpc>
              <a:spcBef>
                <a:spcPct val="0"/>
              </a:spcBef>
              <a:buClrTx/>
              <a:buSzTx/>
              <a:buFontTx/>
              <a:buNone/>
            </a:pPr>
            <a:r>
              <a:rPr lang="zh-CN" altLang="en-US" sz="1400">
                <a:latin typeface="Garamond" panose="02020404030301010803" pitchFamily="18" charset="0"/>
              </a:rPr>
              <a:t>         </a:t>
            </a:r>
            <a:r>
              <a:rPr lang="en-US" altLang="zh-CN" sz="1400">
                <a:latin typeface="Arial" panose="020B0604020202020204" pitchFamily="34" charset="0"/>
              </a:rPr>
              <a:t>……</a:t>
            </a:r>
            <a:r>
              <a:rPr lang="en-US" altLang="zh-CN" sz="1400">
                <a:latin typeface="Garamond" panose="02020404030301010803" pitchFamily="18" charset="0"/>
              </a:rPr>
              <a:t>.</a:t>
            </a:r>
          </a:p>
          <a:p>
            <a:pPr eaLnBrk="1" hangingPunct="1">
              <a:lnSpc>
                <a:spcPct val="120000"/>
              </a:lnSpc>
              <a:spcBef>
                <a:spcPct val="0"/>
              </a:spcBef>
              <a:buClrTx/>
              <a:buSzTx/>
              <a:buFontTx/>
              <a:buNone/>
            </a:pPr>
            <a:r>
              <a:rPr lang="zh-CN" altLang="en-US" sz="1400">
                <a:latin typeface="Garamond" panose="02020404030301010803" pitchFamily="18" charset="0"/>
              </a:rPr>
              <a:t>        </a:t>
            </a:r>
            <a:r>
              <a:rPr lang="zh-CN" altLang="en-US" sz="1400" b="1">
                <a:latin typeface="Garamond" panose="02020404030301010803" pitchFamily="18" charset="0"/>
                <a:ea typeface="黑体" panose="02010609060101010101" pitchFamily="49" charset="-122"/>
              </a:rPr>
              <a:t>三、违规事项的认定依据</a:t>
            </a:r>
          </a:p>
          <a:p>
            <a:pPr eaLnBrk="1" hangingPunct="1">
              <a:lnSpc>
                <a:spcPct val="120000"/>
              </a:lnSpc>
              <a:spcBef>
                <a:spcPct val="0"/>
              </a:spcBef>
              <a:buClrTx/>
              <a:buSzTx/>
              <a:buFontTx/>
              <a:buNone/>
            </a:pPr>
            <a:r>
              <a:rPr lang="zh-CN" altLang="en-US" sz="1400">
                <a:latin typeface="Garamond" panose="02020404030301010803" pitchFamily="18" charset="0"/>
              </a:rPr>
              <a:t>       </a:t>
            </a:r>
            <a:r>
              <a:rPr lang="en-US" altLang="zh-CN" sz="1400">
                <a:latin typeface="Arial" panose="020B0604020202020204" pitchFamily="34" charset="0"/>
              </a:rPr>
              <a:t>……</a:t>
            </a:r>
            <a:r>
              <a:rPr lang="en-US" altLang="zh-CN" sz="1400">
                <a:latin typeface="Garamond" panose="02020404030301010803" pitchFamily="18" charset="0"/>
              </a:rPr>
              <a:t>.</a:t>
            </a:r>
          </a:p>
          <a:p>
            <a:pPr eaLnBrk="1" hangingPunct="1">
              <a:lnSpc>
                <a:spcPct val="120000"/>
              </a:lnSpc>
              <a:spcBef>
                <a:spcPct val="0"/>
              </a:spcBef>
              <a:buClrTx/>
              <a:buSzTx/>
              <a:buFontTx/>
              <a:buNone/>
            </a:pPr>
            <a:r>
              <a:rPr lang="zh-CN" altLang="en-US" sz="1400">
                <a:latin typeface="Garamond" panose="02020404030301010803" pitchFamily="18" charset="0"/>
              </a:rPr>
              <a:t>        </a:t>
            </a:r>
            <a:r>
              <a:rPr lang="zh-CN" altLang="en-US" sz="1400" b="1">
                <a:latin typeface="Garamond" panose="02020404030301010803" pitchFamily="18" charset="0"/>
                <a:ea typeface="黑体" panose="02010609060101010101" pitchFamily="49" charset="-122"/>
              </a:rPr>
              <a:t>四、整改意见</a:t>
            </a:r>
          </a:p>
          <a:p>
            <a:pPr eaLnBrk="1" hangingPunct="1">
              <a:lnSpc>
                <a:spcPct val="120000"/>
              </a:lnSpc>
              <a:spcBef>
                <a:spcPct val="0"/>
              </a:spcBef>
              <a:buClrTx/>
              <a:buSzTx/>
              <a:buFontTx/>
              <a:buNone/>
            </a:pPr>
            <a:r>
              <a:rPr lang="zh-CN" altLang="en-US" sz="1400">
                <a:latin typeface="Garamond" panose="02020404030301010803" pitchFamily="18" charset="0"/>
              </a:rPr>
              <a:t>        对你局存在的上述问题，本应依法依规移交有关部门对你局给予行政处罚，对相关责任人给予行政处分，但鉴于你局对上述问题整改积极，我局从有利于推动工作出发，依据</a:t>
            </a:r>
            <a:r>
              <a:rPr lang="en-US" altLang="zh-CN" sz="1400">
                <a:latin typeface="Garamond" panose="02020404030301010803" pitchFamily="18" charset="0"/>
              </a:rPr>
              <a:t>《</a:t>
            </a:r>
            <a:r>
              <a:rPr lang="zh-CN" altLang="en-US" sz="1400">
                <a:latin typeface="Garamond" panose="02020404030301010803" pitchFamily="18" charset="0"/>
              </a:rPr>
              <a:t>湖南省非税收入管理条例</a:t>
            </a:r>
            <a:r>
              <a:rPr lang="en-US" altLang="zh-CN" sz="1400">
                <a:latin typeface="Garamond" panose="02020404030301010803" pitchFamily="18" charset="0"/>
              </a:rPr>
              <a:t>》</a:t>
            </a:r>
            <a:r>
              <a:rPr lang="zh-CN" altLang="en-US" sz="1400">
                <a:latin typeface="Garamond" panose="02020404030301010803" pitchFamily="18" charset="0"/>
              </a:rPr>
              <a:t>等规定，现提出如下整改意见，请你局于</a:t>
            </a:r>
            <a:r>
              <a:rPr lang="en-US" altLang="zh-CN" sz="1400">
                <a:latin typeface="Garamond" panose="02020404030301010803" pitchFamily="18" charset="0"/>
              </a:rPr>
              <a:t>2012</a:t>
            </a:r>
            <a:r>
              <a:rPr lang="zh-CN" altLang="en-US" sz="1400">
                <a:latin typeface="Garamond" panose="02020404030301010803" pitchFamily="18" charset="0"/>
              </a:rPr>
              <a:t>年  月  日前将整改情况书面反馈我局。</a:t>
            </a:r>
          </a:p>
          <a:p>
            <a:pPr eaLnBrk="1" hangingPunct="1">
              <a:lnSpc>
                <a:spcPct val="120000"/>
              </a:lnSpc>
              <a:spcBef>
                <a:spcPct val="0"/>
              </a:spcBef>
              <a:buClrTx/>
              <a:buSzTx/>
              <a:buFontTx/>
              <a:buNone/>
            </a:pPr>
            <a:r>
              <a:rPr lang="zh-CN" altLang="en-US" sz="1400">
                <a:latin typeface="Garamond" panose="02020404030301010803" pitchFamily="18" charset="0"/>
              </a:rPr>
              <a:t>        （一）对于上述第一个问题第一项，根据</a:t>
            </a:r>
            <a:r>
              <a:rPr lang="en-US" altLang="zh-CN" sz="1400">
                <a:latin typeface="Arial" panose="020B0604020202020204" pitchFamily="34" charset="0"/>
              </a:rPr>
              <a:t>…</a:t>
            </a:r>
            <a:r>
              <a:rPr lang="en-US" altLang="zh-CN" sz="1400">
                <a:latin typeface="Garamond" panose="02020404030301010803" pitchFamily="18" charset="0"/>
              </a:rPr>
              <a:t>.</a:t>
            </a:r>
            <a:r>
              <a:rPr lang="zh-CN" altLang="en-US" sz="1400">
                <a:latin typeface="Garamond" panose="02020404030301010803" pitchFamily="18" charset="0"/>
              </a:rPr>
              <a:t>规定，责令你局改正不按规定开具非税收入票据的行为；对于第一个问题第二项，根据</a:t>
            </a:r>
            <a:r>
              <a:rPr lang="en-US" altLang="zh-CN" sz="1400">
                <a:latin typeface="Arial" panose="020B0604020202020204" pitchFamily="34" charset="0"/>
              </a:rPr>
              <a:t>……</a:t>
            </a:r>
            <a:r>
              <a:rPr lang="zh-CN" altLang="en-US" sz="1400">
                <a:latin typeface="Garamond" panose="02020404030301010803" pitchFamily="18" charset="0"/>
              </a:rPr>
              <a:t>的规定，责成你局查明原因，对票据管理负责人给予批评教育，下不为例。  </a:t>
            </a:r>
          </a:p>
          <a:p>
            <a:pPr eaLnBrk="1" hangingPunct="1">
              <a:lnSpc>
                <a:spcPct val="120000"/>
              </a:lnSpc>
              <a:spcBef>
                <a:spcPct val="0"/>
              </a:spcBef>
              <a:buClrTx/>
              <a:buSzTx/>
              <a:buFontTx/>
              <a:buNone/>
            </a:pPr>
            <a:r>
              <a:rPr lang="zh-CN" altLang="en-US" sz="1400">
                <a:latin typeface="Garamond" panose="02020404030301010803" pitchFamily="18" charset="0"/>
              </a:rPr>
              <a:t>        （二）对于上述第二个问题，根据</a:t>
            </a:r>
            <a:r>
              <a:rPr lang="en-US" altLang="zh-CN" sz="1400">
                <a:latin typeface="Arial" panose="020B0604020202020204" pitchFamily="34" charset="0"/>
              </a:rPr>
              <a:t>…</a:t>
            </a:r>
            <a:r>
              <a:rPr lang="en-US" altLang="zh-CN" sz="1400">
                <a:latin typeface="Garamond" panose="02020404030301010803" pitchFamily="18" charset="0"/>
              </a:rPr>
              <a:t>..</a:t>
            </a:r>
            <a:r>
              <a:rPr lang="zh-CN" altLang="en-US" sz="1400">
                <a:latin typeface="Garamond" panose="02020404030301010803" pitchFamily="18" charset="0"/>
              </a:rPr>
              <a:t>的规定，决定追缴你局应当上缴的非税收入</a:t>
            </a:r>
            <a:r>
              <a:rPr lang="en-US" altLang="zh-CN" sz="1400">
                <a:latin typeface="Garamond" panose="02020404030301010803" pitchFamily="18" charset="0"/>
              </a:rPr>
              <a:t>××</a:t>
            </a:r>
            <a:r>
              <a:rPr lang="zh-CN" altLang="en-US" sz="1400">
                <a:latin typeface="Garamond" panose="02020404030301010803" pitchFamily="18" charset="0"/>
              </a:rPr>
              <a:t>元，限你局于</a:t>
            </a:r>
            <a:r>
              <a:rPr lang="en-US" altLang="zh-CN" sz="1400">
                <a:latin typeface="Garamond" panose="02020404030301010803" pitchFamily="18" charset="0"/>
              </a:rPr>
              <a:t>2009</a:t>
            </a:r>
            <a:r>
              <a:rPr lang="zh-CN" altLang="en-US" sz="1400">
                <a:latin typeface="Garamond" panose="02020404030301010803" pitchFamily="18" charset="0"/>
              </a:rPr>
              <a:t>年 月  日前补缴至省非税收入汇缴结算户。今后实现的非税收入务必及时足额缴入省非税收入汇缴结算户，否则将依法依规处理。</a:t>
            </a:r>
          </a:p>
          <a:p>
            <a:pPr eaLnBrk="1" hangingPunct="1">
              <a:lnSpc>
                <a:spcPct val="120000"/>
              </a:lnSpc>
              <a:spcBef>
                <a:spcPct val="0"/>
              </a:spcBef>
              <a:buClrTx/>
              <a:buSzTx/>
              <a:buFontTx/>
              <a:buNone/>
            </a:pPr>
            <a:r>
              <a:rPr lang="zh-CN" altLang="en-US" sz="1400">
                <a:latin typeface="Garamond" panose="02020404030301010803" pitchFamily="18" charset="0"/>
              </a:rPr>
              <a:t>          希望你局认真学习贯彻</a:t>
            </a:r>
            <a:r>
              <a:rPr lang="en-US" altLang="zh-CN" sz="1400">
                <a:latin typeface="Garamond" panose="02020404030301010803" pitchFamily="18" charset="0"/>
              </a:rPr>
              <a:t>《</a:t>
            </a:r>
            <a:r>
              <a:rPr lang="zh-CN" altLang="en-US" sz="1400">
                <a:latin typeface="Garamond" panose="02020404030301010803" pitchFamily="18" charset="0"/>
              </a:rPr>
              <a:t>湖南省非税收入管理条例</a:t>
            </a:r>
            <a:r>
              <a:rPr lang="en-US" altLang="zh-CN" sz="1400">
                <a:latin typeface="Garamond" panose="02020404030301010803" pitchFamily="18" charset="0"/>
              </a:rPr>
              <a:t>》</a:t>
            </a:r>
            <a:r>
              <a:rPr lang="zh-CN" altLang="en-US" sz="1400">
                <a:latin typeface="Garamond" panose="02020404030301010803" pitchFamily="18" charset="0"/>
              </a:rPr>
              <a:t>等财经法规，完善单位财务管理制度，以良好的财务管理行为促进</a:t>
            </a:r>
            <a:r>
              <a:rPr lang="en-US" altLang="zh-CN" sz="1400">
                <a:latin typeface="Garamond" panose="02020404030301010803" pitchFamily="18" charset="0"/>
              </a:rPr>
              <a:t>××</a:t>
            </a:r>
            <a:r>
              <a:rPr lang="zh-CN" altLang="en-US" sz="1400">
                <a:latin typeface="Garamond" panose="02020404030301010803" pitchFamily="18" charset="0"/>
              </a:rPr>
              <a:t>事业的发展。</a:t>
            </a:r>
          </a:p>
          <a:p>
            <a:pPr>
              <a:spcBef>
                <a:spcPct val="0"/>
              </a:spcBef>
              <a:buClrTx/>
              <a:buSzTx/>
              <a:buFontTx/>
              <a:buNone/>
            </a:pPr>
            <a:endParaRPr lang="zh-CN" altLang="en-US" sz="140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39">
            <a:extLst>
              <a:ext uri="{FF2B5EF4-FFF2-40B4-BE49-F238E27FC236}">
                <a16:creationId xmlns:a16="http://schemas.microsoft.com/office/drawing/2014/main" id="{6038A9F5-10A1-479C-B9D9-429F575D63F0}"/>
              </a:ext>
            </a:extLst>
          </p:cNvPr>
          <p:cNvGrpSpPr>
            <a:grpSpLocks/>
          </p:cNvGrpSpPr>
          <p:nvPr/>
        </p:nvGrpSpPr>
        <p:grpSpPr bwMode="auto">
          <a:xfrm>
            <a:off x="1619250" y="0"/>
            <a:ext cx="7273925" cy="7726363"/>
            <a:chOff x="1791" y="0"/>
            <a:chExt cx="3501" cy="4867"/>
          </a:xfrm>
        </p:grpSpPr>
        <p:sp>
          <p:nvSpPr>
            <p:cNvPr id="62468" name="AutoShape 5">
              <a:extLst>
                <a:ext uri="{FF2B5EF4-FFF2-40B4-BE49-F238E27FC236}">
                  <a16:creationId xmlns:a16="http://schemas.microsoft.com/office/drawing/2014/main" id="{6470591E-77A1-4E5E-AB1C-F008ACBBC68A}"/>
                </a:ext>
              </a:extLst>
            </p:cNvPr>
            <p:cNvSpPr>
              <a:spLocks noChangeAspect="1" noChangeArrowheads="1"/>
            </p:cNvSpPr>
            <p:nvPr/>
          </p:nvSpPr>
          <p:spPr bwMode="auto">
            <a:xfrm>
              <a:off x="1791" y="0"/>
              <a:ext cx="3501" cy="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62469" name="Rectangle 6">
              <a:extLst>
                <a:ext uri="{FF2B5EF4-FFF2-40B4-BE49-F238E27FC236}">
                  <a16:creationId xmlns:a16="http://schemas.microsoft.com/office/drawing/2014/main" id="{AFFF8B92-447A-4861-9004-578A6DA893F7}"/>
                </a:ext>
              </a:extLst>
            </p:cNvPr>
            <p:cNvSpPr>
              <a:spLocks noChangeArrowheads="1"/>
            </p:cNvSpPr>
            <p:nvPr/>
          </p:nvSpPr>
          <p:spPr bwMode="auto">
            <a:xfrm>
              <a:off x="2083" y="125"/>
              <a:ext cx="1976" cy="18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400" b="1">
                  <a:solidFill>
                    <a:srgbClr val="000000"/>
                  </a:solidFill>
                  <a:latin typeface="仿宋_GB2312" charset="-122"/>
                  <a:ea typeface="宋体-18030" pitchFamily="49" charset="-122"/>
                </a:rPr>
                <a:t>年初制定年度稽查计划</a:t>
              </a:r>
            </a:p>
          </p:txBody>
        </p:sp>
        <p:sp>
          <p:nvSpPr>
            <p:cNvPr id="62470" name="Line 7">
              <a:extLst>
                <a:ext uri="{FF2B5EF4-FFF2-40B4-BE49-F238E27FC236}">
                  <a16:creationId xmlns:a16="http://schemas.microsoft.com/office/drawing/2014/main" id="{02C84273-1301-4F09-8812-283F11AEC88D}"/>
                </a:ext>
              </a:extLst>
            </p:cNvPr>
            <p:cNvSpPr>
              <a:spLocks noChangeShapeType="1"/>
            </p:cNvSpPr>
            <p:nvPr/>
          </p:nvSpPr>
          <p:spPr bwMode="auto">
            <a:xfrm>
              <a:off x="2958" y="312"/>
              <a:ext cx="0"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71" name="Rectangle 8">
              <a:extLst>
                <a:ext uri="{FF2B5EF4-FFF2-40B4-BE49-F238E27FC236}">
                  <a16:creationId xmlns:a16="http://schemas.microsoft.com/office/drawing/2014/main" id="{F5B96722-39DC-43FF-9792-017C2E4E7241}"/>
                </a:ext>
              </a:extLst>
            </p:cNvPr>
            <p:cNvSpPr>
              <a:spLocks noChangeArrowheads="1"/>
            </p:cNvSpPr>
            <p:nvPr/>
          </p:nvSpPr>
          <p:spPr bwMode="auto">
            <a:xfrm>
              <a:off x="2083" y="437"/>
              <a:ext cx="1969" cy="18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400" b="1">
                  <a:solidFill>
                    <a:srgbClr val="000000"/>
                  </a:solidFill>
                  <a:latin typeface="宋体-18030" pitchFamily="49" charset="-122"/>
                  <a:ea typeface="宋体-18030" pitchFamily="49" charset="-122"/>
                </a:rPr>
                <a:t>报局务会议讨论通过</a:t>
              </a:r>
            </a:p>
          </p:txBody>
        </p:sp>
        <p:sp>
          <p:nvSpPr>
            <p:cNvPr id="62472" name="Line 9">
              <a:extLst>
                <a:ext uri="{FF2B5EF4-FFF2-40B4-BE49-F238E27FC236}">
                  <a16:creationId xmlns:a16="http://schemas.microsoft.com/office/drawing/2014/main" id="{1253F7EF-E409-4D3F-A9B4-417063DCCBC4}"/>
                </a:ext>
              </a:extLst>
            </p:cNvPr>
            <p:cNvSpPr>
              <a:spLocks noChangeShapeType="1"/>
            </p:cNvSpPr>
            <p:nvPr/>
          </p:nvSpPr>
          <p:spPr bwMode="auto">
            <a:xfrm>
              <a:off x="4052" y="499"/>
              <a:ext cx="21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73" name="Rectangle 10">
              <a:extLst>
                <a:ext uri="{FF2B5EF4-FFF2-40B4-BE49-F238E27FC236}">
                  <a16:creationId xmlns:a16="http://schemas.microsoft.com/office/drawing/2014/main" id="{BA1EF423-D771-42C8-8C82-BF824DF5D12C}"/>
                </a:ext>
              </a:extLst>
            </p:cNvPr>
            <p:cNvSpPr>
              <a:spLocks noChangeArrowheads="1"/>
            </p:cNvSpPr>
            <p:nvPr/>
          </p:nvSpPr>
          <p:spPr bwMode="auto">
            <a:xfrm>
              <a:off x="4271" y="374"/>
              <a:ext cx="1021" cy="31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100" b="1">
                  <a:solidFill>
                    <a:srgbClr val="000000"/>
                  </a:solidFill>
                  <a:latin typeface="宋体-18030" pitchFamily="49" charset="-122"/>
                  <a:ea typeface="宋体-18030" pitchFamily="49" charset="-122"/>
                </a:rPr>
                <a:t>报财政厅监督局列入厅里的年度监督检查计划</a:t>
              </a:r>
            </a:p>
          </p:txBody>
        </p:sp>
        <p:sp>
          <p:nvSpPr>
            <p:cNvPr id="62474" name="Line 11">
              <a:extLst>
                <a:ext uri="{FF2B5EF4-FFF2-40B4-BE49-F238E27FC236}">
                  <a16:creationId xmlns:a16="http://schemas.microsoft.com/office/drawing/2014/main" id="{72A87DCF-B0CC-4073-B320-C9BF8EAC817F}"/>
                </a:ext>
              </a:extLst>
            </p:cNvPr>
            <p:cNvSpPr>
              <a:spLocks noChangeShapeType="1"/>
            </p:cNvSpPr>
            <p:nvPr/>
          </p:nvSpPr>
          <p:spPr bwMode="auto">
            <a:xfrm>
              <a:off x="2958" y="624"/>
              <a:ext cx="0"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75" name="Rectangle 12">
              <a:extLst>
                <a:ext uri="{FF2B5EF4-FFF2-40B4-BE49-F238E27FC236}">
                  <a16:creationId xmlns:a16="http://schemas.microsoft.com/office/drawing/2014/main" id="{5CB659B9-7750-4AF7-94E7-C95B9C857BA8}"/>
                </a:ext>
              </a:extLst>
            </p:cNvPr>
            <p:cNvSpPr>
              <a:spLocks noChangeArrowheads="1"/>
            </p:cNvSpPr>
            <p:nvPr/>
          </p:nvSpPr>
          <p:spPr bwMode="auto">
            <a:xfrm>
              <a:off x="2083" y="794"/>
              <a:ext cx="1969" cy="23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400" b="1">
                  <a:solidFill>
                    <a:srgbClr val="000000"/>
                  </a:solidFill>
                  <a:latin typeface="宋体-18030" pitchFamily="49" charset="-122"/>
                  <a:ea typeface="宋体-18030" pitchFamily="49" charset="-122"/>
                </a:rPr>
                <a:t>在每次稽查进点之前制定检查方案</a:t>
              </a:r>
            </a:p>
          </p:txBody>
        </p:sp>
        <p:sp>
          <p:nvSpPr>
            <p:cNvPr id="62476" name="Rectangle 13">
              <a:extLst>
                <a:ext uri="{FF2B5EF4-FFF2-40B4-BE49-F238E27FC236}">
                  <a16:creationId xmlns:a16="http://schemas.microsoft.com/office/drawing/2014/main" id="{F0799193-50B0-4DB9-B883-C6F68014D851}"/>
                </a:ext>
              </a:extLst>
            </p:cNvPr>
            <p:cNvSpPr>
              <a:spLocks noChangeArrowheads="1"/>
            </p:cNvSpPr>
            <p:nvPr/>
          </p:nvSpPr>
          <p:spPr bwMode="auto">
            <a:xfrm>
              <a:off x="2083" y="1231"/>
              <a:ext cx="1969" cy="203"/>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400" b="1">
                  <a:solidFill>
                    <a:srgbClr val="000000"/>
                  </a:solidFill>
                  <a:latin typeface="宋体-18030" pitchFamily="49" charset="-122"/>
                  <a:ea typeface="宋体-18030" pitchFamily="49" charset="-122"/>
                </a:rPr>
                <a:t>提前三个工作日下发稽查通知书</a:t>
              </a:r>
            </a:p>
          </p:txBody>
        </p:sp>
        <p:sp>
          <p:nvSpPr>
            <p:cNvPr id="62477" name="Line 14">
              <a:extLst>
                <a:ext uri="{FF2B5EF4-FFF2-40B4-BE49-F238E27FC236}">
                  <a16:creationId xmlns:a16="http://schemas.microsoft.com/office/drawing/2014/main" id="{D23AF456-D778-4A1F-A97F-817CEFB9B0BA}"/>
                </a:ext>
              </a:extLst>
            </p:cNvPr>
            <p:cNvSpPr>
              <a:spLocks noChangeShapeType="1"/>
            </p:cNvSpPr>
            <p:nvPr/>
          </p:nvSpPr>
          <p:spPr bwMode="auto">
            <a:xfrm>
              <a:off x="2958" y="1061"/>
              <a:ext cx="0"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78" name="Line 15">
              <a:extLst>
                <a:ext uri="{FF2B5EF4-FFF2-40B4-BE49-F238E27FC236}">
                  <a16:creationId xmlns:a16="http://schemas.microsoft.com/office/drawing/2014/main" id="{F1AD6609-B2DD-401B-92CE-809724614593}"/>
                </a:ext>
              </a:extLst>
            </p:cNvPr>
            <p:cNvSpPr>
              <a:spLocks noChangeShapeType="1"/>
            </p:cNvSpPr>
            <p:nvPr/>
          </p:nvSpPr>
          <p:spPr bwMode="auto">
            <a:xfrm>
              <a:off x="2958" y="1498"/>
              <a:ext cx="0" cy="1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79" name="Rectangle 16">
              <a:extLst>
                <a:ext uri="{FF2B5EF4-FFF2-40B4-BE49-F238E27FC236}">
                  <a16:creationId xmlns:a16="http://schemas.microsoft.com/office/drawing/2014/main" id="{20CCD08B-A933-4C85-8A8D-5CCC2F24B827}"/>
                </a:ext>
              </a:extLst>
            </p:cNvPr>
            <p:cNvSpPr>
              <a:spLocks noChangeArrowheads="1"/>
            </p:cNvSpPr>
            <p:nvPr/>
          </p:nvSpPr>
          <p:spPr bwMode="auto">
            <a:xfrm>
              <a:off x="2083" y="1622"/>
              <a:ext cx="1969" cy="18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400" b="1">
                  <a:solidFill>
                    <a:srgbClr val="000000"/>
                  </a:solidFill>
                  <a:latin typeface="宋体-18030" pitchFamily="49" charset="-122"/>
                  <a:ea typeface="宋体-18030" pitchFamily="49" charset="-122"/>
                </a:rPr>
                <a:t>稽查组进点稽查</a:t>
              </a:r>
            </a:p>
          </p:txBody>
        </p:sp>
        <p:sp>
          <p:nvSpPr>
            <p:cNvPr id="62480" name="Line 17">
              <a:extLst>
                <a:ext uri="{FF2B5EF4-FFF2-40B4-BE49-F238E27FC236}">
                  <a16:creationId xmlns:a16="http://schemas.microsoft.com/office/drawing/2014/main" id="{EE426207-F1C1-468A-887A-EB2A9C78EA26}"/>
                </a:ext>
              </a:extLst>
            </p:cNvPr>
            <p:cNvSpPr>
              <a:spLocks noChangeShapeType="1"/>
            </p:cNvSpPr>
            <p:nvPr/>
          </p:nvSpPr>
          <p:spPr bwMode="auto">
            <a:xfrm>
              <a:off x="2958" y="1810"/>
              <a:ext cx="0" cy="1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81" name="Rectangle 18">
              <a:extLst>
                <a:ext uri="{FF2B5EF4-FFF2-40B4-BE49-F238E27FC236}">
                  <a16:creationId xmlns:a16="http://schemas.microsoft.com/office/drawing/2014/main" id="{C35DFB26-8D70-4CEF-B8AD-3C3433BC168C}"/>
                </a:ext>
              </a:extLst>
            </p:cNvPr>
            <p:cNvSpPr>
              <a:spLocks noChangeArrowheads="1"/>
            </p:cNvSpPr>
            <p:nvPr/>
          </p:nvSpPr>
          <p:spPr bwMode="auto">
            <a:xfrm>
              <a:off x="2083" y="1934"/>
              <a:ext cx="1969" cy="27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eaLnBrk="1" hangingPunct="1">
                <a:spcBef>
                  <a:spcPct val="0"/>
                </a:spcBef>
                <a:buClrTx/>
                <a:buSzTx/>
                <a:buFontTx/>
                <a:buNone/>
              </a:pPr>
              <a:r>
                <a:rPr lang="zh-CN" altLang="en-US" sz="1100" b="1">
                  <a:solidFill>
                    <a:srgbClr val="000000"/>
                  </a:solidFill>
                  <a:latin typeface="宋体-18030" pitchFamily="49" charset="-122"/>
                  <a:ea typeface="宋体-18030" pitchFamily="49" charset="-122"/>
                </a:rPr>
                <a:t>现场稽查结束，就所有稽查事项写出签证单与被查单位初步交换意见，签证</a:t>
              </a:r>
            </a:p>
          </p:txBody>
        </p:sp>
        <p:sp>
          <p:nvSpPr>
            <p:cNvPr id="62482" name="Line 19">
              <a:extLst>
                <a:ext uri="{FF2B5EF4-FFF2-40B4-BE49-F238E27FC236}">
                  <a16:creationId xmlns:a16="http://schemas.microsoft.com/office/drawing/2014/main" id="{DCF52542-D1D1-446D-A693-1B3A665476D3}"/>
                </a:ext>
              </a:extLst>
            </p:cNvPr>
            <p:cNvSpPr>
              <a:spLocks noChangeShapeType="1"/>
            </p:cNvSpPr>
            <p:nvPr/>
          </p:nvSpPr>
          <p:spPr bwMode="auto">
            <a:xfrm>
              <a:off x="2958" y="2246"/>
              <a:ext cx="0"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83" name="Line 20">
              <a:extLst>
                <a:ext uri="{FF2B5EF4-FFF2-40B4-BE49-F238E27FC236}">
                  <a16:creationId xmlns:a16="http://schemas.microsoft.com/office/drawing/2014/main" id="{14B8B034-E4A3-46BA-BD00-332BAED7D600}"/>
                </a:ext>
              </a:extLst>
            </p:cNvPr>
            <p:cNvSpPr>
              <a:spLocks noChangeShapeType="1"/>
            </p:cNvSpPr>
            <p:nvPr/>
          </p:nvSpPr>
          <p:spPr bwMode="auto">
            <a:xfrm>
              <a:off x="2447" y="3120"/>
              <a:ext cx="204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484" name="Line 21">
              <a:extLst>
                <a:ext uri="{FF2B5EF4-FFF2-40B4-BE49-F238E27FC236}">
                  <a16:creationId xmlns:a16="http://schemas.microsoft.com/office/drawing/2014/main" id="{538F3488-8922-4523-8B75-B89D01B6C4A9}"/>
                </a:ext>
              </a:extLst>
            </p:cNvPr>
            <p:cNvSpPr>
              <a:spLocks noChangeShapeType="1"/>
            </p:cNvSpPr>
            <p:nvPr/>
          </p:nvSpPr>
          <p:spPr bwMode="auto">
            <a:xfrm>
              <a:off x="2447" y="3120"/>
              <a:ext cx="1"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85" name="Line 22">
              <a:extLst>
                <a:ext uri="{FF2B5EF4-FFF2-40B4-BE49-F238E27FC236}">
                  <a16:creationId xmlns:a16="http://schemas.microsoft.com/office/drawing/2014/main" id="{6C24BA9D-96A8-434A-9640-845E9A06C561}"/>
                </a:ext>
              </a:extLst>
            </p:cNvPr>
            <p:cNvSpPr>
              <a:spLocks noChangeShapeType="1"/>
            </p:cNvSpPr>
            <p:nvPr/>
          </p:nvSpPr>
          <p:spPr bwMode="auto">
            <a:xfrm>
              <a:off x="4490" y="3120"/>
              <a:ext cx="0"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86" name="Rectangle 23">
              <a:extLst>
                <a:ext uri="{FF2B5EF4-FFF2-40B4-BE49-F238E27FC236}">
                  <a16:creationId xmlns:a16="http://schemas.microsoft.com/office/drawing/2014/main" id="{29405E47-D338-4368-BD5F-ACDA1DE4AA91}"/>
                </a:ext>
              </a:extLst>
            </p:cNvPr>
            <p:cNvSpPr>
              <a:spLocks noChangeArrowheads="1"/>
            </p:cNvSpPr>
            <p:nvPr/>
          </p:nvSpPr>
          <p:spPr bwMode="auto">
            <a:xfrm>
              <a:off x="2010" y="3245"/>
              <a:ext cx="1459" cy="18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400">
                  <a:solidFill>
                    <a:srgbClr val="000000"/>
                  </a:solidFill>
                  <a:latin typeface="宋体-18030" pitchFamily="49" charset="-122"/>
                  <a:ea typeface="宋体-18030" pitchFamily="49" charset="-122"/>
                </a:rPr>
                <a:t>不需要给予行政处理处罚</a:t>
              </a:r>
            </a:p>
          </p:txBody>
        </p:sp>
        <p:sp>
          <p:nvSpPr>
            <p:cNvPr id="62487" name="Rectangle 24">
              <a:extLst>
                <a:ext uri="{FF2B5EF4-FFF2-40B4-BE49-F238E27FC236}">
                  <a16:creationId xmlns:a16="http://schemas.microsoft.com/office/drawing/2014/main" id="{621F66F7-C9C3-4E47-8442-DE39ECEAE077}"/>
                </a:ext>
              </a:extLst>
            </p:cNvPr>
            <p:cNvSpPr>
              <a:spLocks noChangeArrowheads="1"/>
            </p:cNvSpPr>
            <p:nvPr/>
          </p:nvSpPr>
          <p:spPr bwMode="auto">
            <a:xfrm>
              <a:off x="3542" y="3245"/>
              <a:ext cx="1531" cy="18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400">
                  <a:solidFill>
                    <a:srgbClr val="000000"/>
                  </a:solidFill>
                  <a:latin typeface="宋体-18030" pitchFamily="49" charset="-122"/>
                  <a:ea typeface="宋体-18030" pitchFamily="49" charset="-122"/>
                </a:rPr>
                <a:t>需要给予行政处理处罚</a:t>
              </a:r>
            </a:p>
          </p:txBody>
        </p:sp>
        <p:sp>
          <p:nvSpPr>
            <p:cNvPr id="62488" name="Line 25">
              <a:extLst>
                <a:ext uri="{FF2B5EF4-FFF2-40B4-BE49-F238E27FC236}">
                  <a16:creationId xmlns:a16="http://schemas.microsoft.com/office/drawing/2014/main" id="{EB48BB05-FDD5-424C-AB59-791986F11DC6}"/>
                </a:ext>
              </a:extLst>
            </p:cNvPr>
            <p:cNvSpPr>
              <a:spLocks noChangeShapeType="1"/>
            </p:cNvSpPr>
            <p:nvPr/>
          </p:nvSpPr>
          <p:spPr bwMode="auto">
            <a:xfrm>
              <a:off x="2447" y="3432"/>
              <a:ext cx="1"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89" name="Rectangle 26">
              <a:extLst>
                <a:ext uri="{FF2B5EF4-FFF2-40B4-BE49-F238E27FC236}">
                  <a16:creationId xmlns:a16="http://schemas.microsoft.com/office/drawing/2014/main" id="{1B0BC21E-96D1-4B7A-865B-58407BAD1513}"/>
                </a:ext>
              </a:extLst>
            </p:cNvPr>
            <p:cNvSpPr>
              <a:spLocks noChangeArrowheads="1"/>
            </p:cNvSpPr>
            <p:nvPr/>
          </p:nvSpPr>
          <p:spPr bwMode="auto">
            <a:xfrm>
              <a:off x="2010" y="3557"/>
              <a:ext cx="1459" cy="31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100">
                  <a:solidFill>
                    <a:srgbClr val="000000"/>
                  </a:solidFill>
                  <a:latin typeface="宋体-18030" pitchFamily="49" charset="-122"/>
                  <a:ea typeface="宋体-18030" pitchFamily="49" charset="-122"/>
                </a:rPr>
                <a:t>对被查单位以省非税收入征收管理局名义出具最终的稽查整改意见</a:t>
              </a:r>
            </a:p>
          </p:txBody>
        </p:sp>
        <p:sp>
          <p:nvSpPr>
            <p:cNvPr id="62490" name="Line 27">
              <a:extLst>
                <a:ext uri="{FF2B5EF4-FFF2-40B4-BE49-F238E27FC236}">
                  <a16:creationId xmlns:a16="http://schemas.microsoft.com/office/drawing/2014/main" id="{9635F05C-36D1-4C69-BCAE-0F4EDA31DFE5}"/>
                </a:ext>
              </a:extLst>
            </p:cNvPr>
            <p:cNvSpPr>
              <a:spLocks noChangeShapeType="1"/>
            </p:cNvSpPr>
            <p:nvPr/>
          </p:nvSpPr>
          <p:spPr bwMode="auto">
            <a:xfrm>
              <a:off x="2447" y="3869"/>
              <a:ext cx="1" cy="1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91" name="Rectangle 28">
              <a:extLst>
                <a:ext uri="{FF2B5EF4-FFF2-40B4-BE49-F238E27FC236}">
                  <a16:creationId xmlns:a16="http://schemas.microsoft.com/office/drawing/2014/main" id="{2D6849F5-5096-47C1-A1F6-D25C0FD7FC6E}"/>
                </a:ext>
              </a:extLst>
            </p:cNvPr>
            <p:cNvSpPr>
              <a:spLocks noChangeArrowheads="1"/>
            </p:cNvSpPr>
            <p:nvPr/>
          </p:nvSpPr>
          <p:spPr bwMode="auto">
            <a:xfrm>
              <a:off x="2010" y="3993"/>
              <a:ext cx="1459" cy="31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300">
                  <a:solidFill>
                    <a:srgbClr val="000000"/>
                  </a:solidFill>
                  <a:latin typeface="宋体-18030" pitchFamily="49" charset="-122"/>
                  <a:ea typeface="宋体-18030" pitchFamily="49" charset="-122"/>
                </a:rPr>
                <a:t>被查单位在规定的时间内书面反馈稽查后整改情况</a:t>
              </a:r>
            </a:p>
          </p:txBody>
        </p:sp>
        <p:sp>
          <p:nvSpPr>
            <p:cNvPr id="62492" name="Line 29">
              <a:extLst>
                <a:ext uri="{FF2B5EF4-FFF2-40B4-BE49-F238E27FC236}">
                  <a16:creationId xmlns:a16="http://schemas.microsoft.com/office/drawing/2014/main" id="{13E22AC0-0AF9-4C53-8722-0E8933DA7E56}"/>
                </a:ext>
              </a:extLst>
            </p:cNvPr>
            <p:cNvSpPr>
              <a:spLocks noChangeShapeType="1"/>
            </p:cNvSpPr>
            <p:nvPr/>
          </p:nvSpPr>
          <p:spPr bwMode="auto">
            <a:xfrm>
              <a:off x="4490" y="3432"/>
              <a:ext cx="0"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93" name="Rectangle 30">
              <a:extLst>
                <a:ext uri="{FF2B5EF4-FFF2-40B4-BE49-F238E27FC236}">
                  <a16:creationId xmlns:a16="http://schemas.microsoft.com/office/drawing/2014/main" id="{C17CF7C7-92E7-4FAF-9FFB-6C12D1EF3B68}"/>
                </a:ext>
              </a:extLst>
            </p:cNvPr>
            <p:cNvSpPr>
              <a:spLocks noChangeArrowheads="1"/>
            </p:cNvSpPr>
            <p:nvPr/>
          </p:nvSpPr>
          <p:spPr bwMode="auto">
            <a:xfrm>
              <a:off x="3542" y="3557"/>
              <a:ext cx="1604" cy="31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100">
                  <a:solidFill>
                    <a:srgbClr val="000000"/>
                  </a:solidFill>
                  <a:latin typeface="宋体-18030" pitchFamily="49" charset="-122"/>
                  <a:ea typeface="宋体-18030" pitchFamily="49" charset="-122"/>
                </a:rPr>
                <a:t>将相关原始检查资料和局里处理意见一并移交给财政厅相关处室后续处理</a:t>
              </a:r>
            </a:p>
          </p:txBody>
        </p:sp>
        <p:sp>
          <p:nvSpPr>
            <p:cNvPr id="62494" name="Rectangle 31">
              <a:extLst>
                <a:ext uri="{FF2B5EF4-FFF2-40B4-BE49-F238E27FC236}">
                  <a16:creationId xmlns:a16="http://schemas.microsoft.com/office/drawing/2014/main" id="{40849512-77AC-406F-B9F5-50A7AEE7E1B7}"/>
                </a:ext>
              </a:extLst>
            </p:cNvPr>
            <p:cNvSpPr>
              <a:spLocks noChangeArrowheads="1"/>
            </p:cNvSpPr>
            <p:nvPr/>
          </p:nvSpPr>
          <p:spPr bwMode="auto">
            <a:xfrm>
              <a:off x="2083" y="2371"/>
              <a:ext cx="1969" cy="18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400" b="1">
                  <a:solidFill>
                    <a:srgbClr val="000000"/>
                  </a:solidFill>
                  <a:latin typeface="宋体-18030" pitchFamily="49" charset="-122"/>
                  <a:ea typeface="宋体-18030" pitchFamily="49" charset="-122"/>
                </a:rPr>
                <a:t>写出稽查报告，送被查单位签署意见</a:t>
              </a:r>
            </a:p>
          </p:txBody>
        </p:sp>
        <p:sp>
          <p:nvSpPr>
            <p:cNvPr id="62495" name="Rectangle 32">
              <a:extLst>
                <a:ext uri="{FF2B5EF4-FFF2-40B4-BE49-F238E27FC236}">
                  <a16:creationId xmlns:a16="http://schemas.microsoft.com/office/drawing/2014/main" id="{82768A50-A429-4F52-905A-1940927D3F0A}"/>
                </a:ext>
              </a:extLst>
            </p:cNvPr>
            <p:cNvSpPr>
              <a:spLocks noChangeArrowheads="1"/>
            </p:cNvSpPr>
            <p:nvPr/>
          </p:nvSpPr>
          <p:spPr bwMode="auto">
            <a:xfrm>
              <a:off x="2083" y="2683"/>
              <a:ext cx="1969" cy="31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100" b="1">
                  <a:solidFill>
                    <a:srgbClr val="000000"/>
                  </a:solidFill>
                  <a:latin typeface="宋体-18030" pitchFamily="49" charset="-122"/>
                  <a:ea typeface="宋体-18030" pitchFamily="49" charset="-122"/>
                </a:rPr>
                <a:t>将稽查报告（含整改意见或给予行政处罚的意见）会签局内相关处后报分管局领导阅示</a:t>
              </a:r>
            </a:p>
          </p:txBody>
        </p:sp>
        <p:sp>
          <p:nvSpPr>
            <p:cNvPr id="62496" name="Line 33">
              <a:extLst>
                <a:ext uri="{FF2B5EF4-FFF2-40B4-BE49-F238E27FC236}">
                  <a16:creationId xmlns:a16="http://schemas.microsoft.com/office/drawing/2014/main" id="{37A8CC06-FCD6-4550-B76B-BFE520177778}"/>
                </a:ext>
              </a:extLst>
            </p:cNvPr>
            <p:cNvSpPr>
              <a:spLocks noChangeShapeType="1"/>
            </p:cNvSpPr>
            <p:nvPr/>
          </p:nvSpPr>
          <p:spPr bwMode="auto">
            <a:xfrm>
              <a:off x="2958" y="2558"/>
              <a:ext cx="0"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497" name="Line 34">
              <a:extLst>
                <a:ext uri="{FF2B5EF4-FFF2-40B4-BE49-F238E27FC236}">
                  <a16:creationId xmlns:a16="http://schemas.microsoft.com/office/drawing/2014/main" id="{68572042-0815-4A74-AFA5-7A18991CEE1C}"/>
                </a:ext>
              </a:extLst>
            </p:cNvPr>
            <p:cNvSpPr>
              <a:spLocks noChangeShapeType="1"/>
            </p:cNvSpPr>
            <p:nvPr/>
          </p:nvSpPr>
          <p:spPr bwMode="auto">
            <a:xfrm>
              <a:off x="2958" y="2995"/>
              <a:ext cx="0"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49188" name="Text Box 36">
            <a:extLst>
              <a:ext uri="{FF2B5EF4-FFF2-40B4-BE49-F238E27FC236}">
                <a16:creationId xmlns:a16="http://schemas.microsoft.com/office/drawing/2014/main" id="{D1F406D9-7D21-41B8-86DC-EAA47CEFFBB8}"/>
              </a:ext>
            </a:extLst>
          </p:cNvPr>
          <p:cNvSpPr txBox="1">
            <a:spLocks noChangeArrowheads="1"/>
          </p:cNvSpPr>
          <p:nvPr/>
        </p:nvSpPr>
        <p:spPr bwMode="auto">
          <a:xfrm>
            <a:off x="439738" y="693738"/>
            <a:ext cx="85407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10000"/>
              </a:lnSpc>
              <a:spcBef>
                <a:spcPct val="0"/>
              </a:spcBef>
              <a:buClrTx/>
              <a:buSzTx/>
              <a:buFontTx/>
              <a:buNone/>
            </a:pPr>
            <a:r>
              <a:rPr lang="zh-CN" altLang="en-US" sz="4000">
                <a:latin typeface="Garamond" panose="02020404030301010803" pitchFamily="18" charset="0"/>
                <a:ea typeface="黑体" panose="02010609060101010101" pitchFamily="49" charset="-122"/>
              </a:rPr>
              <a:t>省本级稽查工作流程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9188"/>
                                        </p:tgtEl>
                                        <p:attrNameLst>
                                          <p:attrName>style.visibility</p:attrName>
                                        </p:attrNameLst>
                                      </p:cBhvr>
                                      <p:to>
                                        <p:strVal val="visible"/>
                                      </p:to>
                                    </p:set>
                                    <p:anim calcmode="lin" valueType="num">
                                      <p:cBhvr additive="base">
                                        <p:cTn id="7" dur="500" fill="hold"/>
                                        <p:tgtEl>
                                          <p:spTgt spid="49188"/>
                                        </p:tgtEl>
                                        <p:attrNameLst>
                                          <p:attrName>ppt_x</p:attrName>
                                        </p:attrNameLst>
                                      </p:cBhvr>
                                      <p:tavLst>
                                        <p:tav tm="0">
                                          <p:val>
                                            <p:strVal val="#ppt_x"/>
                                          </p:val>
                                        </p:tav>
                                        <p:tav tm="100000">
                                          <p:val>
                                            <p:strVal val="#ppt_x"/>
                                          </p:val>
                                        </p:tav>
                                      </p:tavLst>
                                    </p:anim>
                                    <p:anim calcmode="lin" valueType="num">
                                      <p:cBhvr additive="base">
                                        <p:cTn id="8" dur="500" fill="hold"/>
                                        <p:tgtEl>
                                          <p:spTgt spid="49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a:extLst>
              <a:ext uri="{FF2B5EF4-FFF2-40B4-BE49-F238E27FC236}">
                <a16:creationId xmlns:a16="http://schemas.microsoft.com/office/drawing/2014/main" id="{74CFA701-B4FF-45EC-940D-9A5A8148B15C}"/>
              </a:ext>
            </a:extLst>
          </p:cNvPr>
          <p:cNvSpPr>
            <a:spLocks noGrp="1"/>
          </p:cNvSpPr>
          <p:nvPr>
            <p:ph type="title" idx="4294967295"/>
          </p:nvPr>
        </p:nvSpPr>
        <p:spPr>
          <a:xfrm>
            <a:off x="179388" y="260350"/>
            <a:ext cx="8785225" cy="563563"/>
          </a:xfrm>
        </p:spPr>
        <p:txBody>
          <a:bodyPr anchor="ctr"/>
          <a:lstStyle/>
          <a:p>
            <a:pPr eaLnBrk="1" hangingPunct="1"/>
            <a:r>
              <a:rPr lang="zh-CN" altLang="en-US" sz="4000">
                <a:latin typeface="微软雅黑" panose="020B0503020204020204" pitchFamily="34" charset="-122"/>
                <a:ea typeface="微软雅黑" panose="020B0503020204020204" pitchFamily="34" charset="-122"/>
              </a:rPr>
              <a:t>第五节  政府非税收入管理存在的问题</a:t>
            </a:r>
          </a:p>
        </p:txBody>
      </p:sp>
      <p:sp>
        <p:nvSpPr>
          <p:cNvPr id="63491" name="内容占位符 2">
            <a:extLst>
              <a:ext uri="{FF2B5EF4-FFF2-40B4-BE49-F238E27FC236}">
                <a16:creationId xmlns:a16="http://schemas.microsoft.com/office/drawing/2014/main" id="{C5B0DFAA-054C-4309-B349-513E8017ED58}"/>
              </a:ext>
            </a:extLst>
          </p:cNvPr>
          <p:cNvSpPr>
            <a:spLocks noGrp="1"/>
          </p:cNvSpPr>
          <p:nvPr>
            <p:ph idx="4294967295"/>
          </p:nvPr>
        </p:nvSpPr>
        <p:spPr>
          <a:xfrm>
            <a:off x="250825" y="1125538"/>
            <a:ext cx="8643938" cy="5286375"/>
          </a:xfrm>
        </p:spPr>
        <p:txBody>
          <a:bodyPr/>
          <a:lstStyle/>
          <a:p>
            <a:pPr algn="just" eaLnBrk="1" hangingPunct="1">
              <a:lnSpc>
                <a:spcPct val="110000"/>
              </a:lnSpc>
              <a:spcBef>
                <a:spcPts val="1200"/>
              </a:spcBef>
              <a:buFont typeface="Wingdings" panose="05000000000000000000" pitchFamily="2" charset="2"/>
              <a:buNone/>
            </a:pPr>
            <a:r>
              <a:rPr lang="zh-CN" altLang="en-US" b="1">
                <a:latin typeface="仿宋" panose="02010609060101010101" pitchFamily="49" charset="-122"/>
                <a:ea typeface="华文琥珀" panose="02010800040101010101" pitchFamily="2" charset="-122"/>
              </a:rPr>
              <a:t>一、</a:t>
            </a:r>
            <a:r>
              <a:rPr lang="zh-CN" altLang="en-US" b="1">
                <a:ea typeface="华文琥珀" panose="02010800040101010101" pitchFamily="2" charset="-122"/>
              </a:rPr>
              <a:t>非税收入取得方面存在的问题</a:t>
            </a:r>
            <a:r>
              <a:rPr lang="zh-CN" altLang="en-US"/>
              <a:t> </a:t>
            </a:r>
          </a:p>
          <a:p>
            <a:pPr eaLnBrk="1" hangingPunct="1">
              <a:spcBef>
                <a:spcPts val="1200"/>
              </a:spcBef>
              <a:buClr>
                <a:srgbClr val="7CD10E"/>
              </a:buClr>
              <a:buFont typeface="Wingdings" panose="05000000000000000000" pitchFamily="2" charset="2"/>
              <a:buChar char="p"/>
            </a:pPr>
            <a:r>
              <a:rPr lang="zh-CN" altLang="en-US" sz="2800">
                <a:solidFill>
                  <a:srgbClr val="7CD10E"/>
                </a:solidFill>
              </a:rPr>
              <a:t>立项规定不合理。</a:t>
            </a:r>
            <a:r>
              <a:rPr lang="zh-CN" altLang="en-US" sz="2800" b="1"/>
              <a:t>按照现行政策规定，行政事业性收费实行中央和省两级管理，按隶属关系分别由国务院和省级物价、财政部门组织实施。其中项目管理以财政部门为主，标准管理以物价部门为主；政府性基金则由财政部门会同有关部门管理。在一些文件中，还给地方政府出台审批附加费、建设费的职能。这种相互交叉、多头管理的运行机制，带来以下问题：</a:t>
            </a:r>
            <a:r>
              <a:rPr lang="zh-CN" altLang="en-US" sz="2800" b="1">
                <a:solidFill>
                  <a:srgbClr val="D43636"/>
                </a:solidFill>
              </a:rPr>
              <a:t>一是把收费项目管理与标准管理分开，</a:t>
            </a:r>
            <a:r>
              <a:rPr lang="zh-CN" altLang="en-US" sz="2800" b="1"/>
              <a:t>收费管理与政府性基金管理分开，人为地割裂了收费管理的内在联系；</a:t>
            </a:r>
            <a:r>
              <a:rPr lang="zh-CN" altLang="en-US" sz="2800" b="1">
                <a:solidFill>
                  <a:srgbClr val="D43636"/>
                </a:solidFill>
              </a:rPr>
              <a:t>二是行政性收费与事业性收费按同一原则进行管理，</a:t>
            </a:r>
            <a:r>
              <a:rPr lang="zh-CN" altLang="en-US" sz="2800" b="1"/>
              <a:t>脱离客观实际；</a:t>
            </a:r>
            <a:r>
              <a:rPr lang="zh-CN" altLang="en-US" sz="2800" b="1">
                <a:solidFill>
                  <a:srgbClr val="D43636"/>
                </a:solidFill>
              </a:rPr>
              <a:t>三是收费确定权由不同部门管理，导致收费项目政出多门，</a:t>
            </a:r>
            <a:r>
              <a:rPr lang="zh-CN" altLang="en-US" sz="2800" b="1"/>
              <a:t>在中央得不到批准的项目由地方进行审批。</a:t>
            </a:r>
            <a:r>
              <a:rPr lang="zh-CN" altLang="en-US" sz="2800"/>
              <a:t> </a:t>
            </a:r>
            <a:endParaRPr lang="en-US" altLang="zh-CN" sz="2800" b="1">
              <a:solidFill>
                <a:srgbClr val="7030A0"/>
              </a:solidFill>
              <a:latin typeface="仿宋" panose="02010609060101010101" pitchFamily="49" charset="-122"/>
              <a:ea typeface="仿宋" panose="02010609060101010101" pitchFamily="49" charset="-122"/>
            </a:endParaRPr>
          </a:p>
          <a:p>
            <a:pPr algn="just" eaLnBrk="1" hangingPunct="1">
              <a:lnSpc>
                <a:spcPct val="110000"/>
              </a:lnSpc>
              <a:spcBef>
                <a:spcPts val="1200"/>
              </a:spcBef>
              <a:buFont typeface="Wingdings" panose="05000000000000000000" pitchFamily="2" charset="2"/>
              <a:buNone/>
            </a:pPr>
            <a:r>
              <a:rPr lang="zh-CN" altLang="en-US" sz="2600" b="1">
                <a:solidFill>
                  <a:srgbClr val="FF0000"/>
                </a:solidFill>
                <a:latin typeface="仿宋" panose="02010609060101010101" pitchFamily="49" charset="-122"/>
                <a:ea typeface="仿宋" panose="02010609060101010101" pitchFamily="49" charset="-122"/>
              </a:rPr>
              <a:t>  </a:t>
            </a:r>
            <a:endParaRPr lang="zh-CN" altLang="en-US" sz="2800" b="1"/>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8E4AF90B-4839-48AA-B559-4DD1B0A934BC}"/>
              </a:ext>
            </a:extLst>
          </p:cNvPr>
          <p:cNvSpPr>
            <a:spLocks noChangeArrowheads="1"/>
          </p:cNvSpPr>
          <p:nvPr/>
        </p:nvSpPr>
        <p:spPr bwMode="auto">
          <a:xfrm>
            <a:off x="3722688" y="3657600"/>
            <a:ext cx="1839912" cy="2286000"/>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rgbClr val="FFFFFF">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b="1">
                <a:latin typeface="方正姚体" panose="02010601030101010101" pitchFamily="2" charset="-122"/>
                <a:ea typeface="方正姚体" panose="02010601030101010101" pitchFamily="2" charset="-122"/>
              </a:rPr>
              <a:t>资金使用范围与依据，资金使用过程及程序纳入监督范围</a:t>
            </a:r>
            <a:endParaRPr lang="en-US" altLang="zh-CN" sz="1400" b="1">
              <a:latin typeface="Verdana" panose="020B0604030504040204" pitchFamily="34" charset="0"/>
            </a:endParaRPr>
          </a:p>
        </p:txBody>
      </p:sp>
      <p:sp>
        <p:nvSpPr>
          <p:cNvPr id="27651" name="AutoShape 3">
            <a:extLst>
              <a:ext uri="{FF2B5EF4-FFF2-40B4-BE49-F238E27FC236}">
                <a16:creationId xmlns:a16="http://schemas.microsoft.com/office/drawing/2014/main" id="{8414F46B-7A42-486C-864C-F35465712107}"/>
              </a:ext>
            </a:extLst>
          </p:cNvPr>
          <p:cNvSpPr>
            <a:spLocks noChangeArrowheads="1"/>
          </p:cNvSpPr>
          <p:nvPr/>
        </p:nvSpPr>
        <p:spPr bwMode="auto">
          <a:xfrm>
            <a:off x="1219200" y="3657600"/>
            <a:ext cx="1931988" cy="2286000"/>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rgbClr val="C0C0C0">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b="1">
                <a:latin typeface="方正姚体" panose="02010601030101010101" pitchFamily="2" charset="-122"/>
                <a:ea typeface="方正姚体" panose="02010601030101010101" pitchFamily="2" charset="-122"/>
              </a:rPr>
              <a:t>收入征收合法性、政府各相关职能机构的职权行使过程、政府决策过程均纳入监督的范围</a:t>
            </a:r>
            <a:endParaRPr lang="en-US" altLang="zh-CN" sz="2000" b="1">
              <a:latin typeface="方正姚体" panose="02010601030101010101" pitchFamily="2" charset="-122"/>
              <a:ea typeface="方正姚体" panose="02010601030101010101" pitchFamily="2" charset="-122"/>
            </a:endParaRPr>
          </a:p>
        </p:txBody>
      </p:sp>
      <p:sp>
        <p:nvSpPr>
          <p:cNvPr id="27652" name="AutoShape 4">
            <a:extLst>
              <a:ext uri="{FF2B5EF4-FFF2-40B4-BE49-F238E27FC236}">
                <a16:creationId xmlns:a16="http://schemas.microsoft.com/office/drawing/2014/main" id="{3E577184-CCD1-4757-A45B-642C5A991C41}"/>
              </a:ext>
            </a:extLst>
          </p:cNvPr>
          <p:cNvSpPr>
            <a:spLocks noChangeArrowheads="1"/>
          </p:cNvSpPr>
          <p:nvPr/>
        </p:nvSpPr>
        <p:spPr bwMode="auto">
          <a:xfrm>
            <a:off x="6248400" y="3657600"/>
            <a:ext cx="1752600" cy="2286000"/>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rgbClr val="C0C0C0">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b="1">
                <a:latin typeface="方正姚体" panose="02010601030101010101" pitchFamily="2" charset="-122"/>
                <a:ea typeface="方正姚体" panose="02010601030101010101" pitchFamily="2" charset="-122"/>
              </a:rPr>
              <a:t>资金使用效果（绩效评价），经济性（投入产出）和社会性（社会事业）评价</a:t>
            </a:r>
            <a:endParaRPr lang="en-US" altLang="zh-CN" sz="2000" b="1">
              <a:latin typeface="方正姚体" panose="02010601030101010101" pitchFamily="2" charset="-122"/>
              <a:ea typeface="方正姚体" panose="02010601030101010101" pitchFamily="2" charset="-122"/>
            </a:endParaRPr>
          </a:p>
        </p:txBody>
      </p:sp>
      <p:sp>
        <p:nvSpPr>
          <p:cNvPr id="27653" name="Rectangle 5">
            <a:extLst>
              <a:ext uri="{FF2B5EF4-FFF2-40B4-BE49-F238E27FC236}">
                <a16:creationId xmlns:a16="http://schemas.microsoft.com/office/drawing/2014/main" id="{65C24438-CD52-48AB-9043-4BE2E99E4E13}"/>
              </a:ext>
            </a:extLst>
          </p:cNvPr>
          <p:cNvSpPr>
            <a:spLocks noGrp="1" noChangeArrowheads="1"/>
          </p:cNvSpPr>
          <p:nvPr>
            <p:ph type="title"/>
          </p:nvPr>
        </p:nvSpPr>
        <p:spPr>
          <a:xfrm>
            <a:off x="1150938" y="214313"/>
            <a:ext cx="7793037" cy="838200"/>
          </a:xfrm>
        </p:spPr>
        <p:txBody>
          <a:bodyPr/>
          <a:lstStyle/>
          <a:p>
            <a:r>
              <a:rPr lang="zh-CN" altLang="en-US" sz="3600">
                <a:latin typeface="微软雅黑" panose="020B0503020204020204" pitchFamily="34" charset="-122"/>
                <a:ea typeface="微软雅黑" panose="020B0503020204020204" pitchFamily="34" charset="-122"/>
              </a:rPr>
              <a:t>何谓政府非税收入监督</a:t>
            </a:r>
            <a:r>
              <a:rPr lang="en-US" altLang="zh-CN" sz="3600">
                <a:latin typeface="微软雅黑" panose="020B0503020204020204" pitchFamily="34" charset="-122"/>
                <a:ea typeface="微软雅黑" panose="020B0503020204020204" pitchFamily="34" charset="-122"/>
              </a:rPr>
              <a:t>?</a:t>
            </a:r>
            <a:endParaRPr lang="en-US" altLang="zh-CN" sz="3600">
              <a:solidFill>
                <a:srgbClr val="000000"/>
              </a:solidFill>
            </a:endParaRPr>
          </a:p>
        </p:txBody>
      </p:sp>
      <p:sp>
        <p:nvSpPr>
          <p:cNvPr id="27654" name="AutoShape 6">
            <a:extLst>
              <a:ext uri="{FF2B5EF4-FFF2-40B4-BE49-F238E27FC236}">
                <a16:creationId xmlns:a16="http://schemas.microsoft.com/office/drawing/2014/main" id="{0D5879AD-7396-4BB9-8EA8-8993FBFAD313}"/>
              </a:ext>
            </a:extLst>
          </p:cNvPr>
          <p:cNvSpPr>
            <a:spLocks noChangeArrowheads="1"/>
          </p:cNvSpPr>
          <p:nvPr/>
        </p:nvSpPr>
        <p:spPr bwMode="gray">
          <a:xfrm>
            <a:off x="3151188" y="2452688"/>
            <a:ext cx="400050" cy="449262"/>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7655" name="AutoShape 7">
            <a:extLst>
              <a:ext uri="{FF2B5EF4-FFF2-40B4-BE49-F238E27FC236}">
                <a16:creationId xmlns:a16="http://schemas.microsoft.com/office/drawing/2014/main" id="{748D605F-7992-4D95-9664-835454E37081}"/>
              </a:ext>
            </a:extLst>
          </p:cNvPr>
          <p:cNvSpPr>
            <a:spLocks noChangeArrowheads="1"/>
          </p:cNvSpPr>
          <p:nvPr/>
        </p:nvSpPr>
        <p:spPr bwMode="gray">
          <a:xfrm>
            <a:off x="5613400" y="2452688"/>
            <a:ext cx="398463" cy="449262"/>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90120" name="Oval 8">
            <a:extLst>
              <a:ext uri="{FF2B5EF4-FFF2-40B4-BE49-F238E27FC236}">
                <a16:creationId xmlns:a16="http://schemas.microsoft.com/office/drawing/2014/main" id="{7F6C167F-AA03-412E-B157-9BCB2D3721F5}"/>
              </a:ext>
            </a:extLst>
          </p:cNvPr>
          <p:cNvSpPr>
            <a:spLocks noChangeArrowheads="1"/>
          </p:cNvSpPr>
          <p:nvPr/>
        </p:nvSpPr>
        <p:spPr bwMode="gray">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latin typeface="Arial" charset="0"/>
            </a:endParaRPr>
          </a:p>
        </p:txBody>
      </p:sp>
      <p:sp>
        <p:nvSpPr>
          <p:cNvPr id="90121" name="Oval 9">
            <a:extLst>
              <a:ext uri="{FF2B5EF4-FFF2-40B4-BE49-F238E27FC236}">
                <a16:creationId xmlns:a16="http://schemas.microsoft.com/office/drawing/2014/main" id="{C3AD54A3-EE65-4EE1-85D7-42767DDEE506}"/>
              </a:ext>
            </a:extLst>
          </p:cNvPr>
          <p:cNvSpPr>
            <a:spLocks noChangeArrowheads="1"/>
          </p:cNvSpPr>
          <p:nvPr/>
        </p:nvSpPr>
        <p:spPr bwMode="gray">
          <a:xfrm>
            <a:off x="6221413" y="183356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latin typeface="Arial" charset="0"/>
            </a:endParaRPr>
          </a:p>
        </p:txBody>
      </p:sp>
      <p:sp>
        <p:nvSpPr>
          <p:cNvPr id="90122" name="Oval 10">
            <a:extLst>
              <a:ext uri="{FF2B5EF4-FFF2-40B4-BE49-F238E27FC236}">
                <a16:creationId xmlns:a16="http://schemas.microsoft.com/office/drawing/2014/main" id="{5AE1DABD-0F47-439E-892E-2005D8AF3182}"/>
              </a:ext>
            </a:extLst>
          </p:cNvPr>
          <p:cNvSpPr>
            <a:spLocks noChangeArrowheads="1"/>
          </p:cNvSpPr>
          <p:nvPr/>
        </p:nvSpPr>
        <p:spPr bwMode="gray">
          <a:xfrm>
            <a:off x="6332538" y="19446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latin typeface="Arial" charset="0"/>
            </a:endParaRPr>
          </a:p>
        </p:txBody>
      </p:sp>
      <p:sp>
        <p:nvSpPr>
          <p:cNvPr id="90123" name="Oval 11">
            <a:extLst>
              <a:ext uri="{FF2B5EF4-FFF2-40B4-BE49-F238E27FC236}">
                <a16:creationId xmlns:a16="http://schemas.microsoft.com/office/drawing/2014/main" id="{9C7380C1-FF64-4DE2-B1FB-850F326A1BA9}"/>
              </a:ext>
            </a:extLst>
          </p:cNvPr>
          <p:cNvSpPr>
            <a:spLocks noChangeArrowheads="1"/>
          </p:cNvSpPr>
          <p:nvPr/>
        </p:nvSpPr>
        <p:spPr bwMode="gray">
          <a:xfrm>
            <a:off x="6357938" y="19526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latin typeface="Arial" charset="0"/>
            </a:endParaRPr>
          </a:p>
        </p:txBody>
      </p:sp>
      <p:sp>
        <p:nvSpPr>
          <p:cNvPr id="27660" name="Oval 12">
            <a:extLst>
              <a:ext uri="{FF2B5EF4-FFF2-40B4-BE49-F238E27FC236}">
                <a16:creationId xmlns:a16="http://schemas.microsoft.com/office/drawing/2014/main" id="{EA1F43A1-2C33-4C96-B49A-DD0615E8DDC6}"/>
              </a:ext>
            </a:extLst>
          </p:cNvPr>
          <p:cNvSpPr>
            <a:spLocks noChangeArrowheads="1"/>
          </p:cNvSpPr>
          <p:nvPr/>
        </p:nvSpPr>
        <p:spPr bwMode="gray">
          <a:xfrm>
            <a:off x="6411913" y="2016125"/>
            <a:ext cx="1335087"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90125" name="Oval 13">
            <a:extLst>
              <a:ext uri="{FF2B5EF4-FFF2-40B4-BE49-F238E27FC236}">
                <a16:creationId xmlns:a16="http://schemas.microsoft.com/office/drawing/2014/main" id="{B76D1FDE-855A-4477-8F98-C680DAF3C115}"/>
              </a:ext>
            </a:extLst>
          </p:cNvPr>
          <p:cNvSpPr>
            <a:spLocks noChangeArrowheads="1"/>
          </p:cNvSpPr>
          <p:nvPr/>
        </p:nvSpPr>
        <p:spPr bwMode="gray">
          <a:xfrm>
            <a:off x="1295400" y="18288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latin typeface="Arial" charset="0"/>
            </a:endParaRPr>
          </a:p>
        </p:txBody>
      </p:sp>
      <p:sp>
        <p:nvSpPr>
          <p:cNvPr id="90126" name="Oval 14">
            <a:extLst>
              <a:ext uri="{FF2B5EF4-FFF2-40B4-BE49-F238E27FC236}">
                <a16:creationId xmlns:a16="http://schemas.microsoft.com/office/drawing/2014/main" id="{FE78D96D-06F8-41A8-9917-0F34EB9E7226}"/>
              </a:ext>
            </a:extLst>
          </p:cNvPr>
          <p:cNvSpPr>
            <a:spLocks noChangeArrowheads="1"/>
          </p:cNvSpPr>
          <p:nvPr/>
        </p:nvSpPr>
        <p:spPr bwMode="gray">
          <a:xfrm>
            <a:off x="1295400" y="182880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latin typeface="Arial" charset="0"/>
            </a:endParaRPr>
          </a:p>
        </p:txBody>
      </p:sp>
      <p:sp>
        <p:nvSpPr>
          <p:cNvPr id="90127" name="Oval 15">
            <a:extLst>
              <a:ext uri="{FF2B5EF4-FFF2-40B4-BE49-F238E27FC236}">
                <a16:creationId xmlns:a16="http://schemas.microsoft.com/office/drawing/2014/main" id="{C7603AF6-9058-41C1-A9EE-29E15CB98D9E}"/>
              </a:ext>
            </a:extLst>
          </p:cNvPr>
          <p:cNvSpPr>
            <a:spLocks noChangeArrowheads="1"/>
          </p:cNvSpPr>
          <p:nvPr/>
        </p:nvSpPr>
        <p:spPr bwMode="gray">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latin typeface="Arial" charset="0"/>
            </a:endParaRPr>
          </a:p>
        </p:txBody>
      </p:sp>
      <p:sp>
        <p:nvSpPr>
          <p:cNvPr id="90128" name="Oval 16">
            <a:extLst>
              <a:ext uri="{FF2B5EF4-FFF2-40B4-BE49-F238E27FC236}">
                <a16:creationId xmlns:a16="http://schemas.microsoft.com/office/drawing/2014/main" id="{24F75570-48FE-4073-8A67-43BCE08E5FA5}"/>
              </a:ext>
            </a:extLst>
          </p:cNvPr>
          <p:cNvSpPr>
            <a:spLocks noChangeArrowheads="1"/>
          </p:cNvSpPr>
          <p:nvPr/>
        </p:nvSpPr>
        <p:spPr bwMode="gray">
          <a:xfrm>
            <a:off x="1408113" y="19415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latin typeface="Arial" charset="0"/>
            </a:endParaRPr>
          </a:p>
        </p:txBody>
      </p:sp>
      <p:sp>
        <p:nvSpPr>
          <p:cNvPr id="27665" name="Oval 17">
            <a:extLst>
              <a:ext uri="{FF2B5EF4-FFF2-40B4-BE49-F238E27FC236}">
                <a16:creationId xmlns:a16="http://schemas.microsoft.com/office/drawing/2014/main" id="{FEA7EC7C-4007-4195-BAB3-98F3291ED242}"/>
              </a:ext>
            </a:extLst>
          </p:cNvPr>
          <p:cNvSpPr>
            <a:spLocks noChangeArrowheads="1"/>
          </p:cNvSpPr>
          <p:nvPr/>
        </p:nvSpPr>
        <p:spPr bwMode="gray">
          <a:xfrm>
            <a:off x="1481138" y="2012950"/>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27666" name="Group 18">
            <a:extLst>
              <a:ext uri="{FF2B5EF4-FFF2-40B4-BE49-F238E27FC236}">
                <a16:creationId xmlns:a16="http://schemas.microsoft.com/office/drawing/2014/main" id="{C3D1B315-DDDA-480A-8A00-B8FF182DFDCA}"/>
              </a:ext>
            </a:extLst>
          </p:cNvPr>
          <p:cNvGrpSpPr>
            <a:grpSpLocks/>
          </p:cNvGrpSpPr>
          <p:nvPr/>
        </p:nvGrpSpPr>
        <p:grpSpPr bwMode="auto">
          <a:xfrm>
            <a:off x="1501775" y="2032000"/>
            <a:ext cx="1290638" cy="1277938"/>
            <a:chOff x="4166" y="1706"/>
            <a:chExt cx="1252" cy="1252"/>
          </a:xfrm>
        </p:grpSpPr>
        <p:sp>
          <p:nvSpPr>
            <p:cNvPr id="27685" name="Oval 19">
              <a:extLst>
                <a:ext uri="{FF2B5EF4-FFF2-40B4-BE49-F238E27FC236}">
                  <a16:creationId xmlns:a16="http://schemas.microsoft.com/office/drawing/2014/main" id="{0D3FCC09-7A01-4C62-A93C-75A40E472F50}"/>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7686" name="Oval 20">
              <a:extLst>
                <a:ext uri="{FF2B5EF4-FFF2-40B4-BE49-F238E27FC236}">
                  <a16:creationId xmlns:a16="http://schemas.microsoft.com/office/drawing/2014/main" id="{C600C28C-5CE9-48FE-ACA1-D7F9072DB237}"/>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7687" name="Oval 21">
              <a:extLst>
                <a:ext uri="{FF2B5EF4-FFF2-40B4-BE49-F238E27FC236}">
                  <a16:creationId xmlns:a16="http://schemas.microsoft.com/office/drawing/2014/main" id="{94003927-F702-4655-9ED4-7676FA11A09E}"/>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7688" name="Oval 22">
              <a:extLst>
                <a:ext uri="{FF2B5EF4-FFF2-40B4-BE49-F238E27FC236}">
                  <a16:creationId xmlns:a16="http://schemas.microsoft.com/office/drawing/2014/main" id="{28CA41FE-A9CA-4166-8B61-7B06C45C535C}"/>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sp>
        <p:nvSpPr>
          <p:cNvPr id="90135" name="Oval 23">
            <a:extLst>
              <a:ext uri="{FF2B5EF4-FFF2-40B4-BE49-F238E27FC236}">
                <a16:creationId xmlns:a16="http://schemas.microsoft.com/office/drawing/2014/main" id="{95470D0D-43F4-4463-B7FB-BB2F29DE5DE3}"/>
              </a:ext>
            </a:extLst>
          </p:cNvPr>
          <p:cNvSpPr>
            <a:spLocks noChangeArrowheads="1"/>
          </p:cNvSpPr>
          <p:nvPr/>
        </p:nvSpPr>
        <p:spPr bwMode="gray">
          <a:xfrm>
            <a:off x="3759200" y="18335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latin typeface="Arial" charset="0"/>
            </a:endParaRPr>
          </a:p>
        </p:txBody>
      </p:sp>
      <p:sp>
        <p:nvSpPr>
          <p:cNvPr id="90136" name="Oval 24">
            <a:extLst>
              <a:ext uri="{FF2B5EF4-FFF2-40B4-BE49-F238E27FC236}">
                <a16:creationId xmlns:a16="http://schemas.microsoft.com/office/drawing/2014/main" id="{89B4E35D-35D7-4877-9809-B36B789FCD44}"/>
              </a:ext>
            </a:extLst>
          </p:cNvPr>
          <p:cNvSpPr>
            <a:spLocks noChangeArrowheads="1"/>
          </p:cNvSpPr>
          <p:nvPr/>
        </p:nvSpPr>
        <p:spPr bwMode="gray">
          <a:xfrm>
            <a:off x="3759200" y="183356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latin typeface="Arial" charset="0"/>
            </a:endParaRPr>
          </a:p>
        </p:txBody>
      </p:sp>
      <p:sp>
        <p:nvSpPr>
          <p:cNvPr id="90137" name="Oval 25">
            <a:extLst>
              <a:ext uri="{FF2B5EF4-FFF2-40B4-BE49-F238E27FC236}">
                <a16:creationId xmlns:a16="http://schemas.microsoft.com/office/drawing/2014/main" id="{B37BBA09-C031-4D02-BB25-4589A97A784A}"/>
              </a:ext>
            </a:extLst>
          </p:cNvPr>
          <p:cNvSpPr>
            <a:spLocks noChangeArrowheads="1"/>
          </p:cNvSpPr>
          <p:nvPr/>
        </p:nvSpPr>
        <p:spPr bwMode="gray">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latin typeface="Arial" charset="0"/>
            </a:endParaRPr>
          </a:p>
        </p:txBody>
      </p:sp>
      <p:sp>
        <p:nvSpPr>
          <p:cNvPr id="90138" name="Oval 26">
            <a:extLst>
              <a:ext uri="{FF2B5EF4-FFF2-40B4-BE49-F238E27FC236}">
                <a16:creationId xmlns:a16="http://schemas.microsoft.com/office/drawing/2014/main" id="{D33D0224-5234-431F-9426-B5F767A9F71C}"/>
              </a:ext>
            </a:extLst>
          </p:cNvPr>
          <p:cNvSpPr>
            <a:spLocks noChangeArrowheads="1"/>
          </p:cNvSpPr>
          <p:nvPr/>
        </p:nvSpPr>
        <p:spPr bwMode="gray">
          <a:xfrm>
            <a:off x="3871913" y="19462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latin typeface="Arial" charset="0"/>
            </a:endParaRPr>
          </a:p>
        </p:txBody>
      </p:sp>
      <p:sp>
        <p:nvSpPr>
          <p:cNvPr id="27671" name="Oval 27">
            <a:extLst>
              <a:ext uri="{FF2B5EF4-FFF2-40B4-BE49-F238E27FC236}">
                <a16:creationId xmlns:a16="http://schemas.microsoft.com/office/drawing/2014/main" id="{207B3AA3-8CF1-4FB1-93CD-714BBA6F0878}"/>
              </a:ext>
            </a:extLst>
          </p:cNvPr>
          <p:cNvSpPr>
            <a:spLocks noChangeArrowheads="1"/>
          </p:cNvSpPr>
          <p:nvPr/>
        </p:nvSpPr>
        <p:spPr bwMode="gray">
          <a:xfrm>
            <a:off x="3943350" y="2016125"/>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nvGrpSpPr>
          <p:cNvPr id="27672" name="Group 28">
            <a:extLst>
              <a:ext uri="{FF2B5EF4-FFF2-40B4-BE49-F238E27FC236}">
                <a16:creationId xmlns:a16="http://schemas.microsoft.com/office/drawing/2014/main" id="{DE44F124-4B08-4268-AFFA-8B3F61BD07E5}"/>
              </a:ext>
            </a:extLst>
          </p:cNvPr>
          <p:cNvGrpSpPr>
            <a:grpSpLocks/>
          </p:cNvGrpSpPr>
          <p:nvPr/>
        </p:nvGrpSpPr>
        <p:grpSpPr bwMode="auto">
          <a:xfrm>
            <a:off x="3965575" y="2032000"/>
            <a:ext cx="1290638" cy="1277938"/>
            <a:chOff x="4166" y="1706"/>
            <a:chExt cx="1252" cy="1252"/>
          </a:xfrm>
        </p:grpSpPr>
        <p:sp>
          <p:nvSpPr>
            <p:cNvPr id="27681" name="Oval 29">
              <a:extLst>
                <a:ext uri="{FF2B5EF4-FFF2-40B4-BE49-F238E27FC236}">
                  <a16:creationId xmlns:a16="http://schemas.microsoft.com/office/drawing/2014/main" id="{F8975775-9059-4F10-B0C7-53C97C47174F}"/>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7682" name="Oval 30">
              <a:extLst>
                <a:ext uri="{FF2B5EF4-FFF2-40B4-BE49-F238E27FC236}">
                  <a16:creationId xmlns:a16="http://schemas.microsoft.com/office/drawing/2014/main" id="{A06C0127-2A8A-46D9-B23C-61545679C004}"/>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7683" name="Oval 31">
              <a:extLst>
                <a:ext uri="{FF2B5EF4-FFF2-40B4-BE49-F238E27FC236}">
                  <a16:creationId xmlns:a16="http://schemas.microsoft.com/office/drawing/2014/main" id="{54CE09F8-6AD8-4389-B858-578949929D37}"/>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7684" name="Oval 32">
              <a:extLst>
                <a:ext uri="{FF2B5EF4-FFF2-40B4-BE49-F238E27FC236}">
                  <a16:creationId xmlns:a16="http://schemas.microsoft.com/office/drawing/2014/main" id="{FD8690C0-BDE1-4CF2-91B7-85931E6E27F1}"/>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27673" name="Group 33">
            <a:extLst>
              <a:ext uri="{FF2B5EF4-FFF2-40B4-BE49-F238E27FC236}">
                <a16:creationId xmlns:a16="http://schemas.microsoft.com/office/drawing/2014/main" id="{4123C94D-5A00-4A16-9291-FBB2C2FFBB55}"/>
              </a:ext>
            </a:extLst>
          </p:cNvPr>
          <p:cNvGrpSpPr>
            <a:grpSpLocks/>
          </p:cNvGrpSpPr>
          <p:nvPr/>
        </p:nvGrpSpPr>
        <p:grpSpPr bwMode="auto">
          <a:xfrm>
            <a:off x="6435725" y="2032000"/>
            <a:ext cx="1292225" cy="1277938"/>
            <a:chOff x="4166" y="1706"/>
            <a:chExt cx="1252" cy="1252"/>
          </a:xfrm>
        </p:grpSpPr>
        <p:sp>
          <p:nvSpPr>
            <p:cNvPr id="27677" name="Oval 34">
              <a:extLst>
                <a:ext uri="{FF2B5EF4-FFF2-40B4-BE49-F238E27FC236}">
                  <a16:creationId xmlns:a16="http://schemas.microsoft.com/office/drawing/2014/main" id="{AB8F383D-1841-40DE-AE3E-E55AA91D1AEF}"/>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7678" name="Oval 35">
              <a:extLst>
                <a:ext uri="{FF2B5EF4-FFF2-40B4-BE49-F238E27FC236}">
                  <a16:creationId xmlns:a16="http://schemas.microsoft.com/office/drawing/2014/main" id="{CF152960-D4D3-4461-A35D-C418E38ADC3A}"/>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7679" name="Oval 36">
              <a:extLst>
                <a:ext uri="{FF2B5EF4-FFF2-40B4-BE49-F238E27FC236}">
                  <a16:creationId xmlns:a16="http://schemas.microsoft.com/office/drawing/2014/main" id="{E066D7B2-819C-4802-898C-F1806C4AB41B}"/>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7680" name="Oval 37">
              <a:extLst>
                <a:ext uri="{FF2B5EF4-FFF2-40B4-BE49-F238E27FC236}">
                  <a16:creationId xmlns:a16="http://schemas.microsoft.com/office/drawing/2014/main" id="{415BDA37-A7CB-4569-9203-F5CE999FEBCB}"/>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sp>
        <p:nvSpPr>
          <p:cNvPr id="27674" name="Text Box 38">
            <a:extLst>
              <a:ext uri="{FF2B5EF4-FFF2-40B4-BE49-F238E27FC236}">
                <a16:creationId xmlns:a16="http://schemas.microsoft.com/office/drawing/2014/main" id="{77188566-6A6F-462F-9189-59AC7F231952}"/>
              </a:ext>
            </a:extLst>
          </p:cNvPr>
          <p:cNvSpPr txBox="1">
            <a:spLocks noChangeArrowheads="1"/>
          </p:cNvSpPr>
          <p:nvPr/>
        </p:nvSpPr>
        <p:spPr bwMode="gray">
          <a:xfrm>
            <a:off x="1444625" y="2505075"/>
            <a:ext cx="14144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a:solidFill>
                  <a:srgbClr val="FF0000"/>
                </a:solidFill>
                <a:latin typeface="Arial" panose="020B0604020202020204" pitchFamily="34" charset="0"/>
              </a:rPr>
              <a:t>资金取得</a:t>
            </a:r>
            <a:endParaRPr lang="en-US" altLang="zh-CN" sz="2400" b="1">
              <a:solidFill>
                <a:srgbClr val="FF0000"/>
              </a:solidFill>
              <a:latin typeface="Arial" panose="020B0604020202020204" pitchFamily="34" charset="0"/>
            </a:endParaRPr>
          </a:p>
        </p:txBody>
      </p:sp>
      <p:sp>
        <p:nvSpPr>
          <p:cNvPr id="27675" name="Text Box 39">
            <a:extLst>
              <a:ext uri="{FF2B5EF4-FFF2-40B4-BE49-F238E27FC236}">
                <a16:creationId xmlns:a16="http://schemas.microsoft.com/office/drawing/2014/main" id="{8067B103-117B-4F1A-A6A9-27BD165BE884}"/>
              </a:ext>
            </a:extLst>
          </p:cNvPr>
          <p:cNvSpPr txBox="1">
            <a:spLocks noChangeArrowheads="1"/>
          </p:cNvSpPr>
          <p:nvPr/>
        </p:nvSpPr>
        <p:spPr bwMode="gray">
          <a:xfrm>
            <a:off x="3913188" y="2505075"/>
            <a:ext cx="14144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a:solidFill>
                  <a:srgbClr val="7030A0"/>
                </a:solidFill>
                <a:latin typeface="Arial" panose="020B0604020202020204" pitchFamily="34" charset="0"/>
              </a:rPr>
              <a:t>资金使用</a:t>
            </a:r>
            <a:endParaRPr lang="en-US" altLang="zh-CN" sz="2400" b="1">
              <a:solidFill>
                <a:srgbClr val="7030A0"/>
              </a:solidFill>
              <a:latin typeface="Arial" panose="020B0604020202020204" pitchFamily="34" charset="0"/>
            </a:endParaRPr>
          </a:p>
        </p:txBody>
      </p:sp>
      <p:sp>
        <p:nvSpPr>
          <p:cNvPr id="27676" name="Text Box 40">
            <a:extLst>
              <a:ext uri="{FF2B5EF4-FFF2-40B4-BE49-F238E27FC236}">
                <a16:creationId xmlns:a16="http://schemas.microsoft.com/office/drawing/2014/main" id="{6292CD90-DD36-4829-A8AC-01C3F3EB74AC}"/>
              </a:ext>
            </a:extLst>
          </p:cNvPr>
          <p:cNvSpPr txBox="1">
            <a:spLocks noChangeArrowheads="1"/>
          </p:cNvSpPr>
          <p:nvPr/>
        </p:nvSpPr>
        <p:spPr bwMode="gray">
          <a:xfrm>
            <a:off x="6380163" y="2505075"/>
            <a:ext cx="14144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a:latin typeface="Arial" panose="020B0604020202020204" pitchFamily="34" charset="0"/>
              </a:rPr>
              <a:t>效果评估</a:t>
            </a:r>
            <a:endParaRPr lang="en-US" altLang="zh-CN" sz="2400" b="1">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3FD7933-9F6F-452C-B623-F1BEAE8E5E82}"/>
              </a:ext>
            </a:extLst>
          </p:cNvPr>
          <p:cNvSpPr>
            <a:spLocks noGrp="1" noChangeArrowheads="1"/>
          </p:cNvSpPr>
          <p:nvPr>
            <p:ph type="title"/>
          </p:nvPr>
        </p:nvSpPr>
        <p:spPr>
          <a:xfrm>
            <a:off x="684213" y="115888"/>
            <a:ext cx="7793037" cy="1081087"/>
          </a:xfrm>
        </p:spPr>
        <p:txBody>
          <a:bodyPr/>
          <a:lstStyle/>
          <a:p>
            <a:pPr eaLnBrk="1" hangingPunct="1"/>
            <a:r>
              <a:rPr lang="zh-CN" altLang="en-US" sz="4000">
                <a:solidFill>
                  <a:srgbClr val="7CD10E"/>
                </a:solidFill>
              </a:rPr>
              <a:t>乱收费的问题依然存在</a:t>
            </a:r>
            <a:r>
              <a:rPr lang="zh-CN" altLang="en-US" sz="4000"/>
              <a:t> </a:t>
            </a:r>
          </a:p>
        </p:txBody>
      </p:sp>
      <p:sp>
        <p:nvSpPr>
          <p:cNvPr id="64515" name="Rectangle 3">
            <a:extLst>
              <a:ext uri="{FF2B5EF4-FFF2-40B4-BE49-F238E27FC236}">
                <a16:creationId xmlns:a16="http://schemas.microsoft.com/office/drawing/2014/main" id="{D32ED2D3-0FA8-437F-83B8-3B48DC5FBCEA}"/>
              </a:ext>
            </a:extLst>
          </p:cNvPr>
          <p:cNvSpPr>
            <a:spLocks noGrp="1" noChangeArrowheads="1"/>
          </p:cNvSpPr>
          <p:nvPr>
            <p:ph type="body" idx="1"/>
          </p:nvPr>
        </p:nvSpPr>
        <p:spPr>
          <a:xfrm>
            <a:off x="250825" y="1484313"/>
            <a:ext cx="8559800" cy="4114800"/>
          </a:xfrm>
        </p:spPr>
        <p:txBody>
          <a:bodyPr/>
          <a:lstStyle/>
          <a:p>
            <a:pPr eaLnBrk="1" hangingPunct="1">
              <a:lnSpc>
                <a:spcPct val="90000"/>
              </a:lnSpc>
            </a:pPr>
            <a:r>
              <a:rPr lang="zh-CN" altLang="en-US" sz="2800" b="1"/>
              <a:t>由于非税收入与个人、部门利益息息相关，再加上对违规问题处理不力，一些部门和单位为了保证既得利益，对国家已明确取消或降低收费标准的项目，仍采取变通方式继续征收，个别地方和部门甚至擅自设立收费项目，提高收费标准</a:t>
            </a:r>
            <a:r>
              <a:rPr lang="zh-CN" altLang="en-US" sz="2800"/>
              <a:t>。 </a:t>
            </a:r>
          </a:p>
          <a:p>
            <a:pPr eaLnBrk="1" hangingPunct="1">
              <a:lnSpc>
                <a:spcPct val="90000"/>
              </a:lnSpc>
              <a:spcBef>
                <a:spcPts val="1200"/>
              </a:spcBef>
              <a:buClr>
                <a:srgbClr val="7CD10E"/>
              </a:buClr>
              <a:buFont typeface="Wingdings" panose="05000000000000000000" pitchFamily="2" charset="2"/>
              <a:buChar char="p"/>
            </a:pPr>
            <a:r>
              <a:rPr lang="zh-CN" altLang="en-US" sz="2800">
                <a:solidFill>
                  <a:srgbClr val="7CD10E"/>
                </a:solidFill>
              </a:rPr>
              <a:t>票据种类多，监管难到位。</a:t>
            </a:r>
            <a:r>
              <a:rPr lang="zh-CN" altLang="en-US" sz="2800" b="1"/>
              <a:t>目前安徽省非税收费票据种类多达</a:t>
            </a:r>
            <a:r>
              <a:rPr lang="en-US" altLang="zh-CN" sz="2800" b="1"/>
              <a:t>40</a:t>
            </a:r>
            <a:r>
              <a:rPr lang="zh-CN" altLang="en-US" sz="2800" b="1"/>
              <a:t>多种，票据的使用和管理存在许多不规范现象，少数单位不按票据管理的有关规定使用票据，存在混用、串开、外借票据的现象；甚至出现不使用财政部门统一收费票据的问题，有的使用自制票据，有的直接使用白条收费，将收费挂往来科目列收列支或转作单位收入。票据是非税收入管理的源头环节，票据使用不规范已不能有效保障非税收入管理落实到实处和有力扼制乱收费现象的滋生蔓延。</a:t>
            </a:r>
            <a:r>
              <a:rPr lang="zh-CN" altLang="en-US" sz="2800"/>
              <a:t> </a:t>
            </a:r>
            <a:endParaRPr lang="en-US" altLang="zh-CN" sz="2400" b="1">
              <a:solidFill>
                <a:srgbClr val="7030A0"/>
              </a:solidFill>
              <a:latin typeface="仿宋" panose="02010609060101010101" pitchFamily="49" charset="-122"/>
              <a:ea typeface="仿宋" panose="02010609060101010101" pitchFamily="49" charset="-122"/>
            </a:endParaRPr>
          </a:p>
          <a:p>
            <a:pPr eaLnBrk="1" hangingPunct="1">
              <a:lnSpc>
                <a:spcPct val="90000"/>
              </a:lnSpc>
            </a:pPr>
            <a:endParaRPr lang="zh-CN" altLang="en-US" sz="28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A69C87-32C9-46CA-ACE0-EF11DE42C5CC}"/>
              </a:ext>
            </a:extLst>
          </p:cNvPr>
          <p:cNvSpPr>
            <a:spLocks noGrp="1" noChangeArrowheads="1"/>
          </p:cNvSpPr>
          <p:nvPr>
            <p:ph type="title"/>
          </p:nvPr>
        </p:nvSpPr>
        <p:spPr>
          <a:xfrm>
            <a:off x="250825" y="28575"/>
            <a:ext cx="8764588" cy="1462088"/>
          </a:xfrm>
        </p:spPr>
        <p:txBody>
          <a:bodyPr/>
          <a:lstStyle/>
          <a:p>
            <a:pPr eaLnBrk="1" hangingPunct="1"/>
            <a:r>
              <a:rPr lang="zh-CN" altLang="en-US" sz="4000">
                <a:solidFill>
                  <a:srgbClr val="7CD10E"/>
                </a:solidFill>
              </a:rPr>
              <a:t>非税收入管理未覆盖到所有非税收入项目</a:t>
            </a:r>
            <a:r>
              <a:rPr lang="zh-CN" altLang="en-US" sz="4000"/>
              <a:t> </a:t>
            </a:r>
          </a:p>
        </p:txBody>
      </p:sp>
      <p:sp>
        <p:nvSpPr>
          <p:cNvPr id="65539" name="Rectangle 3">
            <a:extLst>
              <a:ext uri="{FF2B5EF4-FFF2-40B4-BE49-F238E27FC236}">
                <a16:creationId xmlns:a16="http://schemas.microsoft.com/office/drawing/2014/main" id="{F1FD16CD-5313-4DC2-BFC9-4588C0D6D13B}"/>
              </a:ext>
            </a:extLst>
          </p:cNvPr>
          <p:cNvSpPr>
            <a:spLocks noGrp="1" noChangeArrowheads="1"/>
          </p:cNvSpPr>
          <p:nvPr>
            <p:ph type="body" idx="1"/>
          </p:nvPr>
        </p:nvSpPr>
        <p:spPr>
          <a:xfrm>
            <a:off x="14288" y="1484313"/>
            <a:ext cx="8702675" cy="4114800"/>
          </a:xfrm>
        </p:spPr>
        <p:txBody>
          <a:bodyPr/>
          <a:lstStyle/>
          <a:p>
            <a:pPr eaLnBrk="1" hangingPunct="1"/>
            <a:r>
              <a:rPr lang="zh-CN" altLang="en-US" sz="2800"/>
              <a:t>目前，纳入非税收入管理的中央</a:t>
            </a:r>
            <a:r>
              <a:rPr lang="en-US" altLang="zh-CN" sz="2800"/>
              <a:t>4</a:t>
            </a:r>
            <a:r>
              <a:rPr lang="zh-CN" altLang="en-US" sz="2800"/>
              <a:t>项，地方</a:t>
            </a:r>
            <a:r>
              <a:rPr lang="en-US" altLang="zh-CN" sz="2800"/>
              <a:t>8</a:t>
            </a:r>
            <a:r>
              <a:rPr lang="zh-CN" altLang="en-US" sz="2800"/>
              <a:t>项（只有为数不多的省份）一些非税收入管理还存在着真空地带，主要集中在国有资源有偿使用方面，如场地和矿区使用费收入、出租汽车经营权、公交线路经营权在内的利用国有资源取得的收入。以及行政事业性单位的固定资产、无形资产出租、转让取得的收入、捐款收入等。</a:t>
            </a:r>
          </a:p>
          <a:p>
            <a:pPr eaLnBrk="1" hangingPunct="1">
              <a:spcBef>
                <a:spcPts val="1200"/>
              </a:spcBef>
              <a:buClr>
                <a:srgbClr val="7CD10E"/>
              </a:buClr>
              <a:buFont typeface="Wingdings" panose="05000000000000000000" pitchFamily="2" charset="2"/>
              <a:buChar char="p"/>
            </a:pPr>
            <a:r>
              <a:rPr lang="zh-CN" altLang="en-US" sz="2800">
                <a:solidFill>
                  <a:srgbClr val="7CD10E"/>
                </a:solidFill>
              </a:rPr>
              <a:t>非税收入流失严重。</a:t>
            </a:r>
            <a:r>
              <a:rPr lang="zh-CN" altLang="en-US" sz="2800"/>
              <a:t>  </a:t>
            </a:r>
            <a:r>
              <a:rPr lang="en-US" altLang="zh-CN" sz="2800"/>
              <a:t>(1)</a:t>
            </a:r>
            <a:r>
              <a:rPr lang="zh-CN" altLang="en-US" sz="2800"/>
              <a:t>国有资产收益流失严重，我国的国有资产主要分为经营性、非经营性和资源性国有资产三类，从我国的现实情况看，上述国有资产流失都有很严重。 </a:t>
            </a:r>
            <a:r>
              <a:rPr lang="en-US" altLang="zh-CN" sz="2800"/>
              <a:t>(2)</a:t>
            </a:r>
            <a:r>
              <a:rPr lang="zh-CN" altLang="en-US" sz="2800"/>
              <a:t>特许权收入流失严重。</a:t>
            </a:r>
            <a:r>
              <a:rPr lang="zh-CN" altLang="en-US" sz="2800">
                <a:solidFill>
                  <a:srgbClr val="D7181F"/>
                </a:solidFill>
              </a:rPr>
              <a:t>频道</a:t>
            </a:r>
            <a:r>
              <a:rPr lang="zh-CN" altLang="en-US" sz="2800"/>
              <a:t>、</a:t>
            </a:r>
            <a:r>
              <a:rPr lang="zh-CN" altLang="en-US" sz="2800">
                <a:solidFill>
                  <a:srgbClr val="D7181F"/>
                </a:solidFill>
              </a:rPr>
              <a:t>航道</a:t>
            </a:r>
            <a:r>
              <a:rPr lang="zh-CN" altLang="en-US" sz="2800"/>
              <a:t>等的特许经营权属于国家的公共产权，但我国并没有据此取得相应的公共产权收入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FA75C9E-7B27-4572-A18A-A08A685F3644}"/>
              </a:ext>
            </a:extLst>
          </p:cNvPr>
          <p:cNvSpPr>
            <a:spLocks noGrp="1" noChangeArrowheads="1"/>
          </p:cNvSpPr>
          <p:nvPr>
            <p:ph type="title"/>
          </p:nvPr>
        </p:nvSpPr>
        <p:spPr>
          <a:xfrm>
            <a:off x="539750" y="-171450"/>
            <a:ext cx="7793038" cy="1079500"/>
          </a:xfrm>
        </p:spPr>
        <p:txBody>
          <a:bodyPr/>
          <a:lstStyle/>
          <a:p>
            <a:pPr eaLnBrk="1" hangingPunct="1"/>
            <a:r>
              <a:rPr lang="zh-CN" altLang="en-US" sz="4000">
                <a:solidFill>
                  <a:srgbClr val="7CD10E"/>
                </a:solidFill>
              </a:rPr>
              <a:t>征收体制尚未理顺</a:t>
            </a:r>
            <a:r>
              <a:rPr lang="zh-CN" altLang="en-US" sz="4000"/>
              <a:t> </a:t>
            </a:r>
          </a:p>
        </p:txBody>
      </p:sp>
      <p:sp>
        <p:nvSpPr>
          <p:cNvPr id="66563" name="Rectangle 3">
            <a:extLst>
              <a:ext uri="{FF2B5EF4-FFF2-40B4-BE49-F238E27FC236}">
                <a16:creationId xmlns:a16="http://schemas.microsoft.com/office/drawing/2014/main" id="{6E32BD11-11E2-47AF-86B1-C52BEE19A5AC}"/>
              </a:ext>
            </a:extLst>
          </p:cNvPr>
          <p:cNvSpPr>
            <a:spLocks noGrp="1" noChangeArrowheads="1"/>
          </p:cNvSpPr>
          <p:nvPr>
            <p:ph type="body" idx="1"/>
          </p:nvPr>
        </p:nvSpPr>
        <p:spPr>
          <a:xfrm>
            <a:off x="107950" y="1125538"/>
            <a:ext cx="8847138" cy="4114800"/>
          </a:xfrm>
        </p:spPr>
        <p:txBody>
          <a:bodyPr/>
          <a:lstStyle/>
          <a:p>
            <a:pPr eaLnBrk="1" hangingPunct="1">
              <a:lnSpc>
                <a:spcPct val="90000"/>
              </a:lnSpc>
            </a:pPr>
            <a:r>
              <a:rPr lang="zh-CN" altLang="en-US"/>
              <a:t>非税收入上缴与分成关系不稳定。有两个问题：</a:t>
            </a:r>
            <a:r>
              <a:rPr lang="zh-CN" altLang="en-US">
                <a:solidFill>
                  <a:srgbClr val="D43636"/>
                </a:solidFill>
              </a:rPr>
              <a:t>一是非税收入征收管理与同级财政部门脱节。</a:t>
            </a:r>
            <a:r>
              <a:rPr lang="zh-CN" altLang="en-US"/>
              <a:t>如部门的相当一部分收费是集中上缴到省里，如通行费等，相关的业务经费也由省直接拨付到各市县的交通部门，完全脱离了省以下财政部门的监管，不仅影响同级财政部门的决策，也在一定程度上滋生腐败。</a:t>
            </a:r>
            <a:r>
              <a:rPr lang="zh-CN" altLang="en-US">
                <a:solidFill>
                  <a:srgbClr val="D43636"/>
                </a:solidFill>
              </a:rPr>
              <a:t>二是对一些垂直管理部门，如税务、工商、质监等部门，由于人事、财权高度集中在省里，地方财政及其他监督部门无法对其资金收支情况</a:t>
            </a:r>
            <a:r>
              <a:rPr lang="en-US" altLang="zh-CN">
                <a:solidFill>
                  <a:srgbClr val="D43636"/>
                </a:solidFill>
              </a:rPr>
              <a:t>(</a:t>
            </a:r>
            <a:r>
              <a:rPr lang="zh-CN" altLang="en-US">
                <a:solidFill>
                  <a:srgbClr val="D43636"/>
                </a:solidFill>
              </a:rPr>
              <a:t>包括非税收入征收情况</a:t>
            </a:r>
            <a:r>
              <a:rPr lang="en-US" altLang="zh-CN">
                <a:solidFill>
                  <a:srgbClr val="D43636"/>
                </a:solidFill>
              </a:rPr>
              <a:t>)</a:t>
            </a:r>
            <a:r>
              <a:rPr lang="zh-CN" altLang="en-US">
                <a:solidFill>
                  <a:srgbClr val="D43636"/>
                </a:solidFill>
              </a:rPr>
              <a:t>进行监督，</a:t>
            </a:r>
            <a:r>
              <a:rPr lang="zh-CN" altLang="en-US"/>
              <a:t>上级财政对此也鞭长莫及，实际形成管理上的盲区，给非税收入管理带来困难。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4A82987-F62A-4C88-A846-4A15A2D0D257}"/>
              </a:ext>
            </a:extLst>
          </p:cNvPr>
          <p:cNvSpPr>
            <a:spLocks noGrp="1" noChangeArrowheads="1"/>
          </p:cNvSpPr>
          <p:nvPr>
            <p:ph type="title"/>
          </p:nvPr>
        </p:nvSpPr>
        <p:spPr>
          <a:xfrm>
            <a:off x="395288" y="-242888"/>
            <a:ext cx="8620125" cy="1462088"/>
          </a:xfrm>
        </p:spPr>
        <p:txBody>
          <a:bodyPr/>
          <a:lstStyle/>
          <a:p>
            <a:pPr eaLnBrk="1" hangingPunct="1"/>
            <a:r>
              <a:rPr lang="zh-CN" altLang="en-US">
                <a:ea typeface="华文琥珀" panose="02010800040101010101" pitchFamily="2" charset="-122"/>
              </a:rPr>
              <a:t>二、非税收入使用方面存在的问题</a:t>
            </a:r>
            <a:r>
              <a:rPr lang="zh-CN" altLang="en-US" sz="4000"/>
              <a:t> </a:t>
            </a:r>
          </a:p>
        </p:txBody>
      </p:sp>
      <p:sp>
        <p:nvSpPr>
          <p:cNvPr id="67587" name="Rectangle 3">
            <a:extLst>
              <a:ext uri="{FF2B5EF4-FFF2-40B4-BE49-F238E27FC236}">
                <a16:creationId xmlns:a16="http://schemas.microsoft.com/office/drawing/2014/main" id="{BA3F91EA-76DB-4F42-A771-37A4A02ED522}"/>
              </a:ext>
            </a:extLst>
          </p:cNvPr>
          <p:cNvSpPr>
            <a:spLocks noGrp="1" noChangeArrowheads="1"/>
          </p:cNvSpPr>
          <p:nvPr>
            <p:ph type="body" idx="1"/>
          </p:nvPr>
        </p:nvSpPr>
        <p:spPr>
          <a:xfrm>
            <a:off x="179388" y="1412875"/>
            <a:ext cx="8704262" cy="4114800"/>
          </a:xfrm>
        </p:spPr>
        <p:txBody>
          <a:bodyPr/>
          <a:lstStyle/>
          <a:p>
            <a:pPr eaLnBrk="1" hangingPunct="1"/>
            <a:r>
              <a:rPr lang="zh-CN" altLang="en-US">
                <a:solidFill>
                  <a:srgbClr val="7CD10E"/>
                </a:solidFill>
              </a:rPr>
              <a:t>资金统筹不到位 。</a:t>
            </a:r>
            <a:r>
              <a:rPr lang="zh-CN" altLang="en-US"/>
              <a:t>从我国实际情况看，非税收入的</a:t>
            </a:r>
            <a:r>
              <a:rPr lang="zh-CN" altLang="en-US">
                <a:latin typeface="Arial" panose="020B0604020202020204" pitchFamily="34" charset="0"/>
              </a:rPr>
              <a:t>“</a:t>
            </a:r>
            <a:r>
              <a:rPr lang="zh-CN" altLang="en-US"/>
              <a:t>小头</a:t>
            </a:r>
            <a:r>
              <a:rPr lang="zh-CN" altLang="en-US">
                <a:latin typeface="Arial" panose="020B0604020202020204" pitchFamily="34" charset="0"/>
              </a:rPr>
              <a:t>”</a:t>
            </a:r>
            <a:r>
              <a:rPr lang="zh-CN" altLang="en-US"/>
              <a:t>实行了预算管理，</a:t>
            </a:r>
            <a:r>
              <a:rPr lang="zh-CN" altLang="en-US">
                <a:latin typeface="Arial" panose="020B0604020202020204" pitchFamily="34" charset="0"/>
              </a:rPr>
              <a:t>“</a:t>
            </a:r>
            <a:r>
              <a:rPr lang="zh-CN" altLang="en-US"/>
              <a:t>大头</a:t>
            </a:r>
            <a:r>
              <a:rPr lang="zh-CN" altLang="en-US">
                <a:latin typeface="Arial" panose="020B0604020202020204" pitchFamily="34" charset="0"/>
              </a:rPr>
              <a:t>”</a:t>
            </a:r>
            <a:r>
              <a:rPr lang="zh-CN" altLang="en-US"/>
              <a:t>实行财政专户管理，特别是上缴财政专户的非税收入仍然是谁使用、谁管理，财政对这些资金的审批流于形式，预算内外资金</a:t>
            </a:r>
            <a:r>
              <a:rPr lang="zh-CN" altLang="en-US">
                <a:latin typeface="Arial" panose="020B0604020202020204" pitchFamily="34" charset="0"/>
              </a:rPr>
              <a:t>“</a:t>
            </a:r>
            <a:r>
              <a:rPr lang="zh-CN" altLang="en-US"/>
              <a:t>两张皮</a:t>
            </a:r>
            <a:r>
              <a:rPr lang="zh-CN" altLang="en-US">
                <a:latin typeface="Arial" panose="020B0604020202020204" pitchFamily="34" charset="0"/>
              </a:rPr>
              <a:t>”</a:t>
            </a:r>
            <a:r>
              <a:rPr lang="zh-CN" altLang="en-US"/>
              <a:t>的问题未真正解决，</a:t>
            </a:r>
            <a:r>
              <a:rPr lang="zh-CN" altLang="en-US">
                <a:latin typeface="Arial" panose="020B0604020202020204" pitchFamily="34" charset="0"/>
              </a:rPr>
              <a:t>“</a:t>
            </a:r>
            <a:r>
              <a:rPr lang="zh-CN" altLang="en-US"/>
              <a:t>收支脱钩</a:t>
            </a:r>
            <a:r>
              <a:rPr lang="zh-CN" altLang="en-US">
                <a:latin typeface="Arial" panose="020B0604020202020204" pitchFamily="34" charset="0"/>
              </a:rPr>
              <a:t>”</a:t>
            </a:r>
            <a:r>
              <a:rPr lang="zh-CN" altLang="en-US"/>
              <a:t>未真正落实。导致非税收入资金统筹不到位、分配秩序混乱。从非税收入分配的利益归属看，非税收入的实际支出掌握在部门和单位手中，很大程度上政府非税收入就等于部门和单位的收入，支出安排存在较大的随意性。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F6EBE8D-6CF4-4174-8624-CC7D930793F8}"/>
              </a:ext>
            </a:extLst>
          </p:cNvPr>
          <p:cNvSpPr>
            <a:spLocks noGrp="1" noChangeArrowheads="1"/>
          </p:cNvSpPr>
          <p:nvPr>
            <p:ph type="title"/>
          </p:nvPr>
        </p:nvSpPr>
        <p:spPr>
          <a:xfrm>
            <a:off x="539750" y="0"/>
            <a:ext cx="7793038" cy="981075"/>
          </a:xfrm>
        </p:spPr>
        <p:txBody>
          <a:bodyPr/>
          <a:lstStyle/>
          <a:p>
            <a:pPr eaLnBrk="1" hangingPunct="1"/>
            <a:r>
              <a:rPr lang="zh-CN" altLang="en-US" sz="4000">
                <a:solidFill>
                  <a:schemeClr val="tx1"/>
                </a:solidFill>
                <a:ea typeface="华文琥珀" panose="02010800040101010101" pitchFamily="2" charset="-122"/>
              </a:rPr>
              <a:t>三、非税收入监督</a:t>
            </a:r>
            <a:r>
              <a:rPr lang="zh-CN" altLang="en-US" sz="4000">
                <a:latin typeface="华文琥珀" panose="02010800040101010101" pitchFamily="2" charset="-122"/>
                <a:ea typeface="华文琥珀" panose="02010800040101010101" pitchFamily="2" charset="-122"/>
              </a:rPr>
              <a:t>方面的问题</a:t>
            </a:r>
          </a:p>
        </p:txBody>
      </p:sp>
      <p:sp>
        <p:nvSpPr>
          <p:cNvPr id="68611" name="Rectangle 3">
            <a:extLst>
              <a:ext uri="{FF2B5EF4-FFF2-40B4-BE49-F238E27FC236}">
                <a16:creationId xmlns:a16="http://schemas.microsoft.com/office/drawing/2014/main" id="{74A86E8A-6DCC-46F3-BCB4-6763C9289730}"/>
              </a:ext>
            </a:extLst>
          </p:cNvPr>
          <p:cNvSpPr>
            <a:spLocks noGrp="1" noChangeArrowheads="1"/>
          </p:cNvSpPr>
          <p:nvPr>
            <p:ph type="body" idx="1"/>
          </p:nvPr>
        </p:nvSpPr>
        <p:spPr>
          <a:xfrm>
            <a:off x="395288" y="1341438"/>
            <a:ext cx="8559800" cy="4791075"/>
          </a:xfrm>
        </p:spPr>
        <p:txBody>
          <a:bodyPr/>
          <a:lstStyle/>
          <a:p>
            <a:pPr eaLnBrk="1" hangingPunct="1"/>
            <a:r>
              <a:rPr lang="zh-CN" altLang="en-US"/>
              <a:t>非税收入的立项、征收、票据、资金使用等各个环节大多数沿用原来预算外资金管理的办法。尽管一些地方也制定了非税收入征管条例或办法，但缺乏一套适应非税收入管理的完整、规范、统一、系统的法规，使得非税收入管理有章难循，缺乏健全的监督机制，政府非税收入的征收和支出安排存在较大的随意性，对违规行为缺乏强有力的约束。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35AA945-28F7-4774-9A3F-C92ECD99F78A}"/>
              </a:ext>
            </a:extLst>
          </p:cNvPr>
          <p:cNvSpPr>
            <a:spLocks noGrp="1" noChangeArrowheads="1"/>
          </p:cNvSpPr>
          <p:nvPr>
            <p:ph type="title"/>
          </p:nvPr>
        </p:nvSpPr>
        <p:spPr>
          <a:xfrm>
            <a:off x="611188" y="214313"/>
            <a:ext cx="8332787" cy="1462087"/>
          </a:xfrm>
        </p:spPr>
        <p:txBody>
          <a:bodyPr/>
          <a:lstStyle/>
          <a:p>
            <a:pPr eaLnBrk="1" hangingPunct="1"/>
            <a:r>
              <a:rPr lang="zh-CN" altLang="en-US"/>
              <a:t>第六节 完善政府非税收入管理的对策</a:t>
            </a:r>
            <a:r>
              <a:rPr lang="zh-CN" altLang="en-US" sz="4000"/>
              <a:t> </a:t>
            </a:r>
          </a:p>
        </p:txBody>
      </p:sp>
      <p:sp>
        <p:nvSpPr>
          <p:cNvPr id="69635" name="Rectangle 3">
            <a:extLst>
              <a:ext uri="{FF2B5EF4-FFF2-40B4-BE49-F238E27FC236}">
                <a16:creationId xmlns:a16="http://schemas.microsoft.com/office/drawing/2014/main" id="{49417E7F-396D-44E0-B5C6-CD796896B173}"/>
              </a:ext>
            </a:extLst>
          </p:cNvPr>
          <p:cNvSpPr>
            <a:spLocks noGrp="1" noChangeArrowheads="1"/>
          </p:cNvSpPr>
          <p:nvPr>
            <p:ph type="body" idx="1"/>
          </p:nvPr>
        </p:nvSpPr>
        <p:spPr>
          <a:xfrm>
            <a:off x="179388" y="1628775"/>
            <a:ext cx="8775700" cy="4503738"/>
          </a:xfrm>
        </p:spPr>
        <p:txBody>
          <a:bodyPr/>
          <a:lstStyle/>
          <a:p>
            <a:pPr eaLnBrk="1" hangingPunct="1">
              <a:lnSpc>
                <a:spcPct val="90000"/>
              </a:lnSpc>
            </a:pPr>
            <a:r>
              <a:rPr lang="zh-CN" altLang="en-US" sz="2800">
                <a:solidFill>
                  <a:srgbClr val="7CD10E"/>
                </a:solidFill>
              </a:rPr>
              <a:t>强化政府非税收入项目管理，建立项目库。</a:t>
            </a:r>
            <a:r>
              <a:rPr lang="zh-CN" altLang="en-US" sz="2800"/>
              <a:t>非税收入的政策性强，要在严格确定非税收入项目原则、条件的基础上，对非税收收入项目进行全面清理，逐项审查，建立项目库。对不合理不合法的收费坚决取消，切实减轻社会的负担；对应该纳入而没有纳入的非税收入管理的项目纳入非税收入管理，对所有合法合规的非税收入项目按照部门、单位、管理方式、资金性质和收入项目进行归类合并，统一编码，建立全国非税收入项目库，通过报纸、政府网站向社会公开，接受社会监督。</a:t>
            </a:r>
          </a:p>
          <a:p>
            <a:pPr eaLnBrk="1" hangingPunct="1">
              <a:lnSpc>
                <a:spcPct val="90000"/>
              </a:lnSpc>
            </a:pPr>
            <a:r>
              <a:rPr lang="zh-CN" altLang="en-US" sz="2800">
                <a:solidFill>
                  <a:srgbClr val="7CD10E"/>
                </a:solidFill>
              </a:rPr>
              <a:t>完善政府非税收入标准管理 。</a:t>
            </a:r>
            <a:r>
              <a:rPr lang="zh-CN" altLang="en-US" sz="2800"/>
              <a:t>一是要完善政府非税收入标准确定过程中的公共决策程序，充分发挥听证制度在制定标准中的作用。二是要进一步明确政府非税收入标准管理的职责和权限，改变现行的收入标准由物价部门为主财政部门为辅的管理办法。三是标准确定后，要通过相应的手段保证执收单位按标准收取。</a:t>
            </a:r>
            <a:endParaRPr lang="zh-CN" altLang="en-US" sz="240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F6C9E4F-4800-473B-94D1-22452F351D71}"/>
              </a:ext>
            </a:extLst>
          </p:cNvPr>
          <p:cNvSpPr>
            <a:spLocks noGrp="1" noChangeArrowheads="1"/>
          </p:cNvSpPr>
          <p:nvPr>
            <p:ph type="title"/>
          </p:nvPr>
        </p:nvSpPr>
        <p:spPr>
          <a:xfrm>
            <a:off x="395288" y="214313"/>
            <a:ext cx="8548687" cy="1462087"/>
          </a:xfrm>
        </p:spPr>
        <p:txBody>
          <a:bodyPr/>
          <a:lstStyle/>
          <a:p>
            <a:pPr eaLnBrk="1" hangingPunct="1"/>
            <a:r>
              <a:rPr lang="zh-CN" altLang="en-US"/>
              <a:t>第四节 完善政府非税收入管理的对策</a:t>
            </a:r>
          </a:p>
        </p:txBody>
      </p:sp>
      <p:sp>
        <p:nvSpPr>
          <p:cNvPr id="70659" name="Rectangle 3">
            <a:extLst>
              <a:ext uri="{FF2B5EF4-FFF2-40B4-BE49-F238E27FC236}">
                <a16:creationId xmlns:a16="http://schemas.microsoft.com/office/drawing/2014/main" id="{580D1425-8137-43FC-9830-D676DD84E565}"/>
              </a:ext>
            </a:extLst>
          </p:cNvPr>
          <p:cNvSpPr>
            <a:spLocks noGrp="1" noChangeArrowheads="1"/>
          </p:cNvSpPr>
          <p:nvPr>
            <p:ph type="body" idx="1"/>
          </p:nvPr>
        </p:nvSpPr>
        <p:spPr>
          <a:xfrm>
            <a:off x="1588" y="1700213"/>
            <a:ext cx="9253537" cy="4114800"/>
          </a:xfrm>
        </p:spPr>
        <p:txBody>
          <a:bodyPr/>
          <a:lstStyle/>
          <a:p>
            <a:pPr eaLnBrk="1" hangingPunct="1">
              <a:lnSpc>
                <a:spcPct val="90000"/>
              </a:lnSpc>
            </a:pPr>
            <a:r>
              <a:rPr lang="zh-CN" altLang="en-US" sz="2800">
                <a:solidFill>
                  <a:srgbClr val="7CD10E"/>
                </a:solidFill>
              </a:rPr>
              <a:t>加强票据管理</a:t>
            </a:r>
            <a:r>
              <a:rPr lang="zh-CN" altLang="en-US" sz="2800"/>
              <a:t>。票据是监管非税收入来源的关键环节。加强票据管理是治理乱收费和监督执收单位是否认真执行</a:t>
            </a:r>
            <a:r>
              <a:rPr lang="zh-CN" altLang="en-US" sz="2800">
                <a:latin typeface="Arial" panose="020B0604020202020204" pitchFamily="34" charset="0"/>
              </a:rPr>
              <a:t>“</a:t>
            </a:r>
            <a:r>
              <a:rPr lang="zh-CN" altLang="en-US" sz="2800"/>
              <a:t>收支两条线管理</a:t>
            </a:r>
            <a:r>
              <a:rPr lang="zh-CN" altLang="en-US" sz="2800">
                <a:latin typeface="Arial" panose="020B0604020202020204" pitchFamily="34" charset="0"/>
              </a:rPr>
              <a:t>”</a:t>
            </a:r>
            <a:r>
              <a:rPr lang="zh-CN" altLang="en-US" sz="2800"/>
              <a:t>规定的关键环节，为此必须构建规范的票据管理体系。针对目前非税收入票据种类繁多的现状，要对票据种类进行归并清理，设计全国统一的非税收入缴款书（现行省级基本统一）。</a:t>
            </a:r>
          </a:p>
          <a:p>
            <a:pPr eaLnBrk="1" hangingPunct="1">
              <a:lnSpc>
                <a:spcPct val="90000"/>
              </a:lnSpc>
            </a:pPr>
            <a:r>
              <a:rPr lang="zh-CN" altLang="en-US" sz="2800">
                <a:solidFill>
                  <a:srgbClr val="7CD10E"/>
                </a:solidFill>
              </a:rPr>
              <a:t>改革征收方式。</a:t>
            </a:r>
            <a:r>
              <a:rPr lang="zh-CN" altLang="en-US" sz="2800"/>
              <a:t>对已形成独立运行体系的住房公积金、社会保障基金和福利、彩票收入外，所有其他非税收入征收采取直接缴款和集中汇缴两种征收方式。</a:t>
            </a:r>
            <a:r>
              <a:rPr lang="en-US" altLang="zh-CN" sz="2800"/>
              <a:t>(1)</a:t>
            </a:r>
            <a:r>
              <a:rPr lang="zh-CN" altLang="en-US" sz="2800"/>
              <a:t>对于那些征收程序明了、对缴款义务人约束性强且相对稳定的非税收入，实行直接缴款，由缴款义务人直接将款项缴入财政专户，收缴分离。 </a:t>
            </a:r>
            <a:r>
              <a:rPr lang="en-US" altLang="zh-CN" sz="2800"/>
              <a:t>(2)</a:t>
            </a:r>
            <a:r>
              <a:rPr lang="zh-CN" altLang="en-US" sz="2800"/>
              <a:t>对于零星分散、必须现场征收的收费项目，经同级财政部门批准可采取集中汇缴的征管方式，即执收单位将所收款项定期汇总后缴入财政。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661AA6A-8668-4E54-AD5F-8E87E5BE18BD}"/>
              </a:ext>
            </a:extLst>
          </p:cNvPr>
          <p:cNvSpPr>
            <a:spLocks noGrp="1" noChangeArrowheads="1"/>
          </p:cNvSpPr>
          <p:nvPr>
            <p:ph type="title"/>
          </p:nvPr>
        </p:nvSpPr>
        <p:spPr>
          <a:xfrm>
            <a:off x="179388" y="214313"/>
            <a:ext cx="8764587" cy="1462087"/>
          </a:xfrm>
        </p:spPr>
        <p:txBody>
          <a:bodyPr/>
          <a:lstStyle/>
          <a:p>
            <a:pPr eaLnBrk="1" hangingPunct="1"/>
            <a:r>
              <a:rPr lang="zh-CN" altLang="en-US"/>
              <a:t>第四节 完善政府非税收入管理的对策</a:t>
            </a:r>
          </a:p>
        </p:txBody>
      </p:sp>
      <p:sp>
        <p:nvSpPr>
          <p:cNvPr id="71683" name="Rectangle 3">
            <a:extLst>
              <a:ext uri="{FF2B5EF4-FFF2-40B4-BE49-F238E27FC236}">
                <a16:creationId xmlns:a16="http://schemas.microsoft.com/office/drawing/2014/main" id="{7CB9D697-08E4-4DAB-AE6A-77AADC82EB25}"/>
              </a:ext>
            </a:extLst>
          </p:cNvPr>
          <p:cNvSpPr>
            <a:spLocks noGrp="1" noChangeArrowheads="1"/>
          </p:cNvSpPr>
          <p:nvPr>
            <p:ph type="body" idx="1"/>
          </p:nvPr>
        </p:nvSpPr>
        <p:spPr>
          <a:xfrm>
            <a:off x="107950" y="2017713"/>
            <a:ext cx="8847138" cy="4114800"/>
          </a:xfrm>
        </p:spPr>
        <p:txBody>
          <a:bodyPr/>
          <a:lstStyle/>
          <a:p>
            <a:pPr eaLnBrk="1" hangingPunct="1"/>
            <a:r>
              <a:rPr lang="zh-CN" altLang="en-US" sz="2800">
                <a:solidFill>
                  <a:srgbClr val="7CD10E"/>
                </a:solidFill>
              </a:rPr>
              <a:t>规范政府非税收入减免制度</a:t>
            </a:r>
            <a:r>
              <a:rPr lang="zh-CN" altLang="en-US" sz="2800"/>
              <a:t>。政府非税收入减免制度是把非税收入征收的严肃性和灵活性结合起来的重要措施，有利于解决一些困难缴款单位和个人的实际问题，有利于社会公平。但非税收入的减免必须严格按照政策执行，按规定的程序报批，将批准权力集中在同级财政部门，坚决禁止越权减免和收</a:t>
            </a:r>
            <a:r>
              <a:rPr lang="zh-CN" altLang="en-US" sz="2800">
                <a:latin typeface="Arial" panose="020B0604020202020204" pitchFamily="34" charset="0"/>
              </a:rPr>
              <a:t>“</a:t>
            </a:r>
            <a:r>
              <a:rPr lang="zh-CN" altLang="en-US" sz="2800"/>
              <a:t>人情费</a:t>
            </a:r>
            <a:r>
              <a:rPr lang="zh-CN" altLang="en-US" sz="2800">
                <a:latin typeface="Arial" panose="020B0604020202020204" pitchFamily="34" charset="0"/>
              </a:rPr>
              <a:t>”</a:t>
            </a:r>
            <a:r>
              <a:rPr lang="zh-CN" altLang="en-US" sz="2800"/>
              <a:t>。</a:t>
            </a:r>
          </a:p>
          <a:p>
            <a:pPr eaLnBrk="1" hangingPunct="1"/>
            <a:r>
              <a:rPr lang="zh-CN" altLang="en-US" sz="2800">
                <a:solidFill>
                  <a:srgbClr val="7CD10E"/>
                </a:solidFill>
              </a:rPr>
              <a:t>明确非税收入使用方向。</a:t>
            </a:r>
            <a:r>
              <a:rPr lang="zh-CN" altLang="en-US" sz="2800"/>
              <a:t>政府非税收入的存在是为了公共利益，而非单位、个人的利益。政府非税收入使用满足于提供准公共产品、消除负的外部效应、合理配置和使用公共资源及实现国有资产的所有权。执收单位仅是履行和代行政府职能收费，其收入是财政收入的重要组成部分，执收单位没有任何权利为了单位、个人利益使用非税收入。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842651E-28DF-4C9B-8BB3-EDFF8CA53580}"/>
              </a:ext>
            </a:extLst>
          </p:cNvPr>
          <p:cNvSpPr>
            <a:spLocks noGrp="1" noChangeArrowheads="1"/>
          </p:cNvSpPr>
          <p:nvPr>
            <p:ph type="title"/>
          </p:nvPr>
        </p:nvSpPr>
        <p:spPr>
          <a:xfrm>
            <a:off x="323850" y="214313"/>
            <a:ext cx="8620125" cy="1462087"/>
          </a:xfrm>
        </p:spPr>
        <p:txBody>
          <a:bodyPr/>
          <a:lstStyle/>
          <a:p>
            <a:pPr eaLnBrk="1" hangingPunct="1"/>
            <a:r>
              <a:rPr lang="zh-CN" altLang="en-US"/>
              <a:t>第四节 完善政府非税收入管理的对策</a:t>
            </a:r>
          </a:p>
        </p:txBody>
      </p:sp>
      <p:sp>
        <p:nvSpPr>
          <p:cNvPr id="72707" name="Rectangle 3">
            <a:extLst>
              <a:ext uri="{FF2B5EF4-FFF2-40B4-BE49-F238E27FC236}">
                <a16:creationId xmlns:a16="http://schemas.microsoft.com/office/drawing/2014/main" id="{B78A76AB-EE59-4CE6-8912-1B22667696DC}"/>
              </a:ext>
            </a:extLst>
          </p:cNvPr>
          <p:cNvSpPr>
            <a:spLocks noGrp="1" noChangeArrowheads="1"/>
          </p:cNvSpPr>
          <p:nvPr>
            <p:ph type="body" idx="1"/>
          </p:nvPr>
        </p:nvSpPr>
        <p:spPr>
          <a:xfrm>
            <a:off x="250825" y="2017713"/>
            <a:ext cx="8704263" cy="4114800"/>
          </a:xfrm>
        </p:spPr>
        <p:txBody>
          <a:bodyPr/>
          <a:lstStyle/>
          <a:p>
            <a:pPr eaLnBrk="1" hangingPunct="1"/>
            <a:r>
              <a:rPr lang="zh-CN" altLang="en-US">
                <a:solidFill>
                  <a:srgbClr val="7CD10E"/>
                </a:solidFill>
              </a:rPr>
              <a:t>非税收入实行彻底的部门预算。</a:t>
            </a:r>
            <a:r>
              <a:rPr lang="zh-CN" altLang="en-US"/>
              <a:t>非税收入的具体使用，通过部门预算进行安排使用，实行彻底的收支脱钩。各级财政部门要彻底改变对非税收入按一定比例返还、收支挂钩的管理模式，除少数非税收入项目需弥补征收成本外。 </a:t>
            </a:r>
          </a:p>
          <a:p>
            <a:pPr eaLnBrk="1" hangingPunct="1"/>
            <a:r>
              <a:rPr lang="zh-CN" altLang="en-US">
                <a:solidFill>
                  <a:srgbClr val="7CD10E"/>
                </a:solidFill>
              </a:rPr>
              <a:t>国库集中支付制度。</a:t>
            </a:r>
            <a:r>
              <a:rPr lang="zh-CN" altLang="en-US"/>
              <a:t>按照公共财政的要求，财政支出要实行国库集中支付于制度，对政府非税收入用于人员工资、基本建设、购买性支出及其他专项支出，实行财政直接支付。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2B719F1-E73D-4E38-945F-19F49CA8FD75}"/>
              </a:ext>
            </a:extLst>
          </p:cNvPr>
          <p:cNvSpPr>
            <a:spLocks noGrp="1" noChangeArrowheads="1"/>
          </p:cNvSpPr>
          <p:nvPr>
            <p:ph type="title"/>
          </p:nvPr>
        </p:nvSpPr>
        <p:spPr>
          <a:xfrm>
            <a:off x="179388" y="214313"/>
            <a:ext cx="8764587" cy="1462087"/>
          </a:xfrm>
        </p:spPr>
        <p:txBody>
          <a:bodyPr/>
          <a:lstStyle/>
          <a:p>
            <a:pPr eaLnBrk="1" hangingPunct="1"/>
            <a:r>
              <a:rPr lang="zh-CN" altLang="en-US"/>
              <a:t>第四节 完善政府非税收入管理的对策</a:t>
            </a:r>
          </a:p>
        </p:txBody>
      </p:sp>
      <p:sp>
        <p:nvSpPr>
          <p:cNvPr id="73731" name="Rectangle 3">
            <a:extLst>
              <a:ext uri="{FF2B5EF4-FFF2-40B4-BE49-F238E27FC236}">
                <a16:creationId xmlns:a16="http://schemas.microsoft.com/office/drawing/2014/main" id="{05AECEB0-E7BF-476B-93AB-C9AD4C2C47BD}"/>
              </a:ext>
            </a:extLst>
          </p:cNvPr>
          <p:cNvSpPr>
            <a:spLocks noGrp="1" noChangeArrowheads="1"/>
          </p:cNvSpPr>
          <p:nvPr>
            <p:ph type="body" idx="1"/>
          </p:nvPr>
        </p:nvSpPr>
        <p:spPr>
          <a:xfrm>
            <a:off x="179388" y="2017713"/>
            <a:ext cx="8775700" cy="4114800"/>
          </a:xfrm>
        </p:spPr>
        <p:txBody>
          <a:bodyPr/>
          <a:lstStyle/>
          <a:p>
            <a:pPr eaLnBrk="1" hangingPunct="1"/>
            <a:r>
              <a:rPr lang="zh-CN" altLang="en-US">
                <a:solidFill>
                  <a:srgbClr val="7CD10E"/>
                </a:solidFill>
              </a:rPr>
              <a:t>要建立完整、系统的法律制度，使非税收入监督有章可循，将非税收入监督纳入法制化的轨道。</a:t>
            </a:r>
            <a:r>
              <a:rPr lang="zh-CN" altLang="en-US"/>
              <a:t>要比照税收征管办法，进一步完善非税收入</a:t>
            </a:r>
            <a:r>
              <a:rPr lang="zh-CN" altLang="en-US">
                <a:latin typeface="Arial" panose="020B0604020202020204" pitchFamily="34" charset="0"/>
              </a:rPr>
              <a:t>“</a:t>
            </a:r>
            <a:r>
              <a:rPr lang="zh-CN" altLang="en-US"/>
              <a:t>征、管、查</a:t>
            </a:r>
            <a:r>
              <a:rPr lang="zh-CN" altLang="en-US">
                <a:latin typeface="Arial" panose="020B0604020202020204" pitchFamily="34" charset="0"/>
              </a:rPr>
              <a:t>”</a:t>
            </a:r>
            <a:r>
              <a:rPr lang="zh-CN" altLang="en-US"/>
              <a:t>制度，实行非税收入征、管、查相分离，形成一个以政府财政为主体，物价、审计、监察等部门和执收单位相互配合的的监督模式，确保非税收入依法征收、应收尽收、严格征管、规范运作。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A7B8852-463D-453F-A7D9-DF7EEB622DE2}"/>
              </a:ext>
            </a:extLst>
          </p:cNvPr>
          <p:cNvSpPr>
            <a:spLocks noGrp="1" noChangeArrowheads="1"/>
          </p:cNvSpPr>
          <p:nvPr>
            <p:ph type="title"/>
          </p:nvPr>
        </p:nvSpPr>
        <p:spPr>
          <a:xfrm>
            <a:off x="1150938" y="214313"/>
            <a:ext cx="7793037" cy="766762"/>
          </a:xfrm>
        </p:spPr>
        <p:txBody>
          <a:bodyPr/>
          <a:lstStyle/>
          <a:p>
            <a:pPr eaLnBrk="1" hangingPunct="1"/>
            <a:r>
              <a:rPr lang="zh-CN" altLang="en-US" sz="4000">
                <a:latin typeface="方正姚体" panose="02010601030101010101" pitchFamily="2" charset="-122"/>
                <a:ea typeface="方正姚体" panose="02010601030101010101" pitchFamily="2" charset="-122"/>
              </a:rPr>
              <a:t>非税收入监督目标</a:t>
            </a:r>
            <a:endParaRPr lang="en-US" altLang="zh-CN" sz="4000">
              <a:latin typeface="方正姚体" panose="02010601030101010101" pitchFamily="2" charset="-122"/>
              <a:ea typeface="方正姚体" panose="02010601030101010101" pitchFamily="2" charset="-122"/>
            </a:endParaRPr>
          </a:p>
        </p:txBody>
      </p:sp>
      <p:sp>
        <p:nvSpPr>
          <p:cNvPr id="28675" name="AutoShape 3">
            <a:extLst>
              <a:ext uri="{FF2B5EF4-FFF2-40B4-BE49-F238E27FC236}">
                <a16:creationId xmlns:a16="http://schemas.microsoft.com/office/drawing/2014/main" id="{0EA26758-F5B5-4E5A-9EDE-A2DFE2A80F04}"/>
              </a:ext>
            </a:extLst>
          </p:cNvPr>
          <p:cNvSpPr>
            <a:spLocks noChangeArrowheads="1"/>
          </p:cNvSpPr>
          <p:nvPr/>
        </p:nvSpPr>
        <p:spPr bwMode="auto">
          <a:xfrm>
            <a:off x="5562600" y="3171825"/>
            <a:ext cx="2286000" cy="2994025"/>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lang="zh-CN" altLang="zh-CN" sz="1800">
              <a:latin typeface="Verdana" panose="020B0604030504040204" pitchFamily="34" charset="0"/>
            </a:endParaRPr>
          </a:p>
        </p:txBody>
      </p:sp>
      <p:sp>
        <p:nvSpPr>
          <p:cNvPr id="28676" name="AutoShape 5">
            <a:extLst>
              <a:ext uri="{FF2B5EF4-FFF2-40B4-BE49-F238E27FC236}">
                <a16:creationId xmlns:a16="http://schemas.microsoft.com/office/drawing/2014/main" id="{430D3D50-9FA5-4252-86AF-3EC3029DD1A8}"/>
              </a:ext>
            </a:extLst>
          </p:cNvPr>
          <p:cNvSpPr>
            <a:spLocks noChangeArrowheads="1"/>
          </p:cNvSpPr>
          <p:nvPr/>
        </p:nvSpPr>
        <p:spPr bwMode="auto">
          <a:xfrm>
            <a:off x="1143000" y="3171825"/>
            <a:ext cx="2286000" cy="3065463"/>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lang="zh-CN" altLang="zh-CN" sz="1800">
              <a:latin typeface="Verdana" panose="020B0604030504040204" pitchFamily="34" charset="0"/>
            </a:endParaRPr>
          </a:p>
        </p:txBody>
      </p:sp>
      <p:sp>
        <p:nvSpPr>
          <p:cNvPr id="28677" name="Text Box 6">
            <a:extLst>
              <a:ext uri="{FF2B5EF4-FFF2-40B4-BE49-F238E27FC236}">
                <a16:creationId xmlns:a16="http://schemas.microsoft.com/office/drawing/2014/main" id="{1BFA4FC8-7BC5-4293-AA42-10E9A34CEB5B}"/>
              </a:ext>
            </a:extLst>
          </p:cNvPr>
          <p:cNvSpPr txBox="1">
            <a:spLocks noChangeArrowheads="1"/>
          </p:cNvSpPr>
          <p:nvPr/>
        </p:nvSpPr>
        <p:spPr bwMode="auto">
          <a:xfrm>
            <a:off x="1238250" y="3371850"/>
            <a:ext cx="203835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a:solidFill>
                  <a:srgbClr val="000000"/>
                </a:solidFill>
                <a:latin typeface="华文琥珀" panose="02010800040101010101" pitchFamily="2" charset="-122"/>
                <a:ea typeface="华文琥珀" panose="02010800040101010101" pitchFamily="2" charset="-122"/>
              </a:rPr>
              <a:t>维护财经秩序</a:t>
            </a:r>
            <a:endParaRPr lang="en-US" altLang="zh-CN" sz="2400">
              <a:solidFill>
                <a:srgbClr val="000000"/>
              </a:solidFill>
              <a:latin typeface="华文琥珀" panose="02010800040101010101" pitchFamily="2" charset="-122"/>
              <a:ea typeface="华文琥珀" panose="02010800040101010101" pitchFamily="2" charset="-122"/>
            </a:endParaRPr>
          </a:p>
          <a:p>
            <a:pPr>
              <a:spcBef>
                <a:spcPct val="0"/>
              </a:spcBef>
              <a:buClrTx/>
              <a:buSzTx/>
              <a:buFontTx/>
              <a:buNone/>
            </a:pPr>
            <a:endParaRPr lang="en-US" altLang="zh-CN" sz="2400">
              <a:solidFill>
                <a:srgbClr val="000000"/>
              </a:solidFill>
              <a:latin typeface="华文琥珀" panose="02010800040101010101" pitchFamily="2" charset="-122"/>
              <a:ea typeface="华文琥珀" panose="02010800040101010101" pitchFamily="2" charset="-122"/>
            </a:endParaRPr>
          </a:p>
          <a:p>
            <a:pPr>
              <a:spcBef>
                <a:spcPct val="0"/>
              </a:spcBef>
              <a:buClrTx/>
              <a:buSzTx/>
              <a:buFontTx/>
              <a:buNone/>
            </a:pPr>
            <a:r>
              <a:rPr lang="zh-CN" altLang="en-US" sz="2400" b="1">
                <a:solidFill>
                  <a:schemeClr val="tx2"/>
                </a:solidFill>
                <a:latin typeface="仿宋" panose="02010609060101010101" pitchFamily="49" charset="-122"/>
                <a:ea typeface="仿宋" panose="02010609060101010101" pitchFamily="49" charset="-122"/>
              </a:rPr>
              <a:t>是为了解决政府非税收入活动的</a:t>
            </a:r>
            <a:r>
              <a:rPr lang="zh-CN" altLang="en-US" sz="2400" b="1">
                <a:solidFill>
                  <a:srgbClr val="D7181F"/>
                </a:solidFill>
                <a:latin typeface="华文琥珀" panose="02010800040101010101" pitchFamily="2" charset="-122"/>
                <a:ea typeface="华文琥珀" panose="02010800040101010101" pitchFamily="2" charset="-122"/>
              </a:rPr>
              <a:t>合规性</a:t>
            </a:r>
            <a:r>
              <a:rPr lang="zh-CN" altLang="en-US" sz="2400" b="1">
                <a:solidFill>
                  <a:schemeClr val="tx2"/>
                </a:solidFill>
                <a:latin typeface="仿宋" panose="02010609060101010101" pitchFamily="49" charset="-122"/>
                <a:ea typeface="仿宋" panose="02010609060101010101" pitchFamily="49" charset="-122"/>
              </a:rPr>
              <a:t>问题，是监督的基本功能</a:t>
            </a:r>
            <a:endParaRPr lang="en-US" altLang="zh-CN" sz="2400">
              <a:solidFill>
                <a:schemeClr val="tx2"/>
              </a:solidFill>
              <a:latin typeface="Arial" panose="020B0604020202020204" pitchFamily="34" charset="0"/>
            </a:endParaRPr>
          </a:p>
        </p:txBody>
      </p:sp>
      <p:sp>
        <p:nvSpPr>
          <p:cNvPr id="69639" name="Freeform 7">
            <a:extLst>
              <a:ext uri="{FF2B5EF4-FFF2-40B4-BE49-F238E27FC236}">
                <a16:creationId xmlns:a16="http://schemas.microsoft.com/office/drawing/2014/main" id="{384DD3EE-2FEE-42F4-BC1A-6209592EED5F}"/>
              </a:ext>
            </a:extLst>
          </p:cNvPr>
          <p:cNvSpPr>
            <a:spLocks/>
          </p:cNvSpPr>
          <p:nvPr/>
        </p:nvSpPr>
        <p:spPr bwMode="gray">
          <a:xfrm>
            <a:off x="3222625" y="3074988"/>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defRPr/>
            </a:pPr>
            <a:endParaRPr lang="zh-CN" altLang="en-US">
              <a:latin typeface="Arial" charset="0"/>
            </a:endParaRPr>
          </a:p>
        </p:txBody>
      </p:sp>
      <p:sp>
        <p:nvSpPr>
          <p:cNvPr id="28679" name="AutoShape 8">
            <a:extLst>
              <a:ext uri="{FF2B5EF4-FFF2-40B4-BE49-F238E27FC236}">
                <a16:creationId xmlns:a16="http://schemas.microsoft.com/office/drawing/2014/main" id="{72A92E9D-CA49-4A98-B46A-D13A3EE6B54A}"/>
              </a:ext>
            </a:extLst>
          </p:cNvPr>
          <p:cNvSpPr>
            <a:spLocks noChangeAspect="1" noChangeArrowheads="1" noTextEdit="1"/>
          </p:cNvSpPr>
          <p:nvPr/>
        </p:nvSpPr>
        <p:spPr bwMode="gray">
          <a:xfrm flipH="1">
            <a:off x="4868863" y="30718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9641" name="Freeform 9">
            <a:extLst>
              <a:ext uri="{FF2B5EF4-FFF2-40B4-BE49-F238E27FC236}">
                <a16:creationId xmlns:a16="http://schemas.microsoft.com/office/drawing/2014/main" id="{DB66F11F-0404-4A0A-B89E-6CEF09DF0664}"/>
              </a:ext>
            </a:extLst>
          </p:cNvPr>
          <p:cNvSpPr>
            <a:spLocks/>
          </p:cNvSpPr>
          <p:nvPr/>
        </p:nvSpPr>
        <p:spPr bwMode="gray">
          <a:xfrm flipH="1">
            <a:off x="4875213" y="3074988"/>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defRPr/>
            </a:pPr>
            <a:endParaRPr lang="zh-CN" altLang="en-US">
              <a:latin typeface="Arial" charset="0"/>
            </a:endParaRPr>
          </a:p>
        </p:txBody>
      </p:sp>
      <p:grpSp>
        <p:nvGrpSpPr>
          <p:cNvPr id="28681" name="Group 10">
            <a:extLst>
              <a:ext uri="{FF2B5EF4-FFF2-40B4-BE49-F238E27FC236}">
                <a16:creationId xmlns:a16="http://schemas.microsoft.com/office/drawing/2014/main" id="{052A3745-D7F5-4D22-8261-760C50A82D58}"/>
              </a:ext>
            </a:extLst>
          </p:cNvPr>
          <p:cNvGrpSpPr>
            <a:grpSpLocks/>
          </p:cNvGrpSpPr>
          <p:nvPr/>
        </p:nvGrpSpPr>
        <p:grpSpPr bwMode="auto">
          <a:xfrm>
            <a:off x="2997200" y="1558925"/>
            <a:ext cx="2998788" cy="1601788"/>
            <a:chOff x="1997" y="1314"/>
            <a:chExt cx="1889" cy="1009"/>
          </a:xfrm>
        </p:grpSpPr>
        <p:grpSp>
          <p:nvGrpSpPr>
            <p:cNvPr id="28684" name="Group 11">
              <a:extLst>
                <a:ext uri="{FF2B5EF4-FFF2-40B4-BE49-F238E27FC236}">
                  <a16:creationId xmlns:a16="http://schemas.microsoft.com/office/drawing/2014/main" id="{60CA58A6-FF46-4421-B66E-C62FF1535D6F}"/>
                </a:ext>
              </a:extLst>
            </p:cNvPr>
            <p:cNvGrpSpPr>
              <a:grpSpLocks/>
            </p:cNvGrpSpPr>
            <p:nvPr/>
          </p:nvGrpSpPr>
          <p:grpSpPr bwMode="auto">
            <a:xfrm>
              <a:off x="1997" y="1404"/>
              <a:ext cx="1889" cy="919"/>
              <a:chOff x="1973" y="1027"/>
              <a:chExt cx="1926" cy="937"/>
            </a:xfrm>
          </p:grpSpPr>
          <p:sp>
            <p:nvSpPr>
              <p:cNvPr id="69644" name="Oval 12">
                <a:extLst>
                  <a:ext uri="{FF2B5EF4-FFF2-40B4-BE49-F238E27FC236}">
                    <a16:creationId xmlns:a16="http://schemas.microsoft.com/office/drawing/2014/main" id="{97A96943-20D6-4291-816C-F7FE6677D6E0}"/>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69645" name="Oval 13">
                <a:extLst>
                  <a:ext uri="{FF2B5EF4-FFF2-40B4-BE49-F238E27FC236}">
                    <a16:creationId xmlns:a16="http://schemas.microsoft.com/office/drawing/2014/main" id="{EEE33A96-4729-45DE-845B-6A26D823E8D5}"/>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grpSp>
        <p:sp>
          <p:nvSpPr>
            <p:cNvPr id="69646" name="Oval 14">
              <a:extLst>
                <a:ext uri="{FF2B5EF4-FFF2-40B4-BE49-F238E27FC236}">
                  <a16:creationId xmlns:a16="http://schemas.microsoft.com/office/drawing/2014/main" id="{3B0E2087-D1DA-4A58-AE92-98137A930B49}"/>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charset="0"/>
              </a:endParaRPr>
            </a:p>
          </p:txBody>
        </p:sp>
        <p:sp>
          <p:nvSpPr>
            <p:cNvPr id="69647" name="Oval 15">
              <a:extLst>
                <a:ext uri="{FF2B5EF4-FFF2-40B4-BE49-F238E27FC236}">
                  <a16:creationId xmlns:a16="http://schemas.microsoft.com/office/drawing/2014/main" id="{71DA4AE6-BB2B-4534-A1A5-C5712EE1CBC4}"/>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charset="0"/>
              </a:endParaRPr>
            </a:p>
          </p:txBody>
        </p:sp>
        <p:sp>
          <p:nvSpPr>
            <p:cNvPr id="69648" name="Oval 16">
              <a:extLst>
                <a:ext uri="{FF2B5EF4-FFF2-40B4-BE49-F238E27FC236}">
                  <a16:creationId xmlns:a16="http://schemas.microsoft.com/office/drawing/2014/main" id="{DE6369F3-6FE1-49AB-8F38-5A5CD2513383}"/>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charset="0"/>
              </a:endParaRPr>
            </a:p>
          </p:txBody>
        </p:sp>
        <p:sp>
          <p:nvSpPr>
            <p:cNvPr id="69649" name="Oval 17">
              <a:extLst>
                <a:ext uri="{FF2B5EF4-FFF2-40B4-BE49-F238E27FC236}">
                  <a16:creationId xmlns:a16="http://schemas.microsoft.com/office/drawing/2014/main" id="{5432149F-DDB3-48BE-8C95-7F97DC64999D}"/>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charset="0"/>
              </a:endParaRPr>
            </a:p>
          </p:txBody>
        </p:sp>
      </p:grpSp>
      <p:sp>
        <p:nvSpPr>
          <p:cNvPr id="28682" name="Text Box 18">
            <a:extLst>
              <a:ext uri="{FF2B5EF4-FFF2-40B4-BE49-F238E27FC236}">
                <a16:creationId xmlns:a16="http://schemas.microsoft.com/office/drawing/2014/main" id="{C1DBFCC1-CAF8-4FB9-9152-DE375120A394}"/>
              </a:ext>
            </a:extLst>
          </p:cNvPr>
          <p:cNvSpPr txBox="1">
            <a:spLocks noChangeArrowheads="1"/>
          </p:cNvSpPr>
          <p:nvPr/>
        </p:nvSpPr>
        <p:spPr bwMode="auto">
          <a:xfrm>
            <a:off x="3570288" y="1824038"/>
            <a:ext cx="18272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a:solidFill>
                  <a:srgbClr val="000000"/>
                </a:solidFill>
                <a:latin typeface="华文琥珀" panose="02010800040101010101" pitchFamily="2" charset="-122"/>
                <a:ea typeface="华文琥珀" panose="02010800040101010101" pitchFamily="2" charset="-122"/>
              </a:rPr>
              <a:t>监督目标</a:t>
            </a:r>
            <a:endParaRPr lang="en-US" altLang="zh-CN">
              <a:solidFill>
                <a:srgbClr val="000000"/>
              </a:solidFill>
              <a:latin typeface="华文琥珀" panose="02010800040101010101" pitchFamily="2" charset="-122"/>
              <a:ea typeface="华文琥珀" panose="02010800040101010101" pitchFamily="2" charset="-122"/>
            </a:endParaRPr>
          </a:p>
        </p:txBody>
      </p:sp>
      <p:sp>
        <p:nvSpPr>
          <p:cNvPr id="28683" name="Text Box 19">
            <a:extLst>
              <a:ext uri="{FF2B5EF4-FFF2-40B4-BE49-F238E27FC236}">
                <a16:creationId xmlns:a16="http://schemas.microsoft.com/office/drawing/2014/main" id="{8FA86831-0241-4BE3-874E-D0CB765CC2BE}"/>
              </a:ext>
            </a:extLst>
          </p:cNvPr>
          <p:cNvSpPr txBox="1">
            <a:spLocks noChangeArrowheads="1"/>
          </p:cNvSpPr>
          <p:nvPr/>
        </p:nvSpPr>
        <p:spPr bwMode="auto">
          <a:xfrm>
            <a:off x="5562600" y="3187700"/>
            <a:ext cx="2286000"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eaLnBrk="1" hangingPunct="1">
              <a:lnSpc>
                <a:spcPct val="110000"/>
              </a:lnSpc>
              <a:spcBef>
                <a:spcPts val="1200"/>
              </a:spcBef>
              <a:buClrTx/>
              <a:buSzTx/>
              <a:buFont typeface="Wingdings" panose="05000000000000000000" pitchFamily="2" charset="2"/>
              <a:buNone/>
            </a:pPr>
            <a:r>
              <a:rPr lang="zh-CN" altLang="en-US" sz="2400" b="1">
                <a:solidFill>
                  <a:srgbClr val="7030A0"/>
                </a:solidFill>
                <a:latin typeface="华文琥珀" panose="02010800040101010101" pitchFamily="2" charset="-122"/>
                <a:ea typeface="华文琥珀" panose="02010800040101010101" pitchFamily="2" charset="-122"/>
              </a:rPr>
              <a:t>资源有效配置</a:t>
            </a:r>
            <a:endParaRPr lang="en-US" altLang="zh-CN" sz="2400" b="1">
              <a:solidFill>
                <a:srgbClr val="7030A0"/>
              </a:solidFill>
              <a:latin typeface="华文琥珀" panose="02010800040101010101" pitchFamily="2" charset="-122"/>
              <a:ea typeface="华文琥珀" panose="02010800040101010101" pitchFamily="2" charset="-122"/>
            </a:endParaRPr>
          </a:p>
          <a:p>
            <a:pPr algn="just" eaLnBrk="1" hangingPunct="1">
              <a:lnSpc>
                <a:spcPct val="110000"/>
              </a:lnSpc>
              <a:spcBef>
                <a:spcPts val="1200"/>
              </a:spcBef>
              <a:buClrTx/>
              <a:buSzTx/>
              <a:buFont typeface="Wingdings" panose="05000000000000000000" pitchFamily="2" charset="2"/>
              <a:buNone/>
            </a:pPr>
            <a:r>
              <a:rPr lang="zh-CN" altLang="en-US" sz="2400" b="1">
                <a:solidFill>
                  <a:schemeClr val="tx2"/>
                </a:solidFill>
                <a:latin typeface="仿宋" panose="02010609060101010101" pitchFamily="49" charset="-122"/>
                <a:ea typeface="仿宋" panose="02010609060101010101" pitchFamily="49" charset="-122"/>
              </a:rPr>
              <a:t>提高资金的使用效率是监督的最高目标，是为了解决非税收入活动的</a:t>
            </a:r>
            <a:r>
              <a:rPr lang="zh-CN" altLang="en-US" sz="2400" b="1">
                <a:solidFill>
                  <a:srgbClr val="FF0000"/>
                </a:solidFill>
                <a:latin typeface="华文琥珀" panose="02010800040101010101" pitchFamily="2" charset="-122"/>
                <a:ea typeface="华文琥珀" panose="02010800040101010101" pitchFamily="2" charset="-122"/>
              </a:rPr>
              <a:t>合理性</a:t>
            </a:r>
            <a:r>
              <a:rPr lang="zh-CN" altLang="en-US" sz="2400" b="1">
                <a:solidFill>
                  <a:schemeClr val="tx2"/>
                </a:solidFill>
                <a:latin typeface="仿宋" panose="02010609060101010101" pitchFamily="49" charset="-122"/>
                <a:ea typeface="仿宋" panose="02010609060101010101" pitchFamily="49" charset="-122"/>
              </a:rPr>
              <a:t>问题</a:t>
            </a:r>
            <a:endParaRPr lang="en-US" altLang="zh-CN" sz="2400" b="1">
              <a:solidFill>
                <a:srgbClr val="FF0000"/>
              </a:solidFill>
              <a:latin typeface="仿宋" panose="02010609060101010101" pitchFamily="49" charset="-122"/>
              <a:ea typeface="仿宋" panose="02010609060101010101" pitchFamily="49"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a:extLst>
              <a:ext uri="{FF2B5EF4-FFF2-40B4-BE49-F238E27FC236}">
                <a16:creationId xmlns:a16="http://schemas.microsoft.com/office/drawing/2014/main" id="{5C6688F5-C5C9-41CF-96B6-BCB46AA13F9C}"/>
              </a:ext>
            </a:extLst>
          </p:cNvPr>
          <p:cNvSpPr>
            <a:spLocks noGrp="1"/>
          </p:cNvSpPr>
          <p:nvPr>
            <p:ph type="title"/>
          </p:nvPr>
        </p:nvSpPr>
        <p:spPr>
          <a:xfrm>
            <a:off x="971550" y="115888"/>
            <a:ext cx="7793038" cy="720725"/>
          </a:xfrm>
        </p:spPr>
        <p:txBody>
          <a:bodyPr/>
          <a:lstStyle/>
          <a:p>
            <a:r>
              <a:rPr lang="zh-CN" altLang="en-US">
                <a:latin typeface="微软雅黑" panose="020B0503020204020204" pitchFamily="34" charset="-122"/>
                <a:ea typeface="微软雅黑" panose="020B0503020204020204" pitchFamily="34" charset="-122"/>
                <a:hlinkClick r:id="rId2" action="ppaction://hlinksldjump"/>
              </a:rPr>
              <a:t>非税收入监督依据</a:t>
            </a:r>
            <a:r>
              <a:rPr lang="en-US" altLang="zh-CN">
                <a:latin typeface="微软雅黑" panose="020B0503020204020204" pitchFamily="34" charset="-122"/>
                <a:ea typeface="微软雅黑" panose="020B0503020204020204" pitchFamily="34" charset="-122"/>
                <a:hlinkClick r:id="rId2" action="ppaction://hlinksldjump"/>
              </a:rPr>
              <a:t>(</a:t>
            </a:r>
            <a:r>
              <a:rPr lang="zh-CN" altLang="zh-CN">
                <a:latin typeface="微软雅黑" panose="020B0503020204020204" pitchFamily="34" charset="-122"/>
                <a:ea typeface="微软雅黑" panose="020B0503020204020204" pitchFamily="34" charset="-122"/>
                <a:hlinkClick r:id="rId2" action="ppaction://hlinksldjump"/>
              </a:rPr>
              <a:t>国家层面</a:t>
            </a:r>
            <a:r>
              <a:rPr lang="en-US" altLang="zh-CN">
                <a:latin typeface="微软雅黑" panose="020B0503020204020204" pitchFamily="34" charset="-122"/>
                <a:ea typeface="微软雅黑" panose="020B0503020204020204" pitchFamily="34" charset="-122"/>
                <a:hlinkClick r:id="rId2" action="ppaction://hlinksldjump"/>
              </a:rPr>
              <a:t>)</a:t>
            </a:r>
            <a:endParaRPr lang="zh-CN" altLang="en-US">
              <a:latin typeface="微软雅黑" panose="020B0503020204020204" pitchFamily="34" charset="-122"/>
              <a:ea typeface="微软雅黑" panose="020B0503020204020204" pitchFamily="34" charset="-122"/>
            </a:endParaRPr>
          </a:p>
        </p:txBody>
      </p:sp>
      <p:sp>
        <p:nvSpPr>
          <p:cNvPr id="74755" name="内容占位符 2">
            <a:extLst>
              <a:ext uri="{FF2B5EF4-FFF2-40B4-BE49-F238E27FC236}">
                <a16:creationId xmlns:a16="http://schemas.microsoft.com/office/drawing/2014/main" id="{DC5FB42B-FD9B-4430-9F64-22B39479DBD5}"/>
              </a:ext>
            </a:extLst>
          </p:cNvPr>
          <p:cNvSpPr>
            <a:spLocks noGrp="1"/>
          </p:cNvSpPr>
          <p:nvPr>
            <p:ph idx="1"/>
          </p:nvPr>
        </p:nvSpPr>
        <p:spPr>
          <a:xfrm>
            <a:off x="107950" y="1125538"/>
            <a:ext cx="8928100" cy="5040312"/>
          </a:xfrm>
        </p:spPr>
        <p:txBody>
          <a:bodyPr/>
          <a:lstStyle/>
          <a:p>
            <a:r>
              <a:rPr lang="en-US" altLang="zh-CN" sz="2000" b="1"/>
              <a:t>1.</a:t>
            </a:r>
            <a:r>
              <a:rPr lang="zh-CN" altLang="zh-CN" sz="2000"/>
              <a:t>《财政违法行为处罚处分条例》（国务院令第</a:t>
            </a:r>
            <a:r>
              <a:rPr lang="en-US" altLang="zh-CN" sz="2000"/>
              <a:t>427</a:t>
            </a:r>
            <a:r>
              <a:rPr lang="zh-CN" altLang="zh-CN" sz="2000"/>
              <a:t>号）。是非税违纪违法事项处理的根本依据。《罚款决定与罚款收缴分离实施办法》（国务院令第</a:t>
            </a:r>
            <a:r>
              <a:rPr lang="en-US" altLang="zh-CN" sz="2000"/>
              <a:t>235</a:t>
            </a:r>
            <a:r>
              <a:rPr lang="zh-CN" altLang="zh-CN" sz="2000"/>
              <a:t>号）、《违反行政事业性收费和罚没收入收支两条线管理规定行政处分暂行规定》（国务院令第</a:t>
            </a:r>
            <a:r>
              <a:rPr lang="en-US" altLang="zh-CN" sz="2000"/>
              <a:t>281</a:t>
            </a:r>
            <a:r>
              <a:rPr lang="zh-CN" altLang="zh-CN" sz="2000"/>
              <a:t>号）、《关于对行政事业性收费、罚没收入实行预算管理的规定》（中办发【</a:t>
            </a:r>
            <a:r>
              <a:rPr lang="en-US" altLang="zh-CN" sz="2000"/>
              <a:t>1999</a:t>
            </a:r>
            <a:r>
              <a:rPr lang="zh-CN" altLang="zh-CN" sz="2000"/>
              <a:t>】</a:t>
            </a:r>
            <a:r>
              <a:rPr lang="en-US" altLang="zh-CN" sz="2000"/>
              <a:t>19</a:t>
            </a:r>
            <a:r>
              <a:rPr lang="zh-CN" altLang="zh-CN" sz="2000"/>
              <a:t>号）、《关于</a:t>
            </a:r>
            <a:r>
              <a:rPr lang="en-US" altLang="zh-CN" sz="2000"/>
              <a:t>1999</a:t>
            </a:r>
            <a:r>
              <a:rPr lang="zh-CN" altLang="zh-CN" sz="2000"/>
              <a:t>年落实行政事业性收费和罚没收入“收支两条线”规定工作的意见》（中办发【</a:t>
            </a:r>
            <a:r>
              <a:rPr lang="en-US" altLang="zh-CN" sz="2000"/>
              <a:t>1999</a:t>
            </a:r>
            <a:r>
              <a:rPr lang="zh-CN" altLang="zh-CN" sz="2000"/>
              <a:t>】</a:t>
            </a:r>
            <a:r>
              <a:rPr lang="en-US" altLang="zh-CN" sz="2000"/>
              <a:t>21</a:t>
            </a:r>
            <a:r>
              <a:rPr lang="zh-CN" altLang="zh-CN" sz="2000"/>
              <a:t>号）和《关于深化收支两条线改革进一步加强财政管理的意见》（国办发【</a:t>
            </a:r>
            <a:r>
              <a:rPr lang="en-US" altLang="zh-CN" sz="2000"/>
              <a:t>2001</a:t>
            </a:r>
            <a:r>
              <a:rPr lang="zh-CN" altLang="zh-CN" sz="2000"/>
              <a:t>】</a:t>
            </a:r>
            <a:r>
              <a:rPr lang="en-US" altLang="zh-CN" sz="2000"/>
              <a:t>93</a:t>
            </a:r>
            <a:r>
              <a:rPr lang="zh-CN" altLang="zh-CN" sz="2000"/>
              <a:t>号）。</a:t>
            </a:r>
            <a:r>
              <a:rPr lang="en-US" altLang="zh-CN" sz="2000" b="1"/>
              <a:t>2.</a:t>
            </a:r>
            <a:r>
              <a:rPr lang="zh-CN" altLang="zh-CN" sz="2000"/>
              <a:t>财政部《政府非税收入管理办法》（财税</a:t>
            </a:r>
            <a:r>
              <a:rPr lang="en-US" altLang="zh-CN" sz="2000"/>
              <a:t>[2016]33</a:t>
            </a:r>
            <a:r>
              <a:rPr lang="zh-CN" altLang="zh-CN" sz="2000"/>
              <a:t>号）。是开展监督检查的重要依据。</a:t>
            </a:r>
            <a:r>
              <a:rPr lang="en-US" altLang="zh-CN" sz="2000" b="1"/>
              <a:t>3.</a:t>
            </a:r>
            <a:r>
              <a:rPr lang="zh-CN" altLang="zh-CN" sz="2000"/>
              <a:t>部委其他文件，多为专项管理性质。如：财政部、中国人民银行《关于公安等部门收费收入纳入预算管理的通知》（财预【</a:t>
            </a:r>
            <a:r>
              <a:rPr lang="en-US" altLang="zh-CN" sz="2000"/>
              <a:t>2002</a:t>
            </a:r>
            <a:r>
              <a:rPr lang="zh-CN" altLang="zh-CN" sz="2000"/>
              <a:t>】</a:t>
            </a:r>
            <a:r>
              <a:rPr lang="en-US" altLang="zh-CN" sz="2000"/>
              <a:t>9</a:t>
            </a:r>
            <a:r>
              <a:rPr lang="zh-CN" altLang="zh-CN" sz="2000"/>
              <a:t>号）；财政部、国家计委《关于事业单位和社会团体有关收费问题的通知》（财规【</a:t>
            </a:r>
            <a:r>
              <a:rPr lang="en-US" altLang="zh-CN" sz="2000"/>
              <a:t>2000</a:t>
            </a:r>
            <a:r>
              <a:rPr lang="zh-CN" altLang="zh-CN" sz="2000"/>
              <a:t>】</a:t>
            </a:r>
            <a:r>
              <a:rPr lang="en-US" altLang="zh-CN" sz="2000"/>
              <a:t>47</a:t>
            </a:r>
            <a:r>
              <a:rPr lang="zh-CN" altLang="zh-CN" sz="2000"/>
              <a:t>号）；国家发改委、财政部《关于完善收费许可证管理有关问题的通知》（发改委发改价格【</a:t>
            </a:r>
            <a:r>
              <a:rPr lang="en-US" altLang="zh-CN" sz="2000"/>
              <a:t>2007</a:t>
            </a:r>
            <a:r>
              <a:rPr lang="zh-CN" altLang="zh-CN" sz="2000"/>
              <a:t>】</a:t>
            </a:r>
            <a:r>
              <a:rPr lang="en-US" altLang="zh-CN" sz="2000"/>
              <a:t>648</a:t>
            </a:r>
            <a:r>
              <a:rPr lang="zh-CN" altLang="zh-CN" sz="2000"/>
              <a:t>号）；财政部《行政单位国有资产管理办法》（财政部令第</a:t>
            </a:r>
            <a:r>
              <a:rPr lang="en-US" altLang="zh-CN" sz="2000"/>
              <a:t>35</a:t>
            </a:r>
            <a:r>
              <a:rPr lang="zh-CN" altLang="zh-CN" sz="2000"/>
              <a:t>号）、《事业单位国有资产管理办法》（财政部令第</a:t>
            </a:r>
            <a:r>
              <a:rPr lang="en-US" altLang="zh-CN" sz="2000"/>
              <a:t>36</a:t>
            </a:r>
            <a:r>
              <a:rPr lang="zh-CN" altLang="zh-CN" sz="2000"/>
              <a:t>号）；财政部《关于民办非企业单位使用票据等问题的通知》（财综【</a:t>
            </a:r>
            <a:r>
              <a:rPr lang="en-US" altLang="zh-CN" sz="2000"/>
              <a:t>2002</a:t>
            </a:r>
            <a:r>
              <a:rPr lang="zh-CN" altLang="zh-CN" sz="2000"/>
              <a:t>】</a:t>
            </a:r>
            <a:r>
              <a:rPr lang="en-US" altLang="zh-CN" sz="2000"/>
              <a:t>76</a:t>
            </a:r>
            <a:r>
              <a:rPr lang="zh-CN" altLang="zh-CN" sz="2000"/>
              <a:t>号）等等。</a:t>
            </a:r>
            <a:endParaRPr lang="zh-CN" altLang="en-US" sz="2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a:extLst>
              <a:ext uri="{FF2B5EF4-FFF2-40B4-BE49-F238E27FC236}">
                <a16:creationId xmlns:a16="http://schemas.microsoft.com/office/drawing/2014/main" id="{669BA45F-E3DC-4740-92DD-68DDC790871B}"/>
              </a:ext>
            </a:extLst>
          </p:cNvPr>
          <p:cNvSpPr>
            <a:spLocks noGrp="1"/>
          </p:cNvSpPr>
          <p:nvPr>
            <p:ph type="title"/>
          </p:nvPr>
        </p:nvSpPr>
        <p:spPr>
          <a:xfrm>
            <a:off x="611188" y="-23813"/>
            <a:ext cx="7793037" cy="1076326"/>
          </a:xfrm>
        </p:spPr>
        <p:txBody>
          <a:bodyPr/>
          <a:lstStyle/>
          <a:p>
            <a:r>
              <a:rPr lang="zh-CN" altLang="en-US">
                <a:latin typeface="微软雅黑" panose="020B0503020204020204" pitchFamily="34" charset="-122"/>
                <a:ea typeface="微软雅黑" panose="020B0503020204020204" pitchFamily="34" charset="-122"/>
                <a:hlinkClick r:id="rId2" action="ppaction://hlinksldjump"/>
              </a:rPr>
              <a:t>非税收入监督依据</a:t>
            </a:r>
            <a:r>
              <a:rPr lang="en-US" altLang="zh-CN">
                <a:latin typeface="微软雅黑" panose="020B0503020204020204" pitchFamily="34" charset="-122"/>
                <a:ea typeface="微软雅黑" panose="020B0503020204020204" pitchFamily="34" charset="-122"/>
                <a:hlinkClick r:id="rId2" action="ppaction://hlinksldjump"/>
              </a:rPr>
              <a:t>(</a:t>
            </a:r>
            <a:r>
              <a:rPr lang="zh-CN" altLang="en-US">
                <a:latin typeface="微软雅黑" panose="020B0503020204020204" pitchFamily="34" charset="-122"/>
                <a:ea typeface="微软雅黑" panose="020B0503020204020204" pitchFamily="34" charset="-122"/>
                <a:hlinkClick r:id="rId2" action="ppaction://hlinksldjump"/>
              </a:rPr>
              <a:t>地方</a:t>
            </a:r>
            <a:r>
              <a:rPr lang="zh-CN" altLang="zh-CN">
                <a:latin typeface="微软雅黑" panose="020B0503020204020204" pitchFamily="34" charset="-122"/>
                <a:ea typeface="微软雅黑" panose="020B0503020204020204" pitchFamily="34" charset="-122"/>
                <a:hlinkClick r:id="rId2" action="ppaction://hlinksldjump"/>
              </a:rPr>
              <a:t>层面</a:t>
            </a:r>
            <a:r>
              <a:rPr lang="en-US" altLang="zh-CN">
                <a:latin typeface="微软雅黑" panose="020B0503020204020204" pitchFamily="34" charset="-122"/>
                <a:ea typeface="微软雅黑" panose="020B0503020204020204" pitchFamily="34" charset="-122"/>
                <a:hlinkClick r:id="rId2" action="ppaction://hlinksldjump"/>
              </a:rPr>
              <a:t>)</a:t>
            </a:r>
            <a:endParaRPr lang="zh-CN" altLang="en-US"/>
          </a:p>
        </p:txBody>
      </p:sp>
      <p:sp>
        <p:nvSpPr>
          <p:cNvPr id="75779" name="内容占位符 2">
            <a:extLst>
              <a:ext uri="{FF2B5EF4-FFF2-40B4-BE49-F238E27FC236}">
                <a16:creationId xmlns:a16="http://schemas.microsoft.com/office/drawing/2014/main" id="{E133D2E0-A226-4011-8207-0C2A0DC6EB81}"/>
              </a:ext>
            </a:extLst>
          </p:cNvPr>
          <p:cNvSpPr>
            <a:spLocks noGrp="1"/>
          </p:cNvSpPr>
          <p:nvPr>
            <p:ph idx="1"/>
          </p:nvPr>
        </p:nvSpPr>
        <p:spPr>
          <a:xfrm>
            <a:off x="539750" y="1196975"/>
            <a:ext cx="8415338" cy="4935538"/>
          </a:xfrm>
        </p:spPr>
        <p:txBody>
          <a:bodyPr/>
          <a:lstStyle/>
          <a:p>
            <a:pPr marL="0" indent="0">
              <a:buFont typeface="Wingdings" panose="05000000000000000000" pitchFamily="2" charset="2"/>
              <a:buNone/>
            </a:pPr>
            <a:r>
              <a:rPr lang="en-US" altLang="zh-CN" sz="2800" b="1"/>
              <a:t>1.</a:t>
            </a:r>
            <a:r>
              <a:rPr lang="zh-CN" altLang="zh-CN" sz="2800"/>
              <a:t>《安徽省政府非税收入管理暂行办法》（省政府令第</a:t>
            </a:r>
            <a:r>
              <a:rPr lang="en-US" altLang="zh-CN" sz="2800"/>
              <a:t>184</a:t>
            </a:r>
            <a:r>
              <a:rPr lang="zh-CN" altLang="zh-CN" sz="2800"/>
              <a:t>号）。是安徽省政府非税收入管理改革的指导性文件。</a:t>
            </a:r>
            <a:r>
              <a:rPr lang="en-US" altLang="zh-CN" sz="2800" b="1"/>
              <a:t>2.</a:t>
            </a:r>
            <a:r>
              <a:rPr lang="zh-CN" altLang="zh-CN" sz="2800"/>
              <a:t>非税收入改革配套文件。《安徽省政府非税收入收缴管理暂行办法》（财综【</a:t>
            </a:r>
            <a:r>
              <a:rPr lang="en-US" altLang="zh-CN" sz="2800"/>
              <a:t>2005</a:t>
            </a:r>
            <a:r>
              <a:rPr lang="zh-CN" altLang="zh-CN" sz="2800"/>
              <a:t>】</a:t>
            </a:r>
            <a:r>
              <a:rPr lang="en-US" altLang="zh-CN" sz="2800"/>
              <a:t>858</a:t>
            </a:r>
            <a:r>
              <a:rPr lang="zh-CN" altLang="zh-CN" sz="2800"/>
              <a:t>号）、《安徽省政府非税收入票据管理暂行办法》（财综【</a:t>
            </a:r>
            <a:r>
              <a:rPr lang="en-US" altLang="zh-CN" sz="2800"/>
              <a:t>2005</a:t>
            </a:r>
            <a:r>
              <a:rPr lang="zh-CN" altLang="zh-CN" sz="2800"/>
              <a:t>】</a:t>
            </a:r>
            <a:r>
              <a:rPr lang="en-US" altLang="zh-CN" sz="2800"/>
              <a:t>876</a:t>
            </a:r>
            <a:r>
              <a:rPr lang="zh-CN" altLang="zh-CN" sz="2800"/>
              <a:t>号）、《安徽省财政厅关于切实加强非税收入票据管理的通知》（财办〔</a:t>
            </a:r>
            <a:r>
              <a:rPr lang="en-US" altLang="zh-CN" sz="2800"/>
              <a:t>2013</a:t>
            </a:r>
            <a:r>
              <a:rPr lang="zh-CN" altLang="zh-CN" sz="2800"/>
              <a:t>〕</a:t>
            </a:r>
            <a:r>
              <a:rPr lang="en-US" altLang="zh-CN" sz="2800"/>
              <a:t>633</a:t>
            </a:r>
            <a:r>
              <a:rPr lang="zh-CN" altLang="zh-CN" sz="2800"/>
              <a:t>号）、《安徽省财政厅关于印发</a:t>
            </a:r>
            <a:r>
              <a:rPr lang="en-US" altLang="zh-CN" sz="2800"/>
              <a:t>&lt;</a:t>
            </a:r>
            <a:r>
              <a:rPr lang="zh-CN" altLang="zh-CN" sz="2800"/>
              <a:t>安徽省省级财政票据销毁管理办法</a:t>
            </a:r>
            <a:r>
              <a:rPr lang="en-US" altLang="zh-CN" sz="2800"/>
              <a:t>&gt;</a:t>
            </a:r>
            <a:r>
              <a:rPr lang="zh-CN" altLang="zh-CN" sz="2800"/>
              <a:t>的通知》（财非税〔</a:t>
            </a:r>
            <a:r>
              <a:rPr lang="en-US" altLang="zh-CN" sz="2800"/>
              <a:t>2013</a:t>
            </a:r>
            <a:r>
              <a:rPr lang="zh-CN" altLang="zh-CN" sz="2800"/>
              <a:t>〕</a:t>
            </a:r>
            <a:r>
              <a:rPr lang="en-US" altLang="zh-CN" sz="2800"/>
              <a:t>639</a:t>
            </a:r>
            <a:r>
              <a:rPr lang="zh-CN" altLang="zh-CN" sz="2800"/>
              <a:t>号）、《安徽省政府非税收入汇缴结算户核算管理暂行办法》（财综【</a:t>
            </a:r>
            <a:r>
              <a:rPr lang="en-US" altLang="zh-CN" sz="2800"/>
              <a:t>2005</a:t>
            </a:r>
            <a:r>
              <a:rPr lang="zh-CN" altLang="zh-CN" sz="2800"/>
              <a:t>】</a:t>
            </a:r>
            <a:r>
              <a:rPr lang="en-US" altLang="zh-CN" sz="2800"/>
              <a:t>877</a:t>
            </a:r>
            <a:r>
              <a:rPr lang="zh-CN" altLang="zh-CN" sz="2800"/>
              <a:t>号）和《安徽省政府非税收入监督检查暂行办法》（财监【</a:t>
            </a:r>
            <a:r>
              <a:rPr lang="en-US" altLang="zh-CN" sz="2800"/>
              <a:t>2008</a:t>
            </a:r>
            <a:r>
              <a:rPr lang="zh-CN" altLang="zh-CN" sz="2800"/>
              <a:t>】</a:t>
            </a:r>
            <a:r>
              <a:rPr lang="en-US" altLang="zh-CN" sz="2800"/>
              <a:t>39</a:t>
            </a:r>
            <a:r>
              <a:rPr lang="zh-CN" altLang="zh-CN" sz="2800"/>
              <a:t>号）。</a:t>
            </a:r>
            <a:endParaRPr lang="zh-CN"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32388ED-D0E8-41CC-8E63-3676DB58BF84}"/>
              </a:ext>
            </a:extLst>
          </p:cNvPr>
          <p:cNvSpPr>
            <a:spLocks noGrp="1" noChangeArrowheads="1"/>
          </p:cNvSpPr>
          <p:nvPr>
            <p:ph type="title"/>
          </p:nvPr>
        </p:nvSpPr>
        <p:spPr>
          <a:xfrm>
            <a:off x="1150938" y="214313"/>
            <a:ext cx="7793037" cy="982662"/>
          </a:xfrm>
        </p:spPr>
        <p:txBody>
          <a:bodyPr/>
          <a:lstStyle/>
          <a:p>
            <a:r>
              <a:rPr lang="zh-CN" altLang="en-US"/>
              <a:t>政府非税收入监管的实现机制</a:t>
            </a:r>
            <a:endParaRPr lang="en-US" altLang="zh-CN"/>
          </a:p>
        </p:txBody>
      </p:sp>
      <p:grpSp>
        <p:nvGrpSpPr>
          <p:cNvPr id="29699" name="Group 4">
            <a:extLst>
              <a:ext uri="{FF2B5EF4-FFF2-40B4-BE49-F238E27FC236}">
                <a16:creationId xmlns:a16="http://schemas.microsoft.com/office/drawing/2014/main" id="{D00B12C2-868D-4F21-8851-2C811177BE5E}"/>
              </a:ext>
            </a:extLst>
          </p:cNvPr>
          <p:cNvGrpSpPr>
            <a:grpSpLocks/>
          </p:cNvGrpSpPr>
          <p:nvPr/>
        </p:nvGrpSpPr>
        <p:grpSpPr bwMode="auto">
          <a:xfrm>
            <a:off x="7148513" y="3116263"/>
            <a:ext cx="1754187" cy="1704975"/>
            <a:chOff x="2457" y="2000"/>
            <a:chExt cx="901" cy="888"/>
          </a:xfrm>
        </p:grpSpPr>
        <p:pic>
          <p:nvPicPr>
            <p:cNvPr id="29763" name="Picture 5" descr="circuler_1">
              <a:extLst>
                <a:ext uri="{FF2B5EF4-FFF2-40B4-BE49-F238E27FC236}">
                  <a16:creationId xmlns:a16="http://schemas.microsoft.com/office/drawing/2014/main" id="{BC470650-701B-47E8-BD2D-769CBEC5D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457" y="2000"/>
              <a:ext cx="901"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Oval 6">
              <a:extLst>
                <a:ext uri="{FF2B5EF4-FFF2-40B4-BE49-F238E27FC236}">
                  <a16:creationId xmlns:a16="http://schemas.microsoft.com/office/drawing/2014/main" id="{5B1AD565-A16E-4DFE-A0B8-EDEE9182613B}"/>
                </a:ext>
              </a:extLst>
            </p:cNvPr>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29767" name="Freeform 7">
              <a:extLst>
                <a:ext uri="{FF2B5EF4-FFF2-40B4-BE49-F238E27FC236}">
                  <a16:creationId xmlns:a16="http://schemas.microsoft.com/office/drawing/2014/main" id="{C4BBEA8D-79EE-411F-8E8A-51E0C7093182}"/>
                </a:ext>
              </a:extLst>
            </p:cNvPr>
            <p:cNvSpPr>
              <a:spLocks/>
            </p:cNvSpPr>
            <p:nvPr/>
          </p:nvSpPr>
          <p:spPr bwMode="ltGray">
            <a:xfrm>
              <a:off x="2550" y="2018"/>
              <a:ext cx="703" cy="308"/>
            </a:xfrm>
            <a:custGeom>
              <a:avLst/>
              <a:gdLst>
                <a:gd name="T0" fmla="*/ 196 w 1321"/>
                <a:gd name="T1" fmla="*/ 32 h 712"/>
                <a:gd name="T2" fmla="*/ 199 w 1321"/>
                <a:gd name="T3" fmla="*/ 36 h 712"/>
                <a:gd name="T4" fmla="*/ 199 w 1321"/>
                <a:gd name="T5" fmla="*/ 39 h 712"/>
                <a:gd name="T6" fmla="*/ 199 w 1321"/>
                <a:gd name="T7" fmla="*/ 42 h 712"/>
                <a:gd name="T8" fmla="*/ 196 w 1321"/>
                <a:gd name="T9" fmla="*/ 45 h 712"/>
                <a:gd name="T10" fmla="*/ 192 w 1321"/>
                <a:gd name="T11" fmla="*/ 47 h 712"/>
                <a:gd name="T12" fmla="*/ 187 w 1321"/>
                <a:gd name="T13" fmla="*/ 49 h 712"/>
                <a:gd name="T14" fmla="*/ 180 w 1321"/>
                <a:gd name="T15" fmla="*/ 51 h 712"/>
                <a:gd name="T16" fmla="*/ 173 w 1321"/>
                <a:gd name="T17" fmla="*/ 53 h 712"/>
                <a:gd name="T18" fmla="*/ 164 w 1321"/>
                <a:gd name="T19" fmla="*/ 54 h 712"/>
                <a:gd name="T20" fmla="*/ 155 w 1321"/>
                <a:gd name="T21" fmla="*/ 55 h 712"/>
                <a:gd name="T22" fmla="*/ 146 w 1321"/>
                <a:gd name="T23" fmla="*/ 56 h 712"/>
                <a:gd name="T24" fmla="*/ 135 w 1321"/>
                <a:gd name="T25" fmla="*/ 57 h 712"/>
                <a:gd name="T26" fmla="*/ 125 w 1321"/>
                <a:gd name="T27" fmla="*/ 58 h 712"/>
                <a:gd name="T28" fmla="*/ 120 w 1321"/>
                <a:gd name="T29" fmla="*/ 58 h 712"/>
                <a:gd name="T30" fmla="*/ 72 w 1321"/>
                <a:gd name="T31" fmla="*/ 58 h 712"/>
                <a:gd name="T32" fmla="*/ 71 w 1321"/>
                <a:gd name="T33" fmla="*/ 58 h 712"/>
                <a:gd name="T34" fmla="*/ 62 w 1321"/>
                <a:gd name="T35" fmla="*/ 57 h 712"/>
                <a:gd name="T36" fmla="*/ 52 w 1321"/>
                <a:gd name="T37" fmla="*/ 57 h 712"/>
                <a:gd name="T38" fmla="*/ 44 w 1321"/>
                <a:gd name="T39" fmla="*/ 56 h 712"/>
                <a:gd name="T40" fmla="*/ 36 w 1321"/>
                <a:gd name="T41" fmla="*/ 56 h 712"/>
                <a:gd name="T42" fmla="*/ 28 w 1321"/>
                <a:gd name="T43" fmla="*/ 55 h 712"/>
                <a:gd name="T44" fmla="*/ 21 w 1321"/>
                <a:gd name="T45" fmla="*/ 54 h 712"/>
                <a:gd name="T46" fmla="*/ 15 w 1321"/>
                <a:gd name="T47" fmla="*/ 52 h 712"/>
                <a:gd name="T48" fmla="*/ 10 w 1321"/>
                <a:gd name="T49" fmla="*/ 51 h 712"/>
                <a:gd name="T50" fmla="*/ 6 w 1321"/>
                <a:gd name="T51" fmla="*/ 49 h 712"/>
                <a:gd name="T52" fmla="*/ 3 w 1321"/>
                <a:gd name="T53" fmla="*/ 47 h 712"/>
                <a:gd name="T54" fmla="*/ 1 w 1321"/>
                <a:gd name="T55" fmla="*/ 45 h 712"/>
                <a:gd name="T56" fmla="*/ 0 w 1321"/>
                <a:gd name="T57" fmla="*/ 42 h 712"/>
                <a:gd name="T58" fmla="*/ 0 w 1321"/>
                <a:gd name="T59" fmla="*/ 42 h 712"/>
                <a:gd name="T60" fmla="*/ 1 w 1321"/>
                <a:gd name="T61" fmla="*/ 39 h 712"/>
                <a:gd name="T62" fmla="*/ 3 w 1321"/>
                <a:gd name="T63" fmla="*/ 36 h 712"/>
                <a:gd name="T64" fmla="*/ 7 w 1321"/>
                <a:gd name="T65" fmla="*/ 30 h 712"/>
                <a:gd name="T66" fmla="*/ 14 w 1321"/>
                <a:gd name="T67" fmla="*/ 24 h 712"/>
                <a:gd name="T68" fmla="*/ 22 w 1321"/>
                <a:gd name="T69" fmla="*/ 19 h 712"/>
                <a:gd name="T70" fmla="*/ 31 w 1321"/>
                <a:gd name="T71" fmla="*/ 14 h 712"/>
                <a:gd name="T72" fmla="*/ 41 w 1321"/>
                <a:gd name="T73" fmla="*/ 10 h 712"/>
                <a:gd name="T74" fmla="*/ 51 w 1321"/>
                <a:gd name="T75" fmla="*/ 6 h 712"/>
                <a:gd name="T76" fmla="*/ 63 w 1321"/>
                <a:gd name="T77" fmla="*/ 4 h 712"/>
                <a:gd name="T78" fmla="*/ 75 w 1321"/>
                <a:gd name="T79" fmla="*/ 2 h 712"/>
                <a:gd name="T80" fmla="*/ 87 w 1321"/>
                <a:gd name="T81" fmla="*/ 0 h 712"/>
                <a:gd name="T82" fmla="*/ 101 w 1321"/>
                <a:gd name="T83" fmla="*/ 0 h 712"/>
                <a:gd name="T84" fmla="*/ 101 w 1321"/>
                <a:gd name="T85" fmla="*/ 0 h 712"/>
                <a:gd name="T86" fmla="*/ 114 w 1321"/>
                <a:gd name="T87" fmla="*/ 0 h 712"/>
                <a:gd name="T88" fmla="*/ 128 w 1321"/>
                <a:gd name="T89" fmla="*/ 2 h 712"/>
                <a:gd name="T90" fmla="*/ 140 w 1321"/>
                <a:gd name="T91" fmla="*/ 4 h 712"/>
                <a:gd name="T92" fmla="*/ 152 w 1321"/>
                <a:gd name="T93" fmla="*/ 7 h 712"/>
                <a:gd name="T94" fmla="*/ 163 w 1321"/>
                <a:gd name="T95" fmla="*/ 11 h 712"/>
                <a:gd name="T96" fmla="*/ 173 w 1321"/>
                <a:gd name="T97" fmla="*/ 16 h 712"/>
                <a:gd name="T98" fmla="*/ 182 w 1321"/>
                <a:gd name="T99" fmla="*/ 21 h 712"/>
                <a:gd name="T100" fmla="*/ 189 w 1321"/>
                <a:gd name="T101" fmla="*/ 26 h 712"/>
                <a:gd name="T102" fmla="*/ 196 w 1321"/>
                <a:gd name="T103" fmla="*/ 32 h 712"/>
                <a:gd name="T104" fmla="*/ 196 w 1321"/>
                <a:gd name="T105" fmla="*/ 3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CN" altLang="en-US"/>
            </a:p>
          </p:txBody>
        </p:sp>
        <p:grpSp>
          <p:nvGrpSpPr>
            <p:cNvPr id="29768" name="Group 8">
              <a:extLst>
                <a:ext uri="{FF2B5EF4-FFF2-40B4-BE49-F238E27FC236}">
                  <a16:creationId xmlns:a16="http://schemas.microsoft.com/office/drawing/2014/main" id="{4F58441D-69A9-46FD-8AF3-9E26A1653011}"/>
                </a:ext>
              </a:extLst>
            </p:cNvPr>
            <p:cNvGrpSpPr>
              <a:grpSpLocks/>
            </p:cNvGrpSpPr>
            <p:nvPr/>
          </p:nvGrpSpPr>
          <p:grpSpPr bwMode="auto">
            <a:xfrm rot="-1297425" flipH="1" flipV="1">
              <a:off x="2525" y="2693"/>
              <a:ext cx="781" cy="188"/>
              <a:chOff x="2532" y="1051"/>
              <a:chExt cx="893" cy="246"/>
            </a:xfrm>
          </p:grpSpPr>
          <p:grpSp>
            <p:nvGrpSpPr>
              <p:cNvPr id="29769" name="Group 9">
                <a:extLst>
                  <a:ext uri="{FF2B5EF4-FFF2-40B4-BE49-F238E27FC236}">
                    <a16:creationId xmlns:a16="http://schemas.microsoft.com/office/drawing/2014/main" id="{95908280-ED0D-4A5A-98A8-FB35CC2BC3C8}"/>
                  </a:ext>
                </a:extLst>
              </p:cNvPr>
              <p:cNvGrpSpPr>
                <a:grpSpLocks/>
              </p:cNvGrpSpPr>
              <p:nvPr/>
            </p:nvGrpSpPr>
            <p:grpSpPr bwMode="auto">
              <a:xfrm>
                <a:off x="2532" y="1051"/>
                <a:ext cx="743" cy="185"/>
                <a:chOff x="1565" y="2568"/>
                <a:chExt cx="1118" cy="279"/>
              </a:xfrm>
            </p:grpSpPr>
            <p:sp>
              <p:nvSpPr>
                <p:cNvPr id="29775" name="AutoShape 10">
                  <a:extLst>
                    <a:ext uri="{FF2B5EF4-FFF2-40B4-BE49-F238E27FC236}">
                      <a16:creationId xmlns:a16="http://schemas.microsoft.com/office/drawing/2014/main" id="{364EAE2C-B65C-48D2-96AC-BD08FA58AEC2}"/>
                    </a:ext>
                  </a:extLst>
                </p:cNvPr>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76" name="AutoShape 11">
                  <a:extLst>
                    <a:ext uri="{FF2B5EF4-FFF2-40B4-BE49-F238E27FC236}">
                      <a16:creationId xmlns:a16="http://schemas.microsoft.com/office/drawing/2014/main" id="{4653B4C0-47E7-46EE-BE98-EDFF02EE05B6}"/>
                    </a:ext>
                  </a:extLst>
                </p:cNvPr>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77" name="AutoShape 12">
                  <a:extLst>
                    <a:ext uri="{FF2B5EF4-FFF2-40B4-BE49-F238E27FC236}">
                      <a16:creationId xmlns:a16="http://schemas.microsoft.com/office/drawing/2014/main" id="{A2AA22A9-0D9C-4CFE-9A7E-A85E163993A2}"/>
                    </a:ext>
                  </a:extLst>
                </p:cNvPr>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78" name="AutoShape 13">
                  <a:extLst>
                    <a:ext uri="{FF2B5EF4-FFF2-40B4-BE49-F238E27FC236}">
                      <a16:creationId xmlns:a16="http://schemas.microsoft.com/office/drawing/2014/main" id="{56A21B65-857B-40B1-AF96-C28795725778}"/>
                    </a:ext>
                  </a:extLst>
                </p:cNvPr>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29770" name="Group 14">
                <a:extLst>
                  <a:ext uri="{FF2B5EF4-FFF2-40B4-BE49-F238E27FC236}">
                    <a16:creationId xmlns:a16="http://schemas.microsoft.com/office/drawing/2014/main" id="{0144A0F3-40BC-4098-B6CF-8E82530750B7}"/>
                  </a:ext>
                </a:extLst>
              </p:cNvPr>
              <p:cNvGrpSpPr>
                <a:grpSpLocks/>
              </p:cNvGrpSpPr>
              <p:nvPr/>
            </p:nvGrpSpPr>
            <p:grpSpPr bwMode="auto">
              <a:xfrm rot="1353540">
                <a:off x="2682" y="1111"/>
                <a:ext cx="743" cy="186"/>
                <a:chOff x="1565" y="2568"/>
                <a:chExt cx="1118" cy="279"/>
              </a:xfrm>
            </p:grpSpPr>
            <p:sp>
              <p:nvSpPr>
                <p:cNvPr id="29771" name="AutoShape 15">
                  <a:extLst>
                    <a:ext uri="{FF2B5EF4-FFF2-40B4-BE49-F238E27FC236}">
                      <a16:creationId xmlns:a16="http://schemas.microsoft.com/office/drawing/2014/main" id="{608265C6-07EE-42F0-85E9-90503AABC4AE}"/>
                    </a:ext>
                  </a:extLst>
                </p:cNvPr>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72" name="AutoShape 16">
                  <a:extLst>
                    <a:ext uri="{FF2B5EF4-FFF2-40B4-BE49-F238E27FC236}">
                      <a16:creationId xmlns:a16="http://schemas.microsoft.com/office/drawing/2014/main" id="{DCB6F85B-0486-481C-967B-8497E84EAA3A}"/>
                    </a:ext>
                  </a:extLst>
                </p:cNvPr>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73" name="AutoShape 17">
                  <a:extLst>
                    <a:ext uri="{FF2B5EF4-FFF2-40B4-BE49-F238E27FC236}">
                      <a16:creationId xmlns:a16="http://schemas.microsoft.com/office/drawing/2014/main" id="{61A3FE0A-2431-4C0B-ABDA-10C69C7F5F7E}"/>
                    </a:ext>
                  </a:extLst>
                </p:cNvPr>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74" name="AutoShape 18">
                  <a:extLst>
                    <a:ext uri="{FF2B5EF4-FFF2-40B4-BE49-F238E27FC236}">
                      <a16:creationId xmlns:a16="http://schemas.microsoft.com/office/drawing/2014/main" id="{DBFE4DDA-5197-4239-8D5E-0264F1FA0839}"/>
                    </a:ext>
                  </a:extLst>
                </p:cNvPr>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grpSp>
      <p:grpSp>
        <p:nvGrpSpPr>
          <p:cNvPr id="29700" name="Group 19">
            <a:extLst>
              <a:ext uri="{FF2B5EF4-FFF2-40B4-BE49-F238E27FC236}">
                <a16:creationId xmlns:a16="http://schemas.microsoft.com/office/drawing/2014/main" id="{A8DDA60F-87A3-40D5-A1F0-339C5AD9FB33}"/>
              </a:ext>
            </a:extLst>
          </p:cNvPr>
          <p:cNvGrpSpPr>
            <a:grpSpLocks/>
          </p:cNvGrpSpPr>
          <p:nvPr/>
        </p:nvGrpSpPr>
        <p:grpSpPr bwMode="auto">
          <a:xfrm rot="-5400000">
            <a:off x="4329113" y="3362325"/>
            <a:ext cx="4043362" cy="1252538"/>
            <a:chOff x="564" y="2003"/>
            <a:chExt cx="2658" cy="867"/>
          </a:xfrm>
        </p:grpSpPr>
        <p:sp>
          <p:nvSpPr>
            <p:cNvPr id="12308" name="Freeform 20">
              <a:extLst>
                <a:ext uri="{FF2B5EF4-FFF2-40B4-BE49-F238E27FC236}">
                  <a16:creationId xmlns:a16="http://schemas.microsoft.com/office/drawing/2014/main" id="{D7D89611-FDC3-40F0-8A2B-2735259B66BD}"/>
                </a:ext>
              </a:extLst>
            </p:cNvPr>
            <p:cNvSpPr>
              <a:spLocks/>
            </p:cNvSpPr>
            <p:nvPr/>
          </p:nvSpPr>
          <p:spPr bwMode="ltGray">
            <a:xfrm>
              <a:off x="564" y="2000"/>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gamma/>
                    <a:tint val="0"/>
                    <a:invGamma/>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defRPr/>
              </a:pPr>
              <a:endParaRPr lang="zh-CN" altLang="en-US">
                <a:latin typeface="Arial" charset="0"/>
              </a:endParaRPr>
            </a:p>
          </p:txBody>
        </p:sp>
        <p:sp>
          <p:nvSpPr>
            <p:cNvPr id="12310" name="Freeform 22">
              <a:extLst>
                <a:ext uri="{FF2B5EF4-FFF2-40B4-BE49-F238E27FC236}">
                  <a16:creationId xmlns:a16="http://schemas.microsoft.com/office/drawing/2014/main" id="{15C12075-A299-431F-AF11-C2D480351A68}"/>
                </a:ext>
              </a:extLst>
            </p:cNvPr>
            <p:cNvSpPr>
              <a:spLocks/>
            </p:cNvSpPr>
            <p:nvPr/>
          </p:nvSpPr>
          <p:spPr bwMode="ltGray">
            <a:xfrm flipH="1">
              <a:off x="2025"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gamma/>
                    <a:tint val="0"/>
                    <a:invGamma/>
                    <a:alpha val="0"/>
                  </a:schemeClr>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defRPr/>
              </a:pPr>
              <a:endParaRPr lang="zh-CN" altLang="en-US">
                <a:latin typeface="Arial" charset="0"/>
              </a:endParaRPr>
            </a:p>
          </p:txBody>
        </p:sp>
      </p:grpSp>
      <p:grpSp>
        <p:nvGrpSpPr>
          <p:cNvPr id="29701" name="Group 23">
            <a:extLst>
              <a:ext uri="{FF2B5EF4-FFF2-40B4-BE49-F238E27FC236}">
                <a16:creationId xmlns:a16="http://schemas.microsoft.com/office/drawing/2014/main" id="{6F65CEA1-C062-46AF-B9B4-00C80F78AA72}"/>
              </a:ext>
            </a:extLst>
          </p:cNvPr>
          <p:cNvGrpSpPr>
            <a:grpSpLocks/>
          </p:cNvGrpSpPr>
          <p:nvPr/>
        </p:nvGrpSpPr>
        <p:grpSpPr bwMode="auto">
          <a:xfrm>
            <a:off x="2657475" y="3843338"/>
            <a:ext cx="522288" cy="398462"/>
            <a:chOff x="2180" y="1267"/>
            <a:chExt cx="1350" cy="1030"/>
          </a:xfrm>
        </p:grpSpPr>
        <p:sp>
          <p:nvSpPr>
            <p:cNvPr id="12312" name="Oval 24">
              <a:extLst>
                <a:ext uri="{FF2B5EF4-FFF2-40B4-BE49-F238E27FC236}">
                  <a16:creationId xmlns:a16="http://schemas.microsoft.com/office/drawing/2014/main" id="{3699AF76-3568-46A5-9A23-E9FB696FB775}"/>
                </a:ext>
              </a:extLst>
            </p:cNvPr>
            <p:cNvSpPr>
              <a:spLocks noChangeArrowheads="1"/>
            </p:cNvSpPr>
            <p:nvPr/>
          </p:nvSpPr>
          <p:spPr bwMode="gray">
            <a:xfrm>
              <a:off x="2299" y="1267"/>
              <a:ext cx="1022" cy="1030"/>
            </a:xfrm>
            <a:prstGeom prst="ellipse">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28575">
              <a:solidFill>
                <a:srgbClr val="EAEAEA"/>
              </a:solidFill>
              <a:round/>
              <a:headEnd/>
              <a:tailEnd/>
            </a:ln>
            <a:effectLst/>
            <a:extLst>
              <a:ext uri="{AF507438-7753-43E0-B8FC-AC1667EBCBE1}">
                <a14:hiddenEffects xmlns:a14="http://schemas.microsoft.com/office/drawing/2010/main">
                  <a:effectLst>
                    <a:outerShdw dist="107763" dir="2700000" algn="ctr" rotWithShape="0">
                      <a:schemeClr val="tx2">
                        <a:alpha val="19000"/>
                      </a:schemeClr>
                    </a:outerShdw>
                  </a:effectLst>
                </a14:hiddenEffects>
              </a:ext>
            </a:extLst>
          </p:spPr>
          <p:txBody>
            <a:bodyPr wrap="none" anchor="ctr"/>
            <a:lstStyle/>
            <a:p>
              <a:pPr>
                <a:defRPr/>
              </a:pPr>
              <a:endParaRPr lang="zh-CN" altLang="en-US">
                <a:latin typeface="Arial" charset="0"/>
              </a:endParaRPr>
            </a:p>
          </p:txBody>
        </p:sp>
        <p:grpSp>
          <p:nvGrpSpPr>
            <p:cNvPr id="29715" name="Group 25">
              <a:extLst>
                <a:ext uri="{FF2B5EF4-FFF2-40B4-BE49-F238E27FC236}">
                  <a16:creationId xmlns:a16="http://schemas.microsoft.com/office/drawing/2014/main" id="{55CE5E00-B4A6-4E35-896F-E08D6D407AA6}"/>
                </a:ext>
              </a:extLst>
            </p:cNvPr>
            <p:cNvGrpSpPr>
              <a:grpSpLocks/>
            </p:cNvGrpSpPr>
            <p:nvPr/>
          </p:nvGrpSpPr>
          <p:grpSpPr bwMode="auto">
            <a:xfrm rot="10082854">
              <a:off x="2180" y="2013"/>
              <a:ext cx="926" cy="237"/>
              <a:chOff x="2598" y="1026"/>
              <a:chExt cx="957" cy="242"/>
            </a:xfrm>
          </p:grpSpPr>
          <p:grpSp>
            <p:nvGrpSpPr>
              <p:cNvPr id="29739" name="Group 26">
                <a:extLst>
                  <a:ext uri="{FF2B5EF4-FFF2-40B4-BE49-F238E27FC236}">
                    <a16:creationId xmlns:a16="http://schemas.microsoft.com/office/drawing/2014/main" id="{63DCCFC1-166D-49E1-ACDD-06AD997212CF}"/>
                  </a:ext>
                </a:extLst>
              </p:cNvPr>
              <p:cNvGrpSpPr>
                <a:grpSpLocks/>
              </p:cNvGrpSpPr>
              <p:nvPr/>
            </p:nvGrpSpPr>
            <p:grpSpPr bwMode="auto">
              <a:xfrm rot="-9970459" flipH="1" flipV="1">
                <a:off x="2598" y="1026"/>
                <a:ext cx="957" cy="242"/>
                <a:chOff x="2532" y="1051"/>
                <a:chExt cx="893" cy="246"/>
              </a:xfrm>
            </p:grpSpPr>
            <p:grpSp>
              <p:nvGrpSpPr>
                <p:cNvPr id="29751" name="Group 27">
                  <a:extLst>
                    <a:ext uri="{FF2B5EF4-FFF2-40B4-BE49-F238E27FC236}">
                      <a16:creationId xmlns:a16="http://schemas.microsoft.com/office/drawing/2014/main" id="{0ABE49CB-45E1-477A-ABA6-53552B777C20}"/>
                    </a:ext>
                  </a:extLst>
                </p:cNvPr>
                <p:cNvGrpSpPr>
                  <a:grpSpLocks/>
                </p:cNvGrpSpPr>
                <p:nvPr/>
              </p:nvGrpSpPr>
              <p:grpSpPr bwMode="auto">
                <a:xfrm>
                  <a:off x="2532" y="1051"/>
                  <a:ext cx="743" cy="185"/>
                  <a:chOff x="1565" y="2568"/>
                  <a:chExt cx="1118" cy="279"/>
                </a:xfrm>
              </p:grpSpPr>
              <p:sp>
                <p:nvSpPr>
                  <p:cNvPr id="29757" name="AutoShape 28">
                    <a:extLst>
                      <a:ext uri="{FF2B5EF4-FFF2-40B4-BE49-F238E27FC236}">
                        <a16:creationId xmlns:a16="http://schemas.microsoft.com/office/drawing/2014/main" id="{BB55FB78-E0E9-4565-B56A-9FB6574692B3}"/>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58" name="AutoShape 29">
                    <a:extLst>
                      <a:ext uri="{FF2B5EF4-FFF2-40B4-BE49-F238E27FC236}">
                        <a16:creationId xmlns:a16="http://schemas.microsoft.com/office/drawing/2014/main" id="{19186CAF-954E-4BC0-8EA1-9856411F3A5B}"/>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59" name="AutoShape 30">
                    <a:extLst>
                      <a:ext uri="{FF2B5EF4-FFF2-40B4-BE49-F238E27FC236}">
                        <a16:creationId xmlns:a16="http://schemas.microsoft.com/office/drawing/2014/main" id="{C095EB27-95B6-4BBC-AC45-F586BA1501F3}"/>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60" name="AutoShape 31">
                    <a:extLst>
                      <a:ext uri="{FF2B5EF4-FFF2-40B4-BE49-F238E27FC236}">
                        <a16:creationId xmlns:a16="http://schemas.microsoft.com/office/drawing/2014/main" id="{1DF1EE3E-A8E9-4513-AA37-8638DA08E292}"/>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29752" name="Group 32">
                  <a:extLst>
                    <a:ext uri="{FF2B5EF4-FFF2-40B4-BE49-F238E27FC236}">
                      <a16:creationId xmlns:a16="http://schemas.microsoft.com/office/drawing/2014/main" id="{3DEC7740-007A-4080-9017-720E5305994A}"/>
                    </a:ext>
                  </a:extLst>
                </p:cNvPr>
                <p:cNvGrpSpPr>
                  <a:grpSpLocks/>
                </p:cNvGrpSpPr>
                <p:nvPr/>
              </p:nvGrpSpPr>
              <p:grpSpPr bwMode="auto">
                <a:xfrm rot="1353540">
                  <a:off x="2682" y="1111"/>
                  <a:ext cx="743" cy="186"/>
                  <a:chOff x="1565" y="2568"/>
                  <a:chExt cx="1118" cy="279"/>
                </a:xfrm>
              </p:grpSpPr>
              <p:sp>
                <p:nvSpPr>
                  <p:cNvPr id="29753" name="AutoShape 33">
                    <a:extLst>
                      <a:ext uri="{FF2B5EF4-FFF2-40B4-BE49-F238E27FC236}">
                        <a16:creationId xmlns:a16="http://schemas.microsoft.com/office/drawing/2014/main" id="{B1C4BBCC-EE7F-4C21-8726-FD83FB64262C}"/>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54" name="AutoShape 34">
                    <a:extLst>
                      <a:ext uri="{FF2B5EF4-FFF2-40B4-BE49-F238E27FC236}">
                        <a16:creationId xmlns:a16="http://schemas.microsoft.com/office/drawing/2014/main" id="{00BC1AEF-E1C7-465D-8D1D-B3379A505669}"/>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55" name="AutoShape 35">
                    <a:extLst>
                      <a:ext uri="{FF2B5EF4-FFF2-40B4-BE49-F238E27FC236}">
                        <a16:creationId xmlns:a16="http://schemas.microsoft.com/office/drawing/2014/main" id="{9334C1E3-8191-4C9D-881C-8F18CC730BF7}"/>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56" name="AutoShape 36">
                    <a:extLst>
                      <a:ext uri="{FF2B5EF4-FFF2-40B4-BE49-F238E27FC236}">
                        <a16:creationId xmlns:a16="http://schemas.microsoft.com/office/drawing/2014/main" id="{3E33D987-F1DD-4D8E-8D64-AC093A75533A}"/>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grpSp>
            <p:nvGrpSpPr>
              <p:cNvPr id="29740" name="Group 37">
                <a:extLst>
                  <a:ext uri="{FF2B5EF4-FFF2-40B4-BE49-F238E27FC236}">
                    <a16:creationId xmlns:a16="http://schemas.microsoft.com/office/drawing/2014/main" id="{9C9D4612-C28C-4D06-9AFA-4B4EFA0A3A54}"/>
                  </a:ext>
                </a:extLst>
              </p:cNvPr>
              <p:cNvGrpSpPr>
                <a:grpSpLocks/>
              </p:cNvGrpSpPr>
              <p:nvPr/>
            </p:nvGrpSpPr>
            <p:grpSpPr bwMode="auto">
              <a:xfrm rot="-9970459" flipH="1" flipV="1">
                <a:off x="2688" y="1056"/>
                <a:ext cx="784" cy="198"/>
                <a:chOff x="2532" y="1051"/>
                <a:chExt cx="893" cy="246"/>
              </a:xfrm>
            </p:grpSpPr>
            <p:grpSp>
              <p:nvGrpSpPr>
                <p:cNvPr id="29741" name="Group 38">
                  <a:extLst>
                    <a:ext uri="{FF2B5EF4-FFF2-40B4-BE49-F238E27FC236}">
                      <a16:creationId xmlns:a16="http://schemas.microsoft.com/office/drawing/2014/main" id="{170F747D-F6D8-4B3B-AB95-F789CFF022B0}"/>
                    </a:ext>
                  </a:extLst>
                </p:cNvPr>
                <p:cNvGrpSpPr>
                  <a:grpSpLocks/>
                </p:cNvGrpSpPr>
                <p:nvPr/>
              </p:nvGrpSpPr>
              <p:grpSpPr bwMode="auto">
                <a:xfrm>
                  <a:off x="2532" y="1051"/>
                  <a:ext cx="743" cy="185"/>
                  <a:chOff x="1565" y="2568"/>
                  <a:chExt cx="1118" cy="279"/>
                </a:xfrm>
              </p:grpSpPr>
              <p:sp>
                <p:nvSpPr>
                  <p:cNvPr id="29747" name="AutoShape 39">
                    <a:extLst>
                      <a:ext uri="{FF2B5EF4-FFF2-40B4-BE49-F238E27FC236}">
                        <a16:creationId xmlns:a16="http://schemas.microsoft.com/office/drawing/2014/main" id="{F9426EB0-8417-4F2B-9A2E-8C057FCBDFD3}"/>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48" name="AutoShape 40">
                    <a:extLst>
                      <a:ext uri="{FF2B5EF4-FFF2-40B4-BE49-F238E27FC236}">
                        <a16:creationId xmlns:a16="http://schemas.microsoft.com/office/drawing/2014/main" id="{D9D4C5A5-D2AC-4790-9288-FF61982BD9AD}"/>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49" name="AutoShape 41">
                    <a:extLst>
                      <a:ext uri="{FF2B5EF4-FFF2-40B4-BE49-F238E27FC236}">
                        <a16:creationId xmlns:a16="http://schemas.microsoft.com/office/drawing/2014/main" id="{349714EA-A5F2-4F8C-963C-F59CFF3B5B72}"/>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50" name="AutoShape 42">
                    <a:extLst>
                      <a:ext uri="{FF2B5EF4-FFF2-40B4-BE49-F238E27FC236}">
                        <a16:creationId xmlns:a16="http://schemas.microsoft.com/office/drawing/2014/main" id="{5C266DBD-C77A-4890-A023-582413BA2615}"/>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29742" name="Group 43">
                  <a:extLst>
                    <a:ext uri="{FF2B5EF4-FFF2-40B4-BE49-F238E27FC236}">
                      <a16:creationId xmlns:a16="http://schemas.microsoft.com/office/drawing/2014/main" id="{BAE55912-6DD7-4B5A-BADB-126C084F5DED}"/>
                    </a:ext>
                  </a:extLst>
                </p:cNvPr>
                <p:cNvGrpSpPr>
                  <a:grpSpLocks/>
                </p:cNvGrpSpPr>
                <p:nvPr/>
              </p:nvGrpSpPr>
              <p:grpSpPr bwMode="auto">
                <a:xfrm rot="1353540">
                  <a:off x="2682" y="1111"/>
                  <a:ext cx="743" cy="186"/>
                  <a:chOff x="1565" y="2568"/>
                  <a:chExt cx="1118" cy="279"/>
                </a:xfrm>
              </p:grpSpPr>
              <p:sp>
                <p:nvSpPr>
                  <p:cNvPr id="29743" name="AutoShape 44">
                    <a:extLst>
                      <a:ext uri="{FF2B5EF4-FFF2-40B4-BE49-F238E27FC236}">
                        <a16:creationId xmlns:a16="http://schemas.microsoft.com/office/drawing/2014/main" id="{CA28BEDB-1373-4F52-B34E-6915C6C39F49}"/>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44" name="AutoShape 45">
                    <a:extLst>
                      <a:ext uri="{FF2B5EF4-FFF2-40B4-BE49-F238E27FC236}">
                        <a16:creationId xmlns:a16="http://schemas.microsoft.com/office/drawing/2014/main" id="{CE12EAB0-DE81-4BAE-8748-B7B87B00B3D5}"/>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45" name="AutoShape 46">
                    <a:extLst>
                      <a:ext uri="{FF2B5EF4-FFF2-40B4-BE49-F238E27FC236}">
                        <a16:creationId xmlns:a16="http://schemas.microsoft.com/office/drawing/2014/main" id="{8DFE1CE1-EA57-47A7-8E3F-3073E8D4E0D9}"/>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46" name="AutoShape 47">
                    <a:extLst>
                      <a:ext uri="{FF2B5EF4-FFF2-40B4-BE49-F238E27FC236}">
                        <a16:creationId xmlns:a16="http://schemas.microsoft.com/office/drawing/2014/main" id="{DC3EB64C-DA1A-44B2-8004-92EA6B319CBF}"/>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grpSp>
        <p:grpSp>
          <p:nvGrpSpPr>
            <p:cNvPr id="29716" name="Group 48">
              <a:extLst>
                <a:ext uri="{FF2B5EF4-FFF2-40B4-BE49-F238E27FC236}">
                  <a16:creationId xmlns:a16="http://schemas.microsoft.com/office/drawing/2014/main" id="{012EBB68-836E-4CF1-AA71-0315BFAD873A}"/>
                </a:ext>
              </a:extLst>
            </p:cNvPr>
            <p:cNvGrpSpPr>
              <a:grpSpLocks/>
            </p:cNvGrpSpPr>
            <p:nvPr/>
          </p:nvGrpSpPr>
          <p:grpSpPr bwMode="auto">
            <a:xfrm>
              <a:off x="2604" y="1361"/>
              <a:ext cx="926" cy="237"/>
              <a:chOff x="2598" y="1026"/>
              <a:chExt cx="957" cy="242"/>
            </a:xfrm>
          </p:grpSpPr>
          <p:grpSp>
            <p:nvGrpSpPr>
              <p:cNvPr id="29717" name="Group 49">
                <a:extLst>
                  <a:ext uri="{FF2B5EF4-FFF2-40B4-BE49-F238E27FC236}">
                    <a16:creationId xmlns:a16="http://schemas.microsoft.com/office/drawing/2014/main" id="{A0C96D3E-F874-4EAC-8FD8-82C343B74D66}"/>
                  </a:ext>
                </a:extLst>
              </p:cNvPr>
              <p:cNvGrpSpPr>
                <a:grpSpLocks/>
              </p:cNvGrpSpPr>
              <p:nvPr/>
            </p:nvGrpSpPr>
            <p:grpSpPr bwMode="auto">
              <a:xfrm rot="-9970459" flipH="1" flipV="1">
                <a:off x="2598" y="1026"/>
                <a:ext cx="957" cy="242"/>
                <a:chOff x="2532" y="1051"/>
                <a:chExt cx="893" cy="246"/>
              </a:xfrm>
            </p:grpSpPr>
            <p:grpSp>
              <p:nvGrpSpPr>
                <p:cNvPr id="29729" name="Group 50">
                  <a:extLst>
                    <a:ext uri="{FF2B5EF4-FFF2-40B4-BE49-F238E27FC236}">
                      <a16:creationId xmlns:a16="http://schemas.microsoft.com/office/drawing/2014/main" id="{D738D768-E51A-43F3-A9C8-60E38B4DE9AD}"/>
                    </a:ext>
                  </a:extLst>
                </p:cNvPr>
                <p:cNvGrpSpPr>
                  <a:grpSpLocks/>
                </p:cNvGrpSpPr>
                <p:nvPr/>
              </p:nvGrpSpPr>
              <p:grpSpPr bwMode="auto">
                <a:xfrm>
                  <a:off x="2532" y="1051"/>
                  <a:ext cx="743" cy="185"/>
                  <a:chOff x="1565" y="2568"/>
                  <a:chExt cx="1118" cy="279"/>
                </a:xfrm>
              </p:grpSpPr>
              <p:sp>
                <p:nvSpPr>
                  <p:cNvPr id="29735" name="AutoShape 51">
                    <a:extLst>
                      <a:ext uri="{FF2B5EF4-FFF2-40B4-BE49-F238E27FC236}">
                        <a16:creationId xmlns:a16="http://schemas.microsoft.com/office/drawing/2014/main" id="{FC1BB740-691A-4F19-858E-7F3F9F5D80A1}"/>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36" name="AutoShape 52">
                    <a:extLst>
                      <a:ext uri="{FF2B5EF4-FFF2-40B4-BE49-F238E27FC236}">
                        <a16:creationId xmlns:a16="http://schemas.microsoft.com/office/drawing/2014/main" id="{C253F4B8-FE93-4015-8160-86CF3D47CA24}"/>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37" name="AutoShape 53">
                    <a:extLst>
                      <a:ext uri="{FF2B5EF4-FFF2-40B4-BE49-F238E27FC236}">
                        <a16:creationId xmlns:a16="http://schemas.microsoft.com/office/drawing/2014/main" id="{B60EB6D1-7E01-44C2-820C-76DE65EF50A7}"/>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38" name="AutoShape 54">
                    <a:extLst>
                      <a:ext uri="{FF2B5EF4-FFF2-40B4-BE49-F238E27FC236}">
                        <a16:creationId xmlns:a16="http://schemas.microsoft.com/office/drawing/2014/main" id="{775D19B4-623F-440A-B758-C4B07583A9BE}"/>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29730" name="Group 55">
                  <a:extLst>
                    <a:ext uri="{FF2B5EF4-FFF2-40B4-BE49-F238E27FC236}">
                      <a16:creationId xmlns:a16="http://schemas.microsoft.com/office/drawing/2014/main" id="{184B171D-1256-40E6-8B2B-7D7F768E3EF1}"/>
                    </a:ext>
                  </a:extLst>
                </p:cNvPr>
                <p:cNvGrpSpPr>
                  <a:grpSpLocks/>
                </p:cNvGrpSpPr>
                <p:nvPr/>
              </p:nvGrpSpPr>
              <p:grpSpPr bwMode="auto">
                <a:xfrm rot="1353540">
                  <a:off x="2682" y="1111"/>
                  <a:ext cx="743" cy="186"/>
                  <a:chOff x="1565" y="2568"/>
                  <a:chExt cx="1118" cy="279"/>
                </a:xfrm>
              </p:grpSpPr>
              <p:sp>
                <p:nvSpPr>
                  <p:cNvPr id="29731" name="AutoShape 56">
                    <a:extLst>
                      <a:ext uri="{FF2B5EF4-FFF2-40B4-BE49-F238E27FC236}">
                        <a16:creationId xmlns:a16="http://schemas.microsoft.com/office/drawing/2014/main" id="{ABE1C122-F7E0-47D9-B8FC-DDBFFBC7A623}"/>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32" name="AutoShape 57">
                    <a:extLst>
                      <a:ext uri="{FF2B5EF4-FFF2-40B4-BE49-F238E27FC236}">
                        <a16:creationId xmlns:a16="http://schemas.microsoft.com/office/drawing/2014/main" id="{C121DF76-BEC5-4C2B-8E3A-58E803EABBE9}"/>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33" name="AutoShape 58">
                    <a:extLst>
                      <a:ext uri="{FF2B5EF4-FFF2-40B4-BE49-F238E27FC236}">
                        <a16:creationId xmlns:a16="http://schemas.microsoft.com/office/drawing/2014/main" id="{90DD9132-5AE4-4EE6-A208-B9D14F952733}"/>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34" name="AutoShape 59">
                    <a:extLst>
                      <a:ext uri="{FF2B5EF4-FFF2-40B4-BE49-F238E27FC236}">
                        <a16:creationId xmlns:a16="http://schemas.microsoft.com/office/drawing/2014/main" id="{8EABA3C4-F5C5-4519-B251-A9EB1B11D19A}"/>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grpSp>
            <p:nvGrpSpPr>
              <p:cNvPr id="29718" name="Group 60">
                <a:extLst>
                  <a:ext uri="{FF2B5EF4-FFF2-40B4-BE49-F238E27FC236}">
                    <a16:creationId xmlns:a16="http://schemas.microsoft.com/office/drawing/2014/main" id="{213AE08B-3307-415D-8995-44A7A8B70A79}"/>
                  </a:ext>
                </a:extLst>
              </p:cNvPr>
              <p:cNvGrpSpPr>
                <a:grpSpLocks/>
              </p:cNvGrpSpPr>
              <p:nvPr/>
            </p:nvGrpSpPr>
            <p:grpSpPr bwMode="auto">
              <a:xfrm rot="-9970459" flipH="1" flipV="1">
                <a:off x="2688" y="1056"/>
                <a:ext cx="784" cy="198"/>
                <a:chOff x="2532" y="1051"/>
                <a:chExt cx="893" cy="246"/>
              </a:xfrm>
            </p:grpSpPr>
            <p:grpSp>
              <p:nvGrpSpPr>
                <p:cNvPr id="29719" name="Group 61">
                  <a:extLst>
                    <a:ext uri="{FF2B5EF4-FFF2-40B4-BE49-F238E27FC236}">
                      <a16:creationId xmlns:a16="http://schemas.microsoft.com/office/drawing/2014/main" id="{B5FDED14-A52D-4C02-8E68-6614721BE91D}"/>
                    </a:ext>
                  </a:extLst>
                </p:cNvPr>
                <p:cNvGrpSpPr>
                  <a:grpSpLocks/>
                </p:cNvGrpSpPr>
                <p:nvPr/>
              </p:nvGrpSpPr>
              <p:grpSpPr bwMode="auto">
                <a:xfrm>
                  <a:off x="2532" y="1051"/>
                  <a:ext cx="743" cy="185"/>
                  <a:chOff x="1565" y="2568"/>
                  <a:chExt cx="1118" cy="279"/>
                </a:xfrm>
              </p:grpSpPr>
              <p:sp>
                <p:nvSpPr>
                  <p:cNvPr id="29725" name="AutoShape 62">
                    <a:extLst>
                      <a:ext uri="{FF2B5EF4-FFF2-40B4-BE49-F238E27FC236}">
                        <a16:creationId xmlns:a16="http://schemas.microsoft.com/office/drawing/2014/main" id="{E0228D65-B648-4558-BCFB-F74D5840AE2E}"/>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26" name="AutoShape 63">
                    <a:extLst>
                      <a:ext uri="{FF2B5EF4-FFF2-40B4-BE49-F238E27FC236}">
                        <a16:creationId xmlns:a16="http://schemas.microsoft.com/office/drawing/2014/main" id="{DDDEF02D-1F13-423C-81FB-11B9BA14AE91}"/>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27" name="AutoShape 64">
                    <a:extLst>
                      <a:ext uri="{FF2B5EF4-FFF2-40B4-BE49-F238E27FC236}">
                        <a16:creationId xmlns:a16="http://schemas.microsoft.com/office/drawing/2014/main" id="{F1D4DAEC-C6F3-4058-A8BC-1DD1A0A774AF}"/>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28" name="AutoShape 65">
                    <a:extLst>
                      <a:ext uri="{FF2B5EF4-FFF2-40B4-BE49-F238E27FC236}">
                        <a16:creationId xmlns:a16="http://schemas.microsoft.com/office/drawing/2014/main" id="{E414AEF6-943F-47EE-9E89-29943DAC4F50}"/>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nvGrpSpPr>
                <p:cNvPr id="29720" name="Group 66">
                  <a:extLst>
                    <a:ext uri="{FF2B5EF4-FFF2-40B4-BE49-F238E27FC236}">
                      <a16:creationId xmlns:a16="http://schemas.microsoft.com/office/drawing/2014/main" id="{44BE2399-6A1C-4B07-888E-348E568F517A}"/>
                    </a:ext>
                  </a:extLst>
                </p:cNvPr>
                <p:cNvGrpSpPr>
                  <a:grpSpLocks/>
                </p:cNvGrpSpPr>
                <p:nvPr/>
              </p:nvGrpSpPr>
              <p:grpSpPr bwMode="auto">
                <a:xfrm rot="1353540">
                  <a:off x="2682" y="1111"/>
                  <a:ext cx="743" cy="186"/>
                  <a:chOff x="1565" y="2568"/>
                  <a:chExt cx="1118" cy="279"/>
                </a:xfrm>
              </p:grpSpPr>
              <p:sp>
                <p:nvSpPr>
                  <p:cNvPr id="29721" name="AutoShape 67">
                    <a:extLst>
                      <a:ext uri="{FF2B5EF4-FFF2-40B4-BE49-F238E27FC236}">
                        <a16:creationId xmlns:a16="http://schemas.microsoft.com/office/drawing/2014/main" id="{79ADF4C8-901A-4426-90B9-A78BB2DB7022}"/>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22" name="AutoShape 68">
                    <a:extLst>
                      <a:ext uri="{FF2B5EF4-FFF2-40B4-BE49-F238E27FC236}">
                        <a16:creationId xmlns:a16="http://schemas.microsoft.com/office/drawing/2014/main" id="{190E3278-53A2-4A5E-89AB-955E0F6C5323}"/>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23" name="AutoShape 69">
                    <a:extLst>
                      <a:ext uri="{FF2B5EF4-FFF2-40B4-BE49-F238E27FC236}">
                        <a16:creationId xmlns:a16="http://schemas.microsoft.com/office/drawing/2014/main" id="{910C34DD-4393-49F7-B4AD-DAA1F111C808}"/>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29724" name="AutoShape 70">
                    <a:extLst>
                      <a:ext uri="{FF2B5EF4-FFF2-40B4-BE49-F238E27FC236}">
                        <a16:creationId xmlns:a16="http://schemas.microsoft.com/office/drawing/2014/main" id="{E8381F6D-151E-459E-9D66-C04C857F85F1}"/>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grpSp>
          </p:grpSp>
        </p:grpSp>
      </p:grpSp>
      <p:cxnSp>
        <p:nvCxnSpPr>
          <p:cNvPr id="29702" name="AutoShape 71">
            <a:extLst>
              <a:ext uri="{FF2B5EF4-FFF2-40B4-BE49-F238E27FC236}">
                <a16:creationId xmlns:a16="http://schemas.microsoft.com/office/drawing/2014/main" id="{28687FEA-1D85-4FE8-AA2D-12A1B6C2477F}"/>
              </a:ext>
            </a:extLst>
          </p:cNvPr>
          <p:cNvCxnSpPr>
            <a:cxnSpLocks noChangeShapeType="1"/>
            <a:stCxn id="12312" idx="0"/>
          </p:cNvCxnSpPr>
          <p:nvPr/>
        </p:nvCxnSpPr>
        <p:spPr bwMode="auto">
          <a:xfrm rot="-5400000">
            <a:off x="2536032" y="2793206"/>
            <a:ext cx="1401762" cy="669925"/>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3" name="AutoShape 72">
            <a:extLst>
              <a:ext uri="{FF2B5EF4-FFF2-40B4-BE49-F238E27FC236}">
                <a16:creationId xmlns:a16="http://schemas.microsoft.com/office/drawing/2014/main" id="{0EE62BB0-0097-4601-A27D-A3F4D48B5D33}"/>
              </a:ext>
            </a:extLst>
          </p:cNvPr>
          <p:cNvCxnSpPr>
            <a:cxnSpLocks noChangeShapeType="1"/>
            <a:stCxn id="12312" idx="4"/>
          </p:cNvCxnSpPr>
          <p:nvPr/>
        </p:nvCxnSpPr>
        <p:spPr bwMode="auto">
          <a:xfrm rot="16200000" flipH="1">
            <a:off x="2539207" y="4618831"/>
            <a:ext cx="1395412" cy="669925"/>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704" name="Group 74">
            <a:extLst>
              <a:ext uri="{FF2B5EF4-FFF2-40B4-BE49-F238E27FC236}">
                <a16:creationId xmlns:a16="http://schemas.microsoft.com/office/drawing/2014/main" id="{0FE6C94D-18BF-4114-861E-450CC611FFB4}"/>
              </a:ext>
            </a:extLst>
          </p:cNvPr>
          <p:cNvGrpSpPr>
            <a:grpSpLocks/>
          </p:cNvGrpSpPr>
          <p:nvPr/>
        </p:nvGrpSpPr>
        <p:grpSpPr bwMode="auto">
          <a:xfrm>
            <a:off x="3581400" y="1870075"/>
            <a:ext cx="2239963" cy="1127125"/>
            <a:chOff x="2289" y="1260"/>
            <a:chExt cx="1335" cy="672"/>
          </a:xfrm>
        </p:grpSpPr>
        <p:sp>
          <p:nvSpPr>
            <p:cNvPr id="12363" name="AutoShape 75">
              <a:extLst>
                <a:ext uri="{FF2B5EF4-FFF2-40B4-BE49-F238E27FC236}">
                  <a16:creationId xmlns:a16="http://schemas.microsoft.com/office/drawing/2014/main" id="{740FC3D6-4593-4B67-A90E-8449206D4055}"/>
                </a:ext>
              </a:extLst>
            </p:cNvPr>
            <p:cNvSpPr>
              <a:spLocks noChangeArrowheads="1"/>
            </p:cNvSpPr>
            <p:nvPr/>
          </p:nvSpPr>
          <p:spPr bwMode="ltGray">
            <a:xfrm>
              <a:off x="2289" y="1260"/>
              <a:ext cx="1335" cy="67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charset="0"/>
              </a:endParaRPr>
            </a:p>
          </p:txBody>
        </p:sp>
        <p:pic>
          <p:nvPicPr>
            <p:cNvPr id="29713" name="Picture 76" descr="Picture4">
              <a:extLst>
                <a:ext uri="{FF2B5EF4-FFF2-40B4-BE49-F238E27FC236}">
                  <a16:creationId xmlns:a16="http://schemas.microsoft.com/office/drawing/2014/main" id="{9705E93E-B73E-4127-A085-B2DDA667D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313" y="1280"/>
              <a:ext cx="38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5" name="Group 80">
            <a:extLst>
              <a:ext uri="{FF2B5EF4-FFF2-40B4-BE49-F238E27FC236}">
                <a16:creationId xmlns:a16="http://schemas.microsoft.com/office/drawing/2014/main" id="{3509EA4C-0E97-4F56-94D0-BAA91EBA9C25}"/>
              </a:ext>
            </a:extLst>
          </p:cNvPr>
          <p:cNvGrpSpPr>
            <a:grpSpLocks/>
          </p:cNvGrpSpPr>
          <p:nvPr/>
        </p:nvGrpSpPr>
        <p:grpSpPr bwMode="auto">
          <a:xfrm>
            <a:off x="3587750" y="5121275"/>
            <a:ext cx="2239963" cy="1127125"/>
            <a:chOff x="2293" y="3198"/>
            <a:chExt cx="1335" cy="672"/>
          </a:xfrm>
        </p:grpSpPr>
        <p:sp>
          <p:nvSpPr>
            <p:cNvPr id="12369" name="AutoShape 81">
              <a:extLst>
                <a:ext uri="{FF2B5EF4-FFF2-40B4-BE49-F238E27FC236}">
                  <a16:creationId xmlns:a16="http://schemas.microsoft.com/office/drawing/2014/main" id="{36EF7D97-AF9C-475A-814E-4B073EE643FD}"/>
                </a:ext>
              </a:extLst>
            </p:cNvPr>
            <p:cNvSpPr>
              <a:spLocks noChangeArrowheads="1"/>
            </p:cNvSpPr>
            <p:nvPr/>
          </p:nvSpPr>
          <p:spPr bwMode="ltGray">
            <a:xfrm>
              <a:off x="2293" y="3198"/>
              <a:ext cx="1335" cy="67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charset="0"/>
              </a:endParaRPr>
            </a:p>
          </p:txBody>
        </p:sp>
        <p:pic>
          <p:nvPicPr>
            <p:cNvPr id="29711" name="Picture 82" descr="Picture4">
              <a:extLst>
                <a:ext uri="{FF2B5EF4-FFF2-40B4-BE49-F238E27FC236}">
                  <a16:creationId xmlns:a16="http://schemas.microsoft.com/office/drawing/2014/main" id="{EF48BD55-AB46-494F-8105-BF5E0F215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313" y="3216"/>
              <a:ext cx="38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6" name="Rectangle 83">
            <a:extLst>
              <a:ext uri="{FF2B5EF4-FFF2-40B4-BE49-F238E27FC236}">
                <a16:creationId xmlns:a16="http://schemas.microsoft.com/office/drawing/2014/main" id="{96A8F658-ED94-4618-A520-CC95643D94B6}"/>
              </a:ext>
            </a:extLst>
          </p:cNvPr>
          <p:cNvSpPr>
            <a:spLocks noChangeArrowheads="1"/>
          </p:cNvSpPr>
          <p:nvPr/>
        </p:nvSpPr>
        <p:spPr bwMode="auto">
          <a:xfrm>
            <a:off x="3944938" y="1947863"/>
            <a:ext cx="21145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7CD10E"/>
              </a:buClr>
              <a:buSzTx/>
              <a:buFontTx/>
              <a:buNone/>
            </a:pPr>
            <a:r>
              <a:rPr lang="zh-CN" altLang="en-US">
                <a:latin typeface="华文琥珀" panose="02010800040101010101" pitchFamily="2" charset="-122"/>
                <a:ea typeface="华文琥珀" panose="02010800040101010101" pitchFamily="2" charset="-122"/>
              </a:rPr>
              <a:t>自动监</a:t>
            </a:r>
            <a:endParaRPr lang="en-US" altLang="zh-CN">
              <a:latin typeface="华文琥珀" panose="02010800040101010101" pitchFamily="2" charset="-122"/>
              <a:ea typeface="华文琥珀" panose="02010800040101010101" pitchFamily="2" charset="-122"/>
            </a:endParaRPr>
          </a:p>
          <a:p>
            <a:pPr eaLnBrk="1" hangingPunct="1">
              <a:spcBef>
                <a:spcPct val="0"/>
              </a:spcBef>
              <a:buClr>
                <a:srgbClr val="7CD10E"/>
              </a:buClr>
              <a:buSzTx/>
              <a:buFontTx/>
              <a:buNone/>
            </a:pPr>
            <a:r>
              <a:rPr lang="zh-CN" altLang="en-US">
                <a:latin typeface="华文琥珀" panose="02010800040101010101" pitchFamily="2" charset="-122"/>
                <a:ea typeface="华文琥珀" panose="02010800040101010101" pitchFamily="2" charset="-122"/>
              </a:rPr>
              <a:t>督机制</a:t>
            </a:r>
            <a:endParaRPr lang="en-US" altLang="zh-CN">
              <a:latin typeface="华文琥珀" panose="02010800040101010101" pitchFamily="2" charset="-122"/>
              <a:ea typeface="华文琥珀" panose="02010800040101010101" pitchFamily="2" charset="-122"/>
            </a:endParaRPr>
          </a:p>
        </p:txBody>
      </p:sp>
      <p:sp>
        <p:nvSpPr>
          <p:cNvPr id="29707" name="Rectangle 85">
            <a:extLst>
              <a:ext uri="{FF2B5EF4-FFF2-40B4-BE49-F238E27FC236}">
                <a16:creationId xmlns:a16="http://schemas.microsoft.com/office/drawing/2014/main" id="{A19D5261-9833-46C9-B816-520B00CE32A5}"/>
              </a:ext>
            </a:extLst>
          </p:cNvPr>
          <p:cNvSpPr>
            <a:spLocks noChangeArrowheads="1"/>
          </p:cNvSpPr>
          <p:nvPr/>
        </p:nvSpPr>
        <p:spPr bwMode="auto">
          <a:xfrm>
            <a:off x="3938588" y="5170488"/>
            <a:ext cx="211455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7CD10E"/>
              </a:buClr>
              <a:buSzTx/>
              <a:buFontTx/>
              <a:buNone/>
            </a:pPr>
            <a:r>
              <a:rPr lang="zh-CN" altLang="en-US">
                <a:latin typeface="华文琥珀" panose="02010800040101010101" pitchFamily="2" charset="-122"/>
                <a:ea typeface="华文琥珀" panose="02010800040101010101" pitchFamily="2" charset="-122"/>
              </a:rPr>
              <a:t>自主监</a:t>
            </a:r>
            <a:endParaRPr lang="en-US" altLang="zh-CN">
              <a:latin typeface="华文琥珀" panose="02010800040101010101" pitchFamily="2" charset="-122"/>
              <a:ea typeface="华文琥珀" panose="02010800040101010101" pitchFamily="2" charset="-122"/>
            </a:endParaRPr>
          </a:p>
          <a:p>
            <a:pPr eaLnBrk="1" hangingPunct="1">
              <a:spcBef>
                <a:spcPct val="0"/>
              </a:spcBef>
              <a:buClr>
                <a:srgbClr val="7CD10E"/>
              </a:buClr>
              <a:buSzTx/>
              <a:buFontTx/>
              <a:buNone/>
            </a:pPr>
            <a:r>
              <a:rPr lang="zh-CN" altLang="en-US">
                <a:latin typeface="华文琥珀" panose="02010800040101010101" pitchFamily="2" charset="-122"/>
                <a:ea typeface="华文琥珀" panose="02010800040101010101" pitchFamily="2" charset="-122"/>
              </a:rPr>
              <a:t>督机制</a:t>
            </a:r>
            <a:endParaRPr lang="en-US" altLang="zh-CN">
              <a:latin typeface="华文琥珀" panose="02010800040101010101" pitchFamily="2" charset="-122"/>
              <a:ea typeface="华文琥珀" panose="02010800040101010101" pitchFamily="2" charset="-122"/>
            </a:endParaRPr>
          </a:p>
        </p:txBody>
      </p:sp>
      <p:sp>
        <p:nvSpPr>
          <p:cNvPr id="29708" name="Rectangle 86">
            <a:extLst>
              <a:ext uri="{FF2B5EF4-FFF2-40B4-BE49-F238E27FC236}">
                <a16:creationId xmlns:a16="http://schemas.microsoft.com/office/drawing/2014/main" id="{0FEF8F03-34A8-4CE9-9454-C96CC7887589}"/>
              </a:ext>
            </a:extLst>
          </p:cNvPr>
          <p:cNvSpPr>
            <a:spLocks noChangeArrowheads="1"/>
          </p:cNvSpPr>
          <p:nvPr/>
        </p:nvSpPr>
        <p:spPr bwMode="auto">
          <a:xfrm>
            <a:off x="152400" y="3267075"/>
            <a:ext cx="2547938"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a:solidFill>
                  <a:srgbClr val="000000"/>
                </a:solidFill>
                <a:latin typeface="Arial" panose="020B0604020202020204" pitchFamily="34" charset="0"/>
                <a:cs typeface="Arial" panose="020B0604020202020204" pitchFamily="34" charset="0"/>
              </a:rPr>
              <a:t>政府非税收入监管</a:t>
            </a:r>
            <a:endParaRPr lang="en-US" altLang="zh-CN">
              <a:solidFill>
                <a:srgbClr val="000000"/>
              </a:solidFill>
              <a:latin typeface="Arial" panose="020B0604020202020204" pitchFamily="34" charset="0"/>
              <a:cs typeface="Arial" panose="020B0604020202020204" pitchFamily="34" charset="0"/>
            </a:endParaRPr>
          </a:p>
        </p:txBody>
      </p:sp>
      <p:sp>
        <p:nvSpPr>
          <p:cNvPr id="29709" name="Rectangle 87">
            <a:extLst>
              <a:ext uri="{FF2B5EF4-FFF2-40B4-BE49-F238E27FC236}">
                <a16:creationId xmlns:a16="http://schemas.microsoft.com/office/drawing/2014/main" id="{E4A7AD55-D9D6-4E1F-A3E9-405CD6DB4A32}"/>
              </a:ext>
            </a:extLst>
          </p:cNvPr>
          <p:cNvSpPr>
            <a:spLocks noChangeArrowheads="1"/>
          </p:cNvSpPr>
          <p:nvPr/>
        </p:nvSpPr>
        <p:spPr bwMode="auto">
          <a:xfrm>
            <a:off x="7175500" y="3568700"/>
            <a:ext cx="1690688"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a:solidFill>
                  <a:srgbClr val="080808"/>
                </a:solidFill>
                <a:latin typeface="华文琥珀" panose="02010800040101010101" pitchFamily="2" charset="-122"/>
                <a:ea typeface="华文琥珀" panose="02010800040101010101" pitchFamily="2" charset="-122"/>
                <a:cs typeface="Arial" panose="020B0604020202020204" pitchFamily="34" charset="0"/>
              </a:rPr>
              <a:t>监管体系</a:t>
            </a:r>
            <a:endParaRPr lang="en-US" altLang="zh-CN">
              <a:solidFill>
                <a:srgbClr val="080808"/>
              </a:solidFill>
              <a:latin typeface="华文琥珀" panose="02010800040101010101" pitchFamily="2" charset="-122"/>
              <a:ea typeface="华文琥珀" panose="02010800040101010101" pitchFamily="2"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a:extLst>
              <a:ext uri="{FF2B5EF4-FFF2-40B4-BE49-F238E27FC236}">
                <a16:creationId xmlns:a16="http://schemas.microsoft.com/office/drawing/2014/main" id="{69BFA4AC-CA0F-48DE-8786-FA99249D8A9E}"/>
              </a:ext>
            </a:extLst>
          </p:cNvPr>
          <p:cNvSpPr>
            <a:spLocks noGrp="1"/>
          </p:cNvSpPr>
          <p:nvPr>
            <p:ph type="title"/>
          </p:nvPr>
        </p:nvSpPr>
        <p:spPr/>
        <p:txBody>
          <a:bodyPr/>
          <a:lstStyle/>
          <a:p>
            <a:r>
              <a:rPr lang="zh-CN" altLang="en-US"/>
              <a:t>自动监督机制（第一层次）</a:t>
            </a:r>
          </a:p>
        </p:txBody>
      </p:sp>
      <p:sp>
        <p:nvSpPr>
          <p:cNvPr id="3" name="内容占位符 2">
            <a:extLst>
              <a:ext uri="{FF2B5EF4-FFF2-40B4-BE49-F238E27FC236}">
                <a16:creationId xmlns:a16="http://schemas.microsoft.com/office/drawing/2014/main" id="{A45BB59A-FC90-4DEC-83FB-EB2E9C8C710D}"/>
              </a:ext>
            </a:extLst>
          </p:cNvPr>
          <p:cNvSpPr>
            <a:spLocks noGrp="1"/>
          </p:cNvSpPr>
          <p:nvPr>
            <p:ph idx="1"/>
          </p:nvPr>
        </p:nvSpPr>
        <p:spPr>
          <a:xfrm>
            <a:off x="827088" y="1989138"/>
            <a:ext cx="7772400" cy="4114800"/>
          </a:xfrm>
        </p:spPr>
        <p:txBody>
          <a:bodyPr/>
          <a:lstStyle/>
          <a:p>
            <a:pPr>
              <a:defRPr/>
            </a:pPr>
            <a:r>
              <a:rPr lang="zh-CN" altLang="en-US" sz="2800" b="1" dirty="0">
                <a:latin typeface="仿宋" pitchFamily="49" charset="-122"/>
                <a:ea typeface="仿宋" pitchFamily="49" charset="-122"/>
              </a:rPr>
              <a:t>内生于非税收入管理活动之中，对政府非税收入管理权力行使过程本身进行规范所形成的监督机制。</a:t>
            </a:r>
          </a:p>
          <a:p>
            <a:pPr>
              <a:defRPr/>
            </a:pPr>
            <a:r>
              <a:rPr lang="zh-CN" altLang="en-US" sz="2800" b="1" dirty="0">
                <a:solidFill>
                  <a:srgbClr val="FF0000"/>
                </a:solidFill>
                <a:latin typeface="方正舒体" pitchFamily="2" charset="-122"/>
                <a:ea typeface="方正舒体" pitchFamily="2" charset="-122"/>
              </a:rPr>
              <a:t>参与非税收入管理活动的</a:t>
            </a:r>
            <a:endParaRPr lang="en-US" altLang="zh-CN" sz="2800" b="1" dirty="0">
              <a:solidFill>
                <a:srgbClr val="FF0000"/>
              </a:solidFill>
              <a:latin typeface="方正舒体" pitchFamily="2" charset="-122"/>
              <a:ea typeface="方正舒体" pitchFamily="2" charset="-122"/>
            </a:endParaRPr>
          </a:p>
          <a:p>
            <a:pPr marL="0" indent="0">
              <a:buFont typeface="Wingdings" panose="05000000000000000000" pitchFamily="2" charset="2"/>
              <a:buNone/>
              <a:defRPr/>
            </a:pPr>
            <a:r>
              <a:rPr lang="zh-CN" altLang="en-US" sz="2800" b="1" dirty="0">
                <a:solidFill>
                  <a:srgbClr val="FF0000"/>
                </a:solidFill>
                <a:latin typeface="方正舒体" pitchFamily="2" charset="-122"/>
                <a:ea typeface="方正舒体" pitchFamily="2" charset="-122"/>
              </a:rPr>
              <a:t>   各职能机构各自依法办事</a:t>
            </a:r>
            <a:endParaRPr lang="en-US" altLang="zh-CN" sz="2800" b="1" dirty="0">
              <a:solidFill>
                <a:srgbClr val="FF0000"/>
              </a:solidFill>
              <a:latin typeface="方正舒体" pitchFamily="2" charset="-122"/>
              <a:ea typeface="方正舒体" pitchFamily="2" charset="-122"/>
            </a:endParaRPr>
          </a:p>
          <a:p>
            <a:pPr marL="0" indent="0">
              <a:buFont typeface="Wingdings" panose="05000000000000000000" pitchFamily="2" charset="2"/>
              <a:buNone/>
              <a:defRPr/>
            </a:pPr>
            <a:r>
              <a:rPr lang="zh-CN" altLang="en-US" sz="2800" b="1" dirty="0">
                <a:solidFill>
                  <a:srgbClr val="FF0000"/>
                </a:solidFill>
                <a:latin typeface="方正舒体" pitchFamily="2" charset="-122"/>
                <a:ea typeface="方正舒体" pitchFamily="2" charset="-122"/>
              </a:rPr>
              <a:t>   过程中会自发地产生一种</a:t>
            </a:r>
            <a:endParaRPr lang="en-US" altLang="zh-CN" sz="2800" b="1" dirty="0">
              <a:solidFill>
                <a:srgbClr val="FF0000"/>
              </a:solidFill>
              <a:latin typeface="方正舒体" pitchFamily="2" charset="-122"/>
              <a:ea typeface="方正舒体" pitchFamily="2" charset="-122"/>
            </a:endParaRPr>
          </a:p>
          <a:p>
            <a:pPr marL="0" indent="0">
              <a:buFont typeface="Wingdings" panose="05000000000000000000" pitchFamily="2" charset="2"/>
              <a:buNone/>
              <a:defRPr/>
            </a:pPr>
            <a:r>
              <a:rPr lang="zh-CN" altLang="en-US" sz="2800" b="1" dirty="0">
                <a:solidFill>
                  <a:srgbClr val="FF0000"/>
                </a:solidFill>
                <a:latin typeface="方正舒体" pitchFamily="2" charset="-122"/>
                <a:ea typeface="方正舒体" pitchFamily="2" charset="-122"/>
              </a:rPr>
              <a:t>   规范非税收入管理主体行为的效果。</a:t>
            </a:r>
            <a:endParaRPr lang="en-US" altLang="zh-CN" sz="2800" b="1" dirty="0">
              <a:solidFill>
                <a:srgbClr val="FF0000"/>
              </a:solidFill>
              <a:latin typeface="方正舒体" pitchFamily="2" charset="-122"/>
              <a:ea typeface="方正舒体" pitchFamily="2" charset="-122"/>
            </a:endParaRPr>
          </a:p>
          <a:p>
            <a:pPr>
              <a:defRPr/>
            </a:pPr>
            <a:r>
              <a:rPr lang="zh-CN" altLang="en-US" sz="2800" dirty="0"/>
              <a:t>权力机关和行政机构之间的相互制衡</a:t>
            </a:r>
            <a:r>
              <a:rPr lang="zh-CN" altLang="en-US" dirty="0"/>
              <a:t>。</a:t>
            </a:r>
          </a:p>
        </p:txBody>
      </p:sp>
      <p:pic>
        <p:nvPicPr>
          <p:cNvPr id="30724" name="Picture 2">
            <a:extLst>
              <a:ext uri="{FF2B5EF4-FFF2-40B4-BE49-F238E27FC236}">
                <a16:creationId xmlns:a16="http://schemas.microsoft.com/office/drawing/2014/main" id="{D67706B7-1B27-46C4-8B0A-B6444491A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987675"/>
            <a:ext cx="2879725"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a:extLst>
              <a:ext uri="{FF2B5EF4-FFF2-40B4-BE49-F238E27FC236}">
                <a16:creationId xmlns:a16="http://schemas.microsoft.com/office/drawing/2014/main" id="{5BC4690F-0316-4303-AD73-7437ED2528D8}"/>
              </a:ext>
            </a:extLst>
          </p:cNvPr>
          <p:cNvSpPr>
            <a:spLocks noGrp="1"/>
          </p:cNvSpPr>
          <p:nvPr>
            <p:ph type="title"/>
          </p:nvPr>
        </p:nvSpPr>
        <p:spPr>
          <a:xfrm>
            <a:off x="1150938" y="214313"/>
            <a:ext cx="7793037" cy="1054100"/>
          </a:xfrm>
        </p:spPr>
        <p:txBody>
          <a:bodyPr/>
          <a:lstStyle/>
          <a:p>
            <a:r>
              <a:rPr lang="zh-CN" altLang="en-US">
                <a:latin typeface="微软雅黑" panose="020B0503020204020204" pitchFamily="34" charset="-122"/>
                <a:ea typeface="微软雅黑" panose="020B0503020204020204" pitchFamily="34" charset="-122"/>
              </a:rPr>
              <a:t>自主监督机制（第二层次）</a:t>
            </a:r>
          </a:p>
        </p:txBody>
      </p:sp>
      <p:sp>
        <p:nvSpPr>
          <p:cNvPr id="31747" name="内容占位符 2">
            <a:extLst>
              <a:ext uri="{FF2B5EF4-FFF2-40B4-BE49-F238E27FC236}">
                <a16:creationId xmlns:a16="http://schemas.microsoft.com/office/drawing/2014/main" id="{A6F9006A-883A-4369-967A-E3C3A7CAD795}"/>
              </a:ext>
            </a:extLst>
          </p:cNvPr>
          <p:cNvSpPr>
            <a:spLocks noGrp="1"/>
          </p:cNvSpPr>
          <p:nvPr>
            <p:ph idx="1"/>
          </p:nvPr>
        </p:nvSpPr>
        <p:spPr>
          <a:xfrm>
            <a:off x="395288" y="2060575"/>
            <a:ext cx="4392612" cy="4114800"/>
          </a:xfrm>
        </p:spPr>
        <p:txBody>
          <a:bodyPr/>
          <a:lstStyle/>
          <a:p>
            <a:pPr eaLnBrk="1" hangingPunct="1">
              <a:spcBef>
                <a:spcPts val="1200"/>
              </a:spcBef>
              <a:buFont typeface="Wingdings" panose="05000000000000000000" pitchFamily="2" charset="2"/>
              <a:buNone/>
            </a:pPr>
            <a:r>
              <a:rPr lang="zh-CN" altLang="en-US" sz="2800" b="1">
                <a:solidFill>
                  <a:srgbClr val="7CD10E"/>
                </a:solidFill>
                <a:latin typeface="华文琥珀" panose="02010800040101010101" pitchFamily="2" charset="-122"/>
                <a:ea typeface="华文琥珀" panose="02010800040101010101" pitchFamily="2" charset="-122"/>
              </a:rPr>
              <a:t>    </a:t>
            </a:r>
            <a:r>
              <a:rPr lang="zh-CN" altLang="en-US" sz="3600" b="1">
                <a:solidFill>
                  <a:srgbClr val="7CD10E"/>
                </a:solidFill>
                <a:latin typeface="华文琥珀" panose="02010800040101010101" pitchFamily="2" charset="-122"/>
                <a:ea typeface="华文琥珀" panose="02010800040101010101" pitchFamily="2" charset="-122"/>
              </a:rPr>
              <a:t>通过相应的机构履行法律赋予的权力，建立非税收入的征收稽查与使用监督机构专门对非税收入管理权力行政过程展开监督。</a:t>
            </a:r>
          </a:p>
          <a:p>
            <a:endParaRPr lang="zh-CN" altLang="en-US"/>
          </a:p>
        </p:txBody>
      </p:sp>
      <p:pic>
        <p:nvPicPr>
          <p:cNvPr id="31748" name="Picture 2">
            <a:extLst>
              <a:ext uri="{FF2B5EF4-FFF2-40B4-BE49-F238E27FC236}">
                <a16:creationId xmlns:a16="http://schemas.microsoft.com/office/drawing/2014/main" id="{1A45BF0C-EC2C-49F5-BD2C-0AC1B1E57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916113"/>
            <a:ext cx="3919537"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a:extLst>
              <a:ext uri="{FF2B5EF4-FFF2-40B4-BE49-F238E27FC236}">
                <a16:creationId xmlns:a16="http://schemas.microsoft.com/office/drawing/2014/main" id="{06EFEFF3-1AD4-47BA-806E-0AF2EC19F19A}"/>
              </a:ext>
            </a:extLst>
          </p:cNvPr>
          <p:cNvSpPr>
            <a:spLocks noGrp="1"/>
          </p:cNvSpPr>
          <p:nvPr>
            <p:ph idx="4294967295"/>
          </p:nvPr>
        </p:nvSpPr>
        <p:spPr>
          <a:xfrm>
            <a:off x="519113" y="1628775"/>
            <a:ext cx="8216900" cy="4729163"/>
          </a:xfrm>
        </p:spPr>
        <p:txBody>
          <a:bodyPr/>
          <a:lstStyle/>
          <a:p>
            <a:pPr eaLnBrk="1" hangingPunct="1">
              <a:lnSpc>
                <a:spcPct val="110000"/>
              </a:lnSpc>
              <a:spcBef>
                <a:spcPts val="1200"/>
              </a:spcBef>
              <a:buFont typeface="Wingdings" panose="05000000000000000000" pitchFamily="2" charset="2"/>
              <a:buNone/>
              <a:defRPr/>
            </a:pPr>
            <a:r>
              <a:rPr lang="zh-CN" altLang="en-US" sz="2400" b="1" dirty="0">
                <a:latin typeface="隶书" pitchFamily="49" charset="-122"/>
                <a:ea typeface="隶书" pitchFamily="49" charset="-122"/>
              </a:rPr>
              <a:t>  </a:t>
            </a:r>
            <a:r>
              <a:rPr lang="en-US" altLang="zh-CN" b="1" dirty="0">
                <a:solidFill>
                  <a:srgbClr val="0070C0"/>
                </a:solidFill>
                <a:latin typeface="隶书" pitchFamily="49" charset="-122"/>
                <a:ea typeface="隶书" pitchFamily="49" charset="-122"/>
              </a:rPr>
              <a:t>(</a:t>
            </a:r>
            <a:r>
              <a:rPr lang="zh-CN" altLang="en-US" b="1" dirty="0">
                <a:solidFill>
                  <a:srgbClr val="0070C0"/>
                </a:solidFill>
                <a:latin typeface="隶书" pitchFamily="49" charset="-122"/>
                <a:ea typeface="隶书" pitchFamily="49" charset="-122"/>
              </a:rPr>
              <a:t>一</a:t>
            </a:r>
            <a:r>
              <a:rPr lang="en-US" altLang="zh-CN" b="1" dirty="0">
                <a:solidFill>
                  <a:srgbClr val="0070C0"/>
                </a:solidFill>
                <a:latin typeface="隶书" pitchFamily="49" charset="-122"/>
                <a:ea typeface="隶书" pitchFamily="49" charset="-122"/>
              </a:rPr>
              <a:t>)</a:t>
            </a:r>
            <a:r>
              <a:rPr lang="zh-CN" altLang="en-US" b="1" dirty="0">
                <a:solidFill>
                  <a:srgbClr val="0070C0"/>
                </a:solidFill>
                <a:latin typeface="隶书" pitchFamily="49" charset="-122"/>
                <a:ea typeface="隶书" pitchFamily="49" charset="-122"/>
              </a:rPr>
              <a:t>按照分权与制衡原则建立的非税收入管理权力配置体系存在三方面的缺陷</a:t>
            </a:r>
            <a:endParaRPr lang="en-US" altLang="zh-CN" b="1" dirty="0">
              <a:solidFill>
                <a:srgbClr val="0070C0"/>
              </a:solidFill>
              <a:latin typeface="隶书" pitchFamily="49" charset="-122"/>
              <a:ea typeface="隶书" pitchFamily="49" charset="-122"/>
            </a:endParaRPr>
          </a:p>
          <a:p>
            <a:pPr marL="0" indent="0" eaLnBrk="1" hangingPunct="1">
              <a:lnSpc>
                <a:spcPct val="110000"/>
              </a:lnSpc>
              <a:spcBef>
                <a:spcPts val="1200"/>
              </a:spcBef>
              <a:buClr>
                <a:srgbClr val="92D050"/>
              </a:buClr>
              <a:buFont typeface="Wingdings" panose="05000000000000000000" pitchFamily="2" charset="2"/>
              <a:buNone/>
              <a:defRPr/>
            </a:pPr>
            <a:endParaRPr lang="en-US" altLang="zh-CN" sz="2400" b="1" dirty="0">
              <a:latin typeface="仿宋" pitchFamily="49" charset="-122"/>
              <a:ea typeface="仿宋" pitchFamily="49" charset="-122"/>
            </a:endParaRPr>
          </a:p>
          <a:p>
            <a:pPr eaLnBrk="1" hangingPunct="1">
              <a:buFont typeface="Wingdings" panose="05000000000000000000" pitchFamily="2" charset="2"/>
              <a:buNone/>
              <a:defRPr/>
            </a:pPr>
            <a:endParaRPr lang="zh-CN" altLang="en-US" sz="2400" b="1" dirty="0">
              <a:latin typeface="仿宋" pitchFamily="49" charset="-122"/>
              <a:ea typeface="仿宋" pitchFamily="49" charset="-122"/>
            </a:endParaRPr>
          </a:p>
        </p:txBody>
      </p:sp>
      <p:sp>
        <p:nvSpPr>
          <p:cNvPr id="32771" name="TextBox 1">
            <a:extLst>
              <a:ext uri="{FF2B5EF4-FFF2-40B4-BE49-F238E27FC236}">
                <a16:creationId xmlns:a16="http://schemas.microsoft.com/office/drawing/2014/main" id="{2E4727D2-E15F-4429-A40C-25C36884553B}"/>
              </a:ext>
            </a:extLst>
          </p:cNvPr>
          <p:cNvSpPr txBox="1">
            <a:spLocks noChangeArrowheads="1"/>
          </p:cNvSpPr>
          <p:nvPr/>
        </p:nvSpPr>
        <p:spPr bwMode="auto">
          <a:xfrm>
            <a:off x="1093788" y="554038"/>
            <a:ext cx="5543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7CD10E"/>
              </a:buClr>
              <a:buSzTx/>
              <a:buFontTx/>
              <a:buNone/>
            </a:pPr>
            <a:r>
              <a:rPr lang="zh-CN" altLang="en-US" sz="4000">
                <a:solidFill>
                  <a:srgbClr val="7030A0"/>
                </a:solidFill>
                <a:latin typeface="华文行楷" panose="02010800040101010101" pitchFamily="2" charset="-122"/>
                <a:ea typeface="华文行楷" panose="02010800040101010101" pitchFamily="2" charset="-122"/>
              </a:rPr>
              <a:t>为何建立自主监督机制？</a:t>
            </a:r>
            <a:endParaRPr lang="en-US" altLang="zh-CN" sz="4000">
              <a:solidFill>
                <a:srgbClr val="7030A0"/>
              </a:solidFill>
              <a:latin typeface="华文行楷" panose="02010800040101010101" pitchFamily="2" charset="-122"/>
              <a:ea typeface="华文行楷" panose="02010800040101010101" pitchFamily="2" charset="-122"/>
            </a:endParaRPr>
          </a:p>
        </p:txBody>
      </p:sp>
      <p:pic>
        <p:nvPicPr>
          <p:cNvPr id="32772" name="Picture 21" descr="2">
            <a:extLst>
              <a:ext uri="{FF2B5EF4-FFF2-40B4-BE49-F238E27FC236}">
                <a16:creationId xmlns:a16="http://schemas.microsoft.com/office/drawing/2014/main" id="{32C95C66-0122-48E5-B4DE-9B85680B1A5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25" y="3500438"/>
            <a:ext cx="200025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2">
            <a:extLst>
              <a:ext uri="{FF2B5EF4-FFF2-40B4-BE49-F238E27FC236}">
                <a16:creationId xmlns:a16="http://schemas.microsoft.com/office/drawing/2014/main" id="{003FB57F-188A-4511-8266-F899073C8201}"/>
              </a:ext>
            </a:extLst>
          </p:cNvPr>
          <p:cNvSpPr txBox="1">
            <a:spLocks noChangeArrowheads="1"/>
          </p:cNvSpPr>
          <p:nvPr/>
        </p:nvSpPr>
        <p:spPr bwMode="auto">
          <a:xfrm>
            <a:off x="1050925" y="3762375"/>
            <a:ext cx="12969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b="1">
                <a:latin typeface="仿宋" panose="02010609060101010101" pitchFamily="49" charset="-122"/>
                <a:ea typeface="仿宋" panose="02010609060101010101" pitchFamily="49" charset="-122"/>
              </a:rPr>
              <a:t>制度供给滞后性</a:t>
            </a:r>
            <a:endParaRPr lang="zh-CN" altLang="en-US">
              <a:latin typeface="Arial" panose="020B0604020202020204" pitchFamily="34" charset="0"/>
            </a:endParaRPr>
          </a:p>
        </p:txBody>
      </p:sp>
      <p:pic>
        <p:nvPicPr>
          <p:cNvPr id="32774" name="Picture 32" descr="1">
            <a:extLst>
              <a:ext uri="{FF2B5EF4-FFF2-40B4-BE49-F238E27FC236}">
                <a16:creationId xmlns:a16="http://schemas.microsoft.com/office/drawing/2014/main" id="{213F6FC4-0A44-48B0-B13F-5BCA0AB25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3519488"/>
            <a:ext cx="2016125"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矩形 9">
            <a:extLst>
              <a:ext uri="{FF2B5EF4-FFF2-40B4-BE49-F238E27FC236}">
                <a16:creationId xmlns:a16="http://schemas.microsoft.com/office/drawing/2014/main" id="{ED9D728D-23DA-4883-8135-D7AD8AABC380}"/>
              </a:ext>
            </a:extLst>
          </p:cNvPr>
          <p:cNvSpPr>
            <a:spLocks noChangeArrowheads="1"/>
          </p:cNvSpPr>
          <p:nvPr/>
        </p:nvSpPr>
        <p:spPr bwMode="auto">
          <a:xfrm>
            <a:off x="2286000" y="2828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latin typeface="Arial" panose="020B0604020202020204" pitchFamily="34" charset="0"/>
            </a:endParaRPr>
          </a:p>
        </p:txBody>
      </p:sp>
      <p:sp>
        <p:nvSpPr>
          <p:cNvPr id="5" name="TextBox 4">
            <a:extLst>
              <a:ext uri="{FF2B5EF4-FFF2-40B4-BE49-F238E27FC236}">
                <a16:creationId xmlns:a16="http://schemas.microsoft.com/office/drawing/2014/main" id="{4C4B2922-B0D2-447D-88B2-011E58423D0E}"/>
              </a:ext>
            </a:extLst>
          </p:cNvPr>
          <p:cNvSpPr txBox="1"/>
          <p:nvPr/>
        </p:nvSpPr>
        <p:spPr>
          <a:xfrm>
            <a:off x="3359150" y="3482975"/>
            <a:ext cx="1717675" cy="2678113"/>
          </a:xfrm>
          <a:prstGeom prst="rect">
            <a:avLst/>
          </a:prstGeom>
          <a:noFill/>
        </p:spPr>
        <p:txBody>
          <a:bodyPr>
            <a:spAutoFit/>
          </a:bodyPr>
          <a:lstStyle/>
          <a:p>
            <a:pPr>
              <a:defRPr/>
            </a:pPr>
            <a:r>
              <a:rPr lang="zh-CN" altLang="en-US" sz="2800" b="1" kern="0" dirty="0">
                <a:solidFill>
                  <a:srgbClr val="000000"/>
                </a:solidFill>
                <a:latin typeface="仿宋" pitchFamily="49" charset="-122"/>
                <a:ea typeface="仿宋" pitchFamily="49" charset="-122"/>
              </a:rPr>
              <a:t>制度执行中的“自由裁量权”所带来的财政行为的随意性</a:t>
            </a:r>
            <a:endParaRPr lang="zh-CN" altLang="en-US" sz="2800" dirty="0">
              <a:latin typeface="Arial" charset="0"/>
            </a:endParaRPr>
          </a:p>
        </p:txBody>
      </p:sp>
      <p:pic>
        <p:nvPicPr>
          <p:cNvPr id="32777" name="Picture 33" descr="plate">
            <a:extLst>
              <a:ext uri="{FF2B5EF4-FFF2-40B4-BE49-F238E27FC236}">
                <a16:creationId xmlns:a16="http://schemas.microsoft.com/office/drawing/2014/main" id="{5D771525-CD5B-4B6C-A76A-E8F65A626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3500438"/>
            <a:ext cx="19970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Box 6">
            <a:extLst>
              <a:ext uri="{FF2B5EF4-FFF2-40B4-BE49-F238E27FC236}">
                <a16:creationId xmlns:a16="http://schemas.microsoft.com/office/drawing/2014/main" id="{F30C9D24-ED6B-49F0-B196-37A50AD0DFB3}"/>
              </a:ext>
            </a:extLst>
          </p:cNvPr>
          <p:cNvSpPr txBox="1">
            <a:spLocks noChangeArrowheads="1"/>
          </p:cNvSpPr>
          <p:nvPr/>
        </p:nvSpPr>
        <p:spPr bwMode="auto">
          <a:xfrm>
            <a:off x="6038850" y="3684588"/>
            <a:ext cx="16383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800" b="1">
                <a:latin typeface="仿宋" panose="02010609060101010101" pitchFamily="49" charset="-122"/>
                <a:ea typeface="仿宋" panose="02010609060101010101" pitchFamily="49" charset="-122"/>
              </a:rPr>
              <a:t>非税收入使用管理机关之间的“合谋”行为</a:t>
            </a:r>
            <a:endParaRPr lang="zh-CN" altLang="en-US" sz="2800">
              <a:latin typeface="Arial" panose="020B0604020202020204" pitchFamily="34" charset="0"/>
            </a:endParaRPr>
          </a:p>
        </p:txBody>
      </p:sp>
      <p:pic>
        <p:nvPicPr>
          <p:cNvPr id="32779" name="Picture 31" descr="14">
            <a:extLst>
              <a:ext uri="{FF2B5EF4-FFF2-40B4-BE49-F238E27FC236}">
                <a16:creationId xmlns:a16="http://schemas.microsoft.com/office/drawing/2014/main" id="{76DFB222-B994-40FF-A238-16A497BC99E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7313" y="3094038"/>
            <a:ext cx="685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30" descr="13">
            <a:extLst>
              <a:ext uri="{FF2B5EF4-FFF2-40B4-BE49-F238E27FC236}">
                <a16:creationId xmlns:a16="http://schemas.microsoft.com/office/drawing/2014/main" id="{F937C785-206E-4F10-9567-7FCB93D55FA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1763" y="3094038"/>
            <a:ext cx="685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1" descr="14">
            <a:extLst>
              <a:ext uri="{FF2B5EF4-FFF2-40B4-BE49-F238E27FC236}">
                <a16:creationId xmlns:a16="http://schemas.microsoft.com/office/drawing/2014/main" id="{616AA1D4-A3EB-4C73-BE4B-EB7487A6589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5100" y="3094038"/>
            <a:ext cx="685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Box 8">
            <a:extLst>
              <a:ext uri="{FF2B5EF4-FFF2-40B4-BE49-F238E27FC236}">
                <a16:creationId xmlns:a16="http://schemas.microsoft.com/office/drawing/2014/main" id="{BAF2B8E9-A965-4987-B4F0-91D75CA7D85E}"/>
              </a:ext>
            </a:extLst>
          </p:cNvPr>
          <p:cNvSpPr txBox="1">
            <a:spLocks noChangeArrowheads="1"/>
          </p:cNvSpPr>
          <p:nvPr/>
        </p:nvSpPr>
        <p:spPr bwMode="auto">
          <a:xfrm>
            <a:off x="1484313" y="3013075"/>
            <a:ext cx="2159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a:latin typeface="Arial" panose="020B0604020202020204" pitchFamily="34" charset="0"/>
              </a:rPr>
              <a:t>1</a:t>
            </a:r>
            <a:endParaRPr lang="zh-CN" altLang="en-US">
              <a:latin typeface="Arial" panose="020B0604020202020204" pitchFamily="34" charset="0"/>
            </a:endParaRPr>
          </a:p>
        </p:txBody>
      </p:sp>
      <p:sp>
        <p:nvSpPr>
          <p:cNvPr id="32783" name="TextBox 10">
            <a:extLst>
              <a:ext uri="{FF2B5EF4-FFF2-40B4-BE49-F238E27FC236}">
                <a16:creationId xmlns:a16="http://schemas.microsoft.com/office/drawing/2014/main" id="{572AF70C-AFE5-429F-B73C-953F53172688}"/>
              </a:ext>
            </a:extLst>
          </p:cNvPr>
          <p:cNvSpPr txBox="1">
            <a:spLocks noChangeArrowheads="1"/>
          </p:cNvSpPr>
          <p:nvPr/>
        </p:nvSpPr>
        <p:spPr bwMode="auto">
          <a:xfrm>
            <a:off x="4073525" y="2979738"/>
            <a:ext cx="2889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a:latin typeface="Arial" panose="020B0604020202020204" pitchFamily="34" charset="0"/>
              </a:rPr>
              <a:t>2</a:t>
            </a:r>
            <a:endParaRPr lang="zh-CN" altLang="en-US">
              <a:latin typeface="Arial" panose="020B0604020202020204" pitchFamily="34" charset="0"/>
            </a:endParaRPr>
          </a:p>
        </p:txBody>
      </p:sp>
      <p:sp>
        <p:nvSpPr>
          <p:cNvPr id="32784" name="TextBox 12">
            <a:extLst>
              <a:ext uri="{FF2B5EF4-FFF2-40B4-BE49-F238E27FC236}">
                <a16:creationId xmlns:a16="http://schemas.microsoft.com/office/drawing/2014/main" id="{7D8202CC-BC60-42BF-B071-F78776CBC7C9}"/>
              </a:ext>
            </a:extLst>
          </p:cNvPr>
          <p:cNvSpPr txBox="1">
            <a:spLocks noChangeArrowheads="1"/>
          </p:cNvSpPr>
          <p:nvPr/>
        </p:nvSpPr>
        <p:spPr bwMode="auto">
          <a:xfrm>
            <a:off x="6659563" y="3044825"/>
            <a:ext cx="433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a:latin typeface="Arial" panose="020B0604020202020204" pitchFamily="34" charset="0"/>
              </a:rPr>
              <a:t>3</a:t>
            </a:r>
            <a:endParaRPr lang="zh-CN" altLang="en-US">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6506</TotalTime>
  <Words>5838</Words>
  <Application>Microsoft Office PowerPoint</Application>
  <PresentationFormat>全屏显示(4:3)</PresentationFormat>
  <Paragraphs>389</Paragraphs>
  <Slides>51</Slides>
  <Notes>8</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51</vt:i4>
      </vt:variant>
    </vt:vector>
  </HeadingPairs>
  <TitlesOfParts>
    <vt:vector size="80" baseType="lpstr">
      <vt:lpstr>Arial</vt:lpstr>
      <vt:lpstr>宋体</vt:lpstr>
      <vt:lpstr>Tahoma</vt:lpstr>
      <vt:lpstr>Wingdings</vt:lpstr>
      <vt:lpstr>Calibri</vt:lpstr>
      <vt:lpstr>幼圆</vt:lpstr>
      <vt:lpstr>微软雅黑</vt:lpstr>
      <vt:lpstr>方正姚体</vt:lpstr>
      <vt:lpstr>Verdana</vt:lpstr>
      <vt:lpstr>华文琥珀</vt:lpstr>
      <vt:lpstr>仿宋</vt:lpstr>
      <vt:lpstr>方正舒体</vt:lpstr>
      <vt:lpstr>隶书</vt:lpstr>
      <vt:lpstr>华文行楷</vt:lpstr>
      <vt:lpstr>Times New Roman</vt:lpstr>
      <vt:lpstr>Gulim</vt:lpstr>
      <vt:lpstr>휴먼새내기체</vt:lpstr>
      <vt:lpstr>Monotype Sorts</vt:lpstr>
      <vt:lpstr>산돌고딕 M</vt:lpstr>
      <vt:lpstr>(한)문화방송</vt:lpstr>
      <vt:lpstr>华文隶书</vt:lpstr>
      <vt:lpstr>HY견고딕</vt:lpstr>
      <vt:lpstr>仿宋_GB2312</vt:lpstr>
      <vt:lpstr>Garamond</vt:lpstr>
      <vt:lpstr>黑体</vt:lpstr>
      <vt:lpstr>楷体_GB2312</vt:lpstr>
      <vt:lpstr>宋体-18030</vt:lpstr>
      <vt:lpstr>Blends</vt:lpstr>
      <vt:lpstr>Office 主题</vt:lpstr>
      <vt:lpstr>第八章 政府非税收入监督管理</vt:lpstr>
      <vt:lpstr>Contents</vt:lpstr>
      <vt:lpstr>第一节  政府非税收入监督及其实现机制</vt:lpstr>
      <vt:lpstr>何谓政府非税收入监督?</vt:lpstr>
      <vt:lpstr>非税收入监督目标</vt:lpstr>
      <vt:lpstr>政府非税收入监管的实现机制</vt:lpstr>
      <vt:lpstr>自动监督机制（第一层次）</vt:lpstr>
      <vt:lpstr>自主监督机制（第二层次）</vt:lpstr>
      <vt:lpstr>PowerPoint 演示文稿</vt:lpstr>
      <vt:lpstr>(二)设置收入稽查与使用的监督机构是确保公共权力的行使符合公共利益的要求</vt:lpstr>
      <vt:lpstr>第二节  政府非税收入监督体系及制度设计</vt:lpstr>
      <vt:lpstr>第二节  政府非税收入监督体系及制度设计</vt:lpstr>
      <vt:lpstr>PowerPoint 演示文稿</vt:lpstr>
      <vt:lpstr>PowerPoint 演示文稿</vt:lpstr>
      <vt:lpstr>PowerPoint 演示文稿</vt:lpstr>
      <vt:lpstr>四、监督体系的制度规范</vt:lpstr>
      <vt:lpstr>第三节 非税收入监督的范围和内容</vt:lpstr>
      <vt:lpstr>非税收入项目监督</vt:lpstr>
      <vt:lpstr>非税收入票据监督</vt:lpstr>
      <vt:lpstr>非税收入资金监督</vt:lpstr>
      <vt:lpstr>非税收入预算监督</vt:lpstr>
      <vt:lpstr>第四节 非税收入监督检查方式、方法与程序</vt:lpstr>
      <vt:lpstr>非税收入监督检查的方法</vt:lpstr>
      <vt:lpstr>具体稽查方法</vt:lpstr>
      <vt:lpstr>   1. 严控收费项目标准，确保依法征收</vt:lpstr>
      <vt:lpstr>   2. 仔细核查银行账户，确保源头控收</vt:lpstr>
      <vt:lpstr>   3. 全面清理使用票据，确保以票管收</vt:lpstr>
      <vt:lpstr>   4. 结合信访举报，确保应收尽收</vt:lpstr>
      <vt:lpstr>   （四）违规处理</vt:lpstr>
      <vt:lpstr>   非税收入监督检查的基本程序</vt:lpstr>
      <vt:lpstr>具体稽查流程</vt:lpstr>
      <vt:lpstr>具体稽查流程</vt:lpstr>
      <vt:lpstr>PowerPoint 演示文稿</vt:lpstr>
      <vt:lpstr>PowerPoint 演示文稿</vt:lpstr>
      <vt:lpstr>PowerPoint 演示文稿</vt:lpstr>
      <vt:lpstr>PowerPoint 演示文稿</vt:lpstr>
      <vt:lpstr>PowerPoint 演示文稿</vt:lpstr>
      <vt:lpstr>PowerPoint 演示文稿</vt:lpstr>
      <vt:lpstr>第五节  政府非税收入管理存在的问题</vt:lpstr>
      <vt:lpstr>乱收费的问题依然存在 </vt:lpstr>
      <vt:lpstr>非税收入管理未覆盖到所有非税收入项目 </vt:lpstr>
      <vt:lpstr>征收体制尚未理顺 </vt:lpstr>
      <vt:lpstr>二、非税收入使用方面存在的问题 </vt:lpstr>
      <vt:lpstr>三、非税收入监督方面的问题</vt:lpstr>
      <vt:lpstr>第六节 完善政府非税收入管理的对策 </vt:lpstr>
      <vt:lpstr>第四节 完善政府非税收入管理的对策</vt:lpstr>
      <vt:lpstr>第四节 完善政府非税收入管理的对策</vt:lpstr>
      <vt:lpstr>第四节 完善政府非税收入管理的对策</vt:lpstr>
      <vt:lpstr>第四节 完善政府非税收入管理的对策</vt:lpstr>
      <vt:lpstr>非税收入监督依据(国家层面)</vt:lpstr>
      <vt:lpstr>非税收入监督依据(地方层面)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wangchong</dc:creator>
  <cp:lastModifiedBy>wenjie zhang</cp:lastModifiedBy>
  <cp:revision>559</cp:revision>
  <dcterms:created xsi:type="dcterms:W3CDTF">2010-09-01T13:18:32Z</dcterms:created>
  <dcterms:modified xsi:type="dcterms:W3CDTF">2018-12-13T00:55:19Z</dcterms:modified>
</cp:coreProperties>
</file>