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46" r:id="rId1"/>
  </p:sldMasterIdLst>
  <p:notesMasterIdLst>
    <p:notesMasterId r:id="rId38"/>
  </p:notesMasterIdLst>
  <p:handoutMasterIdLst>
    <p:handoutMasterId r:id="rId39"/>
  </p:handoutMasterIdLst>
  <p:sldIdLst>
    <p:sldId id="571" r:id="rId2"/>
    <p:sldId id="753" r:id="rId3"/>
    <p:sldId id="754" r:id="rId4"/>
    <p:sldId id="756" r:id="rId5"/>
    <p:sldId id="757" r:id="rId6"/>
    <p:sldId id="758" r:id="rId7"/>
    <p:sldId id="759" r:id="rId8"/>
    <p:sldId id="760" r:id="rId9"/>
    <p:sldId id="761" r:id="rId10"/>
    <p:sldId id="762" r:id="rId11"/>
    <p:sldId id="763" r:id="rId12"/>
    <p:sldId id="764" r:id="rId13"/>
    <p:sldId id="765" r:id="rId14"/>
    <p:sldId id="766" r:id="rId15"/>
    <p:sldId id="767" r:id="rId16"/>
    <p:sldId id="768" r:id="rId17"/>
    <p:sldId id="769" r:id="rId18"/>
    <p:sldId id="770" r:id="rId19"/>
    <p:sldId id="771" r:id="rId20"/>
    <p:sldId id="772" r:id="rId21"/>
    <p:sldId id="773" r:id="rId22"/>
    <p:sldId id="774" r:id="rId23"/>
    <p:sldId id="775" r:id="rId24"/>
    <p:sldId id="776" r:id="rId25"/>
    <p:sldId id="777" r:id="rId26"/>
    <p:sldId id="778" r:id="rId27"/>
    <p:sldId id="783" r:id="rId28"/>
    <p:sldId id="784" r:id="rId29"/>
    <p:sldId id="785" r:id="rId30"/>
    <p:sldId id="779" r:id="rId31"/>
    <p:sldId id="780" r:id="rId32"/>
    <p:sldId id="781" r:id="rId33"/>
    <p:sldId id="782" r:id="rId34"/>
    <p:sldId id="786" r:id="rId35"/>
    <p:sldId id="787" r:id="rId36"/>
    <p:sldId id="788" r:id="rId3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CD10E"/>
    <a:srgbClr val="D43636"/>
    <a:srgbClr val="CC3300"/>
    <a:srgbClr val="D7181F"/>
    <a:srgbClr val="000000"/>
    <a:srgbClr val="FFFFFF"/>
    <a:srgbClr val="E0E4D0"/>
    <a:srgbClr val="CCE7D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87" autoAdjust="0"/>
    <p:restoredTop sz="94660"/>
  </p:normalViewPr>
  <p:slideViewPr>
    <p:cSldViewPr>
      <p:cViewPr varScale="1">
        <p:scale>
          <a:sx n="108" d="100"/>
          <a:sy n="108" d="100"/>
        </p:scale>
        <p:origin x="142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8050" name="Rectangle 2">
            <a:extLst>
              <a:ext uri="{FF2B5EF4-FFF2-40B4-BE49-F238E27FC236}">
                <a16:creationId xmlns:a16="http://schemas.microsoft.com/office/drawing/2014/main" id="{5D55CF24-C1F2-477F-8604-D5CD96713AFA}"/>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ea typeface="+mn-ea"/>
              </a:defRPr>
            </a:lvl1pPr>
          </a:lstStyle>
          <a:p>
            <a:pPr>
              <a:defRPr/>
            </a:pPr>
            <a:endParaRPr lang="en-US" altLang="zh-CN"/>
          </a:p>
        </p:txBody>
      </p:sp>
      <p:sp>
        <p:nvSpPr>
          <p:cNvPr id="258051" name="Rectangle 3">
            <a:extLst>
              <a:ext uri="{FF2B5EF4-FFF2-40B4-BE49-F238E27FC236}">
                <a16:creationId xmlns:a16="http://schemas.microsoft.com/office/drawing/2014/main" id="{5EADD4D2-444A-499B-ADA9-F6D5CA2C14A8}"/>
              </a:ext>
            </a:extLst>
          </p:cNvPr>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defRPr>
            </a:lvl1pPr>
          </a:lstStyle>
          <a:p>
            <a:pPr>
              <a:defRPr/>
            </a:pPr>
            <a:endParaRPr lang="en-US" altLang="zh-CN"/>
          </a:p>
        </p:txBody>
      </p:sp>
      <p:sp>
        <p:nvSpPr>
          <p:cNvPr id="258052" name="Rectangle 4">
            <a:extLst>
              <a:ext uri="{FF2B5EF4-FFF2-40B4-BE49-F238E27FC236}">
                <a16:creationId xmlns:a16="http://schemas.microsoft.com/office/drawing/2014/main" id="{A6A22F88-CC84-4B5A-88D8-E3F1ADD8CF42}"/>
              </a:ext>
            </a:extLst>
          </p:cNvPr>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ea typeface="+mn-ea"/>
              </a:defRPr>
            </a:lvl1pPr>
          </a:lstStyle>
          <a:p>
            <a:pPr>
              <a:defRPr/>
            </a:pPr>
            <a:endParaRPr lang="en-US" altLang="zh-CN"/>
          </a:p>
        </p:txBody>
      </p:sp>
      <p:sp>
        <p:nvSpPr>
          <p:cNvPr id="258053" name="Rectangle 5">
            <a:extLst>
              <a:ext uri="{FF2B5EF4-FFF2-40B4-BE49-F238E27FC236}">
                <a16:creationId xmlns:a16="http://schemas.microsoft.com/office/drawing/2014/main" id="{842F1B68-5008-499E-B259-94773CF47149}"/>
              </a:ext>
            </a:extLst>
          </p:cNvPr>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1BEE434-6C7D-42A0-84A5-E97FA27162A6}" type="slidenum">
              <a:rPr lang="en-US" altLang="zh-CN"/>
              <a:pPr/>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9794" name="Rectangle 2">
            <a:extLst>
              <a:ext uri="{FF2B5EF4-FFF2-40B4-BE49-F238E27FC236}">
                <a16:creationId xmlns:a16="http://schemas.microsoft.com/office/drawing/2014/main" id="{DCB33423-5C19-4F6B-AE96-0DC7A3028618}"/>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ea typeface="+mn-ea"/>
              </a:defRPr>
            </a:lvl1pPr>
          </a:lstStyle>
          <a:p>
            <a:pPr>
              <a:defRPr/>
            </a:pPr>
            <a:endParaRPr lang="en-US" altLang="zh-CN"/>
          </a:p>
        </p:txBody>
      </p:sp>
      <p:sp>
        <p:nvSpPr>
          <p:cNvPr id="289795" name="Rectangle 3">
            <a:extLst>
              <a:ext uri="{FF2B5EF4-FFF2-40B4-BE49-F238E27FC236}">
                <a16:creationId xmlns:a16="http://schemas.microsoft.com/office/drawing/2014/main" id="{7B06BC72-DF6E-4EE2-9C8C-57930B25D850}"/>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defRPr>
            </a:lvl1pPr>
          </a:lstStyle>
          <a:p>
            <a:pPr>
              <a:defRPr/>
            </a:pPr>
            <a:endParaRPr lang="en-US" altLang="zh-CN"/>
          </a:p>
        </p:txBody>
      </p:sp>
      <p:sp>
        <p:nvSpPr>
          <p:cNvPr id="39940" name="Rectangle 4">
            <a:extLst>
              <a:ext uri="{FF2B5EF4-FFF2-40B4-BE49-F238E27FC236}">
                <a16:creationId xmlns:a16="http://schemas.microsoft.com/office/drawing/2014/main" id="{7A32F6B8-15AC-4172-9F12-50F462BA5945}"/>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9797" name="Rectangle 5">
            <a:extLst>
              <a:ext uri="{FF2B5EF4-FFF2-40B4-BE49-F238E27FC236}">
                <a16:creationId xmlns:a16="http://schemas.microsoft.com/office/drawing/2014/main" id="{55EC0052-BCDE-4FB6-A8EA-956B7345D40F}"/>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CN" noProof="0"/>
              <a:t>Click to edit Master text styles</a:t>
            </a:r>
          </a:p>
          <a:p>
            <a:pPr lvl="1"/>
            <a:r>
              <a:rPr lang="en-US" altLang="zh-CN" noProof="0"/>
              <a:t>Second level</a:t>
            </a:r>
          </a:p>
          <a:p>
            <a:pPr lvl="2"/>
            <a:r>
              <a:rPr lang="en-US" altLang="zh-CN" noProof="0"/>
              <a:t>Third level</a:t>
            </a:r>
          </a:p>
          <a:p>
            <a:pPr lvl="3"/>
            <a:r>
              <a:rPr lang="en-US" altLang="zh-CN" noProof="0"/>
              <a:t>Fourth level</a:t>
            </a:r>
          </a:p>
          <a:p>
            <a:pPr lvl="4"/>
            <a:r>
              <a:rPr lang="en-US" altLang="zh-CN" noProof="0"/>
              <a:t>Fifth level</a:t>
            </a:r>
          </a:p>
        </p:txBody>
      </p:sp>
      <p:sp>
        <p:nvSpPr>
          <p:cNvPr id="289798" name="Rectangle 6">
            <a:extLst>
              <a:ext uri="{FF2B5EF4-FFF2-40B4-BE49-F238E27FC236}">
                <a16:creationId xmlns:a16="http://schemas.microsoft.com/office/drawing/2014/main" id="{59F7913C-3DA3-4806-B02A-EFF1B268F240}"/>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ea typeface="+mn-ea"/>
              </a:defRPr>
            </a:lvl1pPr>
          </a:lstStyle>
          <a:p>
            <a:pPr>
              <a:defRPr/>
            </a:pPr>
            <a:endParaRPr lang="en-US" altLang="zh-CN"/>
          </a:p>
        </p:txBody>
      </p:sp>
      <p:sp>
        <p:nvSpPr>
          <p:cNvPr id="289799" name="Rectangle 7">
            <a:extLst>
              <a:ext uri="{FF2B5EF4-FFF2-40B4-BE49-F238E27FC236}">
                <a16:creationId xmlns:a16="http://schemas.microsoft.com/office/drawing/2014/main" id="{BEC4AA4D-D19D-4788-8492-22B3F1A24AA4}"/>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C61F93C-FECE-4A9B-952C-D63753BCE5E1}" type="slidenum">
              <a:rPr lang="en-US" altLang="zh-CN"/>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3543DA2A-E561-4886-B4E0-77A7CE714120}"/>
              </a:ext>
            </a:extLst>
          </p:cNvPr>
          <p:cNvGrpSpPr>
            <a:grpSpLocks/>
          </p:cNvGrpSpPr>
          <p:nvPr/>
        </p:nvGrpSpPr>
        <p:grpSpPr bwMode="auto">
          <a:xfrm>
            <a:off x="0" y="2438400"/>
            <a:ext cx="9009063" cy="1052513"/>
            <a:chOff x="0" y="1536"/>
            <a:chExt cx="5675" cy="663"/>
          </a:xfrm>
        </p:grpSpPr>
        <p:grpSp>
          <p:nvGrpSpPr>
            <p:cNvPr id="5" name="Group 3">
              <a:extLst>
                <a:ext uri="{FF2B5EF4-FFF2-40B4-BE49-F238E27FC236}">
                  <a16:creationId xmlns:a16="http://schemas.microsoft.com/office/drawing/2014/main" id="{43AE8FA1-BF04-431D-BB93-BC5C517F17EC}"/>
                </a:ext>
              </a:extLst>
            </p:cNvPr>
            <p:cNvGrpSpPr>
              <a:grpSpLocks/>
            </p:cNvGrpSpPr>
            <p:nvPr/>
          </p:nvGrpSpPr>
          <p:grpSpPr bwMode="auto">
            <a:xfrm>
              <a:off x="183" y="1604"/>
              <a:ext cx="448" cy="299"/>
              <a:chOff x="720" y="336"/>
              <a:chExt cx="624" cy="432"/>
            </a:xfrm>
          </p:grpSpPr>
          <p:sp>
            <p:nvSpPr>
              <p:cNvPr id="12" name="Rectangle 4">
                <a:extLst>
                  <a:ext uri="{FF2B5EF4-FFF2-40B4-BE49-F238E27FC236}">
                    <a16:creationId xmlns:a16="http://schemas.microsoft.com/office/drawing/2014/main" id="{39E398B2-6F7A-48E2-9461-6D005EB7B32A}"/>
                  </a:ext>
                </a:extLst>
              </p:cNvPr>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13" name="Rectangle 5">
                <a:extLst>
                  <a:ext uri="{FF2B5EF4-FFF2-40B4-BE49-F238E27FC236}">
                    <a16:creationId xmlns:a16="http://schemas.microsoft.com/office/drawing/2014/main" id="{EE01C7D0-31B2-433E-AC10-BE74CE4F2C59}"/>
                  </a:ext>
                </a:extLst>
              </p:cNvPr>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grpSp>
          <p:nvGrpSpPr>
            <p:cNvPr id="6" name="Group 6">
              <a:extLst>
                <a:ext uri="{FF2B5EF4-FFF2-40B4-BE49-F238E27FC236}">
                  <a16:creationId xmlns:a16="http://schemas.microsoft.com/office/drawing/2014/main" id="{756742CA-8439-4264-9268-ECD97B134985}"/>
                </a:ext>
              </a:extLst>
            </p:cNvPr>
            <p:cNvGrpSpPr>
              <a:grpSpLocks/>
            </p:cNvGrpSpPr>
            <p:nvPr/>
          </p:nvGrpSpPr>
          <p:grpSpPr bwMode="auto">
            <a:xfrm>
              <a:off x="261" y="1870"/>
              <a:ext cx="465" cy="299"/>
              <a:chOff x="912" y="2640"/>
              <a:chExt cx="672" cy="432"/>
            </a:xfrm>
          </p:grpSpPr>
          <p:sp>
            <p:nvSpPr>
              <p:cNvPr id="10" name="Rectangle 7">
                <a:extLst>
                  <a:ext uri="{FF2B5EF4-FFF2-40B4-BE49-F238E27FC236}">
                    <a16:creationId xmlns:a16="http://schemas.microsoft.com/office/drawing/2014/main" id="{D24646C1-13DB-4BEC-9C50-AC90F310E468}"/>
                  </a:ext>
                </a:extLst>
              </p:cNvPr>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11" name="Rectangle 8">
                <a:extLst>
                  <a:ext uri="{FF2B5EF4-FFF2-40B4-BE49-F238E27FC236}">
                    <a16:creationId xmlns:a16="http://schemas.microsoft.com/office/drawing/2014/main" id="{1721F490-38F9-4F50-A87D-3E2421F0EB40}"/>
                  </a:ext>
                </a:extLst>
              </p:cNvPr>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sp>
          <p:nvSpPr>
            <p:cNvPr id="7" name="Rectangle 9">
              <a:extLst>
                <a:ext uri="{FF2B5EF4-FFF2-40B4-BE49-F238E27FC236}">
                  <a16:creationId xmlns:a16="http://schemas.microsoft.com/office/drawing/2014/main" id="{049C7865-E8DE-4A87-B1B6-DDCFB85A4FAC}"/>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8" name="Rectangle 10">
              <a:extLst>
                <a:ext uri="{FF2B5EF4-FFF2-40B4-BE49-F238E27FC236}">
                  <a16:creationId xmlns:a16="http://schemas.microsoft.com/office/drawing/2014/main" id="{3139BB95-DAE5-404D-89B0-F2CA01CF5400}"/>
                </a:ext>
              </a:extLst>
            </p:cNvPr>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9" name="Rectangle 11">
              <a:extLst>
                <a:ext uri="{FF2B5EF4-FFF2-40B4-BE49-F238E27FC236}">
                  <a16:creationId xmlns:a16="http://schemas.microsoft.com/office/drawing/2014/main" id="{3EF1AB2C-A219-4FA1-9C7E-34F2A915D18A}"/>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sp>
        <p:nvSpPr>
          <p:cNvPr id="58380" name="Rectangle 12"/>
          <p:cNvSpPr>
            <a:spLocks noGrp="1" noChangeArrowheads="1"/>
          </p:cNvSpPr>
          <p:nvPr>
            <p:ph type="ctrTitle"/>
          </p:nvPr>
        </p:nvSpPr>
        <p:spPr>
          <a:xfrm>
            <a:off x="990600" y="1676400"/>
            <a:ext cx="7772400" cy="1462088"/>
          </a:xfrm>
        </p:spPr>
        <p:txBody>
          <a:bodyPr/>
          <a:lstStyle>
            <a:lvl1pPr>
              <a:defRPr/>
            </a:lvl1pPr>
          </a:lstStyle>
          <a:p>
            <a:pPr lvl="0"/>
            <a:r>
              <a:rPr lang="zh-CN" altLang="en-US" noProof="0"/>
              <a:t>单击此处编辑母版标题样式</a:t>
            </a:r>
          </a:p>
        </p:txBody>
      </p:sp>
      <p:sp>
        <p:nvSpPr>
          <p:cNvPr id="5838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zh-CN" altLang="en-US" noProof="0"/>
              <a:t>单击此处编辑母版副标题样式</a:t>
            </a:r>
          </a:p>
        </p:txBody>
      </p:sp>
      <p:sp>
        <p:nvSpPr>
          <p:cNvPr id="14" name="Rectangle 14">
            <a:extLst>
              <a:ext uri="{FF2B5EF4-FFF2-40B4-BE49-F238E27FC236}">
                <a16:creationId xmlns:a16="http://schemas.microsoft.com/office/drawing/2014/main" id="{24218DC3-4041-4B3B-B533-05949C4B93B3}"/>
              </a:ext>
            </a:extLst>
          </p:cNvPr>
          <p:cNvSpPr>
            <a:spLocks noGrp="1" noChangeArrowheads="1"/>
          </p:cNvSpPr>
          <p:nvPr>
            <p:ph type="dt" sz="half" idx="10"/>
          </p:nvPr>
        </p:nvSpPr>
        <p:spPr>
          <a:xfrm>
            <a:off x="990600" y="6248400"/>
            <a:ext cx="1905000" cy="457200"/>
          </a:xfrm>
        </p:spPr>
        <p:txBody>
          <a:bodyPr/>
          <a:lstStyle>
            <a:lvl1pPr>
              <a:defRPr smtClean="0">
                <a:solidFill>
                  <a:schemeClr val="bg2"/>
                </a:solidFill>
              </a:defRPr>
            </a:lvl1pPr>
          </a:lstStyle>
          <a:p>
            <a:pPr>
              <a:defRPr/>
            </a:pPr>
            <a:fld id="{E3013986-C874-4A86-89B6-71AA77CD9321}" type="datetimeFigureOut">
              <a:rPr lang="zh-CN" altLang="en-US"/>
              <a:pPr>
                <a:defRPr/>
              </a:pPr>
              <a:t>2018/12/13</a:t>
            </a:fld>
            <a:endParaRPr lang="en-US" altLang="zh-CN"/>
          </a:p>
        </p:txBody>
      </p:sp>
      <p:sp>
        <p:nvSpPr>
          <p:cNvPr id="15" name="Rectangle 15">
            <a:extLst>
              <a:ext uri="{FF2B5EF4-FFF2-40B4-BE49-F238E27FC236}">
                <a16:creationId xmlns:a16="http://schemas.microsoft.com/office/drawing/2014/main" id="{92882E93-B39E-4C79-9B46-556A1F3E0557}"/>
              </a:ext>
            </a:extLst>
          </p:cNvPr>
          <p:cNvSpPr>
            <a:spLocks noGrp="1" noChangeArrowheads="1"/>
          </p:cNvSpPr>
          <p:nvPr>
            <p:ph type="ftr" sz="quarter" idx="11"/>
          </p:nvPr>
        </p:nvSpPr>
        <p:spPr>
          <a:xfrm>
            <a:off x="3429000" y="6248400"/>
            <a:ext cx="2895600" cy="457200"/>
          </a:xfrm>
        </p:spPr>
        <p:txBody>
          <a:bodyPr/>
          <a:lstStyle>
            <a:lvl1pPr>
              <a:defRPr smtClean="0">
                <a:solidFill>
                  <a:schemeClr val="bg2"/>
                </a:solidFill>
              </a:defRPr>
            </a:lvl1pPr>
          </a:lstStyle>
          <a:p>
            <a:pPr>
              <a:defRPr/>
            </a:pPr>
            <a:endParaRPr lang="en-US" altLang="zh-CN"/>
          </a:p>
        </p:txBody>
      </p:sp>
      <p:sp>
        <p:nvSpPr>
          <p:cNvPr id="16" name="Rectangle 16">
            <a:extLst>
              <a:ext uri="{FF2B5EF4-FFF2-40B4-BE49-F238E27FC236}">
                <a16:creationId xmlns:a16="http://schemas.microsoft.com/office/drawing/2014/main" id="{E5B55022-FC44-4FD3-8762-A52B44E74D64}"/>
              </a:ext>
            </a:extLst>
          </p:cNvPr>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fld id="{6C79E184-489D-4E2F-86F4-83D860178987}" type="slidenum">
              <a:rPr lang="zh-CN" altLang="en-US"/>
              <a:pPr/>
              <a:t>‹#›</a:t>
            </a:fld>
            <a:endParaRPr lang="en-US" altLang="zh-CN"/>
          </a:p>
        </p:txBody>
      </p:sp>
    </p:spTree>
    <p:extLst>
      <p:ext uri="{BB962C8B-B14F-4D97-AF65-F5344CB8AC3E}">
        <p14:creationId xmlns:p14="http://schemas.microsoft.com/office/powerpoint/2010/main" val="3738369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11">
            <a:extLst>
              <a:ext uri="{FF2B5EF4-FFF2-40B4-BE49-F238E27FC236}">
                <a16:creationId xmlns:a16="http://schemas.microsoft.com/office/drawing/2014/main" id="{B9F29F35-7A71-40DB-8CD1-DD4690AE9763}"/>
              </a:ext>
            </a:extLst>
          </p:cNvPr>
          <p:cNvSpPr>
            <a:spLocks noGrp="1" noChangeArrowheads="1"/>
          </p:cNvSpPr>
          <p:nvPr>
            <p:ph type="dt" sz="half" idx="10"/>
          </p:nvPr>
        </p:nvSpPr>
        <p:spPr>
          <a:ln/>
        </p:spPr>
        <p:txBody>
          <a:bodyPr/>
          <a:lstStyle>
            <a:lvl1pPr>
              <a:defRPr/>
            </a:lvl1pPr>
          </a:lstStyle>
          <a:p>
            <a:pPr>
              <a:defRPr/>
            </a:pPr>
            <a:fld id="{25119F27-BBD0-4354-BC0F-6E1EDA603136}" type="datetimeFigureOut">
              <a:rPr lang="zh-CN" altLang="en-US"/>
              <a:pPr>
                <a:defRPr/>
              </a:pPr>
              <a:t>2018/12/13</a:t>
            </a:fld>
            <a:endParaRPr lang="en-US" altLang="zh-CN"/>
          </a:p>
        </p:txBody>
      </p:sp>
      <p:sp>
        <p:nvSpPr>
          <p:cNvPr id="5" name="Rectangle 12">
            <a:extLst>
              <a:ext uri="{FF2B5EF4-FFF2-40B4-BE49-F238E27FC236}">
                <a16:creationId xmlns:a16="http://schemas.microsoft.com/office/drawing/2014/main" id="{E4222027-B500-499D-B101-EC8ED7F33FEA}"/>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3">
            <a:extLst>
              <a:ext uri="{FF2B5EF4-FFF2-40B4-BE49-F238E27FC236}">
                <a16:creationId xmlns:a16="http://schemas.microsoft.com/office/drawing/2014/main" id="{F279DC9A-6986-4DC8-83A7-82674FB4D52E}"/>
              </a:ext>
            </a:extLst>
          </p:cNvPr>
          <p:cNvSpPr>
            <a:spLocks noGrp="1" noChangeArrowheads="1"/>
          </p:cNvSpPr>
          <p:nvPr>
            <p:ph type="sldNum" sz="quarter" idx="12"/>
          </p:nvPr>
        </p:nvSpPr>
        <p:spPr>
          <a:ln/>
        </p:spPr>
        <p:txBody>
          <a:bodyPr/>
          <a:lstStyle>
            <a:lvl1pPr>
              <a:defRPr/>
            </a:lvl1pPr>
          </a:lstStyle>
          <a:p>
            <a:fld id="{A74ED8AE-AE91-438F-91D5-9ABCABBDF031}" type="slidenum">
              <a:rPr lang="zh-CN" altLang="en-US"/>
              <a:pPr/>
              <a:t>‹#›</a:t>
            </a:fld>
            <a:endParaRPr lang="en-US" altLang="zh-CN"/>
          </a:p>
        </p:txBody>
      </p:sp>
    </p:spTree>
    <p:extLst>
      <p:ext uri="{BB962C8B-B14F-4D97-AF65-F5344CB8AC3E}">
        <p14:creationId xmlns:p14="http://schemas.microsoft.com/office/powerpoint/2010/main" val="2234533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004050" y="214313"/>
            <a:ext cx="1951038" cy="5918200"/>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1150938" y="214313"/>
            <a:ext cx="5700712" cy="5918200"/>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11">
            <a:extLst>
              <a:ext uri="{FF2B5EF4-FFF2-40B4-BE49-F238E27FC236}">
                <a16:creationId xmlns:a16="http://schemas.microsoft.com/office/drawing/2014/main" id="{4D0B677F-6FF0-4726-AA7B-52DD8E05E52F}"/>
              </a:ext>
            </a:extLst>
          </p:cNvPr>
          <p:cNvSpPr>
            <a:spLocks noGrp="1" noChangeArrowheads="1"/>
          </p:cNvSpPr>
          <p:nvPr>
            <p:ph type="dt" sz="half" idx="10"/>
          </p:nvPr>
        </p:nvSpPr>
        <p:spPr>
          <a:ln/>
        </p:spPr>
        <p:txBody>
          <a:bodyPr/>
          <a:lstStyle>
            <a:lvl1pPr>
              <a:defRPr/>
            </a:lvl1pPr>
          </a:lstStyle>
          <a:p>
            <a:pPr>
              <a:defRPr/>
            </a:pPr>
            <a:fld id="{1ADB7504-E179-41A0-B4A8-6FEC67297A8B}" type="datetimeFigureOut">
              <a:rPr lang="zh-CN" altLang="en-US"/>
              <a:pPr>
                <a:defRPr/>
              </a:pPr>
              <a:t>2018/12/13</a:t>
            </a:fld>
            <a:endParaRPr lang="en-US" altLang="zh-CN"/>
          </a:p>
        </p:txBody>
      </p:sp>
      <p:sp>
        <p:nvSpPr>
          <p:cNvPr id="5" name="Rectangle 12">
            <a:extLst>
              <a:ext uri="{FF2B5EF4-FFF2-40B4-BE49-F238E27FC236}">
                <a16:creationId xmlns:a16="http://schemas.microsoft.com/office/drawing/2014/main" id="{5E2BBDA3-1C82-4F57-9476-BCE5407F0041}"/>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3">
            <a:extLst>
              <a:ext uri="{FF2B5EF4-FFF2-40B4-BE49-F238E27FC236}">
                <a16:creationId xmlns:a16="http://schemas.microsoft.com/office/drawing/2014/main" id="{F1228911-283D-4204-93F8-F5829FFF5BAA}"/>
              </a:ext>
            </a:extLst>
          </p:cNvPr>
          <p:cNvSpPr>
            <a:spLocks noGrp="1" noChangeArrowheads="1"/>
          </p:cNvSpPr>
          <p:nvPr>
            <p:ph type="sldNum" sz="quarter" idx="12"/>
          </p:nvPr>
        </p:nvSpPr>
        <p:spPr>
          <a:ln/>
        </p:spPr>
        <p:txBody>
          <a:bodyPr/>
          <a:lstStyle>
            <a:lvl1pPr>
              <a:defRPr/>
            </a:lvl1pPr>
          </a:lstStyle>
          <a:p>
            <a:fld id="{22DB768D-A14E-417D-8AA3-D85A267D65BC}" type="slidenum">
              <a:rPr lang="zh-CN" altLang="en-US"/>
              <a:pPr/>
              <a:t>‹#›</a:t>
            </a:fld>
            <a:endParaRPr lang="en-US" altLang="zh-CN"/>
          </a:p>
        </p:txBody>
      </p:sp>
    </p:spTree>
    <p:extLst>
      <p:ext uri="{BB962C8B-B14F-4D97-AF65-F5344CB8AC3E}">
        <p14:creationId xmlns:p14="http://schemas.microsoft.com/office/powerpoint/2010/main" val="4203333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11">
            <a:extLst>
              <a:ext uri="{FF2B5EF4-FFF2-40B4-BE49-F238E27FC236}">
                <a16:creationId xmlns:a16="http://schemas.microsoft.com/office/drawing/2014/main" id="{8096FFC7-006A-4486-83F2-3CD607936229}"/>
              </a:ext>
            </a:extLst>
          </p:cNvPr>
          <p:cNvSpPr>
            <a:spLocks noGrp="1" noChangeArrowheads="1"/>
          </p:cNvSpPr>
          <p:nvPr>
            <p:ph type="dt" sz="half" idx="10"/>
          </p:nvPr>
        </p:nvSpPr>
        <p:spPr>
          <a:ln/>
        </p:spPr>
        <p:txBody>
          <a:bodyPr/>
          <a:lstStyle>
            <a:lvl1pPr>
              <a:defRPr/>
            </a:lvl1pPr>
          </a:lstStyle>
          <a:p>
            <a:pPr>
              <a:defRPr/>
            </a:pPr>
            <a:fld id="{A38DC8A2-3EB1-4CC3-B208-69795C2AE4A8}" type="datetimeFigureOut">
              <a:rPr lang="zh-CN" altLang="en-US"/>
              <a:pPr>
                <a:defRPr/>
              </a:pPr>
              <a:t>2018/12/13</a:t>
            </a:fld>
            <a:endParaRPr lang="en-US" altLang="zh-CN"/>
          </a:p>
        </p:txBody>
      </p:sp>
      <p:sp>
        <p:nvSpPr>
          <p:cNvPr id="5" name="Rectangle 12">
            <a:extLst>
              <a:ext uri="{FF2B5EF4-FFF2-40B4-BE49-F238E27FC236}">
                <a16:creationId xmlns:a16="http://schemas.microsoft.com/office/drawing/2014/main" id="{AC2F9C9E-6AE1-46D6-B06D-1E70CC43CFD0}"/>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3">
            <a:extLst>
              <a:ext uri="{FF2B5EF4-FFF2-40B4-BE49-F238E27FC236}">
                <a16:creationId xmlns:a16="http://schemas.microsoft.com/office/drawing/2014/main" id="{9BEA8D2D-044A-4CCF-8DAD-390CB6913B92}"/>
              </a:ext>
            </a:extLst>
          </p:cNvPr>
          <p:cNvSpPr>
            <a:spLocks noGrp="1" noChangeArrowheads="1"/>
          </p:cNvSpPr>
          <p:nvPr>
            <p:ph type="sldNum" sz="quarter" idx="12"/>
          </p:nvPr>
        </p:nvSpPr>
        <p:spPr>
          <a:ln/>
        </p:spPr>
        <p:txBody>
          <a:bodyPr/>
          <a:lstStyle>
            <a:lvl1pPr>
              <a:defRPr/>
            </a:lvl1pPr>
          </a:lstStyle>
          <a:p>
            <a:fld id="{78C0843B-5691-4D9A-AB42-C6A0C45FA704}" type="slidenum">
              <a:rPr lang="zh-CN" altLang="en-US"/>
              <a:pPr/>
              <a:t>‹#›</a:t>
            </a:fld>
            <a:endParaRPr lang="en-US" altLang="zh-CN"/>
          </a:p>
        </p:txBody>
      </p:sp>
    </p:spTree>
    <p:extLst>
      <p:ext uri="{BB962C8B-B14F-4D97-AF65-F5344CB8AC3E}">
        <p14:creationId xmlns:p14="http://schemas.microsoft.com/office/powerpoint/2010/main" val="2897376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Rectangle 11">
            <a:extLst>
              <a:ext uri="{FF2B5EF4-FFF2-40B4-BE49-F238E27FC236}">
                <a16:creationId xmlns:a16="http://schemas.microsoft.com/office/drawing/2014/main" id="{241F7811-D4B9-49CB-8262-228A6CD1D4B1}"/>
              </a:ext>
            </a:extLst>
          </p:cNvPr>
          <p:cNvSpPr>
            <a:spLocks noGrp="1" noChangeArrowheads="1"/>
          </p:cNvSpPr>
          <p:nvPr>
            <p:ph type="dt" sz="half" idx="10"/>
          </p:nvPr>
        </p:nvSpPr>
        <p:spPr>
          <a:ln/>
        </p:spPr>
        <p:txBody>
          <a:bodyPr/>
          <a:lstStyle>
            <a:lvl1pPr>
              <a:defRPr/>
            </a:lvl1pPr>
          </a:lstStyle>
          <a:p>
            <a:pPr>
              <a:defRPr/>
            </a:pPr>
            <a:fld id="{1C53F86E-AD27-4155-A15F-3311F37C6A3A}" type="datetimeFigureOut">
              <a:rPr lang="zh-CN" altLang="en-US"/>
              <a:pPr>
                <a:defRPr/>
              </a:pPr>
              <a:t>2018/12/13</a:t>
            </a:fld>
            <a:endParaRPr lang="en-US" altLang="zh-CN"/>
          </a:p>
        </p:txBody>
      </p:sp>
      <p:sp>
        <p:nvSpPr>
          <p:cNvPr id="5" name="Rectangle 12">
            <a:extLst>
              <a:ext uri="{FF2B5EF4-FFF2-40B4-BE49-F238E27FC236}">
                <a16:creationId xmlns:a16="http://schemas.microsoft.com/office/drawing/2014/main" id="{8F8A52C7-32F5-4462-B26F-E18130B88884}"/>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3">
            <a:extLst>
              <a:ext uri="{FF2B5EF4-FFF2-40B4-BE49-F238E27FC236}">
                <a16:creationId xmlns:a16="http://schemas.microsoft.com/office/drawing/2014/main" id="{BE14A297-59E4-4DF4-BF0F-1338267F5A7A}"/>
              </a:ext>
            </a:extLst>
          </p:cNvPr>
          <p:cNvSpPr>
            <a:spLocks noGrp="1" noChangeArrowheads="1"/>
          </p:cNvSpPr>
          <p:nvPr>
            <p:ph type="sldNum" sz="quarter" idx="12"/>
          </p:nvPr>
        </p:nvSpPr>
        <p:spPr>
          <a:ln/>
        </p:spPr>
        <p:txBody>
          <a:bodyPr/>
          <a:lstStyle>
            <a:lvl1pPr>
              <a:defRPr/>
            </a:lvl1pPr>
          </a:lstStyle>
          <a:p>
            <a:fld id="{2FD9F757-592A-4A28-BBE8-37ECB6F7B413}" type="slidenum">
              <a:rPr lang="zh-CN" altLang="en-US"/>
              <a:pPr/>
              <a:t>‹#›</a:t>
            </a:fld>
            <a:endParaRPr lang="en-US" altLang="zh-CN"/>
          </a:p>
        </p:txBody>
      </p:sp>
    </p:spTree>
    <p:extLst>
      <p:ext uri="{BB962C8B-B14F-4D97-AF65-F5344CB8AC3E}">
        <p14:creationId xmlns:p14="http://schemas.microsoft.com/office/powerpoint/2010/main" val="3680033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11">
            <a:extLst>
              <a:ext uri="{FF2B5EF4-FFF2-40B4-BE49-F238E27FC236}">
                <a16:creationId xmlns:a16="http://schemas.microsoft.com/office/drawing/2014/main" id="{E326B550-643B-47C4-AD2C-ED5BD0FA72B5}"/>
              </a:ext>
            </a:extLst>
          </p:cNvPr>
          <p:cNvSpPr>
            <a:spLocks noGrp="1" noChangeArrowheads="1"/>
          </p:cNvSpPr>
          <p:nvPr>
            <p:ph type="dt" sz="half" idx="10"/>
          </p:nvPr>
        </p:nvSpPr>
        <p:spPr>
          <a:ln/>
        </p:spPr>
        <p:txBody>
          <a:bodyPr/>
          <a:lstStyle>
            <a:lvl1pPr>
              <a:defRPr/>
            </a:lvl1pPr>
          </a:lstStyle>
          <a:p>
            <a:pPr>
              <a:defRPr/>
            </a:pPr>
            <a:fld id="{522D8A75-B25B-4B01-B403-FDB2B8EA718F}" type="datetimeFigureOut">
              <a:rPr lang="zh-CN" altLang="en-US"/>
              <a:pPr>
                <a:defRPr/>
              </a:pPr>
              <a:t>2018/12/13</a:t>
            </a:fld>
            <a:endParaRPr lang="en-US" altLang="zh-CN"/>
          </a:p>
        </p:txBody>
      </p:sp>
      <p:sp>
        <p:nvSpPr>
          <p:cNvPr id="6" name="Rectangle 12">
            <a:extLst>
              <a:ext uri="{FF2B5EF4-FFF2-40B4-BE49-F238E27FC236}">
                <a16:creationId xmlns:a16="http://schemas.microsoft.com/office/drawing/2014/main" id="{69965DC4-09B5-47DF-B306-760BFF7E3F98}"/>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13">
            <a:extLst>
              <a:ext uri="{FF2B5EF4-FFF2-40B4-BE49-F238E27FC236}">
                <a16:creationId xmlns:a16="http://schemas.microsoft.com/office/drawing/2014/main" id="{3053DDE5-CC9A-4A40-8D1B-DA1F6A20D7AE}"/>
              </a:ext>
            </a:extLst>
          </p:cNvPr>
          <p:cNvSpPr>
            <a:spLocks noGrp="1" noChangeArrowheads="1"/>
          </p:cNvSpPr>
          <p:nvPr>
            <p:ph type="sldNum" sz="quarter" idx="12"/>
          </p:nvPr>
        </p:nvSpPr>
        <p:spPr>
          <a:ln/>
        </p:spPr>
        <p:txBody>
          <a:bodyPr/>
          <a:lstStyle>
            <a:lvl1pPr>
              <a:defRPr/>
            </a:lvl1pPr>
          </a:lstStyle>
          <a:p>
            <a:fld id="{CAFCB88F-9281-49C6-97BA-43CEC8EDE8B5}" type="slidenum">
              <a:rPr lang="zh-CN" altLang="en-US"/>
              <a:pPr/>
              <a:t>‹#›</a:t>
            </a:fld>
            <a:endParaRPr lang="en-US" altLang="zh-CN"/>
          </a:p>
        </p:txBody>
      </p:sp>
    </p:spTree>
    <p:extLst>
      <p:ext uri="{BB962C8B-B14F-4D97-AF65-F5344CB8AC3E}">
        <p14:creationId xmlns:p14="http://schemas.microsoft.com/office/powerpoint/2010/main" val="3374454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Rectangle 11">
            <a:extLst>
              <a:ext uri="{FF2B5EF4-FFF2-40B4-BE49-F238E27FC236}">
                <a16:creationId xmlns:a16="http://schemas.microsoft.com/office/drawing/2014/main" id="{38638C23-E4CF-455A-87A3-7141ABFFA964}"/>
              </a:ext>
            </a:extLst>
          </p:cNvPr>
          <p:cNvSpPr>
            <a:spLocks noGrp="1" noChangeArrowheads="1"/>
          </p:cNvSpPr>
          <p:nvPr>
            <p:ph type="dt" sz="half" idx="10"/>
          </p:nvPr>
        </p:nvSpPr>
        <p:spPr>
          <a:ln/>
        </p:spPr>
        <p:txBody>
          <a:bodyPr/>
          <a:lstStyle>
            <a:lvl1pPr>
              <a:defRPr/>
            </a:lvl1pPr>
          </a:lstStyle>
          <a:p>
            <a:pPr>
              <a:defRPr/>
            </a:pPr>
            <a:fld id="{9C86A477-D415-40B2-9D59-D9CAD85F2130}" type="datetimeFigureOut">
              <a:rPr lang="zh-CN" altLang="en-US"/>
              <a:pPr>
                <a:defRPr/>
              </a:pPr>
              <a:t>2018/12/13</a:t>
            </a:fld>
            <a:endParaRPr lang="en-US" altLang="zh-CN"/>
          </a:p>
        </p:txBody>
      </p:sp>
      <p:sp>
        <p:nvSpPr>
          <p:cNvPr id="8" name="Rectangle 12">
            <a:extLst>
              <a:ext uri="{FF2B5EF4-FFF2-40B4-BE49-F238E27FC236}">
                <a16:creationId xmlns:a16="http://schemas.microsoft.com/office/drawing/2014/main" id="{DFF0B60B-2708-4B9D-82A5-ED1ECD1AF0CE}"/>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13">
            <a:extLst>
              <a:ext uri="{FF2B5EF4-FFF2-40B4-BE49-F238E27FC236}">
                <a16:creationId xmlns:a16="http://schemas.microsoft.com/office/drawing/2014/main" id="{23DC8382-2B1F-405D-9888-B064BBB9C017}"/>
              </a:ext>
            </a:extLst>
          </p:cNvPr>
          <p:cNvSpPr>
            <a:spLocks noGrp="1" noChangeArrowheads="1"/>
          </p:cNvSpPr>
          <p:nvPr>
            <p:ph type="sldNum" sz="quarter" idx="12"/>
          </p:nvPr>
        </p:nvSpPr>
        <p:spPr>
          <a:ln/>
        </p:spPr>
        <p:txBody>
          <a:bodyPr/>
          <a:lstStyle>
            <a:lvl1pPr>
              <a:defRPr/>
            </a:lvl1pPr>
          </a:lstStyle>
          <a:p>
            <a:fld id="{899DBC6E-93BA-4EFD-AE3A-7C3C199B6BAD}" type="slidenum">
              <a:rPr lang="zh-CN" altLang="en-US"/>
              <a:pPr/>
              <a:t>‹#›</a:t>
            </a:fld>
            <a:endParaRPr lang="en-US" altLang="zh-CN"/>
          </a:p>
        </p:txBody>
      </p:sp>
    </p:spTree>
    <p:extLst>
      <p:ext uri="{BB962C8B-B14F-4D97-AF65-F5344CB8AC3E}">
        <p14:creationId xmlns:p14="http://schemas.microsoft.com/office/powerpoint/2010/main" val="1437994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Rectangle 11">
            <a:extLst>
              <a:ext uri="{FF2B5EF4-FFF2-40B4-BE49-F238E27FC236}">
                <a16:creationId xmlns:a16="http://schemas.microsoft.com/office/drawing/2014/main" id="{60AC16C3-88B4-4EDB-803B-9606AD727F52}"/>
              </a:ext>
            </a:extLst>
          </p:cNvPr>
          <p:cNvSpPr>
            <a:spLocks noGrp="1" noChangeArrowheads="1"/>
          </p:cNvSpPr>
          <p:nvPr>
            <p:ph type="dt" sz="half" idx="10"/>
          </p:nvPr>
        </p:nvSpPr>
        <p:spPr>
          <a:ln/>
        </p:spPr>
        <p:txBody>
          <a:bodyPr/>
          <a:lstStyle>
            <a:lvl1pPr>
              <a:defRPr/>
            </a:lvl1pPr>
          </a:lstStyle>
          <a:p>
            <a:pPr>
              <a:defRPr/>
            </a:pPr>
            <a:fld id="{29C50DC8-0C77-4D34-ABF8-713C665A4E96}" type="datetimeFigureOut">
              <a:rPr lang="zh-CN" altLang="en-US"/>
              <a:pPr>
                <a:defRPr/>
              </a:pPr>
              <a:t>2018/12/13</a:t>
            </a:fld>
            <a:endParaRPr lang="en-US" altLang="zh-CN"/>
          </a:p>
        </p:txBody>
      </p:sp>
      <p:sp>
        <p:nvSpPr>
          <p:cNvPr id="4" name="Rectangle 12">
            <a:extLst>
              <a:ext uri="{FF2B5EF4-FFF2-40B4-BE49-F238E27FC236}">
                <a16:creationId xmlns:a16="http://schemas.microsoft.com/office/drawing/2014/main" id="{C3147A97-3E36-424F-8C70-6D48257418DA}"/>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13">
            <a:extLst>
              <a:ext uri="{FF2B5EF4-FFF2-40B4-BE49-F238E27FC236}">
                <a16:creationId xmlns:a16="http://schemas.microsoft.com/office/drawing/2014/main" id="{98E59935-171E-47FE-B10C-9F283CC79C12}"/>
              </a:ext>
            </a:extLst>
          </p:cNvPr>
          <p:cNvSpPr>
            <a:spLocks noGrp="1" noChangeArrowheads="1"/>
          </p:cNvSpPr>
          <p:nvPr>
            <p:ph type="sldNum" sz="quarter" idx="12"/>
          </p:nvPr>
        </p:nvSpPr>
        <p:spPr>
          <a:ln/>
        </p:spPr>
        <p:txBody>
          <a:bodyPr/>
          <a:lstStyle>
            <a:lvl1pPr>
              <a:defRPr/>
            </a:lvl1pPr>
          </a:lstStyle>
          <a:p>
            <a:fld id="{82B15621-984E-45D0-8CF5-6B4D92F8D8A4}" type="slidenum">
              <a:rPr lang="zh-CN" altLang="en-US"/>
              <a:pPr/>
              <a:t>‹#›</a:t>
            </a:fld>
            <a:endParaRPr lang="en-US" altLang="zh-CN"/>
          </a:p>
        </p:txBody>
      </p:sp>
    </p:spTree>
    <p:extLst>
      <p:ext uri="{BB962C8B-B14F-4D97-AF65-F5344CB8AC3E}">
        <p14:creationId xmlns:p14="http://schemas.microsoft.com/office/powerpoint/2010/main" val="1305507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1D4D2795-2EF9-4287-A9DF-D63F73313A35}"/>
              </a:ext>
            </a:extLst>
          </p:cNvPr>
          <p:cNvSpPr>
            <a:spLocks noGrp="1" noChangeArrowheads="1"/>
          </p:cNvSpPr>
          <p:nvPr>
            <p:ph type="dt" sz="half" idx="10"/>
          </p:nvPr>
        </p:nvSpPr>
        <p:spPr>
          <a:ln/>
        </p:spPr>
        <p:txBody>
          <a:bodyPr/>
          <a:lstStyle>
            <a:lvl1pPr>
              <a:defRPr/>
            </a:lvl1pPr>
          </a:lstStyle>
          <a:p>
            <a:pPr>
              <a:defRPr/>
            </a:pPr>
            <a:fld id="{3599CD8C-E6A8-4A26-9997-BD126FE630D0}" type="datetimeFigureOut">
              <a:rPr lang="zh-CN" altLang="en-US"/>
              <a:pPr>
                <a:defRPr/>
              </a:pPr>
              <a:t>2018/12/13</a:t>
            </a:fld>
            <a:endParaRPr lang="en-US" altLang="zh-CN"/>
          </a:p>
        </p:txBody>
      </p:sp>
      <p:sp>
        <p:nvSpPr>
          <p:cNvPr id="3" name="Rectangle 12">
            <a:extLst>
              <a:ext uri="{FF2B5EF4-FFF2-40B4-BE49-F238E27FC236}">
                <a16:creationId xmlns:a16="http://schemas.microsoft.com/office/drawing/2014/main" id="{42733DA9-7020-4240-8B03-82AEB6DE2142}"/>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13">
            <a:extLst>
              <a:ext uri="{FF2B5EF4-FFF2-40B4-BE49-F238E27FC236}">
                <a16:creationId xmlns:a16="http://schemas.microsoft.com/office/drawing/2014/main" id="{256244E4-A8E4-4BF1-86B7-7678A11E85FB}"/>
              </a:ext>
            </a:extLst>
          </p:cNvPr>
          <p:cNvSpPr>
            <a:spLocks noGrp="1" noChangeArrowheads="1"/>
          </p:cNvSpPr>
          <p:nvPr>
            <p:ph type="sldNum" sz="quarter" idx="12"/>
          </p:nvPr>
        </p:nvSpPr>
        <p:spPr>
          <a:ln/>
        </p:spPr>
        <p:txBody>
          <a:bodyPr/>
          <a:lstStyle>
            <a:lvl1pPr>
              <a:defRPr/>
            </a:lvl1pPr>
          </a:lstStyle>
          <a:p>
            <a:fld id="{CBD6FC85-3C3E-4FAD-886B-7A6F1CBC5125}" type="slidenum">
              <a:rPr lang="zh-CN" altLang="en-US"/>
              <a:pPr/>
              <a:t>‹#›</a:t>
            </a:fld>
            <a:endParaRPr lang="en-US" altLang="zh-CN"/>
          </a:p>
        </p:txBody>
      </p:sp>
    </p:spTree>
    <p:extLst>
      <p:ext uri="{BB962C8B-B14F-4D97-AF65-F5344CB8AC3E}">
        <p14:creationId xmlns:p14="http://schemas.microsoft.com/office/powerpoint/2010/main" val="976739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11">
            <a:extLst>
              <a:ext uri="{FF2B5EF4-FFF2-40B4-BE49-F238E27FC236}">
                <a16:creationId xmlns:a16="http://schemas.microsoft.com/office/drawing/2014/main" id="{2F23672E-D079-4512-AD5F-C692AF239137}"/>
              </a:ext>
            </a:extLst>
          </p:cNvPr>
          <p:cNvSpPr>
            <a:spLocks noGrp="1" noChangeArrowheads="1"/>
          </p:cNvSpPr>
          <p:nvPr>
            <p:ph type="dt" sz="half" idx="10"/>
          </p:nvPr>
        </p:nvSpPr>
        <p:spPr>
          <a:ln/>
        </p:spPr>
        <p:txBody>
          <a:bodyPr/>
          <a:lstStyle>
            <a:lvl1pPr>
              <a:defRPr/>
            </a:lvl1pPr>
          </a:lstStyle>
          <a:p>
            <a:pPr>
              <a:defRPr/>
            </a:pPr>
            <a:fld id="{9496D58D-F4D8-4335-A0F5-086E901BDF1F}" type="datetimeFigureOut">
              <a:rPr lang="zh-CN" altLang="en-US"/>
              <a:pPr>
                <a:defRPr/>
              </a:pPr>
              <a:t>2018/12/13</a:t>
            </a:fld>
            <a:endParaRPr lang="en-US" altLang="zh-CN"/>
          </a:p>
        </p:txBody>
      </p:sp>
      <p:sp>
        <p:nvSpPr>
          <p:cNvPr id="6" name="Rectangle 12">
            <a:extLst>
              <a:ext uri="{FF2B5EF4-FFF2-40B4-BE49-F238E27FC236}">
                <a16:creationId xmlns:a16="http://schemas.microsoft.com/office/drawing/2014/main" id="{C464DD46-C950-47BB-BD80-08FCFEC38A0F}"/>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13">
            <a:extLst>
              <a:ext uri="{FF2B5EF4-FFF2-40B4-BE49-F238E27FC236}">
                <a16:creationId xmlns:a16="http://schemas.microsoft.com/office/drawing/2014/main" id="{C2112200-D49E-4449-871B-62FFDB5FED2D}"/>
              </a:ext>
            </a:extLst>
          </p:cNvPr>
          <p:cNvSpPr>
            <a:spLocks noGrp="1" noChangeArrowheads="1"/>
          </p:cNvSpPr>
          <p:nvPr>
            <p:ph type="sldNum" sz="quarter" idx="12"/>
          </p:nvPr>
        </p:nvSpPr>
        <p:spPr>
          <a:ln/>
        </p:spPr>
        <p:txBody>
          <a:bodyPr/>
          <a:lstStyle>
            <a:lvl1pPr>
              <a:defRPr/>
            </a:lvl1pPr>
          </a:lstStyle>
          <a:p>
            <a:fld id="{872DD96C-9D48-4D21-9439-D494648A5A82}" type="slidenum">
              <a:rPr lang="zh-CN" altLang="en-US"/>
              <a:pPr/>
              <a:t>‹#›</a:t>
            </a:fld>
            <a:endParaRPr lang="en-US" altLang="zh-CN"/>
          </a:p>
        </p:txBody>
      </p:sp>
    </p:spTree>
    <p:extLst>
      <p:ext uri="{BB962C8B-B14F-4D97-AF65-F5344CB8AC3E}">
        <p14:creationId xmlns:p14="http://schemas.microsoft.com/office/powerpoint/2010/main" val="2255796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11">
            <a:extLst>
              <a:ext uri="{FF2B5EF4-FFF2-40B4-BE49-F238E27FC236}">
                <a16:creationId xmlns:a16="http://schemas.microsoft.com/office/drawing/2014/main" id="{9A8F0289-3153-4DB9-AFD3-7C69B9FFC5E3}"/>
              </a:ext>
            </a:extLst>
          </p:cNvPr>
          <p:cNvSpPr>
            <a:spLocks noGrp="1" noChangeArrowheads="1"/>
          </p:cNvSpPr>
          <p:nvPr>
            <p:ph type="dt" sz="half" idx="10"/>
          </p:nvPr>
        </p:nvSpPr>
        <p:spPr>
          <a:ln/>
        </p:spPr>
        <p:txBody>
          <a:bodyPr/>
          <a:lstStyle>
            <a:lvl1pPr>
              <a:defRPr/>
            </a:lvl1pPr>
          </a:lstStyle>
          <a:p>
            <a:pPr>
              <a:defRPr/>
            </a:pPr>
            <a:fld id="{0C3165ED-77BA-4609-9021-0B6C474C6FFE}" type="datetimeFigureOut">
              <a:rPr lang="zh-CN" altLang="en-US"/>
              <a:pPr>
                <a:defRPr/>
              </a:pPr>
              <a:t>2018/12/13</a:t>
            </a:fld>
            <a:endParaRPr lang="en-US" altLang="zh-CN"/>
          </a:p>
        </p:txBody>
      </p:sp>
      <p:sp>
        <p:nvSpPr>
          <p:cNvPr id="6" name="Rectangle 12">
            <a:extLst>
              <a:ext uri="{FF2B5EF4-FFF2-40B4-BE49-F238E27FC236}">
                <a16:creationId xmlns:a16="http://schemas.microsoft.com/office/drawing/2014/main" id="{C17C61D8-2FF5-49CF-B1AD-45CB3128A4FE}"/>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13">
            <a:extLst>
              <a:ext uri="{FF2B5EF4-FFF2-40B4-BE49-F238E27FC236}">
                <a16:creationId xmlns:a16="http://schemas.microsoft.com/office/drawing/2014/main" id="{EF52DBAC-AF47-4124-B5FC-5BA36D31016C}"/>
              </a:ext>
            </a:extLst>
          </p:cNvPr>
          <p:cNvSpPr>
            <a:spLocks noGrp="1" noChangeArrowheads="1"/>
          </p:cNvSpPr>
          <p:nvPr>
            <p:ph type="sldNum" sz="quarter" idx="12"/>
          </p:nvPr>
        </p:nvSpPr>
        <p:spPr>
          <a:ln/>
        </p:spPr>
        <p:txBody>
          <a:bodyPr/>
          <a:lstStyle>
            <a:lvl1pPr>
              <a:defRPr/>
            </a:lvl1pPr>
          </a:lstStyle>
          <a:p>
            <a:fld id="{F13A9E77-6FEF-47ED-9D12-873DC30C8367}" type="slidenum">
              <a:rPr lang="zh-CN" altLang="en-US"/>
              <a:pPr/>
              <a:t>‹#›</a:t>
            </a:fld>
            <a:endParaRPr lang="en-US" altLang="zh-CN"/>
          </a:p>
        </p:txBody>
      </p:sp>
    </p:spTree>
    <p:extLst>
      <p:ext uri="{BB962C8B-B14F-4D97-AF65-F5344CB8AC3E}">
        <p14:creationId xmlns:p14="http://schemas.microsoft.com/office/powerpoint/2010/main" val="1900028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79F668E-98BB-46AE-8016-11E0AE05A820}"/>
              </a:ext>
            </a:extLst>
          </p:cNvPr>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kumimoji="1" lang="zh-CN" altLang="en-US" sz="2400">
              <a:latin typeface="Tahoma" panose="020B0604030504040204" pitchFamily="34" charset="0"/>
            </a:endParaRPr>
          </a:p>
        </p:txBody>
      </p:sp>
      <p:sp>
        <p:nvSpPr>
          <p:cNvPr id="1027" name="Rectangle 3">
            <a:extLst>
              <a:ext uri="{FF2B5EF4-FFF2-40B4-BE49-F238E27FC236}">
                <a16:creationId xmlns:a16="http://schemas.microsoft.com/office/drawing/2014/main" id="{5D8E2C2B-7DB6-4210-B402-7AAF3F04E054}"/>
              </a:ext>
            </a:extLst>
          </p:cNvPr>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kumimoji="1" lang="zh-CN" altLang="en-US" sz="2400">
              <a:latin typeface="Tahoma" panose="020B0604030504040204" pitchFamily="34" charset="0"/>
            </a:endParaRPr>
          </a:p>
        </p:txBody>
      </p:sp>
      <p:sp>
        <p:nvSpPr>
          <p:cNvPr id="1028" name="Rectangle 4">
            <a:extLst>
              <a:ext uri="{FF2B5EF4-FFF2-40B4-BE49-F238E27FC236}">
                <a16:creationId xmlns:a16="http://schemas.microsoft.com/office/drawing/2014/main" id="{A6B37EA5-20E8-4029-A180-BFC6E5AF4FFA}"/>
              </a:ext>
            </a:extLst>
          </p:cNvPr>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kumimoji="1" lang="zh-CN" altLang="en-US" sz="2400">
              <a:latin typeface="Tahoma" panose="020B0604030504040204" pitchFamily="34" charset="0"/>
            </a:endParaRPr>
          </a:p>
        </p:txBody>
      </p:sp>
      <p:sp>
        <p:nvSpPr>
          <p:cNvPr id="1029" name="Rectangle 5">
            <a:extLst>
              <a:ext uri="{FF2B5EF4-FFF2-40B4-BE49-F238E27FC236}">
                <a16:creationId xmlns:a16="http://schemas.microsoft.com/office/drawing/2014/main" id="{B0FD11B3-117E-4C90-AD1D-A94CCB22179C}"/>
              </a:ext>
            </a:extLst>
          </p:cNvPr>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kumimoji="1" lang="zh-CN" altLang="en-US" sz="2400">
              <a:latin typeface="Tahoma" panose="020B0604030504040204" pitchFamily="34" charset="0"/>
            </a:endParaRPr>
          </a:p>
        </p:txBody>
      </p:sp>
      <p:sp>
        <p:nvSpPr>
          <p:cNvPr id="1030" name="Rectangle 6">
            <a:extLst>
              <a:ext uri="{FF2B5EF4-FFF2-40B4-BE49-F238E27FC236}">
                <a16:creationId xmlns:a16="http://schemas.microsoft.com/office/drawing/2014/main" id="{2C4841B6-5586-4431-A016-DE45432F6DB8}"/>
              </a:ext>
            </a:extLst>
          </p:cNvPr>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kumimoji="1" lang="zh-CN" altLang="en-US" sz="2400">
              <a:latin typeface="Tahoma" panose="020B0604030504040204" pitchFamily="34" charset="0"/>
            </a:endParaRPr>
          </a:p>
        </p:txBody>
      </p:sp>
      <p:sp>
        <p:nvSpPr>
          <p:cNvPr id="1031" name="Rectangle 7">
            <a:extLst>
              <a:ext uri="{FF2B5EF4-FFF2-40B4-BE49-F238E27FC236}">
                <a16:creationId xmlns:a16="http://schemas.microsoft.com/office/drawing/2014/main" id="{DA470404-2C4E-4088-9C80-110DCAC95147}"/>
              </a:ext>
            </a:extLst>
          </p:cNvPr>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kumimoji="1" lang="zh-CN" altLang="en-US" sz="2400">
              <a:latin typeface="Tahoma" panose="020B0604030504040204" pitchFamily="34" charset="0"/>
            </a:endParaRPr>
          </a:p>
        </p:txBody>
      </p:sp>
      <p:sp>
        <p:nvSpPr>
          <p:cNvPr id="1032" name="Rectangle 8">
            <a:extLst>
              <a:ext uri="{FF2B5EF4-FFF2-40B4-BE49-F238E27FC236}">
                <a16:creationId xmlns:a16="http://schemas.microsoft.com/office/drawing/2014/main" id="{63DA3FC3-C3EF-4132-AE65-CA03850BCC24}"/>
              </a:ext>
            </a:extLst>
          </p:cNvPr>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kumimoji="1" lang="zh-CN" altLang="en-US" sz="2400">
              <a:latin typeface="Tahoma" panose="020B0604030504040204" pitchFamily="34" charset="0"/>
            </a:endParaRPr>
          </a:p>
        </p:txBody>
      </p:sp>
      <p:sp>
        <p:nvSpPr>
          <p:cNvPr id="1033" name="Rectangle 9">
            <a:extLst>
              <a:ext uri="{FF2B5EF4-FFF2-40B4-BE49-F238E27FC236}">
                <a16:creationId xmlns:a16="http://schemas.microsoft.com/office/drawing/2014/main" id="{D10FD32A-9E75-4C1D-BB2F-2B0B6EB27F22}"/>
              </a:ext>
            </a:extLst>
          </p:cNvPr>
          <p:cNvSpPr>
            <a:spLocks noGrp="1" noChangeArrowheads="1"/>
          </p:cNvSpPr>
          <p:nvPr>
            <p:ph type="title"/>
          </p:nvPr>
        </p:nvSpPr>
        <p:spPr bwMode="auto">
          <a:xfrm>
            <a:off x="1150938" y="214313"/>
            <a:ext cx="7793037" cy="146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zh-CN" altLang="en-US"/>
              <a:t>单击此处编辑母版标题样式</a:t>
            </a:r>
          </a:p>
        </p:txBody>
      </p:sp>
      <p:sp>
        <p:nvSpPr>
          <p:cNvPr id="1034" name="Rectangle 10">
            <a:extLst>
              <a:ext uri="{FF2B5EF4-FFF2-40B4-BE49-F238E27FC236}">
                <a16:creationId xmlns:a16="http://schemas.microsoft.com/office/drawing/2014/main" id="{316A86FD-BBEF-4BDC-ACDC-2A60B825DC7D}"/>
              </a:ext>
            </a:extLst>
          </p:cNvPr>
          <p:cNvSpPr>
            <a:spLocks noGrp="1" noChangeArrowheads="1"/>
          </p:cNvSpPr>
          <p:nvPr>
            <p:ph type="body" idx="1"/>
          </p:nvPr>
        </p:nvSpPr>
        <p:spPr bwMode="auto">
          <a:xfrm>
            <a:off x="1182688" y="2017713"/>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7355" name="Rectangle 11">
            <a:extLst>
              <a:ext uri="{FF2B5EF4-FFF2-40B4-BE49-F238E27FC236}">
                <a16:creationId xmlns:a16="http://schemas.microsoft.com/office/drawing/2014/main" id="{EDC13100-8004-4896-AEE8-F46F73B509E5}"/>
              </a:ext>
            </a:extLst>
          </p:cNvPr>
          <p:cNvSpPr>
            <a:spLocks noGrp="1" noChangeArrowheads="1"/>
          </p:cNvSpPr>
          <p:nvPr>
            <p:ph type="dt" sz="half" idx="2"/>
          </p:nvPr>
        </p:nvSpPr>
        <p:spPr bwMode="auto">
          <a:xfrm>
            <a:off x="11620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smtClean="0">
                <a:latin typeface="+mn-lt"/>
              </a:defRPr>
            </a:lvl1pPr>
          </a:lstStyle>
          <a:p>
            <a:pPr>
              <a:defRPr/>
            </a:pPr>
            <a:fld id="{EAAE8A5D-FC13-4747-9757-4FE41F77810C}" type="datetimeFigureOut">
              <a:rPr lang="zh-CN" altLang="en-US"/>
              <a:pPr>
                <a:defRPr/>
              </a:pPr>
              <a:t>2018/12/13</a:t>
            </a:fld>
            <a:endParaRPr lang="en-US" altLang="zh-CN"/>
          </a:p>
        </p:txBody>
      </p:sp>
      <p:sp>
        <p:nvSpPr>
          <p:cNvPr id="57356" name="Rectangle 12">
            <a:extLst>
              <a:ext uri="{FF2B5EF4-FFF2-40B4-BE49-F238E27FC236}">
                <a16:creationId xmlns:a16="http://schemas.microsoft.com/office/drawing/2014/main" id="{4B95F7F5-C73D-4A9C-B20E-CEDA3800CDBF}"/>
              </a:ext>
            </a:extLst>
          </p:cNvPr>
          <p:cNvSpPr>
            <a:spLocks noGrp="1" noChangeArrowheads="1"/>
          </p:cNvSpPr>
          <p:nvPr>
            <p:ph type="ftr" sz="quarter" idx="3"/>
          </p:nvPr>
        </p:nvSpPr>
        <p:spPr bwMode="auto">
          <a:xfrm>
            <a:off x="3657600" y="624363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smtClean="0">
                <a:latin typeface="+mn-lt"/>
              </a:defRPr>
            </a:lvl1pPr>
          </a:lstStyle>
          <a:p>
            <a:pPr>
              <a:defRPr/>
            </a:pPr>
            <a:endParaRPr lang="en-US" altLang="zh-CN"/>
          </a:p>
        </p:txBody>
      </p:sp>
      <p:sp>
        <p:nvSpPr>
          <p:cNvPr id="57357" name="Rectangle 13">
            <a:extLst>
              <a:ext uri="{FF2B5EF4-FFF2-40B4-BE49-F238E27FC236}">
                <a16:creationId xmlns:a16="http://schemas.microsoft.com/office/drawing/2014/main" id="{0828FF5C-39A0-421D-B81B-06D777E7BA09}"/>
              </a:ext>
            </a:extLst>
          </p:cNvPr>
          <p:cNvSpPr>
            <a:spLocks noGrp="1" noChangeArrowheads="1"/>
          </p:cNvSpPr>
          <p:nvPr>
            <p:ph type="sldNum" sz="quarter" idx="4"/>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latin typeface="Tahoma" panose="020B0604030504040204" pitchFamily="34" charset="0"/>
              </a:defRPr>
            </a:lvl1pPr>
          </a:lstStyle>
          <a:p>
            <a:fld id="{21BB5A17-5AC2-40FB-93B4-33115F26546A}" type="slidenum">
              <a:rPr lang="zh-CN" altLang="en-US"/>
              <a:pPr/>
              <a:t>‹#›</a:t>
            </a:fld>
            <a:endParaRPr lang="en-US" altLang="zh-CN"/>
          </a:p>
        </p:txBody>
      </p:sp>
    </p:spTree>
  </p:cSld>
  <p:clrMap bg1="lt1" tx1="dk1" bg2="lt2" tx2="dk2" accent1="accent1" accent2="accent2" accent3="accent3" accent4="accent4" accent5="accent5" accent6="accent6" hlink="hlink" folHlink="folHlink"/>
  <p:sldLayoutIdLst>
    <p:sldLayoutId id="2147484269" r:id="rId1"/>
    <p:sldLayoutId id="2147484259" r:id="rId2"/>
    <p:sldLayoutId id="2147484260" r:id="rId3"/>
    <p:sldLayoutId id="2147484261" r:id="rId4"/>
    <p:sldLayoutId id="2147484262" r:id="rId5"/>
    <p:sldLayoutId id="2147484263" r:id="rId6"/>
    <p:sldLayoutId id="2147484264" r:id="rId7"/>
    <p:sldLayoutId id="2147484265" r:id="rId8"/>
    <p:sldLayoutId id="2147484266" r:id="rId9"/>
    <p:sldLayoutId id="2147484267" r:id="rId10"/>
    <p:sldLayoutId id="2147484268"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ea typeface="宋体" pitchFamily="2" charset="-122"/>
        </a:defRPr>
      </a:lvl2pPr>
      <a:lvl3pPr algn="l" rtl="0" eaLnBrk="0" fontAlgn="base" hangingPunct="0">
        <a:spcBef>
          <a:spcPct val="0"/>
        </a:spcBef>
        <a:spcAft>
          <a:spcPct val="0"/>
        </a:spcAft>
        <a:defRPr sz="4400">
          <a:solidFill>
            <a:schemeClr val="tx2"/>
          </a:solidFill>
          <a:latin typeface="Tahoma" charset="0"/>
          <a:ea typeface="宋体" pitchFamily="2" charset="-122"/>
        </a:defRPr>
      </a:lvl3pPr>
      <a:lvl4pPr algn="l" rtl="0" eaLnBrk="0" fontAlgn="base" hangingPunct="0">
        <a:spcBef>
          <a:spcPct val="0"/>
        </a:spcBef>
        <a:spcAft>
          <a:spcPct val="0"/>
        </a:spcAft>
        <a:defRPr sz="4400">
          <a:solidFill>
            <a:schemeClr val="tx2"/>
          </a:solidFill>
          <a:latin typeface="Tahoma" charset="0"/>
          <a:ea typeface="宋体" pitchFamily="2" charset="-122"/>
        </a:defRPr>
      </a:lvl4pPr>
      <a:lvl5pPr algn="l" rtl="0" eaLnBrk="0" fontAlgn="base" hangingPunct="0">
        <a:spcBef>
          <a:spcPct val="0"/>
        </a:spcBef>
        <a:spcAft>
          <a:spcPct val="0"/>
        </a:spcAft>
        <a:defRPr sz="4400">
          <a:solidFill>
            <a:schemeClr val="tx2"/>
          </a:solidFill>
          <a:latin typeface="Tahoma" charset="0"/>
          <a:ea typeface="宋体" pitchFamily="2" charset="-122"/>
        </a:defRPr>
      </a:lvl5pPr>
      <a:lvl6pPr marL="457200" algn="l" rtl="0" fontAlgn="base">
        <a:spcBef>
          <a:spcPct val="0"/>
        </a:spcBef>
        <a:spcAft>
          <a:spcPct val="0"/>
        </a:spcAft>
        <a:defRPr sz="4400">
          <a:solidFill>
            <a:schemeClr val="tx2"/>
          </a:solidFill>
          <a:latin typeface="Tahoma" charset="0"/>
          <a:ea typeface="宋体" pitchFamily="2" charset="-122"/>
        </a:defRPr>
      </a:lvl6pPr>
      <a:lvl7pPr marL="914400" algn="l" rtl="0" fontAlgn="base">
        <a:spcBef>
          <a:spcPct val="0"/>
        </a:spcBef>
        <a:spcAft>
          <a:spcPct val="0"/>
        </a:spcAft>
        <a:defRPr sz="4400">
          <a:solidFill>
            <a:schemeClr val="tx2"/>
          </a:solidFill>
          <a:latin typeface="Tahoma" charset="0"/>
          <a:ea typeface="宋体" pitchFamily="2" charset="-122"/>
        </a:defRPr>
      </a:lvl7pPr>
      <a:lvl8pPr marL="1371600" algn="l" rtl="0" fontAlgn="base">
        <a:spcBef>
          <a:spcPct val="0"/>
        </a:spcBef>
        <a:spcAft>
          <a:spcPct val="0"/>
        </a:spcAft>
        <a:defRPr sz="4400">
          <a:solidFill>
            <a:schemeClr val="tx2"/>
          </a:solidFill>
          <a:latin typeface="Tahoma" charset="0"/>
          <a:ea typeface="宋体" pitchFamily="2" charset="-122"/>
        </a:defRPr>
      </a:lvl8pPr>
      <a:lvl9pPr marL="1828800" algn="l" rtl="0" fontAlgn="base">
        <a:spcBef>
          <a:spcPct val="0"/>
        </a:spcBef>
        <a:spcAft>
          <a:spcPct val="0"/>
        </a:spcAft>
        <a:defRPr sz="4400">
          <a:solidFill>
            <a:schemeClr val="tx2"/>
          </a:solidFill>
          <a:latin typeface="Tahoma" charset="0"/>
          <a:ea typeface="宋体" pitchFamily="2" charset="-122"/>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97A98297-FD76-4325-80E9-00EAC7CBD24F}"/>
              </a:ext>
            </a:extLst>
          </p:cNvPr>
          <p:cNvSpPr>
            <a:spLocks noGrp="1" noRot="1" noChangeArrowheads="1"/>
          </p:cNvSpPr>
          <p:nvPr>
            <p:ph type="ctrTitle" idx="4294967295"/>
          </p:nvPr>
        </p:nvSpPr>
        <p:spPr>
          <a:xfrm>
            <a:off x="1214438" y="2286000"/>
            <a:ext cx="7772400" cy="1143000"/>
          </a:xfrm>
        </p:spPr>
        <p:txBody>
          <a:bodyPr anchor="ctr"/>
          <a:lstStyle/>
          <a:p>
            <a:pPr algn="r" eaLnBrk="1" hangingPunct="1"/>
            <a:r>
              <a:rPr lang="zh-CN" altLang="en-US" sz="9600">
                <a:solidFill>
                  <a:srgbClr val="6567D6"/>
                </a:solidFill>
                <a:latin typeface="Arial" panose="020B0604020202020204" pitchFamily="34" charset="0"/>
                <a:ea typeface="华文隶书" panose="02010800040101010101" pitchFamily="2" charset="-122"/>
              </a:rPr>
              <a:t>非税收入管理</a:t>
            </a:r>
            <a:br>
              <a:rPr lang="zh-CN" altLang="en-US" sz="6100">
                <a:solidFill>
                  <a:srgbClr val="6567D6"/>
                </a:solidFill>
                <a:latin typeface="Arial" panose="020B0604020202020204" pitchFamily="34" charset="0"/>
              </a:rPr>
            </a:br>
            <a:r>
              <a:rPr lang="zh-CN" altLang="en-US" sz="6100">
                <a:solidFill>
                  <a:srgbClr val="6567D6"/>
                </a:solidFill>
                <a:latin typeface="幼圆" panose="02010509060101010101" pitchFamily="49" charset="-122"/>
                <a:ea typeface="幼圆" panose="02010509060101010101" pitchFamily="49" charset="-122"/>
              </a:rPr>
              <a:t>  </a:t>
            </a:r>
            <a:r>
              <a:rPr lang="zh-CN" altLang="en-US" sz="5400">
                <a:solidFill>
                  <a:srgbClr val="6567D6"/>
                </a:solidFill>
                <a:latin typeface="幼圆" panose="02010509060101010101" pitchFamily="49" charset="-122"/>
                <a:ea typeface="幼圆" panose="02010509060101010101" pitchFamily="49" charset="-122"/>
              </a:rPr>
              <a:t>第十章 政府非税收入管理改革与发展趋势</a:t>
            </a:r>
          </a:p>
        </p:txBody>
      </p:sp>
      <p:pic>
        <p:nvPicPr>
          <p:cNvPr id="3075" name="Picture 8" descr="http://www.njue.edu.cn/images/index_07.jpg">
            <a:extLst>
              <a:ext uri="{FF2B5EF4-FFF2-40B4-BE49-F238E27FC236}">
                <a16:creationId xmlns:a16="http://schemas.microsoft.com/office/drawing/2014/main" id="{543376FE-6303-4A5E-A75F-32687C93EA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7625" y="5740400"/>
            <a:ext cx="2643188"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标题 1">
            <a:extLst>
              <a:ext uri="{FF2B5EF4-FFF2-40B4-BE49-F238E27FC236}">
                <a16:creationId xmlns:a16="http://schemas.microsoft.com/office/drawing/2014/main" id="{13B12DDF-D400-4FB8-8B3B-1583E516E9FE}"/>
              </a:ext>
            </a:extLst>
          </p:cNvPr>
          <p:cNvSpPr>
            <a:spLocks noGrp="1"/>
          </p:cNvSpPr>
          <p:nvPr>
            <p:ph type="title" idx="4294967295"/>
          </p:nvPr>
        </p:nvSpPr>
        <p:spPr/>
        <p:txBody>
          <a:bodyPr anchor="ctr"/>
          <a:lstStyle/>
          <a:p>
            <a:pPr eaLnBrk="1" hangingPunct="1"/>
            <a:r>
              <a:rPr lang="zh-CN" altLang="en-US" sz="4000">
                <a:latin typeface="幼圆" panose="02010509060101010101" pitchFamily="49" charset="-122"/>
                <a:ea typeface="幼圆" panose="02010509060101010101" pitchFamily="49" charset="-122"/>
              </a:rPr>
              <a:t>除了正式制度层面，在非正式制度层面，还表现为</a:t>
            </a:r>
          </a:p>
        </p:txBody>
      </p:sp>
      <p:sp>
        <p:nvSpPr>
          <p:cNvPr id="12291" name="内容占位符 2">
            <a:extLst>
              <a:ext uri="{FF2B5EF4-FFF2-40B4-BE49-F238E27FC236}">
                <a16:creationId xmlns:a16="http://schemas.microsoft.com/office/drawing/2014/main" id="{8B4C5A71-7F06-4FF5-A831-146C93D36207}"/>
              </a:ext>
            </a:extLst>
          </p:cNvPr>
          <p:cNvSpPr>
            <a:spLocks noGrp="1"/>
          </p:cNvSpPr>
          <p:nvPr>
            <p:ph idx="4294967295"/>
          </p:nvPr>
        </p:nvSpPr>
        <p:spPr>
          <a:xfrm>
            <a:off x="228600" y="1295400"/>
            <a:ext cx="8686800" cy="4803775"/>
          </a:xfrm>
        </p:spPr>
        <p:txBody>
          <a:bodyPr/>
          <a:lstStyle/>
          <a:p>
            <a:pPr eaLnBrk="1" hangingPunct="1"/>
            <a:r>
              <a:rPr lang="zh-CN" altLang="en-US">
                <a:latin typeface="仿宋" panose="02010609060101010101" pitchFamily="49" charset="-122"/>
                <a:ea typeface="仿宋" panose="02010609060101010101" pitchFamily="49" charset="-122"/>
              </a:rPr>
              <a:t>两省都存在领导人“批条子”影响预算的现象。除了直接“批条子”之外，各个领导人都可以在不同程度上通过政策制定来影响资金分配。财政部门主导的预算过程不仅不能对这些领导人的政策行为进行约束，不能审查具体政策的合理性与政策成本，而且还必须为这些政策行为“ 买单” 。</a:t>
            </a:r>
          </a:p>
          <a:p>
            <a:pPr eaLnBrk="1" hangingPunct="1"/>
            <a:r>
              <a:rPr lang="zh-CN" altLang="en-US">
                <a:latin typeface="仿宋" panose="02010609060101010101" pitchFamily="49" charset="-122"/>
                <a:ea typeface="仿宋" panose="02010609060101010101" pitchFamily="49" charset="-122"/>
              </a:rPr>
              <a:t>就这种预算（过程）与政策制定过程相分离的状况来看，在不同的省份会有不一样的特征。</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1">
            <a:extLst>
              <a:ext uri="{FF2B5EF4-FFF2-40B4-BE49-F238E27FC236}">
                <a16:creationId xmlns:a16="http://schemas.microsoft.com/office/drawing/2014/main" id="{4E80A3AF-D75A-4B1B-A273-A2FA2C9D5E75}"/>
              </a:ext>
            </a:extLst>
          </p:cNvPr>
          <p:cNvSpPr>
            <a:spLocks noGrp="1"/>
          </p:cNvSpPr>
          <p:nvPr>
            <p:ph type="title" idx="4294967295"/>
          </p:nvPr>
        </p:nvSpPr>
        <p:spPr/>
        <p:txBody>
          <a:bodyPr anchor="ctr"/>
          <a:lstStyle/>
          <a:p>
            <a:pPr eaLnBrk="1" hangingPunct="1"/>
            <a:r>
              <a:rPr lang="zh-CN" altLang="en-US"/>
              <a:t>在</a:t>
            </a:r>
            <a:r>
              <a:rPr lang="en-US" altLang="zh-CN"/>
              <a:t>A</a:t>
            </a:r>
            <a:r>
              <a:rPr lang="zh-CN" altLang="en-US"/>
              <a:t>省，</a:t>
            </a:r>
          </a:p>
        </p:txBody>
      </p:sp>
      <p:sp>
        <p:nvSpPr>
          <p:cNvPr id="13315" name="内容占位符 2">
            <a:extLst>
              <a:ext uri="{FF2B5EF4-FFF2-40B4-BE49-F238E27FC236}">
                <a16:creationId xmlns:a16="http://schemas.microsoft.com/office/drawing/2014/main" id="{A4142600-7044-4797-A86B-716D4C32E8D2}"/>
              </a:ext>
            </a:extLst>
          </p:cNvPr>
          <p:cNvSpPr>
            <a:spLocks noGrp="1"/>
          </p:cNvSpPr>
          <p:nvPr>
            <p:ph idx="4294967295"/>
          </p:nvPr>
        </p:nvSpPr>
        <p:spPr>
          <a:xfrm>
            <a:off x="0" y="1219200"/>
            <a:ext cx="8915400" cy="4498975"/>
          </a:xfrm>
        </p:spPr>
        <p:txBody>
          <a:bodyPr/>
          <a:lstStyle/>
          <a:p>
            <a:pPr eaLnBrk="1" hangingPunct="1">
              <a:buFont typeface="Wingdings" panose="05000000000000000000" pitchFamily="2" charset="2"/>
              <a:buChar char="p"/>
            </a:pPr>
            <a:r>
              <a:rPr lang="zh-CN" altLang="en-US">
                <a:solidFill>
                  <a:srgbClr val="3D6F3B"/>
                </a:solidFill>
                <a:latin typeface="仿宋" panose="02010609060101010101" pitchFamily="49" charset="-122"/>
                <a:ea typeface="仿宋" panose="02010609060101010101" pitchFamily="49" charset="-122"/>
              </a:rPr>
              <a:t>由于财力相对充裕，有一部分资被独立出来并切块分到各个领导手中， 由他们在预算年度中在自己分管的政策领域进行分配。由于这些资金都已经非正式但是明确地分配给了各个分管领导，而且这些领导人在政治上都比财政厅厅长拥有更大的权力，所以，财政部门主导的预算过程并不能约束这些领导的政策制定行为和支出行为。</a:t>
            </a:r>
            <a:endParaRPr lang="en-US" altLang="zh-CN">
              <a:solidFill>
                <a:srgbClr val="3D6F3B"/>
              </a:solidFill>
              <a:latin typeface="仿宋" panose="02010609060101010101" pitchFamily="49" charset="-122"/>
              <a:ea typeface="仿宋" panose="02010609060101010101" pitchFamily="49" charset="-122"/>
            </a:endParaRPr>
          </a:p>
          <a:p>
            <a:pPr eaLnBrk="1" hangingPunct="1">
              <a:buFont typeface="Wingdings" panose="05000000000000000000" pitchFamily="2" charset="2"/>
              <a:buChar char="p"/>
            </a:pPr>
            <a:r>
              <a:rPr lang="zh-CN" altLang="en-US">
                <a:solidFill>
                  <a:srgbClr val="8E6C00"/>
                </a:solidFill>
                <a:latin typeface="仿宋" panose="02010609060101010101" pitchFamily="49" charset="-122"/>
                <a:ea typeface="仿宋" panose="02010609060101010101" pitchFamily="49" charset="-122"/>
              </a:rPr>
              <a:t>在这种体制下，对于部门的支出要求，财政部门决定给不给钱的标准是这种要求是否有领导的“ 批条”，如果有“批条”就给钱，就从该领导的“盘子”里拨钱给部门，财政部门一般是不会也不能进行政策合理性与政策成本的审查的。</a:t>
            </a:r>
            <a:endParaRPr lang="en-US" altLang="zh-CN">
              <a:solidFill>
                <a:srgbClr val="8E6C00"/>
              </a:solidFill>
              <a:latin typeface="仿宋" panose="02010609060101010101" pitchFamily="49" charset="-122"/>
              <a:ea typeface="仿宋" panose="02010609060101010101" pitchFamily="49" charset="-122"/>
            </a:endParaRPr>
          </a:p>
          <a:p>
            <a:pPr eaLnBrk="1" hangingPunct="1"/>
            <a:endParaRPr lang="zh-CN" altLang="en-US">
              <a:latin typeface="仿宋" panose="02010609060101010101" pitchFamily="49" charset="-122"/>
              <a:ea typeface="仿宋" panose="02010609060101010101" pitchFamily="49" charset="-122"/>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a:extLst>
              <a:ext uri="{FF2B5EF4-FFF2-40B4-BE49-F238E27FC236}">
                <a16:creationId xmlns:a16="http://schemas.microsoft.com/office/drawing/2014/main" id="{751E0954-91B3-4BAC-839E-4F709F26CC2B}"/>
              </a:ext>
            </a:extLst>
          </p:cNvPr>
          <p:cNvSpPr>
            <a:spLocks noGrp="1"/>
          </p:cNvSpPr>
          <p:nvPr>
            <p:ph type="title" idx="4294967295"/>
          </p:nvPr>
        </p:nvSpPr>
        <p:spPr/>
        <p:txBody>
          <a:bodyPr anchor="ctr"/>
          <a:lstStyle/>
          <a:p>
            <a:pPr eaLnBrk="1" hangingPunct="1"/>
            <a:r>
              <a:rPr lang="zh-CN" altLang="en-US"/>
              <a:t>在</a:t>
            </a:r>
            <a:r>
              <a:rPr lang="en-US" altLang="zh-CN"/>
              <a:t>B</a:t>
            </a:r>
            <a:r>
              <a:rPr lang="zh-CN" altLang="en-US"/>
              <a:t>省，</a:t>
            </a:r>
          </a:p>
        </p:txBody>
      </p:sp>
      <p:sp>
        <p:nvSpPr>
          <p:cNvPr id="14339" name="内容占位符 2">
            <a:extLst>
              <a:ext uri="{FF2B5EF4-FFF2-40B4-BE49-F238E27FC236}">
                <a16:creationId xmlns:a16="http://schemas.microsoft.com/office/drawing/2014/main" id="{47ABCD39-2923-4232-9613-5788913A6FAB}"/>
              </a:ext>
            </a:extLst>
          </p:cNvPr>
          <p:cNvSpPr>
            <a:spLocks noGrp="1"/>
          </p:cNvSpPr>
          <p:nvPr>
            <p:ph idx="4294967295"/>
          </p:nvPr>
        </p:nvSpPr>
        <p:spPr>
          <a:xfrm>
            <a:off x="0" y="1219200"/>
            <a:ext cx="8915400" cy="4498975"/>
          </a:xfrm>
        </p:spPr>
        <p:txBody>
          <a:bodyPr/>
          <a:lstStyle/>
          <a:p>
            <a:pPr eaLnBrk="1" hangingPunct="1">
              <a:buFont typeface="Wingdings" panose="05000000000000000000" pitchFamily="2" charset="2"/>
              <a:buChar char="p"/>
            </a:pPr>
            <a:r>
              <a:rPr lang="zh-CN" altLang="en-US">
                <a:latin typeface="仿宋" panose="02010609060101010101" pitchFamily="49" charset="-122"/>
                <a:ea typeface="仿宋" panose="02010609060101010101" pitchFamily="49" charset="-122"/>
              </a:rPr>
              <a:t>由于财力非常紧张实行了一种相对集中的财政资金分配体制，由省长和分管财政的常务副省长垄断资金的分配权。</a:t>
            </a:r>
            <a:endParaRPr lang="en-US" altLang="zh-CN">
              <a:latin typeface="仿宋" panose="02010609060101010101" pitchFamily="49" charset="-122"/>
              <a:ea typeface="仿宋" panose="02010609060101010101" pitchFamily="49" charset="-122"/>
            </a:endParaRPr>
          </a:p>
          <a:p>
            <a:pPr eaLnBrk="1" hangingPunct="1">
              <a:buFont typeface="Wingdings" panose="05000000000000000000" pitchFamily="2" charset="2"/>
              <a:buChar char="p"/>
            </a:pPr>
            <a:r>
              <a:rPr lang="zh-CN" altLang="en-US">
                <a:latin typeface="仿宋" panose="02010609060101010101" pitchFamily="49" charset="-122"/>
                <a:ea typeface="仿宋" panose="02010609060101010101" pitchFamily="49" charset="-122"/>
              </a:rPr>
              <a:t>这种模式下，财政部门的独立性和权力加大。有部门官员戏称是部门或行业由“ </a:t>
            </a:r>
            <a:r>
              <a:rPr lang="en-US" altLang="zh-CN">
                <a:latin typeface="仿宋" panose="02010609060101010101" pitchFamily="49" charset="-122"/>
                <a:ea typeface="仿宋" panose="02010609060101010101" pitchFamily="49" charset="-122"/>
              </a:rPr>
              <a:t>(</a:t>
            </a:r>
            <a:r>
              <a:rPr lang="zh-CN" altLang="en-US">
                <a:latin typeface="仿宋" panose="02010609060101010101" pitchFamily="49" charset="-122"/>
                <a:ea typeface="仿宋" panose="02010609060101010101" pitchFamily="49" charset="-122"/>
              </a:rPr>
              <a:t>副</a:t>
            </a:r>
            <a:r>
              <a:rPr lang="en-US" altLang="zh-CN">
                <a:latin typeface="仿宋" panose="02010609060101010101" pitchFamily="49" charset="-122"/>
                <a:ea typeface="仿宋" panose="02010609060101010101" pitchFamily="49" charset="-122"/>
              </a:rPr>
              <a:t>)</a:t>
            </a:r>
            <a:r>
              <a:rPr lang="zh-CN" altLang="en-US">
                <a:latin typeface="仿宋" panose="02010609060101010101" pitchFamily="49" charset="-122"/>
                <a:ea typeface="仿宋" panose="02010609060101010101" pitchFamily="49" charset="-122"/>
              </a:rPr>
              <a:t>省长负责制” 变成了“ 财政厅领导下的</a:t>
            </a:r>
            <a:r>
              <a:rPr lang="en-US" altLang="zh-CN">
                <a:latin typeface="仿宋" panose="02010609060101010101" pitchFamily="49" charset="-122"/>
                <a:ea typeface="仿宋" panose="02010609060101010101" pitchFamily="49" charset="-122"/>
              </a:rPr>
              <a:t>(</a:t>
            </a:r>
            <a:r>
              <a:rPr lang="zh-CN" altLang="en-US">
                <a:latin typeface="仿宋" panose="02010609060101010101" pitchFamily="49" charset="-122"/>
                <a:ea typeface="仿宋" panose="02010609060101010101" pitchFamily="49" charset="-122"/>
              </a:rPr>
              <a:t>副</a:t>
            </a:r>
            <a:r>
              <a:rPr lang="en-US" altLang="zh-CN">
                <a:latin typeface="仿宋" panose="02010609060101010101" pitchFamily="49" charset="-122"/>
                <a:ea typeface="仿宋" panose="02010609060101010101" pitchFamily="49" charset="-122"/>
              </a:rPr>
              <a:t>)</a:t>
            </a:r>
            <a:r>
              <a:rPr lang="zh-CN" altLang="en-US">
                <a:latin typeface="仿宋" panose="02010609060101010101" pitchFamily="49" charset="-122"/>
                <a:ea typeface="仿宋" panose="02010609060101010101" pitchFamily="49" charset="-122"/>
              </a:rPr>
              <a:t>省长负责制”。</a:t>
            </a:r>
            <a:endParaRPr lang="en-US" altLang="zh-CN">
              <a:latin typeface="仿宋" panose="02010609060101010101" pitchFamily="49" charset="-122"/>
              <a:ea typeface="仿宋" panose="02010609060101010101" pitchFamily="49" charset="-122"/>
            </a:endParaRPr>
          </a:p>
          <a:p>
            <a:pPr eaLnBrk="1" hangingPunct="1">
              <a:buFont typeface="Wingdings" panose="05000000000000000000" pitchFamily="2" charset="2"/>
              <a:buChar char="p"/>
            </a:pPr>
            <a:r>
              <a:rPr lang="zh-CN" altLang="en-US">
                <a:latin typeface="仿宋" panose="02010609060101010101" pitchFamily="49" charset="-122"/>
                <a:ea typeface="仿宋" panose="02010609060101010101" pitchFamily="49" charset="-122"/>
              </a:rPr>
              <a:t>尽管从名义上说，财政部门可以不再买常务副省长之外的其他分管领导的帐。但是，实际上，其他分管领导仍然能够在一定程度上影响资金的分配。</a:t>
            </a:r>
            <a:endParaRPr lang="en-US" altLang="zh-CN">
              <a:latin typeface="仿宋" panose="02010609060101010101" pitchFamily="49" charset="-122"/>
              <a:ea typeface="仿宋" panose="02010609060101010101" pitchFamily="49" charset="-122"/>
            </a:endParaRPr>
          </a:p>
          <a:p>
            <a:pPr eaLnBrk="1" hangingPunct="1"/>
            <a:endParaRPr lang="zh-CN" altLang="en-US">
              <a:latin typeface="仿宋" panose="02010609060101010101" pitchFamily="49" charset="-122"/>
              <a:ea typeface="仿宋" panose="02010609060101010101" pitchFamily="49" charset="-122"/>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a:extLst>
              <a:ext uri="{FF2B5EF4-FFF2-40B4-BE49-F238E27FC236}">
                <a16:creationId xmlns:a16="http://schemas.microsoft.com/office/drawing/2014/main" id="{640892B1-6245-4A52-9455-1D17C72F9EBA}"/>
              </a:ext>
            </a:extLst>
          </p:cNvPr>
          <p:cNvSpPr>
            <a:spLocks noGrp="1"/>
          </p:cNvSpPr>
          <p:nvPr>
            <p:ph type="title" idx="4294967295"/>
          </p:nvPr>
        </p:nvSpPr>
        <p:spPr/>
        <p:txBody>
          <a:bodyPr anchor="ctr"/>
          <a:lstStyle/>
          <a:p>
            <a:pPr eaLnBrk="1" hangingPunct="1"/>
            <a:r>
              <a:rPr lang="zh-CN" altLang="en-US" sz="4000">
                <a:ea typeface="幼圆" panose="02010509060101010101" pitchFamily="49" charset="-122"/>
              </a:rPr>
              <a:t>除了上述横向层面的分离，还有来自纵向的的冲突与分离：</a:t>
            </a:r>
          </a:p>
        </p:txBody>
      </p:sp>
      <p:sp>
        <p:nvSpPr>
          <p:cNvPr id="15363" name="内容占位符 2">
            <a:extLst>
              <a:ext uri="{FF2B5EF4-FFF2-40B4-BE49-F238E27FC236}">
                <a16:creationId xmlns:a16="http://schemas.microsoft.com/office/drawing/2014/main" id="{9BF7E39B-67FA-4B2F-9BE7-313DA851132D}"/>
              </a:ext>
            </a:extLst>
          </p:cNvPr>
          <p:cNvSpPr>
            <a:spLocks noGrp="1"/>
          </p:cNvSpPr>
          <p:nvPr>
            <p:ph idx="4294967295"/>
          </p:nvPr>
        </p:nvSpPr>
        <p:spPr>
          <a:xfrm>
            <a:off x="381000" y="1600200"/>
            <a:ext cx="8382000" cy="4498975"/>
          </a:xfrm>
        </p:spPr>
        <p:txBody>
          <a:bodyPr/>
          <a:lstStyle/>
          <a:p>
            <a:pPr eaLnBrk="1" latinLnBrk="1" hangingPunct="1">
              <a:buFont typeface="Wingdings" panose="05000000000000000000" pitchFamily="2" charset="2"/>
              <a:buChar char="p"/>
            </a:pPr>
            <a:r>
              <a:rPr lang="zh-CN" altLang="en-US" sz="2800">
                <a:latin typeface="仿宋" panose="02010609060101010101" pitchFamily="49" charset="-122"/>
                <a:ea typeface="仿宋" panose="02010609060101010101" pitchFamily="49" charset="-122"/>
              </a:rPr>
              <a:t>首先， 作为一个行政集权国家，省级政府的重大决策一般都要等中央的重大决策确定之后才能做出。</a:t>
            </a:r>
            <a:endParaRPr lang="en-US" altLang="zh-CN" sz="2800">
              <a:latin typeface="仿宋" panose="02010609060101010101" pitchFamily="49" charset="-122"/>
              <a:ea typeface="仿宋" panose="02010609060101010101" pitchFamily="49" charset="-122"/>
            </a:endParaRPr>
          </a:p>
          <a:p>
            <a:pPr eaLnBrk="1" latinLnBrk="1" hangingPunct="1">
              <a:buFont typeface="Wingdings" panose="05000000000000000000" pitchFamily="2" charset="2"/>
              <a:buChar char="p"/>
            </a:pPr>
            <a:r>
              <a:rPr lang="zh-CN" altLang="en-US" sz="2800">
                <a:solidFill>
                  <a:srgbClr val="3D6F3B"/>
                </a:solidFill>
                <a:latin typeface="仿宋" panose="02010609060101010101" pitchFamily="49" charset="-122"/>
                <a:ea typeface="仿宋" panose="02010609060101010101" pitchFamily="49" charset="-122"/>
              </a:rPr>
              <a:t>虽然省级预算编制在</a:t>
            </a:r>
            <a:r>
              <a:rPr lang="en-US" altLang="zh-CN" sz="2800">
                <a:solidFill>
                  <a:srgbClr val="3D6F3B"/>
                </a:solidFill>
                <a:latin typeface="仿宋" panose="02010609060101010101" pitchFamily="49" charset="-122"/>
                <a:ea typeface="仿宋" panose="02010609060101010101" pitchFamily="49" charset="-122"/>
              </a:rPr>
              <a:t>7- 8</a:t>
            </a:r>
            <a:r>
              <a:rPr lang="zh-CN" altLang="en-US" sz="2800">
                <a:solidFill>
                  <a:srgbClr val="3D6F3B"/>
                </a:solidFill>
                <a:latin typeface="仿宋" panose="02010609060101010101" pitchFamily="49" charset="-122"/>
                <a:ea typeface="仿宋" panose="02010609060101010101" pitchFamily="49" charset="-122"/>
              </a:rPr>
              <a:t>月份就已经启动，但是， 要到年底中央经济工作会议和国务院经济工作会议召开后，省级才召开经济工作会议</a:t>
            </a:r>
            <a:r>
              <a:rPr lang="zh-CN" altLang="en-US" sz="2800">
                <a:latin typeface="仿宋" panose="02010609060101010101" pitchFamily="49" charset="-122"/>
                <a:ea typeface="仿宋" panose="02010609060101010101" pitchFamily="49" charset="-122"/>
              </a:rPr>
              <a:t>。</a:t>
            </a:r>
            <a:endParaRPr lang="en-US" altLang="zh-CN" sz="2800">
              <a:latin typeface="仿宋" panose="02010609060101010101" pitchFamily="49" charset="-122"/>
              <a:ea typeface="仿宋" panose="02010609060101010101" pitchFamily="49" charset="-122"/>
            </a:endParaRPr>
          </a:p>
          <a:p>
            <a:pPr eaLnBrk="1" latinLnBrk="1" hangingPunct="1">
              <a:buFont typeface="Wingdings" panose="05000000000000000000" pitchFamily="2" charset="2"/>
              <a:buChar char="p"/>
            </a:pPr>
            <a:r>
              <a:rPr lang="zh-CN" altLang="en-US" sz="2800">
                <a:latin typeface="仿宋" panose="02010609060101010101" pitchFamily="49" charset="-122"/>
                <a:ea typeface="仿宋" panose="02010609060101010101" pitchFamily="49" charset="-122"/>
              </a:rPr>
              <a:t>此时，对于部门来说，预算已经基本编制完了。为此，只能是省级政府为了落实这些政策通常就会在预算编制的过程中通过预备费的形式留下大量资金， 在经济工作会议开完后对预算进行调整，在省委同意后再报人大。</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a:extLst>
              <a:ext uri="{FF2B5EF4-FFF2-40B4-BE49-F238E27FC236}">
                <a16:creationId xmlns:a16="http://schemas.microsoft.com/office/drawing/2014/main" id="{A7CBBDA3-3881-41CD-87F5-E9605FE1F298}"/>
              </a:ext>
            </a:extLst>
          </p:cNvPr>
          <p:cNvSpPr>
            <a:spLocks noGrp="1"/>
          </p:cNvSpPr>
          <p:nvPr>
            <p:ph type="title" idx="4294967295"/>
          </p:nvPr>
        </p:nvSpPr>
        <p:spPr>
          <a:xfrm>
            <a:off x="838200" y="722313"/>
            <a:ext cx="7239000" cy="563562"/>
          </a:xfrm>
        </p:spPr>
        <p:txBody>
          <a:bodyPr anchor="ctr"/>
          <a:lstStyle/>
          <a:p>
            <a:pPr eaLnBrk="1" hangingPunct="1"/>
            <a:r>
              <a:rPr lang="zh-CN" altLang="en-US" sz="4000">
                <a:ea typeface="幼圆" panose="02010509060101010101" pitchFamily="49" charset="-122"/>
              </a:rPr>
              <a:t>除了上述横向层面的分离，还有来自与纵向的的冲突与分离：</a:t>
            </a:r>
          </a:p>
        </p:txBody>
      </p:sp>
      <p:sp>
        <p:nvSpPr>
          <p:cNvPr id="16387" name="内容占位符 2">
            <a:extLst>
              <a:ext uri="{FF2B5EF4-FFF2-40B4-BE49-F238E27FC236}">
                <a16:creationId xmlns:a16="http://schemas.microsoft.com/office/drawing/2014/main" id="{7BA8889D-620E-41D5-8B16-D372E0A560D9}"/>
              </a:ext>
            </a:extLst>
          </p:cNvPr>
          <p:cNvSpPr>
            <a:spLocks noGrp="1"/>
          </p:cNvSpPr>
          <p:nvPr>
            <p:ph idx="4294967295"/>
          </p:nvPr>
        </p:nvSpPr>
        <p:spPr>
          <a:xfrm>
            <a:off x="357188" y="1858963"/>
            <a:ext cx="8215312" cy="4498975"/>
          </a:xfrm>
        </p:spPr>
        <p:txBody>
          <a:bodyPr/>
          <a:lstStyle/>
          <a:p>
            <a:pPr eaLnBrk="1" latinLnBrk="1" hangingPunct="1">
              <a:buFont typeface="Wingdings" panose="05000000000000000000" pitchFamily="2" charset="2"/>
              <a:buChar char="p"/>
            </a:pPr>
            <a:r>
              <a:rPr lang="zh-CN" altLang="en-US" sz="2800">
                <a:solidFill>
                  <a:srgbClr val="002060"/>
                </a:solidFill>
                <a:ea typeface="幼圆" panose="02010509060101010101" pitchFamily="49" charset="-122"/>
              </a:rPr>
              <a:t>其次，</a:t>
            </a:r>
            <a:r>
              <a:rPr lang="zh-CN" altLang="en-US" sz="2800">
                <a:ea typeface="幼圆" panose="02010509060101010101" pitchFamily="49" charset="-122"/>
              </a:rPr>
              <a:t>在省级部门执行当年预算的过程中，国务院和中央各部委常常会制定新的政策并要求省级部门执行。</a:t>
            </a:r>
            <a:endParaRPr lang="en-US" altLang="zh-CN" sz="2800">
              <a:ea typeface="幼圆" panose="02010509060101010101" pitchFamily="49" charset="-122"/>
            </a:endParaRPr>
          </a:p>
          <a:p>
            <a:pPr eaLnBrk="1" latinLnBrk="1" hangingPunct="1">
              <a:buFont typeface="Wingdings" panose="05000000000000000000" pitchFamily="2" charset="2"/>
              <a:buChar char="p"/>
            </a:pPr>
            <a:r>
              <a:rPr lang="zh-CN" altLang="en-US" sz="2800">
                <a:ea typeface="幼圆" panose="02010509060101010101" pitchFamily="49" charset="-122"/>
              </a:rPr>
              <a:t>在省级预算编制的过程中， 省级各部门并不能准确地预测在预算年度中国务院及其各个部委今年会出台一些什么样的政策，国务院及其各个部委也不会在省级编制预算之初就把它们要求地方在未来预算年度中执行的全部政策告知省级各个部门。 </a:t>
            </a:r>
            <a:endParaRPr lang="en-US" altLang="zh-CN" sz="2800">
              <a:ea typeface="幼圆" panose="02010509060101010101" pitchFamily="49" charset="-122"/>
            </a:endParaRPr>
          </a:p>
          <a:p>
            <a:pPr eaLnBrk="1" latinLnBrk="1" hangingPunct="1">
              <a:buFont typeface="Wingdings" panose="05000000000000000000" pitchFamily="2" charset="2"/>
              <a:buChar char="p"/>
            </a:pPr>
            <a:r>
              <a:rPr lang="zh-CN" altLang="en-US" sz="2800">
                <a:ea typeface="幼圆" panose="02010509060101010101" pitchFamily="49" charset="-122"/>
              </a:rPr>
              <a:t>为了执行这些政策，省级部门就必须向财政部门申请新的预算， 而且，中央的政策通常都会成为地方领导与部门制定新政策的依据， 成为他们要钱的</a:t>
            </a:r>
            <a:r>
              <a:rPr lang="zh-CN" altLang="en-US" sz="2800">
                <a:latin typeface="Arial" panose="020B0604020202020204" pitchFamily="34" charset="0"/>
                <a:ea typeface="幼圆" panose="02010509060101010101" pitchFamily="49" charset="-122"/>
              </a:rPr>
              <a:t>“</a:t>
            </a:r>
            <a:r>
              <a:rPr lang="zh-CN" altLang="en-US" sz="2800">
                <a:ea typeface="幼圆" panose="02010509060101010101" pitchFamily="49" charset="-122"/>
              </a:rPr>
              <a:t> 尚方宝剑</a:t>
            </a:r>
            <a:r>
              <a:rPr lang="zh-CN" altLang="en-US" sz="2800">
                <a:latin typeface="Arial" panose="020B0604020202020204" pitchFamily="34" charset="0"/>
                <a:ea typeface="幼圆" panose="02010509060101010101" pitchFamily="49" charset="-122"/>
              </a:rPr>
              <a:t>”</a:t>
            </a:r>
            <a:r>
              <a:rPr lang="zh-CN" altLang="en-US" sz="2800">
                <a:ea typeface="幼圆" panose="02010509060101010101" pitchFamily="49" charset="-122"/>
              </a:rPr>
              <a:t> 。 这就加剧了省级预算中的政策过程与预算过程分离。</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a:extLst>
              <a:ext uri="{FF2B5EF4-FFF2-40B4-BE49-F238E27FC236}">
                <a16:creationId xmlns:a16="http://schemas.microsoft.com/office/drawing/2014/main" id="{78AF0198-18EC-442F-9A49-B6D9B047D479}"/>
              </a:ext>
            </a:extLst>
          </p:cNvPr>
          <p:cNvSpPr>
            <a:spLocks noGrp="1"/>
          </p:cNvSpPr>
          <p:nvPr>
            <p:ph type="title" idx="4294967295"/>
          </p:nvPr>
        </p:nvSpPr>
        <p:spPr/>
        <p:txBody>
          <a:bodyPr anchor="ctr"/>
          <a:lstStyle/>
          <a:p>
            <a:pPr eaLnBrk="1" hangingPunct="1"/>
            <a:r>
              <a:rPr lang="zh-CN" altLang="en-US">
                <a:ea typeface="幼圆" panose="02010509060101010101" pitchFamily="49" charset="-122"/>
              </a:rPr>
              <a:t>那么，这种预算过程产生了什么后果？</a:t>
            </a:r>
          </a:p>
        </p:txBody>
      </p:sp>
      <p:sp>
        <p:nvSpPr>
          <p:cNvPr id="17411" name="内容占位符 2">
            <a:extLst>
              <a:ext uri="{FF2B5EF4-FFF2-40B4-BE49-F238E27FC236}">
                <a16:creationId xmlns:a16="http://schemas.microsoft.com/office/drawing/2014/main" id="{9001C230-368C-4562-9300-E082D97758A1}"/>
              </a:ext>
            </a:extLst>
          </p:cNvPr>
          <p:cNvSpPr>
            <a:spLocks noGrp="1"/>
          </p:cNvSpPr>
          <p:nvPr>
            <p:ph idx="4294967295"/>
          </p:nvPr>
        </p:nvSpPr>
        <p:spPr>
          <a:xfrm>
            <a:off x="0" y="1371600"/>
            <a:ext cx="9144000" cy="4724400"/>
          </a:xfrm>
        </p:spPr>
        <p:txBody>
          <a:bodyPr/>
          <a:lstStyle/>
          <a:p>
            <a:pPr eaLnBrk="1" latinLnBrk="1" hangingPunct="1">
              <a:buFont typeface="Wingdings" panose="05000000000000000000" pitchFamily="2" charset="2"/>
              <a:buChar char="p"/>
            </a:pPr>
            <a:r>
              <a:rPr lang="zh-CN" altLang="en-US">
                <a:latin typeface="仿宋" panose="02010609060101010101" pitchFamily="49" charset="-122"/>
                <a:ea typeface="仿宋" panose="02010609060101010101" pitchFamily="49" charset="-122"/>
              </a:rPr>
              <a:t>对于预算机构而言，</a:t>
            </a:r>
            <a:endParaRPr lang="en-US" altLang="zh-CN">
              <a:latin typeface="仿宋" panose="02010609060101010101" pitchFamily="49" charset="-122"/>
              <a:ea typeface="仿宋" panose="02010609060101010101" pitchFamily="49" charset="-122"/>
            </a:endParaRPr>
          </a:p>
          <a:p>
            <a:pPr eaLnBrk="1" latinLnBrk="1" hangingPunct="1">
              <a:buFont typeface="Wingdings" panose="05000000000000000000" pitchFamily="2" charset="2"/>
              <a:buChar char="ü"/>
            </a:pPr>
            <a:r>
              <a:rPr lang="zh-CN" altLang="en-US">
                <a:latin typeface="仿宋" panose="02010609060101010101" pitchFamily="49" charset="-122"/>
                <a:ea typeface="仿宋" panose="02010609060101010101" pitchFamily="49" charset="-122"/>
              </a:rPr>
              <a:t>虽然财政部门负责编制预算，但它实际上无法控制政策，从而就无法通过预算审查来提高资源配置的效率。</a:t>
            </a:r>
            <a:endParaRPr lang="en-US" altLang="zh-CN">
              <a:latin typeface="仿宋" panose="02010609060101010101" pitchFamily="49" charset="-122"/>
              <a:ea typeface="仿宋" panose="02010609060101010101" pitchFamily="49" charset="-122"/>
            </a:endParaRPr>
          </a:p>
          <a:p>
            <a:pPr eaLnBrk="1" latinLnBrk="1" hangingPunct="1">
              <a:buFont typeface="Wingdings" panose="05000000000000000000" pitchFamily="2" charset="2"/>
              <a:buChar char="ü"/>
            </a:pPr>
            <a:r>
              <a:rPr lang="zh-CN" altLang="en-US">
                <a:latin typeface="仿宋" panose="02010609060101010101" pitchFamily="49" charset="-122"/>
                <a:ea typeface="仿宋" panose="02010609060101010101" pitchFamily="49" charset="-122"/>
              </a:rPr>
              <a:t>财政部门控制不了政策，而所有的政策一旦制定后都是要安排资金的，所以，省级预算过程中就充满了各种政策导致的不确定性。</a:t>
            </a:r>
            <a:endParaRPr lang="en-US" altLang="zh-CN">
              <a:latin typeface="仿宋" panose="02010609060101010101" pitchFamily="49" charset="-122"/>
              <a:ea typeface="仿宋" panose="02010609060101010101" pitchFamily="49" charset="-122"/>
            </a:endParaRPr>
          </a:p>
          <a:p>
            <a:pPr eaLnBrk="1" latinLnBrk="1" hangingPunct="1">
              <a:buFont typeface="Wingdings" panose="05000000000000000000" pitchFamily="2" charset="2"/>
              <a:buChar char="ü"/>
            </a:pPr>
            <a:r>
              <a:rPr lang="zh-CN" altLang="en-US">
                <a:latin typeface="仿宋" panose="02010609060101010101" pitchFamily="49" charset="-122"/>
                <a:ea typeface="仿宋" panose="02010609060101010101" pitchFamily="49" charset="-122"/>
              </a:rPr>
              <a:t>由于财政部门不能控制政策，它就不可能发展成一种政策取向的预算机构，不能在具体的专业领域发展出政策分析能力，从而就只能将预算的重点放在控制。</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1">
            <a:extLst>
              <a:ext uri="{FF2B5EF4-FFF2-40B4-BE49-F238E27FC236}">
                <a16:creationId xmlns:a16="http://schemas.microsoft.com/office/drawing/2014/main" id="{478F3420-9E70-464F-968E-C8F07CA7C487}"/>
              </a:ext>
            </a:extLst>
          </p:cNvPr>
          <p:cNvSpPr>
            <a:spLocks noGrp="1"/>
          </p:cNvSpPr>
          <p:nvPr>
            <p:ph type="title" idx="4294967295"/>
          </p:nvPr>
        </p:nvSpPr>
        <p:spPr/>
        <p:txBody>
          <a:bodyPr anchor="ctr"/>
          <a:lstStyle/>
          <a:p>
            <a:pPr eaLnBrk="1" hangingPunct="1"/>
            <a:r>
              <a:rPr lang="zh-CN" altLang="en-US">
                <a:ea typeface="幼圆" panose="02010509060101010101" pitchFamily="49" charset="-122"/>
              </a:rPr>
              <a:t>那么，这种预算过程产生了什么后果？</a:t>
            </a:r>
          </a:p>
        </p:txBody>
      </p:sp>
      <p:sp>
        <p:nvSpPr>
          <p:cNvPr id="18435" name="内容占位符 2">
            <a:extLst>
              <a:ext uri="{FF2B5EF4-FFF2-40B4-BE49-F238E27FC236}">
                <a16:creationId xmlns:a16="http://schemas.microsoft.com/office/drawing/2014/main" id="{12E245EB-9452-4C7D-8D2D-8FE8D257081B}"/>
              </a:ext>
            </a:extLst>
          </p:cNvPr>
          <p:cNvSpPr>
            <a:spLocks noGrp="1"/>
          </p:cNvSpPr>
          <p:nvPr>
            <p:ph idx="4294967295"/>
          </p:nvPr>
        </p:nvSpPr>
        <p:spPr>
          <a:xfrm>
            <a:off x="0" y="1219200"/>
            <a:ext cx="9144000" cy="5638800"/>
          </a:xfrm>
        </p:spPr>
        <p:txBody>
          <a:bodyPr/>
          <a:lstStyle/>
          <a:p>
            <a:pPr eaLnBrk="1" latinLnBrk="1" hangingPunct="1">
              <a:buFont typeface="Wingdings" panose="05000000000000000000" pitchFamily="2" charset="2"/>
              <a:buChar char="p"/>
            </a:pPr>
            <a:r>
              <a:rPr lang="zh-CN" altLang="en-US">
                <a:latin typeface="仿宋" panose="02010609060101010101" pitchFamily="49" charset="-122"/>
                <a:ea typeface="仿宋" panose="02010609060101010101" pitchFamily="49" charset="-122"/>
              </a:rPr>
              <a:t>对于支出机构而言，</a:t>
            </a:r>
            <a:endParaRPr lang="en-US" altLang="zh-CN">
              <a:latin typeface="仿宋" panose="02010609060101010101" pitchFamily="49" charset="-122"/>
              <a:ea typeface="仿宋" panose="02010609060101010101" pitchFamily="49" charset="-122"/>
            </a:endParaRPr>
          </a:p>
          <a:p>
            <a:pPr eaLnBrk="1" latinLnBrk="1" hangingPunct="1">
              <a:buFont typeface="Wingdings" panose="05000000000000000000" pitchFamily="2" charset="2"/>
              <a:buChar char="ü"/>
            </a:pPr>
            <a:r>
              <a:rPr lang="zh-CN" altLang="en-US">
                <a:solidFill>
                  <a:srgbClr val="7030A0"/>
                </a:solidFill>
                <a:latin typeface="仿宋" panose="02010609060101010101" pitchFamily="49" charset="-122"/>
                <a:ea typeface="仿宋" panose="02010609060101010101" pitchFamily="49" charset="-122"/>
              </a:rPr>
              <a:t>在中国的省级预算中，由于政策过程与预算过程是分离的，各个部门在编制预算时很难准确预测明年预算年度中它们将做哪些事。在预算年度中，省委和省政府的领导可能会给部门安排新的工作，省政府可能会出台新的政策，国务院及中央部委可能会制定新的政策，部门的领导也可能会做一些新的事。在这种情况下，部门在编制预算时就很难编制出一个准确的预算。</a:t>
            </a:r>
            <a:endParaRPr lang="en-US" altLang="zh-CN">
              <a:solidFill>
                <a:srgbClr val="7030A0"/>
              </a:solidFill>
              <a:latin typeface="仿宋" panose="02010609060101010101" pitchFamily="49" charset="-122"/>
              <a:ea typeface="仿宋" panose="02010609060101010101" pitchFamily="49" charset="-122"/>
            </a:endParaRPr>
          </a:p>
          <a:p>
            <a:pPr eaLnBrk="1" latinLnBrk="1" hangingPunct="1">
              <a:buFont typeface="Wingdings" panose="05000000000000000000" pitchFamily="2" charset="2"/>
              <a:buChar char="ü"/>
            </a:pPr>
            <a:r>
              <a:rPr lang="zh-CN" altLang="en-US">
                <a:latin typeface="仿宋" panose="02010609060101010101" pitchFamily="49" charset="-122"/>
                <a:ea typeface="仿宋" panose="02010609060101010101" pitchFamily="49" charset="-122"/>
              </a:rPr>
              <a:t>在这种预算环境中，部门编制的预算其实就只有一个目的：编制预算来向财政要钱。这个预算不能在预算年度中有效地约束部门的行为，不能全面地反映部门的全部活动。</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
            <a:extLst>
              <a:ext uri="{FF2B5EF4-FFF2-40B4-BE49-F238E27FC236}">
                <a16:creationId xmlns:a16="http://schemas.microsoft.com/office/drawing/2014/main" id="{67D697D9-0EB8-471C-9BDB-2C23CD577527}"/>
              </a:ext>
            </a:extLst>
          </p:cNvPr>
          <p:cNvSpPr>
            <a:spLocks noGrp="1"/>
          </p:cNvSpPr>
          <p:nvPr>
            <p:ph type="title" idx="4294967295"/>
          </p:nvPr>
        </p:nvSpPr>
        <p:spPr/>
        <p:txBody>
          <a:bodyPr anchor="ctr"/>
          <a:lstStyle/>
          <a:p>
            <a:pPr eaLnBrk="1" hangingPunct="1"/>
            <a:r>
              <a:rPr lang="zh-CN" altLang="en-US"/>
              <a:t>原因何在？</a:t>
            </a:r>
          </a:p>
        </p:txBody>
      </p:sp>
      <p:sp>
        <p:nvSpPr>
          <p:cNvPr id="19459" name="内容占位符 2">
            <a:extLst>
              <a:ext uri="{FF2B5EF4-FFF2-40B4-BE49-F238E27FC236}">
                <a16:creationId xmlns:a16="http://schemas.microsoft.com/office/drawing/2014/main" id="{87DCBE8C-75F5-492C-84F9-F18A046B2ADD}"/>
              </a:ext>
            </a:extLst>
          </p:cNvPr>
          <p:cNvSpPr>
            <a:spLocks noGrp="1"/>
          </p:cNvSpPr>
          <p:nvPr>
            <p:ph idx="4294967295"/>
          </p:nvPr>
        </p:nvSpPr>
        <p:spPr>
          <a:xfrm>
            <a:off x="0" y="1371600"/>
            <a:ext cx="9144000" cy="4648200"/>
          </a:xfrm>
        </p:spPr>
        <p:txBody>
          <a:bodyPr/>
          <a:lstStyle/>
          <a:p>
            <a:pPr eaLnBrk="1" hangingPunct="1">
              <a:buFont typeface="Wingdings" panose="05000000000000000000" pitchFamily="2" charset="2"/>
              <a:buChar char="p"/>
            </a:pPr>
            <a:r>
              <a:rPr lang="zh-CN" altLang="en-US">
                <a:latin typeface="仿宋" panose="02010609060101010101" pitchFamily="49" charset="-122"/>
                <a:ea typeface="仿宋" panose="02010609060101010101" pitchFamily="49" charset="-122"/>
              </a:rPr>
              <a:t> 缺乏预算自主权的地方政府</a:t>
            </a:r>
            <a:endParaRPr lang="en-US" altLang="zh-CN">
              <a:latin typeface="仿宋" panose="02010609060101010101" pitchFamily="49" charset="-122"/>
              <a:ea typeface="仿宋" panose="02010609060101010101" pitchFamily="49" charset="-122"/>
            </a:endParaRPr>
          </a:p>
          <a:p>
            <a:pPr eaLnBrk="1" hangingPunct="1">
              <a:buFont typeface="Wingdings" panose="05000000000000000000" pitchFamily="2" charset="2"/>
              <a:buChar char="ü"/>
            </a:pPr>
            <a:r>
              <a:rPr lang="zh-CN" altLang="en-US">
                <a:solidFill>
                  <a:srgbClr val="3D6F3B"/>
                </a:solidFill>
                <a:latin typeface="仿宋" panose="02010609060101010101" pitchFamily="49" charset="-122"/>
                <a:ea typeface="仿宋" panose="02010609060101010101" pitchFamily="49" charset="-122"/>
              </a:rPr>
              <a:t>首先，在目前体制下，各级政府的预算程序是层层关联的，在中央政府预算没有批准之前，省级政府是不能够批准预算的。这就使得在地方层面上，预算很难成为一个计划和政策工具，只能成为一个会计凭证（ 黄佩华等，</a:t>
            </a:r>
            <a:r>
              <a:rPr lang="en-US" altLang="zh-CN">
                <a:solidFill>
                  <a:srgbClr val="3D6F3B"/>
                </a:solidFill>
                <a:latin typeface="仿宋" panose="02010609060101010101" pitchFamily="49" charset="-122"/>
                <a:ea typeface="仿宋" panose="02010609060101010101" pitchFamily="49" charset="-122"/>
              </a:rPr>
              <a:t>2003</a:t>
            </a:r>
            <a:r>
              <a:rPr lang="zh-CN" altLang="en-US">
                <a:solidFill>
                  <a:srgbClr val="3D6F3B"/>
                </a:solidFill>
                <a:latin typeface="仿宋" panose="02010609060101010101" pitchFamily="49" charset="-122"/>
                <a:ea typeface="仿宋" panose="02010609060101010101" pitchFamily="49" charset="-122"/>
              </a:rPr>
              <a:t>：</a:t>
            </a:r>
            <a:r>
              <a:rPr lang="en-US" altLang="zh-CN">
                <a:solidFill>
                  <a:srgbClr val="3D6F3B"/>
                </a:solidFill>
                <a:latin typeface="仿宋" panose="02010609060101010101" pitchFamily="49" charset="-122"/>
                <a:ea typeface="仿宋" panose="02010609060101010101" pitchFamily="49" charset="-122"/>
              </a:rPr>
              <a:t>137— 138</a:t>
            </a:r>
            <a:r>
              <a:rPr lang="zh-CN" altLang="en-US">
                <a:solidFill>
                  <a:srgbClr val="3D6F3B"/>
                </a:solidFill>
                <a:latin typeface="仿宋" panose="02010609060101010101" pitchFamily="49" charset="-122"/>
                <a:ea typeface="仿宋" panose="02010609060101010101" pitchFamily="49" charset="-122"/>
              </a:rPr>
              <a:t>）。</a:t>
            </a:r>
            <a:endParaRPr lang="en-US" altLang="zh-CN">
              <a:solidFill>
                <a:srgbClr val="3D6F3B"/>
              </a:solidFill>
              <a:latin typeface="仿宋" panose="02010609060101010101" pitchFamily="49" charset="-122"/>
              <a:ea typeface="仿宋" panose="02010609060101010101" pitchFamily="49" charset="-122"/>
            </a:endParaRPr>
          </a:p>
          <a:p>
            <a:pPr eaLnBrk="1" hangingPunct="1">
              <a:buFont typeface="Wingdings" panose="05000000000000000000" pitchFamily="2" charset="2"/>
              <a:buChar char="ü"/>
            </a:pPr>
            <a:r>
              <a:rPr lang="zh-CN" altLang="en-US">
                <a:latin typeface="仿宋" panose="02010609060101010101" pitchFamily="49" charset="-122"/>
                <a:ea typeface="仿宋" panose="02010609060101010101" pitchFamily="49" charset="-122"/>
              </a:rPr>
              <a:t>其次，省级政府并不能完全决定自己的预算规模和准确预测自己的收入和支出，也不能完全根据自己的优先顺序安排资金。</a:t>
            </a:r>
            <a:endParaRPr lang="en-US" altLang="zh-CN">
              <a:latin typeface="仿宋" panose="02010609060101010101" pitchFamily="49" charset="-122"/>
              <a:ea typeface="仿宋" panose="02010609060101010101" pitchFamily="49" charset="-122"/>
            </a:endParaRPr>
          </a:p>
          <a:p>
            <a:pPr eaLnBrk="1" hangingPunct="1">
              <a:buFont typeface="Wingdings" panose="05000000000000000000" pitchFamily="2" charset="2"/>
              <a:buChar char="ü"/>
            </a:pPr>
            <a:endParaRPr lang="en-US" altLang="zh-CN">
              <a:latin typeface="仿宋" panose="02010609060101010101" pitchFamily="49" charset="-122"/>
              <a:ea typeface="仿宋" panose="02010609060101010101" pitchFamily="49" charset="-122"/>
            </a:endParaRPr>
          </a:p>
          <a:p>
            <a:pPr eaLnBrk="1" hangingPunct="1"/>
            <a:endParaRPr lang="zh-CN" altLang="en-US">
              <a:latin typeface="仿宋" panose="02010609060101010101" pitchFamily="49" charset="-122"/>
              <a:ea typeface="仿宋" panose="02010609060101010101" pitchFamily="49" charset="-122"/>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标题 1">
            <a:extLst>
              <a:ext uri="{FF2B5EF4-FFF2-40B4-BE49-F238E27FC236}">
                <a16:creationId xmlns:a16="http://schemas.microsoft.com/office/drawing/2014/main" id="{FD0B7344-A7A2-491F-B78F-49ED3A032E90}"/>
              </a:ext>
            </a:extLst>
          </p:cNvPr>
          <p:cNvSpPr>
            <a:spLocks noGrp="1"/>
          </p:cNvSpPr>
          <p:nvPr>
            <p:ph type="title" idx="4294967295"/>
          </p:nvPr>
        </p:nvSpPr>
        <p:spPr/>
        <p:txBody>
          <a:bodyPr anchor="ctr"/>
          <a:lstStyle/>
          <a:p>
            <a:pPr eaLnBrk="1" hangingPunct="1"/>
            <a:r>
              <a:rPr lang="zh-CN" altLang="en-US"/>
              <a:t>原因何在？</a:t>
            </a:r>
          </a:p>
        </p:txBody>
      </p:sp>
      <p:sp>
        <p:nvSpPr>
          <p:cNvPr id="20483" name="内容占位符 2">
            <a:extLst>
              <a:ext uri="{FF2B5EF4-FFF2-40B4-BE49-F238E27FC236}">
                <a16:creationId xmlns:a16="http://schemas.microsoft.com/office/drawing/2014/main" id="{57EA5CBF-D244-43BD-AA4A-A18584C5B652}"/>
              </a:ext>
            </a:extLst>
          </p:cNvPr>
          <p:cNvSpPr>
            <a:spLocks noGrp="1"/>
          </p:cNvSpPr>
          <p:nvPr>
            <p:ph idx="4294967295"/>
          </p:nvPr>
        </p:nvSpPr>
        <p:spPr>
          <a:xfrm>
            <a:off x="0" y="1371600"/>
            <a:ext cx="9144000" cy="4648200"/>
          </a:xfrm>
        </p:spPr>
        <p:txBody>
          <a:bodyPr/>
          <a:lstStyle/>
          <a:p>
            <a:pPr eaLnBrk="1" hangingPunct="1">
              <a:buFont typeface="Wingdings" panose="05000000000000000000" pitchFamily="2" charset="2"/>
              <a:buChar char="p"/>
            </a:pPr>
            <a:r>
              <a:rPr lang="zh-CN" altLang="en-US">
                <a:latin typeface="仿宋" panose="02010609060101010101" pitchFamily="49" charset="-122"/>
                <a:ea typeface="仿宋" panose="02010609060101010101" pitchFamily="49" charset="-122"/>
              </a:rPr>
              <a:t> 零碎的政策制定体制</a:t>
            </a:r>
            <a:endParaRPr lang="en-US" altLang="zh-CN">
              <a:latin typeface="仿宋" panose="02010609060101010101" pitchFamily="49" charset="-122"/>
              <a:ea typeface="仿宋" panose="02010609060101010101" pitchFamily="49" charset="-122"/>
            </a:endParaRPr>
          </a:p>
          <a:p>
            <a:pPr eaLnBrk="1" hangingPunct="1">
              <a:buFont typeface="Wingdings" panose="05000000000000000000" pitchFamily="2" charset="2"/>
              <a:buChar char="ü"/>
            </a:pPr>
            <a:r>
              <a:rPr lang="zh-CN" altLang="en-US">
                <a:latin typeface="仿宋" panose="02010609060101010101" pitchFamily="49" charset="-122"/>
                <a:ea typeface="仿宋" panose="02010609060101010101" pitchFamily="49" charset="-122"/>
              </a:rPr>
              <a:t>改革以来的省级政治体制是一种“零碎化的威权体制”。在省一级，政策制定权被分割到十七八个政治官员的“政策领地”，即所谓的分管领导体制。围绕着各个分管领导的则是形形色色的官僚部门，分管领导实际就是这些部门的利益代言人。</a:t>
            </a:r>
            <a:endParaRPr lang="en-US" altLang="zh-CN">
              <a:latin typeface="仿宋" panose="02010609060101010101" pitchFamily="49" charset="-122"/>
              <a:ea typeface="仿宋" panose="02010609060101010101" pitchFamily="49" charset="-122"/>
            </a:endParaRPr>
          </a:p>
          <a:p>
            <a:pPr eaLnBrk="1" hangingPunct="1">
              <a:buFont typeface="Wingdings" panose="05000000000000000000" pitchFamily="2" charset="2"/>
              <a:buChar char="ü"/>
            </a:pPr>
            <a:r>
              <a:rPr lang="zh-CN" altLang="en-US">
                <a:latin typeface="仿宋" panose="02010609060101010101" pitchFamily="49" charset="-122"/>
                <a:ea typeface="仿宋" panose="02010609060101010101" pitchFamily="49" charset="-122"/>
              </a:rPr>
              <a:t>在</a:t>
            </a:r>
            <a:r>
              <a:rPr lang="en-US" altLang="zh-CN">
                <a:latin typeface="仿宋" panose="02010609060101010101" pitchFamily="49" charset="-122"/>
                <a:ea typeface="仿宋" panose="02010609060101010101" pitchFamily="49" charset="-122"/>
              </a:rPr>
              <a:t>A</a:t>
            </a:r>
            <a:r>
              <a:rPr lang="zh-CN" altLang="en-US">
                <a:latin typeface="仿宋" panose="02010609060101010101" pitchFamily="49" charset="-122"/>
                <a:ea typeface="仿宋" panose="02010609060101010101" pitchFamily="49" charset="-122"/>
              </a:rPr>
              <a:t>省，实行的是一种“预算产权”式的协调分管领导之间的预算交易的非正式制度。</a:t>
            </a:r>
            <a:endParaRPr lang="en-US" altLang="zh-CN">
              <a:latin typeface="仿宋" panose="02010609060101010101" pitchFamily="49" charset="-122"/>
              <a:ea typeface="仿宋" panose="02010609060101010101" pitchFamily="49" charset="-122"/>
            </a:endParaRPr>
          </a:p>
          <a:p>
            <a:pPr eaLnBrk="1" hangingPunct="1">
              <a:buFont typeface="Wingdings" panose="05000000000000000000" pitchFamily="2" charset="2"/>
              <a:buChar char="ü"/>
            </a:pPr>
            <a:r>
              <a:rPr lang="zh-CN" altLang="en-US">
                <a:latin typeface="仿宋" panose="02010609060101010101" pitchFamily="49" charset="-122"/>
                <a:ea typeface="仿宋" panose="02010609060101010101" pitchFamily="49" charset="-122"/>
              </a:rPr>
              <a:t>在</a:t>
            </a:r>
            <a:r>
              <a:rPr lang="en-US" altLang="zh-CN">
                <a:latin typeface="仿宋" panose="02010609060101010101" pitchFamily="49" charset="-122"/>
                <a:ea typeface="仿宋" panose="02010609060101010101" pitchFamily="49" charset="-122"/>
              </a:rPr>
              <a:t>B</a:t>
            </a:r>
            <a:r>
              <a:rPr lang="zh-CN" altLang="en-US">
                <a:latin typeface="仿宋" panose="02010609060101010101" pitchFamily="49" charset="-122"/>
                <a:ea typeface="仿宋" panose="02010609060101010101" pitchFamily="49" charset="-122"/>
              </a:rPr>
              <a:t>省，则是一种完全等级制。</a:t>
            </a:r>
            <a:endParaRPr lang="en-US" altLang="zh-CN">
              <a:latin typeface="仿宋" panose="02010609060101010101" pitchFamily="49" charset="-122"/>
              <a:ea typeface="仿宋" panose="02010609060101010101" pitchFamily="49" charset="-122"/>
            </a:endParaRPr>
          </a:p>
          <a:p>
            <a:pPr eaLnBrk="1" hangingPunct="1"/>
            <a:endParaRPr lang="zh-CN" altLang="en-US">
              <a:latin typeface="仿宋" panose="02010609060101010101" pitchFamily="49" charset="-122"/>
              <a:ea typeface="仿宋" panose="02010609060101010101" pitchFamily="49" charset="-122"/>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标题 1">
            <a:extLst>
              <a:ext uri="{FF2B5EF4-FFF2-40B4-BE49-F238E27FC236}">
                <a16:creationId xmlns:a16="http://schemas.microsoft.com/office/drawing/2014/main" id="{17B7B5AD-9867-4309-9185-71329A2CB77F}"/>
              </a:ext>
            </a:extLst>
          </p:cNvPr>
          <p:cNvSpPr>
            <a:spLocks noGrp="1"/>
          </p:cNvSpPr>
          <p:nvPr>
            <p:ph type="title" idx="4294967295"/>
          </p:nvPr>
        </p:nvSpPr>
        <p:spPr/>
        <p:txBody>
          <a:bodyPr anchor="ctr"/>
          <a:lstStyle/>
          <a:p>
            <a:pPr eaLnBrk="1" hangingPunct="1"/>
            <a:r>
              <a:rPr lang="zh-CN" altLang="en-US"/>
              <a:t>原因何在？</a:t>
            </a:r>
          </a:p>
        </p:txBody>
      </p:sp>
      <p:sp>
        <p:nvSpPr>
          <p:cNvPr id="21507" name="内容占位符 2">
            <a:extLst>
              <a:ext uri="{FF2B5EF4-FFF2-40B4-BE49-F238E27FC236}">
                <a16:creationId xmlns:a16="http://schemas.microsoft.com/office/drawing/2014/main" id="{834B398C-AE67-4580-AD58-D1178669E7DE}"/>
              </a:ext>
            </a:extLst>
          </p:cNvPr>
          <p:cNvSpPr>
            <a:spLocks noGrp="1"/>
          </p:cNvSpPr>
          <p:nvPr>
            <p:ph idx="4294967295"/>
          </p:nvPr>
        </p:nvSpPr>
        <p:spPr>
          <a:xfrm>
            <a:off x="0" y="1371600"/>
            <a:ext cx="9144000" cy="5486400"/>
          </a:xfrm>
        </p:spPr>
        <p:txBody>
          <a:bodyPr/>
          <a:lstStyle/>
          <a:p>
            <a:pPr eaLnBrk="1" latinLnBrk="1" hangingPunct="1">
              <a:spcBef>
                <a:spcPts val="1200"/>
              </a:spcBef>
              <a:buFont typeface="Wingdings" panose="05000000000000000000" pitchFamily="2" charset="2"/>
              <a:buChar char="p"/>
            </a:pPr>
            <a:r>
              <a:rPr lang="zh-CN" altLang="en-US">
                <a:latin typeface="仿宋" panose="02010609060101010101" pitchFamily="49" charset="-122"/>
                <a:ea typeface="仿宋" panose="02010609060101010101" pitchFamily="49" charset="-122"/>
              </a:rPr>
              <a:t> 零碎的预算体制</a:t>
            </a:r>
            <a:endParaRPr lang="en-US" altLang="zh-CN">
              <a:latin typeface="仿宋" panose="02010609060101010101" pitchFamily="49" charset="-122"/>
              <a:ea typeface="仿宋" panose="02010609060101010101" pitchFamily="49" charset="-122"/>
            </a:endParaRPr>
          </a:p>
          <a:p>
            <a:pPr eaLnBrk="1" latinLnBrk="1" hangingPunct="1">
              <a:spcBef>
                <a:spcPts val="1200"/>
              </a:spcBef>
              <a:buFont typeface="Wingdings" panose="05000000000000000000" pitchFamily="2" charset="2"/>
              <a:buChar char="p"/>
            </a:pPr>
            <a:r>
              <a:rPr lang="en-US" altLang="zh-CN">
                <a:latin typeface="仿宋" panose="02010609060101010101" pitchFamily="49" charset="-122"/>
                <a:ea typeface="仿宋" panose="02010609060101010101" pitchFamily="49" charset="-122"/>
              </a:rPr>
              <a:t> </a:t>
            </a:r>
            <a:r>
              <a:rPr lang="zh-CN" altLang="en-US">
                <a:latin typeface="仿宋" panose="02010609060101010101" pitchFamily="49" charset="-122"/>
                <a:ea typeface="仿宋" panose="02010609060101010101" pitchFamily="49" charset="-122"/>
              </a:rPr>
              <a:t>预算机构缺乏足够的权力与独立性</a:t>
            </a:r>
            <a:endParaRPr lang="en-US" altLang="zh-CN">
              <a:latin typeface="仿宋" panose="02010609060101010101" pitchFamily="49" charset="-122"/>
              <a:ea typeface="仿宋" panose="02010609060101010101" pitchFamily="49" charset="-122"/>
            </a:endParaRPr>
          </a:p>
          <a:p>
            <a:pPr eaLnBrk="1" latinLnBrk="1" hangingPunct="1">
              <a:spcBef>
                <a:spcPts val="1200"/>
              </a:spcBef>
              <a:buFont typeface="Wingdings" panose="05000000000000000000" pitchFamily="2" charset="2"/>
              <a:buNone/>
            </a:pPr>
            <a:r>
              <a:rPr lang="zh-CN" altLang="en-US">
                <a:solidFill>
                  <a:srgbClr val="FF0000"/>
                </a:solidFill>
                <a:latin typeface="仿宋" panose="02010609060101010101" pitchFamily="49" charset="-122"/>
                <a:ea typeface="仿宋" panose="02010609060101010101" pitchFamily="49" charset="-122"/>
              </a:rPr>
              <a:t>总而言之，在这样的预算环境中，这样设置的预算机构（财政部门）至多只能是一个控制取向的预算机构， 而不可能是一个政策审查与评估机构。 控制取向的预算机构主要致力于迫使支出机构削减支出和限制它们在内部重新配置资源的能力。而政策取向的预算机构的关注点则从支出转移到了政策变化， 它主要致力于鼓励支出部门在它们的支出项目之间进行权衡，当前，这种权衡已经成为预算决策的主要内容（ </a:t>
            </a:r>
            <a:r>
              <a:rPr lang="en-US" altLang="zh-CN">
                <a:solidFill>
                  <a:srgbClr val="FF0000"/>
                </a:solidFill>
                <a:latin typeface="仿宋" panose="02010609060101010101" pitchFamily="49" charset="-122"/>
                <a:ea typeface="仿宋" panose="02010609060101010101" pitchFamily="49" charset="-122"/>
              </a:rPr>
              <a:t>Thurmaier &amp; Willoughby,2001:130</a:t>
            </a:r>
            <a:r>
              <a:rPr lang="zh-CN" altLang="en-US">
                <a:solidFill>
                  <a:srgbClr val="FF0000"/>
                </a:solidFill>
                <a:latin typeface="仿宋" panose="02010609060101010101" pitchFamily="49" charset="-122"/>
                <a:ea typeface="仿宋" panose="02010609060101010101" pitchFamily="49" charset="-122"/>
              </a:rPr>
              <a:t>） 。</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a:extLst>
              <a:ext uri="{FF2B5EF4-FFF2-40B4-BE49-F238E27FC236}">
                <a16:creationId xmlns:a16="http://schemas.microsoft.com/office/drawing/2014/main" id="{792804E8-A8CC-4D65-9A5B-958163FE1464}"/>
              </a:ext>
            </a:extLst>
          </p:cNvPr>
          <p:cNvSpPr>
            <a:spLocks noGrp="1"/>
          </p:cNvSpPr>
          <p:nvPr>
            <p:ph type="title" idx="4294967295"/>
          </p:nvPr>
        </p:nvSpPr>
        <p:spPr>
          <a:xfrm>
            <a:off x="838200" y="428625"/>
            <a:ext cx="7910513" cy="563563"/>
          </a:xfrm>
        </p:spPr>
        <p:txBody>
          <a:bodyPr anchor="ctr"/>
          <a:lstStyle/>
          <a:p>
            <a:pPr eaLnBrk="1" hangingPunct="1"/>
            <a:r>
              <a:rPr lang="zh-CN" altLang="en-US"/>
              <a:t>第一节 创新非税收入管理模式</a:t>
            </a:r>
          </a:p>
        </p:txBody>
      </p:sp>
      <p:sp>
        <p:nvSpPr>
          <p:cNvPr id="4099" name="内容占位符 2">
            <a:extLst>
              <a:ext uri="{FF2B5EF4-FFF2-40B4-BE49-F238E27FC236}">
                <a16:creationId xmlns:a16="http://schemas.microsoft.com/office/drawing/2014/main" id="{E4D8F98F-138B-4F1A-87C3-5758CE64D488}"/>
              </a:ext>
            </a:extLst>
          </p:cNvPr>
          <p:cNvSpPr>
            <a:spLocks noGrp="1"/>
          </p:cNvSpPr>
          <p:nvPr>
            <p:ph idx="4294967295"/>
          </p:nvPr>
        </p:nvSpPr>
        <p:spPr>
          <a:xfrm>
            <a:off x="500063" y="1412875"/>
            <a:ext cx="7929562" cy="5230813"/>
          </a:xfrm>
        </p:spPr>
        <p:txBody>
          <a:bodyPr/>
          <a:lstStyle/>
          <a:p>
            <a:pPr algn="just" eaLnBrk="1" hangingPunct="1">
              <a:lnSpc>
                <a:spcPct val="110000"/>
              </a:lnSpc>
              <a:spcBef>
                <a:spcPts val="1200"/>
              </a:spcBef>
              <a:buFont typeface="Wingdings" panose="05000000000000000000" pitchFamily="2" charset="2"/>
              <a:buNone/>
            </a:pPr>
            <a:r>
              <a:rPr lang="zh-CN" altLang="en-US" b="1">
                <a:latin typeface="仿宋" panose="02010609060101010101" pitchFamily="49" charset="-122"/>
                <a:ea typeface="仿宋" panose="02010609060101010101" pitchFamily="49" charset="-122"/>
              </a:rPr>
              <a:t>一、管理模式中的基本问题</a:t>
            </a:r>
            <a:endParaRPr lang="zh-CN" altLang="en-US"/>
          </a:p>
          <a:p>
            <a:pPr algn="just" eaLnBrk="1" hangingPunct="1">
              <a:lnSpc>
                <a:spcPct val="110000"/>
              </a:lnSpc>
              <a:spcBef>
                <a:spcPts val="1200"/>
              </a:spcBef>
              <a:buFont typeface="Wingdings" panose="05000000000000000000" pitchFamily="2" charset="2"/>
              <a:buNone/>
            </a:pPr>
            <a:r>
              <a:rPr lang="zh-CN" altLang="en-US" sz="2800">
                <a:latin typeface="仿宋" panose="02010609060101010101" pitchFamily="49" charset="-122"/>
                <a:ea typeface="仿宋" panose="02010609060101010101" pitchFamily="49" charset="-122"/>
              </a:rPr>
              <a:t>  </a:t>
            </a:r>
            <a:r>
              <a:rPr lang="zh-CN" altLang="en-US" sz="2400">
                <a:latin typeface="仿宋" panose="02010609060101010101" pitchFamily="49" charset="-122"/>
                <a:ea typeface="仿宋" panose="02010609060101010101" pitchFamily="49" charset="-122"/>
              </a:rPr>
              <a:t>管理模式是规范特定对象行为的一套准则并根据规则建立的相应载体。</a:t>
            </a:r>
            <a:endParaRPr lang="en-US" altLang="zh-CN" sz="2400">
              <a:latin typeface="仿宋" panose="02010609060101010101" pitchFamily="49" charset="-122"/>
              <a:ea typeface="仿宋" panose="02010609060101010101" pitchFamily="49" charset="-122"/>
            </a:endParaRPr>
          </a:p>
          <a:p>
            <a:pPr algn="just" eaLnBrk="1" hangingPunct="1">
              <a:lnSpc>
                <a:spcPct val="110000"/>
              </a:lnSpc>
              <a:spcBef>
                <a:spcPts val="1200"/>
              </a:spcBef>
              <a:buFont typeface="Wingdings" panose="05000000000000000000" pitchFamily="2" charset="2"/>
              <a:buNone/>
            </a:pPr>
            <a:r>
              <a:rPr lang="zh-CN" altLang="en-US" sz="2400">
                <a:solidFill>
                  <a:srgbClr val="7030A0"/>
                </a:solidFill>
                <a:latin typeface="仿宋" panose="02010609060101010101" pitchFamily="49" charset="-122"/>
                <a:ea typeface="仿宋" panose="02010609060101010101" pitchFamily="49" charset="-122"/>
              </a:rPr>
              <a:t>  政府非税收入管理模式是为了规范政府非税收入的取得、资金使用、监督而制定的管理规范和设立的相应机制。</a:t>
            </a:r>
            <a:endParaRPr lang="en-US" altLang="zh-CN" sz="2400">
              <a:solidFill>
                <a:srgbClr val="7030A0"/>
              </a:solidFill>
              <a:latin typeface="仿宋" panose="02010609060101010101" pitchFamily="49" charset="-122"/>
              <a:ea typeface="仿宋" panose="02010609060101010101" pitchFamily="49" charset="-122"/>
            </a:endParaRPr>
          </a:p>
          <a:p>
            <a:pPr algn="just" eaLnBrk="1" hangingPunct="1">
              <a:lnSpc>
                <a:spcPct val="110000"/>
              </a:lnSpc>
              <a:spcBef>
                <a:spcPts val="1200"/>
              </a:spcBef>
              <a:buFont typeface="Wingdings" panose="05000000000000000000" pitchFamily="2" charset="2"/>
              <a:buNone/>
            </a:pPr>
            <a:r>
              <a:rPr lang="zh-CN" altLang="en-US" sz="2400">
                <a:solidFill>
                  <a:srgbClr val="FF0000"/>
                </a:solidFill>
                <a:latin typeface="仿宋" panose="02010609060101010101" pitchFamily="49" charset="-122"/>
                <a:ea typeface="仿宋" panose="02010609060101010101" pitchFamily="49" charset="-122"/>
              </a:rPr>
              <a:t>   其核心问题是管理模式的确定，使得一方面作为公共财政体系的一部分，使之符合公共财政的要求；另一方面能够正确处理政府非税收入取得及资金使用管理过程中所涉及的各种利益关系，做到“取之于民、用之于民、取之有度、用之有规”。</a:t>
            </a:r>
            <a:endParaRPr lang="en-US" altLang="zh-CN" sz="2400">
              <a:solidFill>
                <a:srgbClr val="FF0000"/>
              </a:solidFill>
              <a:latin typeface="仿宋" panose="02010609060101010101" pitchFamily="49" charset="-122"/>
              <a:ea typeface="仿宋" panose="02010609060101010101" pitchFamily="49" charset="-122"/>
            </a:endParaRPr>
          </a:p>
          <a:p>
            <a:pPr eaLnBrk="1" hangingPunct="1">
              <a:buFont typeface="Wingdings" panose="05000000000000000000" pitchFamily="2" charset="2"/>
              <a:buNone/>
            </a:pPr>
            <a:endParaRPr lang="zh-CN" altLang="en-US" sz="2800" b="1"/>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1">
            <a:extLst>
              <a:ext uri="{FF2B5EF4-FFF2-40B4-BE49-F238E27FC236}">
                <a16:creationId xmlns:a16="http://schemas.microsoft.com/office/drawing/2014/main" id="{E34CA4F7-7DC5-41DD-B1DC-5E6B5C385C44}"/>
              </a:ext>
            </a:extLst>
          </p:cNvPr>
          <p:cNvSpPr>
            <a:spLocks noGrp="1"/>
          </p:cNvSpPr>
          <p:nvPr>
            <p:ph type="title" idx="4294967295"/>
          </p:nvPr>
        </p:nvSpPr>
        <p:spPr/>
        <p:txBody>
          <a:bodyPr anchor="ctr"/>
          <a:lstStyle/>
          <a:p>
            <a:pPr eaLnBrk="1" hangingPunct="1"/>
            <a:r>
              <a:rPr lang="zh-CN" altLang="en-US"/>
              <a:t>可行之道</a:t>
            </a:r>
          </a:p>
        </p:txBody>
      </p:sp>
      <p:sp>
        <p:nvSpPr>
          <p:cNvPr id="22531" name="内容占位符 2">
            <a:extLst>
              <a:ext uri="{FF2B5EF4-FFF2-40B4-BE49-F238E27FC236}">
                <a16:creationId xmlns:a16="http://schemas.microsoft.com/office/drawing/2014/main" id="{282E16AD-2738-46B9-A463-C2B6D55CC660}"/>
              </a:ext>
            </a:extLst>
          </p:cNvPr>
          <p:cNvSpPr>
            <a:spLocks noGrp="1"/>
          </p:cNvSpPr>
          <p:nvPr>
            <p:ph idx="4294967295"/>
          </p:nvPr>
        </p:nvSpPr>
        <p:spPr>
          <a:xfrm>
            <a:off x="0" y="1371600"/>
            <a:ext cx="9144000" cy="5486400"/>
          </a:xfrm>
        </p:spPr>
        <p:txBody>
          <a:bodyPr/>
          <a:lstStyle/>
          <a:p>
            <a:pPr eaLnBrk="1" latinLnBrk="1" hangingPunct="1">
              <a:buFont typeface="Wingdings" panose="05000000000000000000" pitchFamily="2" charset="2"/>
              <a:buChar char="p"/>
            </a:pPr>
            <a:r>
              <a:rPr lang="zh-CN" altLang="en-US">
                <a:latin typeface="仿宋" panose="02010609060101010101" pitchFamily="49" charset="-122"/>
                <a:ea typeface="仿宋" panose="02010609060101010101" pitchFamily="49" charset="-122"/>
              </a:rPr>
              <a:t> 政策制定领域的集权</a:t>
            </a:r>
            <a:endParaRPr lang="en-US" altLang="zh-CN">
              <a:latin typeface="仿宋" panose="02010609060101010101" pitchFamily="49" charset="-122"/>
              <a:ea typeface="仿宋" panose="02010609060101010101" pitchFamily="49" charset="-122"/>
            </a:endParaRPr>
          </a:p>
          <a:p>
            <a:pPr eaLnBrk="1" latinLnBrk="1" hangingPunct="1">
              <a:buFont typeface="Wingdings" panose="05000000000000000000" pitchFamily="2" charset="2"/>
              <a:buChar char="p"/>
            </a:pPr>
            <a:r>
              <a:rPr lang="en-US" altLang="zh-CN">
                <a:latin typeface="仿宋" panose="02010609060101010101" pitchFamily="49" charset="-122"/>
                <a:ea typeface="仿宋" panose="02010609060101010101" pitchFamily="49" charset="-122"/>
              </a:rPr>
              <a:t> </a:t>
            </a:r>
            <a:r>
              <a:rPr lang="zh-CN" altLang="en-US">
                <a:latin typeface="仿宋" panose="02010609060101010101" pitchFamily="49" charset="-122"/>
                <a:ea typeface="仿宋" panose="02010609060101010101" pitchFamily="49" charset="-122"/>
              </a:rPr>
              <a:t>地方政府的预算自主权</a:t>
            </a:r>
            <a:endParaRPr lang="en-US" altLang="zh-CN">
              <a:latin typeface="仿宋" panose="02010609060101010101" pitchFamily="49" charset="-122"/>
              <a:ea typeface="仿宋" panose="02010609060101010101" pitchFamily="49" charset="-122"/>
            </a:endParaRPr>
          </a:p>
          <a:p>
            <a:pPr eaLnBrk="1" latinLnBrk="1" hangingPunct="1">
              <a:buFont typeface="Wingdings" panose="05000000000000000000" pitchFamily="2" charset="2"/>
              <a:buChar char="p"/>
            </a:pPr>
            <a:r>
              <a:rPr lang="zh-CN" altLang="en-US">
                <a:latin typeface="仿宋" panose="02010609060101010101" pitchFamily="49" charset="-122"/>
                <a:ea typeface="仿宋" panose="02010609060101010101" pitchFamily="49" charset="-122"/>
              </a:rPr>
              <a:t> </a:t>
            </a:r>
            <a:r>
              <a:rPr lang="zh-CN" altLang="en-US">
                <a:solidFill>
                  <a:srgbClr val="00B050"/>
                </a:solidFill>
                <a:latin typeface="仿宋" panose="02010609060101010101" pitchFamily="49" charset="-122"/>
                <a:ea typeface="仿宋" panose="02010609060101010101" pitchFamily="49" charset="-122"/>
              </a:rPr>
              <a:t>在对政策制定体制进行改革后，每一级政府应该制定一个有约束力的中长期支出框架，并根据政府决策、 经济状况的变化以及对各个项目成本开支修订的估计而调整中长期支出框架，也就是说使得中长期支出框架每年都自动地向前滚动。</a:t>
            </a:r>
            <a:endParaRPr lang="en-US" altLang="zh-CN">
              <a:solidFill>
                <a:srgbClr val="00B050"/>
              </a:solidFill>
              <a:latin typeface="仿宋" panose="02010609060101010101" pitchFamily="49" charset="-122"/>
              <a:ea typeface="仿宋" panose="02010609060101010101" pitchFamily="49" charset="-122"/>
            </a:endParaRPr>
          </a:p>
          <a:p>
            <a:pPr eaLnBrk="1" latinLnBrk="1" hangingPunct="1">
              <a:buFont typeface="Wingdings" panose="05000000000000000000" pitchFamily="2" charset="2"/>
              <a:buChar char="p"/>
            </a:pPr>
            <a:r>
              <a:rPr lang="en-US" altLang="zh-CN">
                <a:latin typeface="仿宋" panose="02010609060101010101" pitchFamily="49" charset="-122"/>
                <a:ea typeface="仿宋" panose="02010609060101010101" pitchFamily="49" charset="-122"/>
              </a:rPr>
              <a:t> </a:t>
            </a:r>
            <a:r>
              <a:rPr lang="zh-CN" altLang="en-US">
                <a:latin typeface="仿宋" panose="02010609060101010101" pitchFamily="49" charset="-122"/>
                <a:ea typeface="仿宋" panose="02010609060101010101" pitchFamily="49" charset="-122"/>
              </a:rPr>
              <a:t>建立财政总额控制的体制，并用总额控制目标来约束政策制定和预算编制。</a:t>
            </a:r>
            <a:endParaRPr lang="en-US" altLang="zh-CN">
              <a:latin typeface="仿宋" panose="02010609060101010101" pitchFamily="49" charset="-122"/>
              <a:ea typeface="仿宋" panose="02010609060101010101" pitchFamily="49" charset="-122"/>
            </a:endParaRPr>
          </a:p>
          <a:p>
            <a:pPr eaLnBrk="1" latinLnBrk="1" hangingPunct="1">
              <a:buFont typeface="Wingdings" panose="05000000000000000000" pitchFamily="2" charset="2"/>
              <a:buChar char="p"/>
            </a:pPr>
            <a:r>
              <a:rPr lang="en-US" altLang="zh-CN">
                <a:latin typeface="仿宋" panose="02010609060101010101" pitchFamily="49" charset="-122"/>
                <a:ea typeface="仿宋" panose="02010609060101010101" pitchFamily="49" charset="-122"/>
              </a:rPr>
              <a:t> </a:t>
            </a:r>
            <a:r>
              <a:rPr lang="zh-CN" altLang="en-US">
                <a:solidFill>
                  <a:srgbClr val="002060"/>
                </a:solidFill>
                <a:latin typeface="仿宋" panose="02010609060101010101" pitchFamily="49" charset="-122"/>
                <a:ea typeface="仿宋" panose="02010609060101010101" pitchFamily="49" charset="-122"/>
              </a:rPr>
              <a:t>成立一个专门编制预算的政策和计划取向的预算机构， 而让现在的财政部门专门负责预算执行。</a:t>
            </a:r>
            <a:endParaRPr lang="en-US" altLang="zh-CN">
              <a:solidFill>
                <a:srgbClr val="002060"/>
              </a:solidFill>
              <a:latin typeface="仿宋" panose="02010609060101010101" pitchFamily="49" charset="-122"/>
              <a:ea typeface="仿宋" panose="02010609060101010101" pitchFamily="49" charset="-122"/>
            </a:endParaRPr>
          </a:p>
          <a:p>
            <a:pPr eaLnBrk="1" latinLnBrk="1" hangingPunct="1"/>
            <a:endParaRPr lang="zh-CN" altLang="en-US">
              <a:latin typeface="仿宋" panose="02010609060101010101" pitchFamily="49" charset="-122"/>
              <a:ea typeface="仿宋" panose="02010609060101010101" pitchFamily="49" charset="-122"/>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a:extLst>
              <a:ext uri="{FF2B5EF4-FFF2-40B4-BE49-F238E27FC236}">
                <a16:creationId xmlns:a16="http://schemas.microsoft.com/office/drawing/2014/main" id="{1CB25606-9AA5-4F2B-9F08-8511C65119E3}"/>
              </a:ext>
            </a:extLst>
          </p:cNvPr>
          <p:cNvSpPr>
            <a:spLocks noGrp="1" noChangeArrowheads="1"/>
          </p:cNvSpPr>
          <p:nvPr>
            <p:ph type="body" idx="4294967295"/>
          </p:nvPr>
        </p:nvSpPr>
        <p:spPr>
          <a:xfrm>
            <a:off x="0" y="1214438"/>
            <a:ext cx="9144000" cy="4714875"/>
          </a:xfrm>
        </p:spPr>
        <p:txBody>
          <a:bodyPr/>
          <a:lstStyle/>
          <a:p>
            <a:pPr marL="682625" algn="just" eaLnBrk="1" hangingPunct="1">
              <a:buFont typeface="Wingdings" panose="05000000000000000000" pitchFamily="2" charset="2"/>
              <a:buNone/>
            </a:pPr>
            <a:r>
              <a:rPr lang="en-US" altLang="zh-CN">
                <a:latin typeface="楷体_GB2312" pitchFamily="49" charset="-122"/>
                <a:ea typeface="楷体_GB2312" pitchFamily="49" charset="-122"/>
              </a:rPr>
              <a:t>1.</a:t>
            </a:r>
            <a:r>
              <a:rPr lang="zh-CN" altLang="en-US">
                <a:latin typeface="楷体_GB2312" pitchFamily="49" charset="-122"/>
                <a:ea typeface="楷体_GB2312" pitchFamily="49" charset="-122"/>
              </a:rPr>
              <a:t>进一步明确管理范围</a:t>
            </a:r>
            <a:endParaRPr lang="en-US" altLang="zh-CN">
              <a:latin typeface="楷体_GB2312" pitchFamily="49" charset="-122"/>
              <a:ea typeface="楷体_GB2312" pitchFamily="49" charset="-122"/>
            </a:endParaRPr>
          </a:p>
          <a:p>
            <a:pPr marL="682625" algn="just" eaLnBrk="1" hangingPunct="1">
              <a:buFont typeface="Wingdings" panose="05000000000000000000" pitchFamily="2" charset="2"/>
              <a:buNone/>
            </a:pPr>
            <a:r>
              <a:rPr lang="zh-CN" altLang="en-US" sz="2400">
                <a:latin typeface="楷体_GB2312" pitchFamily="49" charset="-122"/>
                <a:ea typeface="楷体_GB2312" pitchFamily="49" charset="-122"/>
              </a:rPr>
              <a:t>我国非税收入管理范围包括行政事业性收费、政府性基金、国有资源（资产）有偿使用收入、国有资本经营收益、彩票公益金、罚没收入、以政府名义接受的捐赠收入、主管部门集中收入等，但目前有关专营收入未纳入管理范围，还有部分非税收入尚未纳入财政管理。应积极研究对非税收入的有效管理方式，挖掘非税收入潜力。</a:t>
            </a:r>
          </a:p>
          <a:p>
            <a:pPr marL="682625" algn="just" eaLnBrk="1" hangingPunct="1">
              <a:spcBef>
                <a:spcPts val="1200"/>
              </a:spcBef>
              <a:buClr>
                <a:srgbClr val="7CD10E"/>
              </a:buClr>
              <a:buFont typeface="Wingdings" panose="05000000000000000000" pitchFamily="2" charset="2"/>
              <a:buChar char="ü"/>
            </a:pPr>
            <a:r>
              <a:rPr lang="zh-CN" altLang="en-US" sz="2000">
                <a:solidFill>
                  <a:srgbClr val="00B050"/>
                </a:solidFill>
                <a:latin typeface="仿宋" panose="02010609060101010101" pitchFamily="49" charset="-122"/>
                <a:ea typeface="仿宋" panose="02010609060101010101" pitchFamily="49" charset="-122"/>
              </a:rPr>
              <a:t>一是加快彩票发行市场步伐，扩大发行规模，增加彩票公益金收入；</a:t>
            </a:r>
          </a:p>
          <a:p>
            <a:pPr marL="682625" algn="just" eaLnBrk="1" hangingPunct="1">
              <a:spcBef>
                <a:spcPts val="1200"/>
              </a:spcBef>
              <a:buClr>
                <a:srgbClr val="7CD10E"/>
              </a:buClr>
              <a:buFont typeface="Wingdings" panose="05000000000000000000" pitchFamily="2" charset="2"/>
              <a:buChar char="ü"/>
            </a:pPr>
            <a:r>
              <a:rPr lang="zh-CN" altLang="en-US" sz="2000">
                <a:solidFill>
                  <a:srgbClr val="00B050"/>
                </a:solidFill>
                <a:latin typeface="仿宋" panose="02010609060101010101" pitchFamily="49" charset="-122"/>
                <a:ea typeface="仿宋" panose="02010609060101010101" pitchFamily="49" charset="-122"/>
              </a:rPr>
              <a:t>二是考虑将印钞造币、纪念邮票（纪念币）发行、食盐批发专营形成的部分收入集中上缴国库，还可考虑对酒类等产品实行专营，将专营收入上缴国库；</a:t>
            </a:r>
          </a:p>
          <a:p>
            <a:pPr marL="682625" algn="just" eaLnBrk="1" hangingPunct="1">
              <a:spcBef>
                <a:spcPts val="1200"/>
              </a:spcBef>
              <a:buClr>
                <a:srgbClr val="7CD10E"/>
              </a:buClr>
              <a:buFont typeface="Wingdings" panose="05000000000000000000" pitchFamily="2" charset="2"/>
              <a:buChar char="ü"/>
            </a:pPr>
            <a:r>
              <a:rPr lang="zh-CN" altLang="en-US" sz="2000">
                <a:solidFill>
                  <a:srgbClr val="00B050"/>
                </a:solidFill>
                <a:latin typeface="仿宋" panose="02010609060101010101" pitchFamily="49" charset="-122"/>
                <a:ea typeface="仿宋" panose="02010609060101010101" pitchFamily="49" charset="-122"/>
              </a:rPr>
              <a:t>三是规范罚没物品拍卖处置管理办法，并将拍卖（变价）收入纳入预算管理；</a:t>
            </a:r>
          </a:p>
          <a:p>
            <a:pPr marL="682625" algn="just" eaLnBrk="1" hangingPunct="1">
              <a:spcBef>
                <a:spcPts val="1200"/>
              </a:spcBef>
              <a:buClr>
                <a:srgbClr val="7CD10E"/>
              </a:buClr>
              <a:buFont typeface="Wingdings" panose="05000000000000000000" pitchFamily="2" charset="2"/>
              <a:buChar char="ü"/>
            </a:pPr>
            <a:r>
              <a:rPr lang="zh-CN" altLang="en-US" sz="2000">
                <a:solidFill>
                  <a:srgbClr val="00B050"/>
                </a:solidFill>
                <a:latin typeface="仿宋" panose="02010609060101010101" pitchFamily="49" charset="-122"/>
                <a:ea typeface="仿宋" panose="02010609060101010101" pitchFamily="49" charset="-122"/>
              </a:rPr>
              <a:t>四是研究制定国有资本经营收益（包括国有企业税后利润、国有股股利、红利、股息等）上缴国库的具体实施办法；</a:t>
            </a:r>
          </a:p>
          <a:p>
            <a:pPr marL="682625" algn="just" eaLnBrk="1" hangingPunct="1">
              <a:spcBef>
                <a:spcPts val="1200"/>
              </a:spcBef>
              <a:buClr>
                <a:srgbClr val="7CD10E"/>
              </a:buClr>
              <a:buFont typeface="Wingdings" panose="05000000000000000000" pitchFamily="2" charset="2"/>
              <a:buChar char="ü"/>
            </a:pPr>
            <a:r>
              <a:rPr lang="zh-CN" altLang="en-US" sz="2000">
                <a:solidFill>
                  <a:srgbClr val="00B050"/>
                </a:solidFill>
                <a:latin typeface="仿宋" panose="02010609060101010101" pitchFamily="49" charset="-122"/>
                <a:ea typeface="仿宋" panose="02010609060101010101" pitchFamily="49" charset="-122"/>
              </a:rPr>
              <a:t>五是对提供特定公共服务取得的收入，包括国家举办各类医疗机构、公园、博物馆、体育场等取得的收入、城市污水处理、垃圾处理等公用事业收费，全部纳入非税收入管理。 </a:t>
            </a:r>
          </a:p>
        </p:txBody>
      </p:sp>
      <p:sp>
        <p:nvSpPr>
          <p:cNvPr id="23555" name="Rectangle 4">
            <a:extLst>
              <a:ext uri="{FF2B5EF4-FFF2-40B4-BE49-F238E27FC236}">
                <a16:creationId xmlns:a16="http://schemas.microsoft.com/office/drawing/2014/main" id="{BDDCEA0B-720D-43F7-B5AF-3793C90A911D}"/>
              </a:ext>
            </a:extLst>
          </p:cNvPr>
          <p:cNvSpPr>
            <a:spLocks noChangeArrowheads="1"/>
          </p:cNvSpPr>
          <p:nvPr/>
        </p:nvSpPr>
        <p:spPr bwMode="auto">
          <a:xfrm>
            <a:off x="0" y="428625"/>
            <a:ext cx="9144000"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3600" b="1">
                <a:solidFill>
                  <a:schemeClr val="tx2"/>
                </a:solidFill>
              </a:rPr>
              <a:t>二 、 政府非税收入改革及规范管理的重点</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a:extLst>
              <a:ext uri="{FF2B5EF4-FFF2-40B4-BE49-F238E27FC236}">
                <a16:creationId xmlns:a16="http://schemas.microsoft.com/office/drawing/2014/main" id="{4611ACE4-74C1-4462-99EF-F0A65EB20E56}"/>
              </a:ext>
            </a:extLst>
          </p:cNvPr>
          <p:cNvSpPr>
            <a:spLocks noGrp="1" noChangeArrowheads="1"/>
          </p:cNvSpPr>
          <p:nvPr>
            <p:ph type="body" idx="4294967295"/>
          </p:nvPr>
        </p:nvSpPr>
        <p:spPr>
          <a:xfrm>
            <a:off x="304800" y="981075"/>
            <a:ext cx="8382000" cy="5376863"/>
          </a:xfrm>
        </p:spPr>
        <p:txBody>
          <a:bodyPr/>
          <a:lstStyle/>
          <a:p>
            <a:pPr marL="539750" eaLnBrk="1" hangingPunct="1">
              <a:lnSpc>
                <a:spcPct val="90000"/>
              </a:lnSpc>
              <a:buFont typeface="Wingdings" panose="05000000000000000000" pitchFamily="2" charset="2"/>
              <a:buNone/>
            </a:pPr>
            <a:r>
              <a:rPr lang="en-US" altLang="zh-CN" sz="3600">
                <a:latin typeface="楷体_GB2312" pitchFamily="49" charset="-122"/>
                <a:ea typeface="楷体_GB2312" pitchFamily="49" charset="-122"/>
              </a:rPr>
              <a:t>2</a:t>
            </a:r>
            <a:r>
              <a:rPr lang="zh-CN" altLang="en-US" sz="3600">
                <a:latin typeface="楷体_GB2312" pitchFamily="49" charset="-122"/>
                <a:ea typeface="楷体_GB2312" pitchFamily="49" charset="-122"/>
              </a:rPr>
              <a:t>、规范管理体制</a:t>
            </a:r>
          </a:p>
          <a:p>
            <a:pPr marL="539750" eaLnBrk="1" hangingPunct="1">
              <a:lnSpc>
                <a:spcPct val="90000"/>
              </a:lnSpc>
              <a:spcBef>
                <a:spcPts val="1200"/>
              </a:spcBef>
              <a:buFont typeface="Wingdings" panose="05000000000000000000" pitchFamily="2" charset="2"/>
              <a:buNone/>
            </a:pPr>
            <a:r>
              <a:rPr lang="zh-CN" altLang="en-US" sz="2900">
                <a:latin typeface="楷体_GB2312" pitchFamily="49" charset="-122"/>
                <a:ea typeface="楷体_GB2312" pitchFamily="49" charset="-122"/>
              </a:rPr>
              <a:t>      目前，我国非税收入由各部门分散管理（行政事业性收费和标准分别由财政、价格两个部门审批；彩票公益金由财政、民政、体育三个部门负责管理；国有资产有偿使用收入、国有资本经营收益由财政部门以外其他相关部门为主管理），既不利于理顺政府收入分配秩序，也不利于健全财政职能。</a:t>
            </a:r>
            <a:endParaRPr lang="en-US" altLang="zh-CN" sz="2900">
              <a:latin typeface="楷体_GB2312" pitchFamily="49" charset="-122"/>
              <a:ea typeface="楷体_GB2312" pitchFamily="49" charset="-122"/>
            </a:endParaRPr>
          </a:p>
          <a:p>
            <a:pPr marL="539750" eaLnBrk="1" hangingPunct="1">
              <a:lnSpc>
                <a:spcPct val="90000"/>
              </a:lnSpc>
              <a:spcBef>
                <a:spcPts val="1200"/>
              </a:spcBef>
              <a:buFont typeface="Wingdings" panose="05000000000000000000" pitchFamily="2" charset="2"/>
              <a:buNone/>
            </a:pPr>
            <a:r>
              <a:rPr lang="zh-CN" altLang="en-US" sz="2900">
                <a:latin typeface="楷体_GB2312" pitchFamily="49" charset="-122"/>
                <a:ea typeface="楷体_GB2312" pitchFamily="49" charset="-122"/>
              </a:rPr>
              <a:t>      从国际经验看，</a:t>
            </a:r>
            <a:r>
              <a:rPr lang="zh-CN" altLang="en-US" sz="2900">
                <a:solidFill>
                  <a:srgbClr val="D7181F"/>
                </a:solidFill>
                <a:latin typeface="楷体_GB2312" pitchFamily="49" charset="-122"/>
                <a:ea typeface="楷体_GB2312" pitchFamily="49" charset="-122"/>
              </a:rPr>
              <a:t>财政部门</a:t>
            </a:r>
            <a:r>
              <a:rPr lang="zh-CN" altLang="en-US" sz="2900">
                <a:latin typeface="楷体_GB2312" pitchFamily="49" charset="-122"/>
                <a:ea typeface="楷体_GB2312" pitchFamily="49" charset="-122"/>
              </a:rPr>
              <a:t>作为政府资金管理的职能部门，理应代表政府</a:t>
            </a:r>
            <a:r>
              <a:rPr lang="zh-CN" altLang="en-US" sz="2900">
                <a:solidFill>
                  <a:srgbClr val="D7181F"/>
                </a:solidFill>
                <a:latin typeface="楷体_GB2312" pitchFamily="49" charset="-122"/>
                <a:ea typeface="楷体_GB2312" pitchFamily="49" charset="-122"/>
              </a:rPr>
              <a:t>统一管理非税收入</a:t>
            </a:r>
            <a:r>
              <a:rPr lang="zh-CN" altLang="en-US" sz="2900">
                <a:latin typeface="楷体_GB2312" pitchFamily="49" charset="-122"/>
                <a:ea typeface="楷体_GB2312" pitchFamily="49" charset="-122"/>
              </a:rPr>
              <a:t>。这样做有利于统一政府收入管理政策，协调税收与非税收入的关系，增强政府调控能力。在财政部门内部，应明确由专门机构负责制定管理政策、征收和监督管理非税收入，提高工作效率，增强政策统筹运用能力和执行效力。 </a:t>
            </a:r>
          </a:p>
        </p:txBody>
      </p:sp>
      <p:sp>
        <p:nvSpPr>
          <p:cNvPr id="24579" name="Rectangle 4">
            <a:extLst>
              <a:ext uri="{FF2B5EF4-FFF2-40B4-BE49-F238E27FC236}">
                <a16:creationId xmlns:a16="http://schemas.microsoft.com/office/drawing/2014/main" id="{275B9F44-CC14-4E2A-B2AA-6FA3124D6A85}"/>
              </a:ext>
            </a:extLst>
          </p:cNvPr>
          <p:cNvSpPr>
            <a:spLocks noChangeArrowheads="1"/>
          </p:cNvSpPr>
          <p:nvPr/>
        </p:nvSpPr>
        <p:spPr bwMode="auto">
          <a:xfrm>
            <a:off x="574675" y="838200"/>
            <a:ext cx="8001000"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sz="2800" b="1">
              <a:solidFill>
                <a:schemeClr val="tx2"/>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灯片编号占位符 3">
            <a:extLst>
              <a:ext uri="{FF2B5EF4-FFF2-40B4-BE49-F238E27FC236}">
                <a16:creationId xmlns:a16="http://schemas.microsoft.com/office/drawing/2014/main" id="{F656252A-7605-4171-AA81-EB873A137874}"/>
              </a:ext>
            </a:extLst>
          </p:cNvPr>
          <p:cNvSpPr>
            <a:spLocks noGrp="1"/>
          </p:cNvSpPr>
          <p:nvPr>
            <p:ph type="sldNum" sz="quarter" idx="12"/>
          </p:nvPr>
        </p:nvSpPr>
        <p:spPr>
          <a:xfrm>
            <a:off x="914400" y="6537325"/>
            <a:ext cx="2895600" cy="244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fld id="{894C079E-7F4F-44B1-BB4C-CDCDD0264F3D}" type="slidenum">
              <a:rPr lang="en-US" altLang="zh-CN">
                <a:solidFill>
                  <a:schemeClr val="bg1"/>
                </a:solidFill>
              </a:rPr>
              <a:pPr algn="ctr" eaLnBrk="1" hangingPunct="1"/>
              <a:t>23</a:t>
            </a:fld>
            <a:endParaRPr lang="en-US" altLang="zh-CN">
              <a:solidFill>
                <a:schemeClr val="bg1"/>
              </a:solidFill>
            </a:endParaRPr>
          </a:p>
        </p:txBody>
      </p:sp>
      <p:sp>
        <p:nvSpPr>
          <p:cNvPr id="25603" name="Rectangle 2">
            <a:extLst>
              <a:ext uri="{FF2B5EF4-FFF2-40B4-BE49-F238E27FC236}">
                <a16:creationId xmlns:a16="http://schemas.microsoft.com/office/drawing/2014/main" id="{D5ED86B5-01B2-4C7B-9164-006EACD51312}"/>
              </a:ext>
            </a:extLst>
          </p:cNvPr>
          <p:cNvSpPr>
            <a:spLocks noChangeArrowheads="1"/>
          </p:cNvSpPr>
          <p:nvPr/>
        </p:nvSpPr>
        <p:spPr bwMode="auto">
          <a:xfrm>
            <a:off x="684213" y="476250"/>
            <a:ext cx="7772400" cy="685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800" b="1">
                <a:solidFill>
                  <a:schemeClr val="folHlink"/>
                </a:solidFill>
                <a:ea typeface="华文新魏" panose="02010800040101010101" pitchFamily="2" charset="-122"/>
              </a:rPr>
              <a:t>       </a:t>
            </a:r>
            <a:r>
              <a:rPr lang="zh-CN" altLang="en-US" sz="3800" b="1">
                <a:solidFill>
                  <a:schemeClr val="folHlink"/>
                </a:solidFill>
                <a:ea typeface="华文新魏" panose="02010800040101010101" pitchFamily="2" charset="-122"/>
              </a:rPr>
              <a:t>非税收入缴款流程图</a:t>
            </a:r>
          </a:p>
        </p:txBody>
      </p:sp>
      <p:graphicFrame>
        <p:nvGraphicFramePr>
          <p:cNvPr id="25604" name="Object 2">
            <a:extLst>
              <a:ext uri="{FF2B5EF4-FFF2-40B4-BE49-F238E27FC236}">
                <a16:creationId xmlns:a16="http://schemas.microsoft.com/office/drawing/2014/main" id="{6729784D-958E-4F71-97C8-D3B598A81C9C}"/>
              </a:ext>
            </a:extLst>
          </p:cNvPr>
          <p:cNvGraphicFramePr>
            <a:graphicFrameLocks noChangeAspect="1"/>
          </p:cNvGraphicFramePr>
          <p:nvPr/>
        </p:nvGraphicFramePr>
        <p:xfrm>
          <a:off x="238125" y="1339850"/>
          <a:ext cx="8742363" cy="5260975"/>
        </p:xfrm>
        <a:graphic>
          <a:graphicData uri="http://schemas.openxmlformats.org/presentationml/2006/ole">
            <mc:AlternateContent xmlns:mc="http://schemas.openxmlformats.org/markup-compatibility/2006">
              <mc:Choice xmlns:v="urn:schemas-microsoft-com:vml" Requires="v">
                <p:oleObj spid="_x0000_s25606" name="Visio" r:id="rId3" imgW="9878444" imgH="6595377" progId="Visio.Drawing.6">
                  <p:embed/>
                </p:oleObj>
              </mc:Choice>
              <mc:Fallback>
                <p:oleObj name="Visio" r:id="rId3" imgW="9878444" imgH="6595377" progId="Visio.Drawing.6">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8125" y="1339850"/>
                        <a:ext cx="8742363" cy="526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5605" name="矩形 4">
            <a:extLst>
              <a:ext uri="{FF2B5EF4-FFF2-40B4-BE49-F238E27FC236}">
                <a16:creationId xmlns:a16="http://schemas.microsoft.com/office/drawing/2014/main" id="{8BA2B219-6778-4A5A-AA01-B5318AEF3ACA}"/>
              </a:ext>
            </a:extLst>
          </p:cNvPr>
          <p:cNvSpPr>
            <a:spLocks noChangeArrowheads="1"/>
          </p:cNvSpPr>
          <p:nvPr/>
        </p:nvSpPr>
        <p:spPr bwMode="auto">
          <a:xfrm>
            <a:off x="827088" y="0"/>
            <a:ext cx="2706687" cy="4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90000"/>
              </a:lnSpc>
              <a:buFont typeface="Wingdings" panose="05000000000000000000" pitchFamily="2" charset="2"/>
              <a:buNone/>
            </a:pPr>
            <a:r>
              <a:rPr lang="en-US" altLang="zh-CN" sz="2400" b="1">
                <a:latin typeface="楷体_GB2312" pitchFamily="49" charset="-122"/>
                <a:ea typeface="楷体_GB2312" pitchFamily="49" charset="-122"/>
              </a:rPr>
              <a:t>3</a:t>
            </a:r>
            <a:r>
              <a:rPr lang="zh-CN" altLang="en-US" sz="2400" b="1">
                <a:latin typeface="楷体_GB2312" pitchFamily="49" charset="-122"/>
                <a:ea typeface="楷体_GB2312" pitchFamily="49" charset="-122"/>
              </a:rPr>
              <a:t>、完善管理流程</a:t>
            </a:r>
          </a:p>
        </p:txBody>
      </p:sp>
    </p:spTree>
  </p:cSld>
  <p:clrMapOvr>
    <a:masterClrMapping/>
  </p:clrMapOvr>
  <p:transition>
    <p:strips dir="rd"/>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灯片编号占位符 3">
            <a:extLst>
              <a:ext uri="{FF2B5EF4-FFF2-40B4-BE49-F238E27FC236}">
                <a16:creationId xmlns:a16="http://schemas.microsoft.com/office/drawing/2014/main" id="{1E527904-26FE-48FC-BC8F-50C68205FA7F}"/>
              </a:ext>
            </a:extLst>
          </p:cNvPr>
          <p:cNvSpPr>
            <a:spLocks noGrp="1"/>
          </p:cNvSpPr>
          <p:nvPr>
            <p:ph type="sldNum" sz="quarter" idx="12"/>
          </p:nvPr>
        </p:nvSpPr>
        <p:spPr>
          <a:xfrm>
            <a:off x="914400" y="6537325"/>
            <a:ext cx="2895600" cy="244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fld id="{D9E0E227-60BD-4B8C-85BF-A0634AFB3A5F}" type="slidenum">
              <a:rPr lang="en-US" altLang="zh-CN">
                <a:solidFill>
                  <a:schemeClr val="bg1"/>
                </a:solidFill>
              </a:rPr>
              <a:pPr algn="ctr" eaLnBrk="1" hangingPunct="1"/>
              <a:t>24</a:t>
            </a:fld>
            <a:endParaRPr lang="en-US" altLang="zh-CN">
              <a:solidFill>
                <a:schemeClr val="bg1"/>
              </a:solidFill>
            </a:endParaRPr>
          </a:p>
        </p:txBody>
      </p:sp>
      <p:sp>
        <p:nvSpPr>
          <p:cNvPr id="26627" name="AutoShape 2">
            <a:extLst>
              <a:ext uri="{FF2B5EF4-FFF2-40B4-BE49-F238E27FC236}">
                <a16:creationId xmlns:a16="http://schemas.microsoft.com/office/drawing/2014/main" id="{5601BFD5-074E-4601-BA34-5816D07893EF}"/>
              </a:ext>
            </a:extLst>
          </p:cNvPr>
          <p:cNvSpPr>
            <a:spLocks noChangeArrowheads="1"/>
          </p:cNvSpPr>
          <p:nvPr/>
        </p:nvSpPr>
        <p:spPr bwMode="auto">
          <a:xfrm>
            <a:off x="1447800" y="2667000"/>
            <a:ext cx="1752600" cy="1524000"/>
          </a:xfrm>
          <a:prstGeom prst="flowChartMagneticDisk">
            <a:avLst/>
          </a:prstGeom>
          <a:solidFill>
            <a:srgbClr val="FF9933"/>
          </a:solidFill>
          <a:ln w="9525">
            <a:solidFill>
              <a:schemeClr val="folHlink"/>
            </a:solidFill>
            <a:round/>
            <a:headEnd/>
            <a:tailEnd/>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26628" name="Text Box 3">
            <a:extLst>
              <a:ext uri="{FF2B5EF4-FFF2-40B4-BE49-F238E27FC236}">
                <a16:creationId xmlns:a16="http://schemas.microsoft.com/office/drawing/2014/main" id="{E59875D5-BD6C-4DD1-A38F-840855F7D09E}"/>
              </a:ext>
            </a:extLst>
          </p:cNvPr>
          <p:cNvSpPr txBox="1">
            <a:spLocks noChangeArrowheads="1"/>
          </p:cNvSpPr>
          <p:nvPr/>
        </p:nvSpPr>
        <p:spPr bwMode="auto">
          <a:xfrm>
            <a:off x="1752600" y="3276600"/>
            <a:ext cx="1371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spcBef>
                <a:spcPct val="50000"/>
              </a:spcBef>
            </a:pPr>
            <a:r>
              <a:rPr kumimoji="1" lang="zh-CN" altLang="en-US" b="1">
                <a:latin typeface="Times New Roman" panose="02020603050405020304" pitchFamily="18" charset="0"/>
                <a:ea typeface="黑体" panose="02010609060101010101" pitchFamily="49" charset="-122"/>
              </a:rPr>
              <a:t>非税收入汇缴结算户</a:t>
            </a:r>
          </a:p>
        </p:txBody>
      </p:sp>
      <p:sp>
        <p:nvSpPr>
          <p:cNvPr id="26629" name="AutoShape 4">
            <a:extLst>
              <a:ext uri="{FF2B5EF4-FFF2-40B4-BE49-F238E27FC236}">
                <a16:creationId xmlns:a16="http://schemas.microsoft.com/office/drawing/2014/main" id="{BA02C938-A9BD-4B8C-9AA1-220B8C1EC9F9}"/>
              </a:ext>
            </a:extLst>
          </p:cNvPr>
          <p:cNvSpPr>
            <a:spLocks noChangeArrowheads="1"/>
          </p:cNvSpPr>
          <p:nvPr/>
        </p:nvSpPr>
        <p:spPr bwMode="auto">
          <a:xfrm>
            <a:off x="5105400" y="2133600"/>
            <a:ext cx="1219200" cy="609600"/>
          </a:xfrm>
          <a:prstGeom prst="flowChartMagneticDisk">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26630" name="AutoShape 5">
            <a:extLst>
              <a:ext uri="{FF2B5EF4-FFF2-40B4-BE49-F238E27FC236}">
                <a16:creationId xmlns:a16="http://schemas.microsoft.com/office/drawing/2014/main" id="{9FF6DA16-03C1-432A-B46E-88AE330B4005}"/>
              </a:ext>
            </a:extLst>
          </p:cNvPr>
          <p:cNvSpPr>
            <a:spLocks noChangeArrowheads="1"/>
          </p:cNvSpPr>
          <p:nvPr/>
        </p:nvSpPr>
        <p:spPr bwMode="auto">
          <a:xfrm>
            <a:off x="5105400" y="3276600"/>
            <a:ext cx="1219200" cy="609600"/>
          </a:xfrm>
          <a:prstGeom prst="flowChartMagneticDisk">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26631" name="AutoShape 6">
            <a:extLst>
              <a:ext uri="{FF2B5EF4-FFF2-40B4-BE49-F238E27FC236}">
                <a16:creationId xmlns:a16="http://schemas.microsoft.com/office/drawing/2014/main" id="{4F5BEC46-E630-458E-B781-5A75C819B227}"/>
              </a:ext>
            </a:extLst>
          </p:cNvPr>
          <p:cNvSpPr>
            <a:spLocks noChangeArrowheads="1"/>
          </p:cNvSpPr>
          <p:nvPr/>
        </p:nvSpPr>
        <p:spPr bwMode="auto">
          <a:xfrm>
            <a:off x="5105400" y="4343400"/>
            <a:ext cx="1219200" cy="609600"/>
          </a:xfrm>
          <a:prstGeom prst="flowChartMagneticDisk">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26632" name="Text Box 7">
            <a:extLst>
              <a:ext uri="{FF2B5EF4-FFF2-40B4-BE49-F238E27FC236}">
                <a16:creationId xmlns:a16="http://schemas.microsoft.com/office/drawing/2014/main" id="{C937A356-DDA7-4420-9691-8C11A7468216}"/>
              </a:ext>
            </a:extLst>
          </p:cNvPr>
          <p:cNvSpPr txBox="1">
            <a:spLocks noChangeArrowheads="1"/>
          </p:cNvSpPr>
          <p:nvPr/>
        </p:nvSpPr>
        <p:spPr bwMode="auto">
          <a:xfrm>
            <a:off x="5105400" y="3505200"/>
            <a:ext cx="1219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spcBef>
                <a:spcPct val="50000"/>
              </a:spcBef>
            </a:pPr>
            <a:r>
              <a:rPr kumimoji="1" lang="zh-CN" altLang="en-US" sz="1600" b="1">
                <a:latin typeface="Times New Roman" panose="02020603050405020304" pitchFamily="18" charset="0"/>
                <a:ea typeface="黑体" panose="02010609060101010101" pitchFamily="49" charset="-122"/>
              </a:rPr>
              <a:t>财政专户</a:t>
            </a:r>
          </a:p>
        </p:txBody>
      </p:sp>
      <p:sp>
        <p:nvSpPr>
          <p:cNvPr id="26633" name="Text Box 8">
            <a:extLst>
              <a:ext uri="{FF2B5EF4-FFF2-40B4-BE49-F238E27FC236}">
                <a16:creationId xmlns:a16="http://schemas.microsoft.com/office/drawing/2014/main" id="{E24696DA-4FF2-4631-AD24-8F3DB122DD5B}"/>
              </a:ext>
            </a:extLst>
          </p:cNvPr>
          <p:cNvSpPr txBox="1">
            <a:spLocks noChangeArrowheads="1"/>
          </p:cNvSpPr>
          <p:nvPr/>
        </p:nvSpPr>
        <p:spPr bwMode="auto">
          <a:xfrm>
            <a:off x="5105400" y="2362200"/>
            <a:ext cx="1219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spcBef>
                <a:spcPct val="50000"/>
              </a:spcBef>
            </a:pPr>
            <a:r>
              <a:rPr kumimoji="1" lang="zh-CN" altLang="en-US" sz="1600" b="1">
                <a:latin typeface="Times New Roman" panose="02020603050405020304" pitchFamily="18" charset="0"/>
                <a:ea typeface="黑体" panose="02010609060101010101" pitchFamily="49" charset="-122"/>
              </a:rPr>
              <a:t>国库</a:t>
            </a:r>
          </a:p>
        </p:txBody>
      </p:sp>
      <p:sp>
        <p:nvSpPr>
          <p:cNvPr id="26634" name="Text Box 9">
            <a:extLst>
              <a:ext uri="{FF2B5EF4-FFF2-40B4-BE49-F238E27FC236}">
                <a16:creationId xmlns:a16="http://schemas.microsoft.com/office/drawing/2014/main" id="{668BFE46-0DEE-40D8-AEC4-4B06F181DB31}"/>
              </a:ext>
            </a:extLst>
          </p:cNvPr>
          <p:cNvSpPr txBox="1">
            <a:spLocks noChangeArrowheads="1"/>
          </p:cNvSpPr>
          <p:nvPr/>
        </p:nvSpPr>
        <p:spPr bwMode="auto">
          <a:xfrm>
            <a:off x="5105400" y="4572000"/>
            <a:ext cx="1219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spcBef>
                <a:spcPct val="50000"/>
              </a:spcBef>
            </a:pPr>
            <a:r>
              <a:rPr kumimoji="1" lang="zh-CN" altLang="en-US" sz="1600" b="1">
                <a:latin typeface="Times New Roman" panose="02020603050405020304" pitchFamily="18" charset="0"/>
                <a:ea typeface="黑体" panose="02010609060101010101" pitchFamily="49" charset="-122"/>
              </a:rPr>
              <a:t>缴款人</a:t>
            </a:r>
          </a:p>
        </p:txBody>
      </p:sp>
      <p:sp>
        <p:nvSpPr>
          <p:cNvPr id="26635" name="Line 10">
            <a:extLst>
              <a:ext uri="{FF2B5EF4-FFF2-40B4-BE49-F238E27FC236}">
                <a16:creationId xmlns:a16="http://schemas.microsoft.com/office/drawing/2014/main" id="{A6E44C5F-AD47-410F-B38B-07EB5783E006}"/>
              </a:ext>
            </a:extLst>
          </p:cNvPr>
          <p:cNvSpPr>
            <a:spLocks noChangeShapeType="1"/>
          </p:cNvSpPr>
          <p:nvPr/>
        </p:nvSpPr>
        <p:spPr bwMode="auto">
          <a:xfrm flipH="1">
            <a:off x="3733800" y="2438400"/>
            <a:ext cx="1371600"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zh-CN" altLang="en-US"/>
          </a:p>
        </p:txBody>
      </p:sp>
      <p:sp>
        <p:nvSpPr>
          <p:cNvPr id="26636" name="Line 11">
            <a:extLst>
              <a:ext uri="{FF2B5EF4-FFF2-40B4-BE49-F238E27FC236}">
                <a16:creationId xmlns:a16="http://schemas.microsoft.com/office/drawing/2014/main" id="{82579508-E97E-480B-80A0-67DD32B78864}"/>
              </a:ext>
            </a:extLst>
          </p:cNvPr>
          <p:cNvSpPr>
            <a:spLocks noChangeShapeType="1"/>
          </p:cNvSpPr>
          <p:nvPr/>
        </p:nvSpPr>
        <p:spPr bwMode="auto">
          <a:xfrm flipH="1">
            <a:off x="3733800" y="3581400"/>
            <a:ext cx="1371600"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zh-CN" altLang="en-US"/>
          </a:p>
        </p:txBody>
      </p:sp>
      <p:sp>
        <p:nvSpPr>
          <p:cNvPr id="26637" name="Line 12">
            <a:extLst>
              <a:ext uri="{FF2B5EF4-FFF2-40B4-BE49-F238E27FC236}">
                <a16:creationId xmlns:a16="http://schemas.microsoft.com/office/drawing/2014/main" id="{03F687E9-A2EA-4DEE-AEE6-7A2FB134A4FF}"/>
              </a:ext>
            </a:extLst>
          </p:cNvPr>
          <p:cNvSpPr>
            <a:spLocks noChangeShapeType="1"/>
          </p:cNvSpPr>
          <p:nvPr/>
        </p:nvSpPr>
        <p:spPr bwMode="auto">
          <a:xfrm flipH="1">
            <a:off x="3733800" y="4648200"/>
            <a:ext cx="1371600"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zh-CN" altLang="en-US"/>
          </a:p>
        </p:txBody>
      </p:sp>
      <p:sp>
        <p:nvSpPr>
          <p:cNvPr id="26638" name="Line 13">
            <a:extLst>
              <a:ext uri="{FF2B5EF4-FFF2-40B4-BE49-F238E27FC236}">
                <a16:creationId xmlns:a16="http://schemas.microsoft.com/office/drawing/2014/main" id="{4CACEA50-2810-4A05-8857-160327FF8879}"/>
              </a:ext>
            </a:extLst>
          </p:cNvPr>
          <p:cNvSpPr>
            <a:spLocks noChangeShapeType="1"/>
          </p:cNvSpPr>
          <p:nvPr/>
        </p:nvSpPr>
        <p:spPr bwMode="auto">
          <a:xfrm>
            <a:off x="3733800" y="2438400"/>
            <a:ext cx="0" cy="2209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6639" name="Line 14">
            <a:extLst>
              <a:ext uri="{FF2B5EF4-FFF2-40B4-BE49-F238E27FC236}">
                <a16:creationId xmlns:a16="http://schemas.microsoft.com/office/drawing/2014/main" id="{30AA9AE9-1B36-4858-B9F9-CCFD2BBD6D67}"/>
              </a:ext>
            </a:extLst>
          </p:cNvPr>
          <p:cNvSpPr>
            <a:spLocks noChangeShapeType="1"/>
          </p:cNvSpPr>
          <p:nvPr/>
        </p:nvSpPr>
        <p:spPr bwMode="auto">
          <a:xfrm flipH="1">
            <a:off x="3200400" y="35814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6640" name="Text Box 15">
            <a:extLst>
              <a:ext uri="{FF2B5EF4-FFF2-40B4-BE49-F238E27FC236}">
                <a16:creationId xmlns:a16="http://schemas.microsoft.com/office/drawing/2014/main" id="{8F093321-3829-41CE-BAA9-E89F74E7CEFA}"/>
              </a:ext>
            </a:extLst>
          </p:cNvPr>
          <p:cNvSpPr txBox="1">
            <a:spLocks noChangeArrowheads="1"/>
          </p:cNvSpPr>
          <p:nvPr/>
        </p:nvSpPr>
        <p:spPr bwMode="auto">
          <a:xfrm>
            <a:off x="914400" y="47244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kumimoji="1" lang="zh-CN" altLang="en-US" sz="1400" b="1">
                <a:latin typeface="Times New Roman" panose="02020603050405020304" pitchFamily="18" charset="0"/>
                <a:ea typeface="黑体" panose="02010609060101010101" pitchFamily="49" charset="-122"/>
              </a:rPr>
              <a:t>直接缴纳</a:t>
            </a:r>
          </a:p>
        </p:txBody>
      </p:sp>
      <p:sp>
        <p:nvSpPr>
          <p:cNvPr id="26641" name="Text Box 16">
            <a:extLst>
              <a:ext uri="{FF2B5EF4-FFF2-40B4-BE49-F238E27FC236}">
                <a16:creationId xmlns:a16="http://schemas.microsoft.com/office/drawing/2014/main" id="{6E1E3B51-99DF-479B-9E71-6AE374A47374}"/>
              </a:ext>
            </a:extLst>
          </p:cNvPr>
          <p:cNvSpPr txBox="1">
            <a:spLocks noChangeArrowheads="1"/>
          </p:cNvSpPr>
          <p:nvPr/>
        </p:nvSpPr>
        <p:spPr bwMode="auto">
          <a:xfrm>
            <a:off x="2843213" y="4724400"/>
            <a:ext cx="1008062"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spcBef>
                <a:spcPct val="50000"/>
              </a:spcBef>
            </a:pPr>
            <a:r>
              <a:rPr kumimoji="1" lang="zh-CN" altLang="en-US" sz="1400" b="1">
                <a:latin typeface="Times New Roman" panose="02020603050405020304" pitchFamily="18" charset="0"/>
                <a:ea typeface="黑体" panose="02010609060101010101" pitchFamily="49" charset="-122"/>
              </a:rPr>
              <a:t>集中汇缴</a:t>
            </a:r>
            <a:br>
              <a:rPr kumimoji="1" lang="zh-CN" altLang="en-US" sz="1400" b="1">
                <a:latin typeface="Times New Roman" panose="02020603050405020304" pitchFamily="18" charset="0"/>
                <a:ea typeface="黑体" panose="02010609060101010101" pitchFamily="49" charset="-122"/>
              </a:rPr>
            </a:br>
            <a:endParaRPr kumimoji="1" lang="zh-CN" altLang="en-US" sz="1400" b="1">
              <a:latin typeface="Times New Roman" panose="02020603050405020304" pitchFamily="18" charset="0"/>
              <a:ea typeface="黑体" panose="02010609060101010101" pitchFamily="49" charset="-122"/>
            </a:endParaRPr>
          </a:p>
        </p:txBody>
      </p:sp>
      <p:sp>
        <p:nvSpPr>
          <p:cNvPr id="26642" name="Text Box 17">
            <a:extLst>
              <a:ext uri="{FF2B5EF4-FFF2-40B4-BE49-F238E27FC236}">
                <a16:creationId xmlns:a16="http://schemas.microsoft.com/office/drawing/2014/main" id="{CA16F1CA-5E72-49B3-AE2A-6D512631D56B}"/>
              </a:ext>
            </a:extLst>
          </p:cNvPr>
          <p:cNvSpPr txBox="1">
            <a:spLocks noChangeArrowheads="1"/>
          </p:cNvSpPr>
          <p:nvPr/>
        </p:nvSpPr>
        <p:spPr bwMode="auto">
          <a:xfrm>
            <a:off x="3733800" y="3276600"/>
            <a:ext cx="167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kumimoji="1" lang="zh-CN" altLang="en-US" sz="1200" b="1">
                <a:latin typeface="Times New Roman" panose="02020603050405020304" pitchFamily="18" charset="0"/>
                <a:ea typeface="黑体" panose="02010609060101010101" pitchFamily="49" charset="-122"/>
              </a:rPr>
              <a:t>应缴专户非税收入</a:t>
            </a:r>
          </a:p>
        </p:txBody>
      </p:sp>
      <p:sp>
        <p:nvSpPr>
          <p:cNvPr id="26643" name="Text Box 18">
            <a:extLst>
              <a:ext uri="{FF2B5EF4-FFF2-40B4-BE49-F238E27FC236}">
                <a16:creationId xmlns:a16="http://schemas.microsoft.com/office/drawing/2014/main" id="{16FB470E-204C-4890-8841-0EBC02B4B8C7}"/>
              </a:ext>
            </a:extLst>
          </p:cNvPr>
          <p:cNvSpPr txBox="1">
            <a:spLocks noChangeArrowheads="1"/>
          </p:cNvSpPr>
          <p:nvPr/>
        </p:nvSpPr>
        <p:spPr bwMode="auto">
          <a:xfrm>
            <a:off x="3733800" y="4343400"/>
            <a:ext cx="152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kumimoji="1" lang="zh-CN" altLang="en-US" sz="1200" b="1">
                <a:latin typeface="Times New Roman" panose="02020603050405020304" pitchFamily="18" charset="0"/>
                <a:ea typeface="黑体" panose="02010609060101010101" pitchFamily="49" charset="-122"/>
              </a:rPr>
              <a:t>应退付</a:t>
            </a:r>
          </a:p>
        </p:txBody>
      </p:sp>
      <p:sp>
        <p:nvSpPr>
          <p:cNvPr id="26644" name="Text Box 19">
            <a:extLst>
              <a:ext uri="{FF2B5EF4-FFF2-40B4-BE49-F238E27FC236}">
                <a16:creationId xmlns:a16="http://schemas.microsoft.com/office/drawing/2014/main" id="{34F42CF2-50B4-469B-A9EB-7CA6AAA45FD0}"/>
              </a:ext>
            </a:extLst>
          </p:cNvPr>
          <p:cNvSpPr txBox="1">
            <a:spLocks noChangeArrowheads="1"/>
          </p:cNvSpPr>
          <p:nvPr/>
        </p:nvSpPr>
        <p:spPr bwMode="auto">
          <a:xfrm>
            <a:off x="3733800" y="2133600"/>
            <a:ext cx="167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kumimoji="1" lang="zh-CN" altLang="en-US" sz="1200" b="1">
                <a:latin typeface="Times New Roman" panose="02020603050405020304" pitchFamily="18" charset="0"/>
                <a:ea typeface="黑体" panose="02010609060101010101" pitchFamily="49" charset="-122"/>
              </a:rPr>
              <a:t>应缴国库非税收入</a:t>
            </a:r>
          </a:p>
        </p:txBody>
      </p:sp>
      <p:sp>
        <p:nvSpPr>
          <p:cNvPr id="26645" name="Text Box 20">
            <a:extLst>
              <a:ext uri="{FF2B5EF4-FFF2-40B4-BE49-F238E27FC236}">
                <a16:creationId xmlns:a16="http://schemas.microsoft.com/office/drawing/2014/main" id="{5A1B7C58-E7CD-4BE3-8772-5A0EC4AA4E85}"/>
              </a:ext>
            </a:extLst>
          </p:cNvPr>
          <p:cNvSpPr txBox="1">
            <a:spLocks noChangeArrowheads="1"/>
          </p:cNvSpPr>
          <p:nvPr/>
        </p:nvSpPr>
        <p:spPr bwMode="auto">
          <a:xfrm>
            <a:off x="3200400" y="3276600"/>
            <a:ext cx="6096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kumimoji="1" lang="zh-CN" altLang="en-US" sz="1600" b="1">
                <a:latin typeface="Times New Roman" panose="02020603050405020304" pitchFamily="18" charset="0"/>
                <a:ea typeface="黑体" panose="02010609060101010101" pitchFamily="49" charset="-122"/>
              </a:rPr>
              <a:t>定期划解</a:t>
            </a:r>
          </a:p>
        </p:txBody>
      </p:sp>
      <p:sp>
        <p:nvSpPr>
          <p:cNvPr id="26646" name="Text Box 21">
            <a:extLst>
              <a:ext uri="{FF2B5EF4-FFF2-40B4-BE49-F238E27FC236}">
                <a16:creationId xmlns:a16="http://schemas.microsoft.com/office/drawing/2014/main" id="{92F86F96-A9DF-4C30-8DC1-4BD0462B6165}"/>
              </a:ext>
            </a:extLst>
          </p:cNvPr>
          <p:cNvSpPr txBox="1">
            <a:spLocks noChangeArrowheads="1"/>
          </p:cNvSpPr>
          <p:nvPr/>
        </p:nvSpPr>
        <p:spPr bwMode="auto">
          <a:xfrm>
            <a:off x="2411413" y="5300663"/>
            <a:ext cx="1295400" cy="406400"/>
          </a:xfrm>
          <a:prstGeom prst="rect">
            <a:avLst/>
          </a:prstGeom>
          <a:solidFill>
            <a:srgbClr val="CCFF66"/>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spcBef>
                <a:spcPct val="50000"/>
              </a:spcBef>
            </a:pPr>
            <a:r>
              <a:rPr kumimoji="1" lang="zh-CN" altLang="en-US" sz="2000" b="1">
                <a:latin typeface="Times New Roman" panose="02020603050405020304" pitchFamily="18" charset="0"/>
                <a:ea typeface="黑体" panose="02010609060101010101" pitchFamily="49" charset="-122"/>
              </a:rPr>
              <a:t>执收单位</a:t>
            </a:r>
          </a:p>
        </p:txBody>
      </p:sp>
      <p:sp>
        <p:nvSpPr>
          <p:cNvPr id="26647" name="Text Box 22">
            <a:extLst>
              <a:ext uri="{FF2B5EF4-FFF2-40B4-BE49-F238E27FC236}">
                <a16:creationId xmlns:a16="http://schemas.microsoft.com/office/drawing/2014/main" id="{22BE4472-4B0A-41FF-9E57-368D862BD3BB}"/>
              </a:ext>
            </a:extLst>
          </p:cNvPr>
          <p:cNvSpPr txBox="1">
            <a:spLocks noChangeArrowheads="1"/>
          </p:cNvSpPr>
          <p:nvPr/>
        </p:nvSpPr>
        <p:spPr bwMode="auto">
          <a:xfrm>
            <a:off x="1676400" y="2667000"/>
            <a:ext cx="12954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spcBef>
                <a:spcPct val="50000"/>
              </a:spcBef>
            </a:pPr>
            <a:r>
              <a:rPr kumimoji="1" lang="zh-CN" altLang="en-US" sz="1600" b="1">
                <a:latin typeface="Times New Roman" panose="02020603050405020304" pitchFamily="18" charset="0"/>
                <a:ea typeface="黑体" panose="02010609060101010101" pitchFamily="49" charset="-122"/>
              </a:rPr>
              <a:t>非税收入管理机构</a:t>
            </a:r>
          </a:p>
        </p:txBody>
      </p:sp>
      <p:sp>
        <p:nvSpPr>
          <p:cNvPr id="26648" name="AutoShape 23">
            <a:extLst>
              <a:ext uri="{FF2B5EF4-FFF2-40B4-BE49-F238E27FC236}">
                <a16:creationId xmlns:a16="http://schemas.microsoft.com/office/drawing/2014/main" id="{6DB2CF5C-60BB-4200-8FAB-D681A4D1DB18}"/>
              </a:ext>
            </a:extLst>
          </p:cNvPr>
          <p:cNvSpPr>
            <a:spLocks noChangeArrowheads="1"/>
          </p:cNvSpPr>
          <p:nvPr/>
        </p:nvSpPr>
        <p:spPr bwMode="auto">
          <a:xfrm>
            <a:off x="7391400" y="2743200"/>
            <a:ext cx="1219200" cy="609600"/>
          </a:xfrm>
          <a:prstGeom prst="flowChartMagneticDisk">
            <a:avLst/>
          </a:prstGeom>
          <a:solidFill>
            <a:srgbClr val="FFCC99"/>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26649" name="Text Box 24">
            <a:extLst>
              <a:ext uri="{FF2B5EF4-FFF2-40B4-BE49-F238E27FC236}">
                <a16:creationId xmlns:a16="http://schemas.microsoft.com/office/drawing/2014/main" id="{96A6C81A-14B3-4169-AEEF-AEE51643E2E3}"/>
              </a:ext>
            </a:extLst>
          </p:cNvPr>
          <p:cNvSpPr txBox="1">
            <a:spLocks noChangeArrowheads="1"/>
          </p:cNvSpPr>
          <p:nvPr/>
        </p:nvSpPr>
        <p:spPr bwMode="auto">
          <a:xfrm>
            <a:off x="7391400" y="2971800"/>
            <a:ext cx="1219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spcBef>
                <a:spcPct val="50000"/>
              </a:spcBef>
            </a:pPr>
            <a:r>
              <a:rPr kumimoji="1" lang="zh-CN" altLang="en-US" sz="1600" b="1">
                <a:latin typeface="Times New Roman" panose="02020603050405020304" pitchFamily="18" charset="0"/>
                <a:ea typeface="黑体" panose="02010609060101010101" pitchFamily="49" charset="-122"/>
              </a:rPr>
              <a:t>用款单位</a:t>
            </a:r>
          </a:p>
        </p:txBody>
      </p:sp>
      <p:sp>
        <p:nvSpPr>
          <p:cNvPr id="26650" name="Line 25">
            <a:extLst>
              <a:ext uri="{FF2B5EF4-FFF2-40B4-BE49-F238E27FC236}">
                <a16:creationId xmlns:a16="http://schemas.microsoft.com/office/drawing/2014/main" id="{B1D0D261-9BCB-4980-BDCC-24965563143A}"/>
              </a:ext>
            </a:extLst>
          </p:cNvPr>
          <p:cNvSpPr>
            <a:spLocks noChangeShapeType="1"/>
          </p:cNvSpPr>
          <p:nvPr/>
        </p:nvSpPr>
        <p:spPr bwMode="auto">
          <a:xfrm flipH="1">
            <a:off x="6477000" y="3048000"/>
            <a:ext cx="914400"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zh-CN" altLang="en-US"/>
          </a:p>
        </p:txBody>
      </p:sp>
      <p:sp>
        <p:nvSpPr>
          <p:cNvPr id="26651" name="Line 26">
            <a:extLst>
              <a:ext uri="{FF2B5EF4-FFF2-40B4-BE49-F238E27FC236}">
                <a16:creationId xmlns:a16="http://schemas.microsoft.com/office/drawing/2014/main" id="{E72CBC3E-4D53-48E4-B15C-5A866D031602}"/>
              </a:ext>
            </a:extLst>
          </p:cNvPr>
          <p:cNvSpPr>
            <a:spLocks noChangeShapeType="1"/>
          </p:cNvSpPr>
          <p:nvPr/>
        </p:nvSpPr>
        <p:spPr bwMode="auto">
          <a:xfrm>
            <a:off x="6324600" y="24384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6652" name="Line 27">
            <a:extLst>
              <a:ext uri="{FF2B5EF4-FFF2-40B4-BE49-F238E27FC236}">
                <a16:creationId xmlns:a16="http://schemas.microsoft.com/office/drawing/2014/main" id="{D4E7B29E-1A1D-4F91-9606-F63806214D8E}"/>
              </a:ext>
            </a:extLst>
          </p:cNvPr>
          <p:cNvSpPr>
            <a:spLocks noChangeShapeType="1"/>
          </p:cNvSpPr>
          <p:nvPr/>
        </p:nvSpPr>
        <p:spPr bwMode="auto">
          <a:xfrm>
            <a:off x="6324600" y="35814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6653" name="Line 28">
            <a:extLst>
              <a:ext uri="{FF2B5EF4-FFF2-40B4-BE49-F238E27FC236}">
                <a16:creationId xmlns:a16="http://schemas.microsoft.com/office/drawing/2014/main" id="{21E74E29-5EB8-4DB3-9DAF-DACD375C6D45}"/>
              </a:ext>
            </a:extLst>
          </p:cNvPr>
          <p:cNvSpPr>
            <a:spLocks noChangeShapeType="1"/>
          </p:cNvSpPr>
          <p:nvPr/>
        </p:nvSpPr>
        <p:spPr bwMode="auto">
          <a:xfrm>
            <a:off x="6477000" y="2438400"/>
            <a:ext cx="0" cy="1143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6654" name="Text Box 29">
            <a:extLst>
              <a:ext uri="{FF2B5EF4-FFF2-40B4-BE49-F238E27FC236}">
                <a16:creationId xmlns:a16="http://schemas.microsoft.com/office/drawing/2014/main" id="{05E8FC54-7E8A-4808-964B-92529377C5AB}"/>
              </a:ext>
            </a:extLst>
          </p:cNvPr>
          <p:cNvSpPr txBox="1">
            <a:spLocks noChangeArrowheads="1"/>
          </p:cNvSpPr>
          <p:nvPr/>
        </p:nvSpPr>
        <p:spPr bwMode="auto">
          <a:xfrm>
            <a:off x="6477000" y="2743200"/>
            <a:ext cx="8382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kumimoji="1" lang="zh-CN" altLang="en-US" sz="1600" b="1">
                <a:latin typeface="Times New Roman" panose="02020603050405020304" pitchFamily="18" charset="0"/>
                <a:ea typeface="黑体" panose="02010609060101010101" pitchFamily="49" charset="-122"/>
              </a:rPr>
              <a:t>国库集中支付</a:t>
            </a:r>
          </a:p>
        </p:txBody>
      </p:sp>
      <p:sp>
        <p:nvSpPr>
          <p:cNvPr id="26655" name="Line 30">
            <a:extLst>
              <a:ext uri="{FF2B5EF4-FFF2-40B4-BE49-F238E27FC236}">
                <a16:creationId xmlns:a16="http://schemas.microsoft.com/office/drawing/2014/main" id="{2ABD30C4-C511-4CA0-9745-9D45503EFFA9}"/>
              </a:ext>
            </a:extLst>
          </p:cNvPr>
          <p:cNvSpPr>
            <a:spLocks noChangeShapeType="1"/>
          </p:cNvSpPr>
          <p:nvPr/>
        </p:nvSpPr>
        <p:spPr bwMode="auto">
          <a:xfrm flipV="1">
            <a:off x="1905000" y="4191000"/>
            <a:ext cx="0" cy="1066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6656" name="Line 31">
            <a:extLst>
              <a:ext uri="{FF2B5EF4-FFF2-40B4-BE49-F238E27FC236}">
                <a16:creationId xmlns:a16="http://schemas.microsoft.com/office/drawing/2014/main" id="{60896302-84EE-41A4-8733-C990736A133C}"/>
              </a:ext>
            </a:extLst>
          </p:cNvPr>
          <p:cNvSpPr>
            <a:spLocks noChangeShapeType="1"/>
          </p:cNvSpPr>
          <p:nvPr/>
        </p:nvSpPr>
        <p:spPr bwMode="auto">
          <a:xfrm flipV="1">
            <a:off x="2819400" y="4191000"/>
            <a:ext cx="0" cy="1066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6657" name="Text Box 32">
            <a:extLst>
              <a:ext uri="{FF2B5EF4-FFF2-40B4-BE49-F238E27FC236}">
                <a16:creationId xmlns:a16="http://schemas.microsoft.com/office/drawing/2014/main" id="{97D02AEB-ACBC-4416-A46C-4EB79FFB6AD2}"/>
              </a:ext>
            </a:extLst>
          </p:cNvPr>
          <p:cNvSpPr txBox="1">
            <a:spLocks noChangeArrowheads="1"/>
          </p:cNvSpPr>
          <p:nvPr/>
        </p:nvSpPr>
        <p:spPr bwMode="auto">
          <a:xfrm>
            <a:off x="990600" y="5257800"/>
            <a:ext cx="1066800" cy="406400"/>
          </a:xfrm>
          <a:prstGeom prst="rect">
            <a:avLst/>
          </a:prstGeom>
          <a:solidFill>
            <a:srgbClr val="FFCCFF"/>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spcBef>
                <a:spcPct val="50000"/>
              </a:spcBef>
            </a:pPr>
            <a:r>
              <a:rPr kumimoji="1" lang="zh-CN" altLang="en-US" sz="2000" b="1">
                <a:latin typeface="Times New Roman" panose="02020603050405020304" pitchFamily="18" charset="0"/>
                <a:ea typeface="黑体" panose="02010609060101010101" pitchFamily="49" charset="-122"/>
              </a:rPr>
              <a:t>缴款人</a:t>
            </a:r>
          </a:p>
        </p:txBody>
      </p:sp>
      <p:sp>
        <p:nvSpPr>
          <p:cNvPr id="26658" name="Line 33">
            <a:extLst>
              <a:ext uri="{FF2B5EF4-FFF2-40B4-BE49-F238E27FC236}">
                <a16:creationId xmlns:a16="http://schemas.microsoft.com/office/drawing/2014/main" id="{4DBDF61B-0395-41F7-AD1A-29AAE9A437F7}"/>
              </a:ext>
            </a:extLst>
          </p:cNvPr>
          <p:cNvSpPr>
            <a:spLocks noChangeShapeType="1"/>
          </p:cNvSpPr>
          <p:nvPr/>
        </p:nvSpPr>
        <p:spPr bwMode="auto">
          <a:xfrm>
            <a:off x="2057400" y="5486400"/>
            <a:ext cx="381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6659" name="Rectangle 34">
            <a:extLst>
              <a:ext uri="{FF2B5EF4-FFF2-40B4-BE49-F238E27FC236}">
                <a16:creationId xmlns:a16="http://schemas.microsoft.com/office/drawing/2014/main" id="{73983B51-1A0C-49B6-AE55-2E48A825AB0E}"/>
              </a:ext>
            </a:extLst>
          </p:cNvPr>
          <p:cNvSpPr>
            <a:spLocks noChangeArrowheads="1"/>
          </p:cNvSpPr>
          <p:nvPr/>
        </p:nvSpPr>
        <p:spPr bwMode="auto">
          <a:xfrm>
            <a:off x="468313" y="260350"/>
            <a:ext cx="8229600" cy="1143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3800" b="1">
                <a:solidFill>
                  <a:schemeClr val="folHlink"/>
                </a:solidFill>
                <a:ea typeface="华文新魏" panose="02010800040101010101" pitchFamily="2" charset="-122"/>
              </a:rPr>
              <a:t>非税收入资金管理流程图</a:t>
            </a:r>
          </a:p>
        </p:txBody>
      </p:sp>
      <p:sp>
        <p:nvSpPr>
          <p:cNvPr id="26660" name="Rectangle 35">
            <a:extLst>
              <a:ext uri="{FF2B5EF4-FFF2-40B4-BE49-F238E27FC236}">
                <a16:creationId xmlns:a16="http://schemas.microsoft.com/office/drawing/2014/main" id="{E108D734-A6D9-4136-AA65-864AA56EB757}"/>
              </a:ext>
            </a:extLst>
          </p:cNvPr>
          <p:cNvSpPr>
            <a:spLocks noChangeArrowheads="1"/>
          </p:cNvSpPr>
          <p:nvPr/>
        </p:nvSpPr>
        <p:spPr bwMode="auto">
          <a:xfrm>
            <a:off x="381000" y="6216650"/>
            <a:ext cx="77517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a:t>至</a:t>
            </a:r>
            <a:r>
              <a:rPr lang="en-US" altLang="zh-CN"/>
              <a:t>2009</a:t>
            </a:r>
            <a:r>
              <a:rPr lang="zh-CN" altLang="en-US"/>
              <a:t>年底，</a:t>
            </a:r>
            <a:r>
              <a:rPr lang="en-US" altLang="zh-CN"/>
              <a:t>140</a:t>
            </a:r>
            <a:r>
              <a:rPr lang="zh-CN" altLang="en-US"/>
              <a:t>个中央部门实行了国库集中支付改革，</a:t>
            </a:r>
            <a:r>
              <a:rPr lang="en-US" altLang="zh-CN"/>
              <a:t>47</a:t>
            </a:r>
            <a:r>
              <a:rPr lang="zh-CN" altLang="en-US"/>
              <a:t>个中央部门纳入了非税收入收缴改革实施范围。 </a:t>
            </a:r>
          </a:p>
        </p:txBody>
      </p:sp>
    </p:spTree>
  </p:cSld>
  <p:clrMapOvr>
    <a:masterClrMapping/>
  </p:clrMapOvr>
  <p:transition>
    <p:strips dir="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a:extLst>
              <a:ext uri="{FF2B5EF4-FFF2-40B4-BE49-F238E27FC236}">
                <a16:creationId xmlns:a16="http://schemas.microsoft.com/office/drawing/2014/main" id="{82FAA391-EBF9-42D8-8F5C-0FC2041308A1}"/>
              </a:ext>
            </a:extLst>
          </p:cNvPr>
          <p:cNvSpPr>
            <a:spLocks noChangeArrowheads="1"/>
          </p:cNvSpPr>
          <p:nvPr/>
        </p:nvSpPr>
        <p:spPr bwMode="auto">
          <a:xfrm>
            <a:off x="152400" y="0"/>
            <a:ext cx="7416800" cy="620713"/>
          </a:xfrm>
          <a:prstGeom prst="rect">
            <a:avLst/>
          </a:prstGeom>
          <a:noFill/>
          <a:ln w="9525">
            <a:noFill/>
            <a:miter lim="800000"/>
            <a:headEnd/>
            <a:tailEnd/>
          </a:ln>
          <a:effectLst>
            <a:outerShdw dist="53882" dir="2700000" algn="ctr" rotWithShape="0">
              <a:schemeClr val="tx2"/>
            </a:outerShdw>
          </a:effectLst>
        </p:spPr>
        <p:txBody>
          <a:bodyPr anchor="ctr"/>
          <a:lstStyle/>
          <a:p>
            <a:pPr>
              <a:defRPr/>
            </a:pPr>
            <a:r>
              <a:rPr kumimoji="1" lang="zh-CN" altLang="en-US" sz="2800" b="1">
                <a:solidFill>
                  <a:srgbClr val="FFFF00"/>
                </a:solidFill>
                <a:effectLst>
                  <a:outerShdw blurRad="38100" dist="38100" dir="2700000" algn="tl">
                    <a:srgbClr val="C0C0C0"/>
                  </a:outerShdw>
                </a:effectLst>
                <a:latin typeface="Times New Roman" charset="0"/>
                <a:ea typeface="黑体" pitchFamily="2" charset="-122"/>
              </a:rPr>
              <a:t>非税收入账务管理流程</a:t>
            </a:r>
          </a:p>
        </p:txBody>
      </p:sp>
      <p:graphicFrame>
        <p:nvGraphicFramePr>
          <p:cNvPr id="27651" name="Object 2">
            <a:extLst>
              <a:ext uri="{FF2B5EF4-FFF2-40B4-BE49-F238E27FC236}">
                <a16:creationId xmlns:a16="http://schemas.microsoft.com/office/drawing/2014/main" id="{675CCD5A-A637-457D-A84E-DAF9D9A84FB4}"/>
              </a:ext>
            </a:extLst>
          </p:cNvPr>
          <p:cNvGraphicFramePr>
            <a:graphicFrameLocks noChangeAspect="1"/>
          </p:cNvGraphicFramePr>
          <p:nvPr/>
        </p:nvGraphicFramePr>
        <p:xfrm>
          <a:off x="0" y="496888"/>
          <a:ext cx="9144000" cy="6056312"/>
        </p:xfrm>
        <a:graphic>
          <a:graphicData uri="http://schemas.openxmlformats.org/presentationml/2006/ole">
            <mc:AlternateContent xmlns:mc="http://schemas.openxmlformats.org/markup-compatibility/2006">
              <mc:Choice xmlns:v="urn:schemas-microsoft-com:vml" Requires="v">
                <p:oleObj spid="_x0000_s27652" name="Visio" r:id="rId3" imgW="7131750" imgH="5436022" progId="Visio.Drawing.6">
                  <p:embed/>
                </p:oleObj>
              </mc:Choice>
              <mc:Fallback>
                <p:oleObj name="Visio" r:id="rId3" imgW="7131750" imgH="5436022" progId="Visio.Drawing.6">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96888"/>
                        <a:ext cx="9144000" cy="6056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6D7FCA47-8D8B-4C73-8276-37E5AA0FC400}"/>
              </a:ext>
            </a:extLst>
          </p:cNvPr>
          <p:cNvGrpSpPr>
            <a:grpSpLocks/>
          </p:cNvGrpSpPr>
          <p:nvPr/>
        </p:nvGrpSpPr>
        <p:grpSpPr bwMode="auto">
          <a:xfrm>
            <a:off x="2133600" y="3429000"/>
            <a:ext cx="1447800" cy="381000"/>
            <a:chOff x="1344" y="2160"/>
            <a:chExt cx="912" cy="240"/>
          </a:xfrm>
        </p:grpSpPr>
        <p:sp>
          <p:nvSpPr>
            <p:cNvPr id="28693" name="Line 3">
              <a:extLst>
                <a:ext uri="{FF2B5EF4-FFF2-40B4-BE49-F238E27FC236}">
                  <a16:creationId xmlns:a16="http://schemas.microsoft.com/office/drawing/2014/main" id="{AF35DFBE-D2B3-4ABB-82FE-C91A180EEE9E}"/>
                </a:ext>
              </a:extLst>
            </p:cNvPr>
            <p:cNvSpPr>
              <a:spLocks noChangeShapeType="1"/>
            </p:cNvSpPr>
            <p:nvPr/>
          </p:nvSpPr>
          <p:spPr bwMode="auto">
            <a:xfrm flipH="1">
              <a:off x="1392" y="2160"/>
              <a:ext cx="864" cy="0"/>
            </a:xfrm>
            <a:prstGeom prst="line">
              <a:avLst/>
            </a:prstGeom>
            <a:noFill/>
            <a:ln w="12700">
              <a:solidFill>
                <a:srgbClr val="FF6600"/>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zh-CN" altLang="en-US"/>
            </a:p>
          </p:txBody>
        </p:sp>
        <p:sp>
          <p:nvSpPr>
            <p:cNvPr id="28694" name="Rectangle 4">
              <a:extLst>
                <a:ext uri="{FF2B5EF4-FFF2-40B4-BE49-F238E27FC236}">
                  <a16:creationId xmlns:a16="http://schemas.microsoft.com/office/drawing/2014/main" id="{BE187DD0-6916-4976-A083-514CB9E5D155}"/>
                </a:ext>
              </a:extLst>
            </p:cNvPr>
            <p:cNvSpPr>
              <a:spLocks noChangeArrowheads="1"/>
            </p:cNvSpPr>
            <p:nvPr/>
          </p:nvSpPr>
          <p:spPr bwMode="auto">
            <a:xfrm>
              <a:off x="1344" y="2208"/>
              <a:ext cx="91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90000"/>
                </a:lnSpc>
                <a:spcBef>
                  <a:spcPct val="20000"/>
                </a:spcBef>
                <a:buFont typeface="Wingdings" panose="05000000000000000000" pitchFamily="2" charset="2"/>
                <a:buNone/>
              </a:pPr>
              <a:r>
                <a:rPr kumimoji="1" lang="zh-CN" altLang="en-US" sz="1600" b="1">
                  <a:solidFill>
                    <a:schemeClr val="accent2"/>
                  </a:solidFill>
                  <a:latin typeface="楷体_GB2312" pitchFamily="49" charset="-122"/>
                  <a:ea typeface="楷体_GB2312" pitchFamily="49" charset="-122"/>
                </a:rPr>
                <a:t>票据使用结果</a:t>
              </a:r>
            </a:p>
          </p:txBody>
        </p:sp>
      </p:grpSp>
      <p:sp>
        <p:nvSpPr>
          <p:cNvPr id="75781" name="Rectangle 5">
            <a:extLst>
              <a:ext uri="{FF2B5EF4-FFF2-40B4-BE49-F238E27FC236}">
                <a16:creationId xmlns:a16="http://schemas.microsoft.com/office/drawing/2014/main" id="{D3ADCE7A-28C4-4284-99D3-35827F86481D}"/>
              </a:ext>
            </a:extLst>
          </p:cNvPr>
          <p:cNvSpPr>
            <a:spLocks noChangeArrowheads="1"/>
          </p:cNvSpPr>
          <p:nvPr/>
        </p:nvSpPr>
        <p:spPr bwMode="auto">
          <a:xfrm>
            <a:off x="3581400" y="2743200"/>
            <a:ext cx="1219200" cy="1019175"/>
          </a:xfrm>
          <a:prstGeom prst="rect">
            <a:avLst/>
          </a:prstGeom>
          <a:solidFill>
            <a:srgbClr val="00FFCC"/>
          </a:solidFill>
          <a:ln w="12700">
            <a:solidFill>
              <a:srgbClr val="FF6600"/>
            </a:solidFill>
            <a:miter lim="800000"/>
            <a:headEnd/>
            <a:tailEnd/>
          </a:ln>
        </p:spPr>
        <p:txBody>
          <a:bodyPr lIns="90000" tIns="46800" rIns="90000" bIns="46800"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000" b="1">
                <a:latin typeface="宋体" panose="02010600030101010101" pitchFamily="2" charset="-122"/>
              </a:rPr>
              <a:t>非税</a:t>
            </a:r>
          </a:p>
          <a:p>
            <a:pPr algn="ctr" eaLnBrk="1" hangingPunct="1"/>
            <a:r>
              <a:rPr kumimoji="1" lang="zh-CN" altLang="en-US" sz="2000" b="1">
                <a:latin typeface="宋体" panose="02010600030101010101" pitchFamily="2" charset="-122"/>
              </a:rPr>
              <a:t>收入</a:t>
            </a:r>
          </a:p>
          <a:p>
            <a:pPr algn="ctr" eaLnBrk="1" hangingPunct="1"/>
            <a:r>
              <a:rPr kumimoji="1" lang="zh-CN" altLang="en-US" sz="2000" b="1">
                <a:latin typeface="宋体" panose="02010600030101010101" pitchFamily="2" charset="-122"/>
              </a:rPr>
              <a:t>系统</a:t>
            </a:r>
          </a:p>
        </p:txBody>
      </p:sp>
      <p:grpSp>
        <p:nvGrpSpPr>
          <p:cNvPr id="3" name="Group 6">
            <a:extLst>
              <a:ext uri="{FF2B5EF4-FFF2-40B4-BE49-F238E27FC236}">
                <a16:creationId xmlns:a16="http://schemas.microsoft.com/office/drawing/2014/main" id="{A7AFBD85-B9B8-44BC-AA76-EC4ACD322E2A}"/>
              </a:ext>
            </a:extLst>
          </p:cNvPr>
          <p:cNvGrpSpPr>
            <a:grpSpLocks/>
          </p:cNvGrpSpPr>
          <p:nvPr/>
        </p:nvGrpSpPr>
        <p:grpSpPr bwMode="auto">
          <a:xfrm>
            <a:off x="914400" y="2667000"/>
            <a:ext cx="2667000" cy="1019175"/>
            <a:chOff x="576" y="1680"/>
            <a:chExt cx="1680" cy="642"/>
          </a:xfrm>
        </p:grpSpPr>
        <p:sp>
          <p:nvSpPr>
            <p:cNvPr id="28690" name="Rectangle 7">
              <a:extLst>
                <a:ext uri="{FF2B5EF4-FFF2-40B4-BE49-F238E27FC236}">
                  <a16:creationId xmlns:a16="http://schemas.microsoft.com/office/drawing/2014/main" id="{54F48023-DD61-408E-A979-9A0461F4416A}"/>
                </a:ext>
              </a:extLst>
            </p:cNvPr>
            <p:cNvSpPr>
              <a:spLocks noChangeArrowheads="1"/>
            </p:cNvSpPr>
            <p:nvPr/>
          </p:nvSpPr>
          <p:spPr bwMode="auto">
            <a:xfrm>
              <a:off x="576" y="1680"/>
              <a:ext cx="768" cy="642"/>
            </a:xfrm>
            <a:prstGeom prst="rect">
              <a:avLst/>
            </a:prstGeom>
            <a:solidFill>
              <a:schemeClr val="hlink"/>
            </a:solidFill>
            <a:ln w="12700">
              <a:solidFill>
                <a:srgbClr val="FF6600"/>
              </a:solidFill>
              <a:miter lim="800000"/>
              <a:headEnd/>
              <a:tailEnd/>
            </a:ln>
          </p:spPr>
          <p:txBody>
            <a:bodyPr lIns="90000" tIns="46800" rIns="90000" bIns="46800"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000" b="1">
                  <a:latin typeface="宋体" panose="02010600030101010101" pitchFamily="2" charset="-122"/>
                </a:rPr>
                <a:t>票据</a:t>
              </a:r>
            </a:p>
            <a:p>
              <a:pPr algn="ctr" eaLnBrk="1" hangingPunct="1"/>
              <a:r>
                <a:rPr kumimoji="1" lang="zh-CN" altLang="en-US" sz="2000" b="1">
                  <a:latin typeface="宋体" panose="02010600030101010101" pitchFamily="2" charset="-122"/>
                </a:rPr>
                <a:t>管理</a:t>
              </a:r>
            </a:p>
            <a:p>
              <a:pPr algn="ctr" eaLnBrk="1" hangingPunct="1"/>
              <a:r>
                <a:rPr kumimoji="1" lang="zh-CN" altLang="en-US" sz="2000" b="1">
                  <a:latin typeface="宋体" panose="02010600030101010101" pitchFamily="2" charset="-122"/>
                </a:rPr>
                <a:t>系统</a:t>
              </a:r>
            </a:p>
          </p:txBody>
        </p:sp>
        <p:sp>
          <p:nvSpPr>
            <p:cNvPr id="28691" name="Line 8">
              <a:extLst>
                <a:ext uri="{FF2B5EF4-FFF2-40B4-BE49-F238E27FC236}">
                  <a16:creationId xmlns:a16="http://schemas.microsoft.com/office/drawing/2014/main" id="{1070E5DF-0E40-4357-9364-55DADA1AE377}"/>
                </a:ext>
              </a:extLst>
            </p:cNvPr>
            <p:cNvSpPr>
              <a:spLocks noChangeShapeType="1"/>
            </p:cNvSpPr>
            <p:nvPr/>
          </p:nvSpPr>
          <p:spPr bwMode="auto">
            <a:xfrm>
              <a:off x="1392" y="1920"/>
              <a:ext cx="864" cy="0"/>
            </a:xfrm>
            <a:prstGeom prst="line">
              <a:avLst/>
            </a:prstGeom>
            <a:noFill/>
            <a:ln w="12700">
              <a:solidFill>
                <a:srgbClr val="FF6600"/>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zh-CN" altLang="en-US"/>
            </a:p>
          </p:txBody>
        </p:sp>
        <p:sp>
          <p:nvSpPr>
            <p:cNvPr id="28692" name="Rectangle 9">
              <a:extLst>
                <a:ext uri="{FF2B5EF4-FFF2-40B4-BE49-F238E27FC236}">
                  <a16:creationId xmlns:a16="http://schemas.microsoft.com/office/drawing/2014/main" id="{95F68245-7D45-4DE1-ACEB-F3B2C7B29AEA}"/>
                </a:ext>
              </a:extLst>
            </p:cNvPr>
            <p:cNvSpPr>
              <a:spLocks noChangeArrowheads="1"/>
            </p:cNvSpPr>
            <p:nvPr/>
          </p:nvSpPr>
          <p:spPr bwMode="auto">
            <a:xfrm>
              <a:off x="1344" y="1680"/>
              <a:ext cx="91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90000"/>
                </a:lnSpc>
                <a:spcBef>
                  <a:spcPct val="20000"/>
                </a:spcBef>
                <a:buFont typeface="Wingdings" panose="05000000000000000000" pitchFamily="2" charset="2"/>
                <a:buNone/>
              </a:pPr>
              <a:r>
                <a:rPr kumimoji="1" lang="zh-CN" altLang="en-US" sz="1600" b="1">
                  <a:solidFill>
                    <a:schemeClr val="accent2"/>
                  </a:solidFill>
                  <a:latin typeface="楷体_GB2312" pitchFamily="49" charset="-122"/>
                  <a:ea typeface="楷体_GB2312" pitchFamily="49" charset="-122"/>
                </a:rPr>
                <a:t>有效缴款票据</a:t>
              </a:r>
            </a:p>
          </p:txBody>
        </p:sp>
      </p:grpSp>
      <p:sp>
        <p:nvSpPr>
          <p:cNvPr id="75786" name="Rectangle 10">
            <a:extLst>
              <a:ext uri="{FF2B5EF4-FFF2-40B4-BE49-F238E27FC236}">
                <a16:creationId xmlns:a16="http://schemas.microsoft.com/office/drawing/2014/main" id="{1406BA80-1BF9-4026-941B-58D1633D8B13}"/>
              </a:ext>
            </a:extLst>
          </p:cNvPr>
          <p:cNvSpPr>
            <a:spLocks noChangeArrowheads="1"/>
          </p:cNvSpPr>
          <p:nvPr/>
        </p:nvSpPr>
        <p:spPr bwMode="auto">
          <a:xfrm>
            <a:off x="50800" y="0"/>
            <a:ext cx="7416800" cy="609600"/>
          </a:xfrm>
          <a:prstGeom prst="rect">
            <a:avLst/>
          </a:prstGeom>
          <a:noFill/>
          <a:ln w="9525">
            <a:noFill/>
            <a:miter lim="800000"/>
            <a:headEnd/>
            <a:tailEnd/>
          </a:ln>
          <a:effectLst>
            <a:outerShdw dist="53882" dir="2700000" algn="ctr" rotWithShape="0">
              <a:schemeClr val="tx2"/>
            </a:outerShdw>
          </a:effectLst>
        </p:spPr>
        <p:txBody>
          <a:bodyPr anchor="ctr"/>
          <a:lstStyle/>
          <a:p>
            <a:pPr>
              <a:defRPr/>
            </a:pPr>
            <a:r>
              <a:rPr kumimoji="1" lang="zh-CN" altLang="en-US" sz="3200" b="1">
                <a:solidFill>
                  <a:srgbClr val="FFFF00"/>
                </a:solidFill>
                <a:effectLst>
                  <a:outerShdw blurRad="38100" dist="38100" dir="2700000" algn="tl">
                    <a:srgbClr val="C0C0C0"/>
                  </a:outerShdw>
                </a:effectLst>
                <a:latin typeface="Times New Roman" charset="0"/>
                <a:ea typeface="黑体" pitchFamily="2" charset="-122"/>
              </a:rPr>
              <a:t>非税收入账务管理信息系统</a:t>
            </a:r>
          </a:p>
        </p:txBody>
      </p:sp>
      <p:grpSp>
        <p:nvGrpSpPr>
          <p:cNvPr id="4" name="Group 11">
            <a:extLst>
              <a:ext uri="{FF2B5EF4-FFF2-40B4-BE49-F238E27FC236}">
                <a16:creationId xmlns:a16="http://schemas.microsoft.com/office/drawing/2014/main" id="{246416C2-13F2-4BC7-828F-B38CA3F0C60B}"/>
              </a:ext>
            </a:extLst>
          </p:cNvPr>
          <p:cNvGrpSpPr>
            <a:grpSpLocks/>
          </p:cNvGrpSpPr>
          <p:nvPr/>
        </p:nvGrpSpPr>
        <p:grpSpPr bwMode="auto">
          <a:xfrm>
            <a:off x="6248400" y="3657600"/>
            <a:ext cx="1447800" cy="1704975"/>
            <a:chOff x="3936" y="2304"/>
            <a:chExt cx="912" cy="1074"/>
          </a:xfrm>
        </p:grpSpPr>
        <p:sp>
          <p:nvSpPr>
            <p:cNvPr id="28687" name="Rectangle 12">
              <a:extLst>
                <a:ext uri="{FF2B5EF4-FFF2-40B4-BE49-F238E27FC236}">
                  <a16:creationId xmlns:a16="http://schemas.microsoft.com/office/drawing/2014/main" id="{39D51D93-B6A0-4C0B-AB79-8C27E2E1DDEA}"/>
                </a:ext>
              </a:extLst>
            </p:cNvPr>
            <p:cNvSpPr>
              <a:spLocks noChangeArrowheads="1"/>
            </p:cNvSpPr>
            <p:nvPr/>
          </p:nvSpPr>
          <p:spPr bwMode="auto">
            <a:xfrm>
              <a:off x="3984" y="2736"/>
              <a:ext cx="768" cy="642"/>
            </a:xfrm>
            <a:prstGeom prst="rect">
              <a:avLst/>
            </a:prstGeom>
            <a:solidFill>
              <a:schemeClr val="hlink"/>
            </a:solidFill>
            <a:ln w="12700">
              <a:solidFill>
                <a:srgbClr val="FF6600"/>
              </a:solidFill>
              <a:miter lim="800000"/>
              <a:headEnd/>
              <a:tailEnd/>
            </a:ln>
          </p:spPr>
          <p:txBody>
            <a:bodyPr lIns="90000" tIns="46800" rIns="90000" bIns="46800"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000" b="1">
                  <a:latin typeface="宋体" panose="02010600030101010101" pitchFamily="2" charset="-122"/>
                </a:rPr>
                <a:t>指标</a:t>
              </a:r>
            </a:p>
            <a:p>
              <a:pPr algn="ctr" eaLnBrk="1" hangingPunct="1"/>
              <a:r>
                <a:rPr kumimoji="1" lang="zh-CN" altLang="en-US" sz="2000" b="1">
                  <a:latin typeface="宋体" panose="02010600030101010101" pitchFamily="2" charset="-122"/>
                </a:rPr>
                <a:t>管理</a:t>
              </a:r>
            </a:p>
            <a:p>
              <a:pPr algn="ctr" eaLnBrk="1" hangingPunct="1"/>
              <a:r>
                <a:rPr kumimoji="1" lang="zh-CN" altLang="en-US" sz="2000" b="1">
                  <a:latin typeface="宋体" panose="02010600030101010101" pitchFamily="2" charset="-122"/>
                </a:rPr>
                <a:t>系统</a:t>
              </a:r>
            </a:p>
          </p:txBody>
        </p:sp>
        <p:sp>
          <p:nvSpPr>
            <p:cNvPr id="28688" name="Line 13">
              <a:extLst>
                <a:ext uri="{FF2B5EF4-FFF2-40B4-BE49-F238E27FC236}">
                  <a16:creationId xmlns:a16="http://schemas.microsoft.com/office/drawing/2014/main" id="{B12AAA79-7BDC-45C7-8B63-3F26C4A5C309}"/>
                </a:ext>
              </a:extLst>
            </p:cNvPr>
            <p:cNvSpPr>
              <a:spLocks noChangeShapeType="1"/>
            </p:cNvSpPr>
            <p:nvPr/>
          </p:nvSpPr>
          <p:spPr bwMode="auto">
            <a:xfrm>
              <a:off x="4368" y="2304"/>
              <a:ext cx="0" cy="432"/>
            </a:xfrm>
            <a:prstGeom prst="line">
              <a:avLst/>
            </a:prstGeom>
            <a:noFill/>
            <a:ln w="12700">
              <a:solidFill>
                <a:srgbClr val="FF6600"/>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zh-CN" altLang="en-US"/>
            </a:p>
          </p:txBody>
        </p:sp>
        <p:sp>
          <p:nvSpPr>
            <p:cNvPr id="28689" name="Rectangle 14">
              <a:extLst>
                <a:ext uri="{FF2B5EF4-FFF2-40B4-BE49-F238E27FC236}">
                  <a16:creationId xmlns:a16="http://schemas.microsoft.com/office/drawing/2014/main" id="{A46C6F87-8DA6-440B-B42B-E858D6D5727F}"/>
                </a:ext>
              </a:extLst>
            </p:cNvPr>
            <p:cNvSpPr>
              <a:spLocks noChangeArrowheads="1"/>
            </p:cNvSpPr>
            <p:nvPr/>
          </p:nvSpPr>
          <p:spPr bwMode="auto">
            <a:xfrm>
              <a:off x="3936" y="2400"/>
              <a:ext cx="91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90000"/>
                </a:lnSpc>
                <a:spcBef>
                  <a:spcPct val="20000"/>
                </a:spcBef>
                <a:buFont typeface="Wingdings" panose="05000000000000000000" pitchFamily="2" charset="2"/>
                <a:buNone/>
              </a:pPr>
              <a:r>
                <a:rPr kumimoji="1" lang="zh-CN" altLang="en-US" sz="1600" b="1">
                  <a:solidFill>
                    <a:schemeClr val="accent2"/>
                  </a:solidFill>
                  <a:latin typeface="楷体_GB2312" pitchFamily="49" charset="-122"/>
                  <a:ea typeface="楷体_GB2312" pitchFamily="49" charset="-122"/>
                </a:rPr>
                <a:t>以收定支</a:t>
              </a:r>
            </a:p>
          </p:txBody>
        </p:sp>
      </p:grpSp>
      <p:grpSp>
        <p:nvGrpSpPr>
          <p:cNvPr id="5" name="Group 15">
            <a:extLst>
              <a:ext uri="{FF2B5EF4-FFF2-40B4-BE49-F238E27FC236}">
                <a16:creationId xmlns:a16="http://schemas.microsoft.com/office/drawing/2014/main" id="{E1786F2B-1253-40C0-8338-C8B0FA436CD3}"/>
              </a:ext>
            </a:extLst>
          </p:cNvPr>
          <p:cNvGrpSpPr>
            <a:grpSpLocks/>
          </p:cNvGrpSpPr>
          <p:nvPr/>
        </p:nvGrpSpPr>
        <p:grpSpPr bwMode="auto">
          <a:xfrm>
            <a:off x="4800600" y="2743200"/>
            <a:ext cx="2743200" cy="866775"/>
            <a:chOff x="3024" y="1728"/>
            <a:chExt cx="1728" cy="546"/>
          </a:xfrm>
        </p:grpSpPr>
        <p:sp>
          <p:nvSpPr>
            <p:cNvPr id="28684" name="Rectangle 16">
              <a:extLst>
                <a:ext uri="{FF2B5EF4-FFF2-40B4-BE49-F238E27FC236}">
                  <a16:creationId xmlns:a16="http://schemas.microsoft.com/office/drawing/2014/main" id="{396F4C61-D225-4CB3-A63F-15D65A7E0339}"/>
                </a:ext>
              </a:extLst>
            </p:cNvPr>
            <p:cNvSpPr>
              <a:spLocks noChangeArrowheads="1"/>
            </p:cNvSpPr>
            <p:nvPr/>
          </p:nvSpPr>
          <p:spPr bwMode="auto">
            <a:xfrm>
              <a:off x="3984" y="1824"/>
              <a:ext cx="768" cy="450"/>
            </a:xfrm>
            <a:prstGeom prst="rect">
              <a:avLst/>
            </a:prstGeom>
            <a:solidFill>
              <a:schemeClr val="hlink"/>
            </a:solidFill>
            <a:ln w="12700">
              <a:solidFill>
                <a:srgbClr val="FF6600"/>
              </a:solidFill>
              <a:miter lim="800000"/>
              <a:headEnd/>
              <a:tailEnd/>
            </a:ln>
          </p:spPr>
          <p:txBody>
            <a:bodyPr lIns="90000" tIns="46800" rIns="90000" bIns="46800"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000" b="1">
                  <a:latin typeface="宋体" panose="02010600030101010101" pitchFamily="2" charset="-122"/>
                </a:rPr>
                <a:t>总预算</a:t>
              </a:r>
            </a:p>
            <a:p>
              <a:pPr algn="ctr" eaLnBrk="1" hangingPunct="1"/>
              <a:r>
                <a:rPr kumimoji="1" lang="zh-CN" altLang="en-US" sz="2000" b="1">
                  <a:latin typeface="宋体" panose="02010600030101010101" pitchFamily="2" charset="-122"/>
                </a:rPr>
                <a:t>会计</a:t>
              </a:r>
            </a:p>
          </p:txBody>
        </p:sp>
        <p:sp>
          <p:nvSpPr>
            <p:cNvPr id="28685" name="Line 17">
              <a:extLst>
                <a:ext uri="{FF2B5EF4-FFF2-40B4-BE49-F238E27FC236}">
                  <a16:creationId xmlns:a16="http://schemas.microsoft.com/office/drawing/2014/main" id="{A8AC3CFB-F589-40E6-B708-057D5D31AB97}"/>
                </a:ext>
              </a:extLst>
            </p:cNvPr>
            <p:cNvSpPr>
              <a:spLocks noChangeShapeType="1"/>
            </p:cNvSpPr>
            <p:nvPr/>
          </p:nvSpPr>
          <p:spPr bwMode="auto">
            <a:xfrm>
              <a:off x="3024" y="1920"/>
              <a:ext cx="960" cy="0"/>
            </a:xfrm>
            <a:prstGeom prst="line">
              <a:avLst/>
            </a:prstGeom>
            <a:noFill/>
            <a:ln w="12700">
              <a:solidFill>
                <a:srgbClr val="FF6600"/>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zh-CN" altLang="en-US"/>
            </a:p>
          </p:txBody>
        </p:sp>
        <p:sp>
          <p:nvSpPr>
            <p:cNvPr id="28686" name="Rectangle 18">
              <a:extLst>
                <a:ext uri="{FF2B5EF4-FFF2-40B4-BE49-F238E27FC236}">
                  <a16:creationId xmlns:a16="http://schemas.microsoft.com/office/drawing/2014/main" id="{4D04E13A-8188-4007-8436-DABA089AF7D0}"/>
                </a:ext>
              </a:extLst>
            </p:cNvPr>
            <p:cNvSpPr>
              <a:spLocks noChangeArrowheads="1"/>
            </p:cNvSpPr>
            <p:nvPr/>
          </p:nvSpPr>
          <p:spPr bwMode="auto">
            <a:xfrm>
              <a:off x="3072" y="1728"/>
              <a:ext cx="768"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90000"/>
                </a:lnSpc>
                <a:spcBef>
                  <a:spcPct val="20000"/>
                </a:spcBef>
                <a:buFont typeface="Wingdings" panose="05000000000000000000" pitchFamily="2" charset="2"/>
                <a:buNone/>
              </a:pPr>
              <a:r>
                <a:rPr kumimoji="1" lang="zh-CN" altLang="en-US" sz="1600" b="1">
                  <a:solidFill>
                    <a:schemeClr val="accent2"/>
                  </a:solidFill>
                  <a:latin typeface="楷体_GB2312" pitchFamily="49" charset="-122"/>
                  <a:ea typeface="楷体_GB2312" pitchFamily="49" charset="-122"/>
                </a:rPr>
                <a:t>收入日报</a:t>
              </a:r>
            </a:p>
            <a:p>
              <a:pPr algn="ctr" eaLnBrk="1" hangingPunct="1">
                <a:lnSpc>
                  <a:spcPct val="90000"/>
                </a:lnSpc>
                <a:spcBef>
                  <a:spcPct val="20000"/>
                </a:spcBef>
                <a:buFont typeface="Wingdings" panose="05000000000000000000" pitchFamily="2" charset="2"/>
                <a:buNone/>
              </a:pPr>
              <a:r>
                <a:rPr kumimoji="1" lang="zh-CN" altLang="en-US" sz="1600" b="1">
                  <a:solidFill>
                    <a:schemeClr val="accent2"/>
                  </a:solidFill>
                  <a:latin typeface="楷体_GB2312" pitchFamily="49" charset="-122"/>
                  <a:ea typeface="楷体_GB2312" pitchFamily="49" charset="-122"/>
                </a:rPr>
                <a:t>记账凭证</a:t>
              </a:r>
            </a:p>
          </p:txBody>
        </p:sp>
      </p:grpSp>
      <p:grpSp>
        <p:nvGrpSpPr>
          <p:cNvPr id="6" name="Group 19">
            <a:extLst>
              <a:ext uri="{FF2B5EF4-FFF2-40B4-BE49-F238E27FC236}">
                <a16:creationId xmlns:a16="http://schemas.microsoft.com/office/drawing/2014/main" id="{21D9AE34-C36E-49E6-86A7-C7B912BDC579}"/>
              </a:ext>
            </a:extLst>
          </p:cNvPr>
          <p:cNvGrpSpPr>
            <a:grpSpLocks/>
          </p:cNvGrpSpPr>
          <p:nvPr/>
        </p:nvGrpSpPr>
        <p:grpSpPr bwMode="auto">
          <a:xfrm>
            <a:off x="6172200" y="990600"/>
            <a:ext cx="1447800" cy="1905000"/>
            <a:chOff x="3888" y="624"/>
            <a:chExt cx="912" cy="1200"/>
          </a:xfrm>
        </p:grpSpPr>
        <p:sp>
          <p:nvSpPr>
            <p:cNvPr id="28681" name="Rectangle 20">
              <a:extLst>
                <a:ext uri="{FF2B5EF4-FFF2-40B4-BE49-F238E27FC236}">
                  <a16:creationId xmlns:a16="http://schemas.microsoft.com/office/drawing/2014/main" id="{01272DA2-8141-434E-86D0-5F3964ED3554}"/>
                </a:ext>
              </a:extLst>
            </p:cNvPr>
            <p:cNvSpPr>
              <a:spLocks noChangeArrowheads="1"/>
            </p:cNvSpPr>
            <p:nvPr/>
          </p:nvSpPr>
          <p:spPr bwMode="auto">
            <a:xfrm>
              <a:off x="3984" y="624"/>
              <a:ext cx="768" cy="642"/>
            </a:xfrm>
            <a:prstGeom prst="rect">
              <a:avLst/>
            </a:prstGeom>
            <a:solidFill>
              <a:schemeClr val="hlink"/>
            </a:solidFill>
            <a:ln w="12700">
              <a:solidFill>
                <a:srgbClr val="FF6600"/>
              </a:solidFill>
              <a:miter lim="800000"/>
              <a:headEnd/>
              <a:tailEnd/>
            </a:ln>
          </p:spPr>
          <p:txBody>
            <a:bodyPr lIns="90000" tIns="46800" rIns="90000" bIns="46800"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000" b="1">
                  <a:latin typeface="宋体" panose="02010600030101010101" pitchFamily="2" charset="-122"/>
                </a:rPr>
                <a:t>收入</a:t>
              </a:r>
            </a:p>
            <a:p>
              <a:pPr algn="ctr" eaLnBrk="1" hangingPunct="1"/>
              <a:r>
                <a:rPr kumimoji="1" lang="zh-CN" altLang="en-US" sz="2000" b="1">
                  <a:latin typeface="宋体" panose="02010600030101010101" pitchFamily="2" charset="-122"/>
                </a:rPr>
                <a:t>分析</a:t>
              </a:r>
            </a:p>
            <a:p>
              <a:pPr algn="ctr" eaLnBrk="1" hangingPunct="1"/>
              <a:r>
                <a:rPr kumimoji="1" lang="zh-CN" altLang="en-US" sz="2000" b="1">
                  <a:latin typeface="宋体" panose="02010600030101010101" pitchFamily="2" charset="-122"/>
                </a:rPr>
                <a:t>系统</a:t>
              </a:r>
            </a:p>
          </p:txBody>
        </p:sp>
        <p:sp>
          <p:nvSpPr>
            <p:cNvPr id="28682" name="Line 21">
              <a:extLst>
                <a:ext uri="{FF2B5EF4-FFF2-40B4-BE49-F238E27FC236}">
                  <a16:creationId xmlns:a16="http://schemas.microsoft.com/office/drawing/2014/main" id="{085D97AC-5782-42F7-9078-457C9CD889CA}"/>
                </a:ext>
              </a:extLst>
            </p:cNvPr>
            <p:cNvSpPr>
              <a:spLocks noChangeShapeType="1"/>
            </p:cNvSpPr>
            <p:nvPr/>
          </p:nvSpPr>
          <p:spPr bwMode="auto">
            <a:xfrm flipV="1">
              <a:off x="4320" y="1248"/>
              <a:ext cx="0" cy="576"/>
            </a:xfrm>
            <a:prstGeom prst="line">
              <a:avLst/>
            </a:prstGeom>
            <a:noFill/>
            <a:ln w="12700">
              <a:solidFill>
                <a:srgbClr val="FF6600"/>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zh-CN" altLang="en-US"/>
            </a:p>
          </p:txBody>
        </p:sp>
        <p:sp>
          <p:nvSpPr>
            <p:cNvPr id="28683" name="Rectangle 22">
              <a:extLst>
                <a:ext uri="{FF2B5EF4-FFF2-40B4-BE49-F238E27FC236}">
                  <a16:creationId xmlns:a16="http://schemas.microsoft.com/office/drawing/2014/main" id="{AD5F7BDF-2316-4238-8524-2051FA618B7D}"/>
                </a:ext>
              </a:extLst>
            </p:cNvPr>
            <p:cNvSpPr>
              <a:spLocks noChangeArrowheads="1"/>
            </p:cNvSpPr>
            <p:nvPr/>
          </p:nvSpPr>
          <p:spPr bwMode="auto">
            <a:xfrm>
              <a:off x="3888" y="1392"/>
              <a:ext cx="91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90000"/>
                </a:lnSpc>
                <a:spcBef>
                  <a:spcPct val="20000"/>
                </a:spcBef>
                <a:buFont typeface="Wingdings" panose="05000000000000000000" pitchFamily="2" charset="2"/>
                <a:buNone/>
              </a:pPr>
              <a:r>
                <a:rPr kumimoji="1" lang="zh-CN" altLang="en-US" sz="1600" b="1">
                  <a:solidFill>
                    <a:schemeClr val="accent2"/>
                  </a:solidFill>
                  <a:latin typeface="楷体_GB2312" pitchFamily="49" charset="-122"/>
                  <a:ea typeface="楷体_GB2312" pitchFamily="49" charset="-122"/>
                </a:rPr>
                <a:t>记账凭证</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5781"/>
                                        </p:tgtEl>
                                        <p:attrNameLst>
                                          <p:attrName>style.visibility</p:attrName>
                                        </p:attrNameLst>
                                      </p:cBhvr>
                                      <p:to>
                                        <p:strVal val="visible"/>
                                      </p:to>
                                    </p:set>
                                    <p:anim calcmode="lin" valueType="num">
                                      <p:cBhvr additive="base">
                                        <p:cTn id="7" dur="500" fill="hold"/>
                                        <p:tgtEl>
                                          <p:spTgt spid="75781"/>
                                        </p:tgtEl>
                                        <p:attrNameLst>
                                          <p:attrName>ppt_x</p:attrName>
                                        </p:attrNameLst>
                                      </p:cBhvr>
                                      <p:tavLst>
                                        <p:tav tm="0">
                                          <p:val>
                                            <p:strVal val="0-#ppt_w/2"/>
                                          </p:val>
                                        </p:tav>
                                        <p:tav tm="100000">
                                          <p:val>
                                            <p:strVal val="#ppt_x"/>
                                          </p:val>
                                        </p:tav>
                                      </p:tavLst>
                                    </p:anim>
                                    <p:anim calcmode="lin" valueType="num">
                                      <p:cBhvr additive="base">
                                        <p:cTn id="8" dur="500" fill="hold"/>
                                        <p:tgtEl>
                                          <p:spTgt spid="7578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0-#ppt_w/2"/>
                                          </p:val>
                                        </p:tav>
                                        <p:tav tm="100000">
                                          <p:val>
                                            <p:strVal val="#ppt_x"/>
                                          </p:val>
                                        </p:tav>
                                      </p:tavLst>
                                    </p:anim>
                                    <p:anim calcmode="lin" valueType="num">
                                      <p:cBhvr additive="base">
                                        <p:cTn id="20"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0-#ppt_w/2"/>
                                          </p:val>
                                        </p:tav>
                                        <p:tav tm="100000">
                                          <p:val>
                                            <p:strVal val="#ppt_x"/>
                                          </p:val>
                                        </p:tav>
                                      </p:tavLst>
                                    </p:anim>
                                    <p:anim calcmode="lin" valueType="num">
                                      <p:cBhvr additive="base">
                                        <p:cTn id="26"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0-#ppt_w/2"/>
                                          </p:val>
                                        </p:tav>
                                        <p:tav tm="100000">
                                          <p:val>
                                            <p:strVal val="#ppt_x"/>
                                          </p:val>
                                        </p:tav>
                                      </p:tavLst>
                                    </p:anim>
                                    <p:anim calcmode="lin" valueType="num">
                                      <p:cBhvr additive="base">
                                        <p:cTn id="32"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0-#ppt_w/2"/>
                                          </p:val>
                                        </p:tav>
                                        <p:tav tm="100000">
                                          <p:val>
                                            <p:strVal val="#ppt_x"/>
                                          </p:val>
                                        </p:tav>
                                      </p:tavLst>
                                    </p:anim>
                                    <p:anim calcmode="lin" valueType="num">
                                      <p:cBhvr additive="base">
                                        <p:cTn id="3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1" grpId="0"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51E12AA3-6E19-44F0-BCD7-6B6FA8900CF1}"/>
              </a:ext>
            </a:extLst>
          </p:cNvPr>
          <p:cNvSpPr>
            <a:spLocks noGrp="1" noChangeArrowheads="1"/>
          </p:cNvSpPr>
          <p:nvPr>
            <p:ph type="body" idx="4294967295"/>
          </p:nvPr>
        </p:nvSpPr>
        <p:spPr/>
        <p:txBody>
          <a:bodyPr/>
          <a:lstStyle/>
          <a:p>
            <a:pPr eaLnBrk="1" hangingPunct="1">
              <a:buFont typeface="Wingdings" panose="05000000000000000000" pitchFamily="2" charset="2"/>
              <a:buNone/>
            </a:pPr>
            <a:endParaRPr lang="en-US" altLang="zh-CN"/>
          </a:p>
          <a:p>
            <a:pPr eaLnBrk="1" hangingPunct="1"/>
            <a:r>
              <a:rPr lang="zh-CN" altLang="en-US"/>
              <a:t>立项权限：财政部，重要的报国务院。</a:t>
            </a:r>
          </a:p>
          <a:p>
            <a:pPr eaLnBrk="1" hangingPunct="1"/>
            <a:r>
              <a:rPr lang="zh-CN" altLang="en-US"/>
              <a:t>立项原则：</a:t>
            </a:r>
          </a:p>
          <a:p>
            <a:pPr eaLnBrk="1" hangingPunct="1">
              <a:buSzPct val="90000"/>
              <a:buFontTx/>
              <a:buChar char="•"/>
            </a:pPr>
            <a:r>
              <a:rPr lang="zh-CN" altLang="en-US"/>
              <a:t>符合法律法规和党中央国务院规定</a:t>
            </a:r>
          </a:p>
          <a:p>
            <a:pPr eaLnBrk="1" hangingPunct="1">
              <a:buSzPct val="90000"/>
              <a:buFontTx/>
              <a:buChar char="•"/>
            </a:pPr>
            <a:r>
              <a:rPr lang="zh-CN" altLang="en-US"/>
              <a:t>有利促进国民经济持续稳定健康发展</a:t>
            </a:r>
          </a:p>
          <a:p>
            <a:pPr eaLnBrk="1" hangingPunct="1">
              <a:buSzPct val="90000"/>
              <a:buFontTx/>
              <a:buChar char="•"/>
            </a:pPr>
            <a:r>
              <a:rPr lang="zh-CN" altLang="en-US"/>
              <a:t>符合国家财税政策和产业政策</a:t>
            </a:r>
          </a:p>
          <a:p>
            <a:pPr eaLnBrk="1" hangingPunct="1">
              <a:buSzPct val="90000"/>
              <a:buFontTx/>
              <a:buChar char="•"/>
            </a:pPr>
            <a:r>
              <a:rPr lang="zh-CN" altLang="en-US"/>
              <a:t>来源合理，负担水平合理</a:t>
            </a:r>
          </a:p>
          <a:p>
            <a:pPr eaLnBrk="1" hangingPunct="1"/>
            <a:endParaRPr lang="en-US" altLang="zh-CN"/>
          </a:p>
        </p:txBody>
      </p:sp>
      <p:sp>
        <p:nvSpPr>
          <p:cNvPr id="29699" name="Rectangle 5">
            <a:extLst>
              <a:ext uri="{FF2B5EF4-FFF2-40B4-BE49-F238E27FC236}">
                <a16:creationId xmlns:a16="http://schemas.microsoft.com/office/drawing/2014/main" id="{60BB6675-6F48-4096-98F4-816AF7BB9FA2}"/>
              </a:ext>
            </a:extLst>
          </p:cNvPr>
          <p:cNvSpPr>
            <a:spLocks noGrp="1" noChangeArrowheads="1"/>
          </p:cNvSpPr>
          <p:nvPr>
            <p:ph type="title" idx="4294967295"/>
          </p:nvPr>
        </p:nvSpPr>
        <p:spPr>
          <a:xfrm>
            <a:off x="457200" y="152400"/>
            <a:ext cx="8001000" cy="682625"/>
          </a:xfrm>
        </p:spPr>
        <p:txBody>
          <a:bodyPr anchor="ctr"/>
          <a:lstStyle/>
          <a:p>
            <a:pPr eaLnBrk="1" hangingPunct="1"/>
            <a:r>
              <a:rPr lang="zh-CN" altLang="en-US" sz="4800"/>
              <a:t>第二节 政府性基金管理改革</a:t>
            </a:r>
          </a:p>
        </p:txBody>
      </p:sp>
      <p:sp>
        <p:nvSpPr>
          <p:cNvPr id="29700" name="Rectangle 6">
            <a:extLst>
              <a:ext uri="{FF2B5EF4-FFF2-40B4-BE49-F238E27FC236}">
                <a16:creationId xmlns:a16="http://schemas.microsoft.com/office/drawing/2014/main" id="{B1606E3D-8479-49FF-BFB3-B2AD9E62F8EA}"/>
              </a:ext>
            </a:extLst>
          </p:cNvPr>
          <p:cNvSpPr>
            <a:spLocks noChangeArrowheads="1"/>
          </p:cNvSpPr>
          <p:nvPr/>
        </p:nvSpPr>
        <p:spPr bwMode="auto">
          <a:xfrm>
            <a:off x="685800" y="979488"/>
            <a:ext cx="4451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a:latin typeface="黑体" panose="02010609060101010101" pitchFamily="49" charset="-122"/>
                <a:ea typeface="黑体" panose="02010609060101010101" pitchFamily="49" charset="-122"/>
              </a:rPr>
              <a:t>一</a:t>
            </a:r>
            <a:r>
              <a:rPr lang="zh-CN" altLang="en-US" sz="2400" b="1">
                <a:latin typeface="楷体_GB2312" pitchFamily="49" charset="-122"/>
                <a:ea typeface="楷体_GB2312" pitchFamily="49" charset="-122"/>
              </a:rPr>
              <a:t>、政府性基金立项的总体原则</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A19DE61C-8249-4F3F-9C67-E8B115FFAC2F}"/>
              </a:ext>
            </a:extLst>
          </p:cNvPr>
          <p:cNvSpPr>
            <a:spLocks noGrp="1" noChangeArrowheads="1"/>
          </p:cNvSpPr>
          <p:nvPr>
            <p:ph type="title" idx="4294967295"/>
          </p:nvPr>
        </p:nvSpPr>
        <p:spPr>
          <a:xfrm>
            <a:off x="574675" y="990600"/>
            <a:ext cx="8001000" cy="530225"/>
          </a:xfrm>
        </p:spPr>
        <p:txBody>
          <a:bodyPr anchor="ctr"/>
          <a:lstStyle/>
          <a:p>
            <a:pPr eaLnBrk="1" hangingPunct="1"/>
            <a:r>
              <a:rPr lang="en-US" altLang="zh-CN" sz="3600">
                <a:ea typeface="楷体_GB2312" pitchFamily="49" charset="-122"/>
              </a:rPr>
              <a:t>1</a:t>
            </a:r>
            <a:r>
              <a:rPr lang="zh-CN" altLang="en-US" sz="3600">
                <a:ea typeface="楷体_GB2312" pitchFamily="49" charset="-122"/>
              </a:rPr>
              <a:t>、设立政府性基金的一般条件</a:t>
            </a:r>
          </a:p>
        </p:txBody>
      </p:sp>
      <p:sp>
        <p:nvSpPr>
          <p:cNvPr id="30723" name="Rectangle 3">
            <a:extLst>
              <a:ext uri="{FF2B5EF4-FFF2-40B4-BE49-F238E27FC236}">
                <a16:creationId xmlns:a16="http://schemas.microsoft.com/office/drawing/2014/main" id="{8156C3DC-247F-452B-A0BB-B787120DEADD}"/>
              </a:ext>
            </a:extLst>
          </p:cNvPr>
          <p:cNvSpPr>
            <a:spLocks noGrp="1" noChangeArrowheads="1"/>
          </p:cNvSpPr>
          <p:nvPr>
            <p:ph type="body" idx="4294967295"/>
          </p:nvPr>
        </p:nvSpPr>
        <p:spPr>
          <a:xfrm>
            <a:off x="0" y="1571625"/>
            <a:ext cx="9144000" cy="3995738"/>
          </a:xfrm>
        </p:spPr>
        <p:txBody>
          <a:bodyPr/>
          <a:lstStyle/>
          <a:p>
            <a:pPr marL="571500" indent="-571500" eaLnBrk="1" hangingPunct="1">
              <a:buFont typeface="Wingdings" panose="05000000000000000000" pitchFamily="2" charset="2"/>
              <a:buChar char="p"/>
            </a:pPr>
            <a:r>
              <a:rPr lang="zh-CN" altLang="en-US" sz="2500"/>
              <a:t>设立政府性基金大的背景是财政一般预算安排不足，是我国在转轨时期公共财政一般预算安排能力相对不足，而某些建设事业又时不可待的情况下而出现的，设立政府性基金的一般条件为归纳为： </a:t>
            </a:r>
          </a:p>
          <a:p>
            <a:pPr marL="571500" indent="-571500" eaLnBrk="1" hangingPunct="1">
              <a:buFont typeface="Wingdings" panose="05000000000000000000" pitchFamily="2" charset="2"/>
              <a:buChar char="p"/>
            </a:pPr>
            <a:r>
              <a:rPr lang="zh-CN" altLang="en-US" sz="2500"/>
              <a:t>拟征收基金所支持的建设项目是现阶段国民经济和社会发展的瓶颈，对经济的持续增长和结构优化能产生实质性的推动作用，亟需加强建设，否则会严重制约经济和社会的协调发展。</a:t>
            </a:r>
          </a:p>
          <a:p>
            <a:pPr marL="571500" indent="-571500" eaLnBrk="1" hangingPunct="1">
              <a:buFont typeface="Wingdings" panose="05000000000000000000" pitchFamily="2" charset="2"/>
              <a:buChar char="p"/>
            </a:pPr>
            <a:r>
              <a:rPr lang="zh-CN" altLang="en-US" sz="2500"/>
              <a:t>项目建设具有一定的公共产品属性或准公共属性（公益性），随着政府性基金的设立和投入（往往是以国家资本金的投入），能有效牵引社会资本投入，从而形成多元化投融资格局，并在未来能带来良好的国有资本收益。</a:t>
            </a:r>
          </a:p>
          <a:p>
            <a:pPr marL="571500" indent="-571500" eaLnBrk="1" hangingPunct="1">
              <a:buFont typeface="Wingdings" panose="05000000000000000000" pitchFamily="2" charset="2"/>
              <a:buChar char="p"/>
            </a:pPr>
            <a:r>
              <a:rPr lang="zh-CN" altLang="en-US" sz="2500"/>
              <a:t>基金的征收也要充分考虑到效率的条件，即必须具有行之有效的征收条件和征收手段，使得征收成本和费用严格控制在一定的范围之内（如</a:t>
            </a:r>
            <a:r>
              <a:rPr lang="en-US" altLang="zh-CN" sz="2500"/>
              <a:t>10</a:t>
            </a:r>
            <a:r>
              <a:rPr lang="zh-CN" altLang="en-US" sz="2500"/>
              <a:t>％以内），严厉杜绝以基金养人、养机构的现象。</a:t>
            </a:r>
          </a:p>
        </p:txBody>
      </p:sp>
      <p:sp>
        <p:nvSpPr>
          <p:cNvPr id="30724" name="Rectangle 4">
            <a:extLst>
              <a:ext uri="{FF2B5EF4-FFF2-40B4-BE49-F238E27FC236}">
                <a16:creationId xmlns:a16="http://schemas.microsoft.com/office/drawing/2014/main" id="{BF6F6C0D-8FDA-45CB-ABB4-7F91434DF04B}"/>
              </a:ext>
            </a:extLst>
          </p:cNvPr>
          <p:cNvSpPr>
            <a:spLocks noChangeArrowheads="1"/>
          </p:cNvSpPr>
          <p:nvPr/>
        </p:nvSpPr>
        <p:spPr bwMode="auto">
          <a:xfrm>
            <a:off x="152400" y="304800"/>
            <a:ext cx="8001000"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800" b="1">
                <a:solidFill>
                  <a:schemeClr val="tx2"/>
                </a:solidFill>
              </a:rPr>
              <a:t>二、政府性基金项目及其设定</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AD844026-EC8C-4993-864A-FCD7EC5DE9BF}"/>
              </a:ext>
            </a:extLst>
          </p:cNvPr>
          <p:cNvSpPr>
            <a:spLocks noGrp="1" noChangeArrowheads="1"/>
          </p:cNvSpPr>
          <p:nvPr>
            <p:ph type="title" idx="4294967295"/>
          </p:nvPr>
        </p:nvSpPr>
        <p:spPr>
          <a:xfrm>
            <a:off x="574675" y="838200"/>
            <a:ext cx="8001000" cy="682625"/>
          </a:xfrm>
        </p:spPr>
        <p:txBody>
          <a:bodyPr anchor="ctr"/>
          <a:lstStyle/>
          <a:p>
            <a:pPr eaLnBrk="1" hangingPunct="1"/>
            <a:r>
              <a:rPr lang="en-US" altLang="zh-CN" sz="3600">
                <a:ea typeface="楷体_GB2312" pitchFamily="49" charset="-122"/>
              </a:rPr>
              <a:t>2</a:t>
            </a:r>
            <a:r>
              <a:rPr lang="zh-CN" altLang="en-US" sz="3600">
                <a:ea typeface="楷体_GB2312" pitchFamily="49" charset="-122"/>
              </a:rPr>
              <a:t>、政府性基金项目设立的程序</a:t>
            </a:r>
          </a:p>
        </p:txBody>
      </p:sp>
      <p:sp>
        <p:nvSpPr>
          <p:cNvPr id="31747" name="Rectangle 3">
            <a:extLst>
              <a:ext uri="{FF2B5EF4-FFF2-40B4-BE49-F238E27FC236}">
                <a16:creationId xmlns:a16="http://schemas.microsoft.com/office/drawing/2014/main" id="{D820B0E6-2726-43A0-9420-1DE86DCF3F43}"/>
              </a:ext>
            </a:extLst>
          </p:cNvPr>
          <p:cNvSpPr>
            <a:spLocks noGrp="1" noChangeArrowheads="1"/>
          </p:cNvSpPr>
          <p:nvPr>
            <p:ph type="body" idx="4294967295"/>
          </p:nvPr>
        </p:nvSpPr>
        <p:spPr>
          <a:xfrm>
            <a:off x="0" y="1571625"/>
            <a:ext cx="9144000" cy="4267200"/>
          </a:xfrm>
        </p:spPr>
        <p:txBody>
          <a:bodyPr/>
          <a:lstStyle/>
          <a:p>
            <a:pPr eaLnBrk="1" hangingPunct="1"/>
            <a:r>
              <a:rPr lang="zh-CN" altLang="en-US" sz="2400">
                <a:latin typeface="楷体_GB2312" pitchFamily="49" charset="-122"/>
                <a:ea typeface="楷体_GB2312" pitchFamily="49" charset="-122"/>
              </a:rPr>
              <a:t>政府性基金的设立的程序十分严格。国务院</a:t>
            </a:r>
            <a:r>
              <a:rPr lang="en-US" altLang="zh-CN" sz="2400">
                <a:latin typeface="楷体_GB2312" pitchFamily="49" charset="-122"/>
                <a:ea typeface="楷体_GB2312" pitchFamily="49" charset="-122"/>
              </a:rPr>
              <a:t>《</a:t>
            </a:r>
            <a:r>
              <a:rPr lang="zh-CN" altLang="en-US" sz="2400">
                <a:latin typeface="楷体_GB2312" pitchFamily="49" charset="-122"/>
                <a:ea typeface="楷体_GB2312" pitchFamily="49" charset="-122"/>
              </a:rPr>
              <a:t>关于加强预算外资金管理的决定</a:t>
            </a:r>
            <a:r>
              <a:rPr lang="en-US" altLang="zh-CN" sz="2400">
                <a:latin typeface="楷体_GB2312" pitchFamily="49" charset="-122"/>
                <a:ea typeface="楷体_GB2312" pitchFamily="49" charset="-122"/>
              </a:rPr>
              <a:t>》</a:t>
            </a:r>
            <a:r>
              <a:rPr lang="zh-CN" altLang="en-US" sz="2400">
                <a:latin typeface="楷体_GB2312" pitchFamily="49" charset="-122"/>
                <a:ea typeface="楷体_GB2312" pitchFamily="49" charset="-122"/>
              </a:rPr>
              <a:t>（国发</a:t>
            </a:r>
            <a:r>
              <a:rPr lang="en-US" altLang="zh-CN" sz="2400">
                <a:latin typeface="楷体_GB2312" pitchFamily="49" charset="-122"/>
                <a:ea typeface="楷体_GB2312" pitchFamily="49" charset="-122"/>
              </a:rPr>
              <a:t>[1996]</a:t>
            </a:r>
            <a:r>
              <a:rPr lang="zh-CN" altLang="en-US" sz="2400">
                <a:latin typeface="楷体_GB2312" pitchFamily="49" charset="-122"/>
                <a:ea typeface="楷体_GB2312" pitchFamily="49" charset="-122"/>
              </a:rPr>
              <a:t>第</a:t>
            </a:r>
            <a:r>
              <a:rPr lang="en-US" altLang="zh-CN" sz="2400">
                <a:latin typeface="楷体_GB2312" pitchFamily="49" charset="-122"/>
                <a:ea typeface="楷体_GB2312" pitchFamily="49" charset="-122"/>
              </a:rPr>
              <a:t>29</a:t>
            </a:r>
            <a:r>
              <a:rPr lang="zh-CN" altLang="en-US" sz="2400">
                <a:latin typeface="楷体_GB2312" pitchFamily="49" charset="-122"/>
                <a:ea typeface="楷体_GB2312" pitchFamily="49" charset="-122"/>
              </a:rPr>
              <a:t>号）文件明确指出，</a:t>
            </a:r>
            <a:r>
              <a:rPr lang="zh-CN" altLang="en-US" sz="2400">
                <a:latin typeface="Arial" panose="020B0604020202020204" pitchFamily="34" charset="0"/>
                <a:ea typeface="楷体_GB2312" pitchFamily="49" charset="-122"/>
              </a:rPr>
              <a:t>“</a:t>
            </a:r>
            <a:r>
              <a:rPr lang="zh-CN" altLang="en-US" sz="2400">
                <a:latin typeface="楷体_GB2312" pitchFamily="49" charset="-122"/>
                <a:ea typeface="楷体_GB2312" pitchFamily="49" charset="-122"/>
              </a:rPr>
              <a:t>征收政府性基金必须严格按国务院规定统一报财政部审批，重要的报国务院审批。基金立项的申请和批准要以国家法律、法规和中共中央、国务院有关文件规定为依据，否则一律不予立项。地方无权批准设立基金项目，也不得以行政事业性收费的名义变相批准设立基金项目。</a:t>
            </a:r>
            <a:r>
              <a:rPr lang="zh-CN" altLang="en-US" sz="2400">
                <a:latin typeface="Arial" panose="020B0604020202020204" pitchFamily="34" charset="0"/>
                <a:ea typeface="楷体_GB2312" pitchFamily="49" charset="-122"/>
              </a:rPr>
              <a:t>”</a:t>
            </a:r>
            <a:r>
              <a:rPr lang="en-US" altLang="zh-CN" sz="2400">
                <a:latin typeface="楷体_GB2312" pitchFamily="49" charset="-122"/>
                <a:ea typeface="楷体_GB2312" pitchFamily="49" charset="-122"/>
              </a:rPr>
              <a:t>《</a:t>
            </a:r>
            <a:r>
              <a:rPr lang="zh-CN" altLang="en-US" sz="2400">
                <a:latin typeface="楷体_GB2312" pitchFamily="49" charset="-122"/>
                <a:ea typeface="楷体_GB2312" pitchFamily="49" charset="-122"/>
              </a:rPr>
              <a:t>财政部关于公布保留的政府性基金项目的通知</a:t>
            </a:r>
            <a:r>
              <a:rPr lang="en-US" altLang="zh-CN" sz="2400">
                <a:latin typeface="楷体_GB2312" pitchFamily="49" charset="-122"/>
                <a:ea typeface="楷体_GB2312" pitchFamily="49" charset="-122"/>
              </a:rPr>
              <a:t>》</a:t>
            </a:r>
            <a:r>
              <a:rPr lang="zh-CN" altLang="en-US" sz="2400">
                <a:latin typeface="楷体_GB2312" pitchFamily="49" charset="-122"/>
                <a:ea typeface="楷体_GB2312" pitchFamily="49" charset="-122"/>
              </a:rPr>
              <a:t>财综</a:t>
            </a:r>
            <a:r>
              <a:rPr lang="en-US" altLang="zh-CN" sz="2400">
                <a:latin typeface="楷体_GB2312" pitchFamily="49" charset="-122"/>
                <a:ea typeface="楷体_GB2312" pitchFamily="49" charset="-122"/>
              </a:rPr>
              <a:t>[2002]33</a:t>
            </a:r>
            <a:r>
              <a:rPr lang="zh-CN" altLang="en-US" sz="2400">
                <a:latin typeface="楷体_GB2312" pitchFamily="49" charset="-122"/>
                <a:ea typeface="楷体_GB2312" pitchFamily="49" charset="-122"/>
              </a:rPr>
              <a:t>号文第七条指出：今后除法律、国家行政法规规定外，国家原则上不再审批新的政府性基金项目。 </a:t>
            </a:r>
          </a:p>
          <a:p>
            <a:pPr eaLnBrk="1" hangingPunct="1"/>
            <a:endParaRPr lang="zh-CN" altLang="en-US" sz="2400">
              <a:latin typeface="楷体_GB2312" pitchFamily="49" charset="-122"/>
              <a:ea typeface="楷体_GB2312" pitchFamily="49" charset="-122"/>
            </a:endParaRPr>
          </a:p>
          <a:p>
            <a:pPr eaLnBrk="1" hangingPunct="1"/>
            <a:r>
              <a:rPr lang="zh-CN" altLang="en-US" sz="2400">
                <a:latin typeface="楷体_GB2312" pitchFamily="49" charset="-122"/>
                <a:ea typeface="楷体_GB2312" pitchFamily="49" charset="-122"/>
              </a:rPr>
              <a:t>改变征收对象、调整征收范围，也要按照规定程序进行申报。财政部</a:t>
            </a:r>
            <a:r>
              <a:rPr lang="en-US" altLang="zh-CN" sz="2400">
                <a:latin typeface="楷体_GB2312" pitchFamily="49" charset="-122"/>
                <a:ea typeface="楷体_GB2312" pitchFamily="49" charset="-122"/>
              </a:rPr>
              <a:t>《</a:t>
            </a:r>
            <a:r>
              <a:rPr lang="zh-CN" altLang="en-US" sz="2400">
                <a:latin typeface="楷体_GB2312" pitchFamily="49" charset="-122"/>
                <a:ea typeface="楷体_GB2312" pitchFamily="49" charset="-122"/>
              </a:rPr>
              <a:t>关于加强政府性基金管理问题的通知</a:t>
            </a:r>
            <a:r>
              <a:rPr lang="en-US" altLang="zh-CN" sz="2400">
                <a:latin typeface="楷体_GB2312" pitchFamily="49" charset="-122"/>
                <a:ea typeface="楷体_GB2312" pitchFamily="49" charset="-122"/>
              </a:rPr>
              <a:t>》</a:t>
            </a:r>
            <a:r>
              <a:rPr lang="zh-CN" altLang="en-US" sz="2400">
                <a:latin typeface="楷体_GB2312" pitchFamily="49" charset="-122"/>
                <a:ea typeface="楷体_GB2312" pitchFamily="49" charset="-122"/>
              </a:rPr>
              <a:t>财综字［</a:t>
            </a:r>
            <a:r>
              <a:rPr lang="en-US" altLang="zh-CN" sz="2400">
                <a:latin typeface="楷体_GB2312" pitchFamily="49" charset="-122"/>
                <a:ea typeface="楷体_GB2312" pitchFamily="49" charset="-122"/>
              </a:rPr>
              <a:t>2000]22</a:t>
            </a:r>
            <a:r>
              <a:rPr lang="zh-CN" altLang="en-US" sz="2400">
                <a:latin typeface="楷体_GB2312" pitchFamily="49" charset="-122"/>
                <a:ea typeface="楷体_GB2312" pitchFamily="49" charset="-122"/>
              </a:rPr>
              <a:t>号文明确：各地区、各部门申请设立政府性基金项目、变更项目名称，改变征收对象、调整征收范围或标准、减免政府性基金等，一律按照上述规定程序办理。其他任何部门和地区均无权批准设立政府性基金项目、改变征收对象、调整征收范围和标准、减免政府性基金，也不得以行政事业性收费名义变相批准设立政府性基金项目。 </a:t>
            </a:r>
          </a:p>
        </p:txBody>
      </p:sp>
      <p:sp>
        <p:nvSpPr>
          <p:cNvPr id="31748" name="Rectangle 4">
            <a:extLst>
              <a:ext uri="{FF2B5EF4-FFF2-40B4-BE49-F238E27FC236}">
                <a16:creationId xmlns:a16="http://schemas.microsoft.com/office/drawing/2014/main" id="{A5555344-AE3D-43F7-A8FC-B81B9B897952}"/>
              </a:ext>
            </a:extLst>
          </p:cNvPr>
          <p:cNvSpPr>
            <a:spLocks noChangeArrowheads="1"/>
          </p:cNvSpPr>
          <p:nvPr/>
        </p:nvSpPr>
        <p:spPr bwMode="auto">
          <a:xfrm>
            <a:off x="228600" y="228600"/>
            <a:ext cx="8001000"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800" b="1">
                <a:solidFill>
                  <a:schemeClr val="tx2"/>
                </a:solidFill>
              </a:rPr>
              <a:t>二、政府性基金项目及其设定</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内容占位符 2">
            <a:extLst>
              <a:ext uri="{FF2B5EF4-FFF2-40B4-BE49-F238E27FC236}">
                <a16:creationId xmlns:a16="http://schemas.microsoft.com/office/drawing/2014/main" id="{636C2F66-DFCF-4582-A852-DB98D25C7062}"/>
              </a:ext>
            </a:extLst>
          </p:cNvPr>
          <p:cNvSpPr>
            <a:spLocks noGrp="1"/>
          </p:cNvSpPr>
          <p:nvPr>
            <p:ph idx="4294967295"/>
          </p:nvPr>
        </p:nvSpPr>
        <p:spPr>
          <a:xfrm>
            <a:off x="428625" y="714375"/>
            <a:ext cx="7929563" cy="5715000"/>
          </a:xfrm>
        </p:spPr>
        <p:txBody>
          <a:bodyPr/>
          <a:lstStyle/>
          <a:p>
            <a:pPr marL="107950" indent="611188" eaLnBrk="1" hangingPunct="1">
              <a:spcBef>
                <a:spcPts val="2400"/>
              </a:spcBef>
              <a:buFont typeface="Wingdings" panose="05000000000000000000" pitchFamily="2" charset="2"/>
              <a:buNone/>
            </a:pPr>
            <a:r>
              <a:rPr lang="zh-CN" altLang="en-US" b="1">
                <a:solidFill>
                  <a:srgbClr val="7CD10E"/>
                </a:solidFill>
                <a:latin typeface="华文琥珀" panose="02010800040101010101" pitchFamily="2" charset="-122"/>
                <a:ea typeface="华文琥珀" panose="02010800040101010101" pitchFamily="2" charset="-122"/>
              </a:rPr>
              <a:t>管理模式选择中涉及到的基本问题是：</a:t>
            </a:r>
            <a:endParaRPr lang="en-US" altLang="zh-CN" b="1">
              <a:solidFill>
                <a:srgbClr val="7CD10E"/>
              </a:solidFill>
              <a:latin typeface="华文琥珀" panose="02010800040101010101" pitchFamily="2" charset="-122"/>
              <a:ea typeface="华文琥珀" panose="02010800040101010101" pitchFamily="2" charset="-122"/>
            </a:endParaRPr>
          </a:p>
          <a:p>
            <a:pPr marL="107950" indent="611188" eaLnBrk="1" hangingPunct="1">
              <a:spcBef>
                <a:spcPts val="1200"/>
              </a:spcBef>
              <a:buFont typeface="Wingdings" panose="05000000000000000000" pitchFamily="2" charset="2"/>
              <a:buNone/>
            </a:pPr>
            <a:r>
              <a:rPr lang="zh-CN" altLang="en-US" sz="2800" b="1">
                <a:latin typeface="仿宋" panose="02010609060101010101" pitchFamily="49" charset="-122"/>
                <a:ea typeface="仿宋" panose="02010609060101010101" pitchFamily="49" charset="-122"/>
              </a:rPr>
              <a:t>（一）收入与使用间的关系问题</a:t>
            </a:r>
            <a:endParaRPr lang="en-US" altLang="zh-CN" sz="2800" b="1">
              <a:latin typeface="仿宋" panose="02010609060101010101" pitchFamily="49" charset="-122"/>
              <a:ea typeface="仿宋" panose="02010609060101010101" pitchFamily="49" charset="-122"/>
            </a:endParaRPr>
          </a:p>
          <a:p>
            <a:pPr marL="107950" indent="611188" eaLnBrk="1" hangingPunct="1">
              <a:spcBef>
                <a:spcPts val="1200"/>
              </a:spcBef>
              <a:buFont typeface="Wingdings" panose="05000000000000000000" pitchFamily="2" charset="2"/>
              <a:buNone/>
            </a:pPr>
            <a:r>
              <a:rPr lang="zh-CN" altLang="en-US" sz="2800">
                <a:latin typeface="仿宋" panose="02010609060101010101" pitchFamily="49" charset="-122"/>
                <a:ea typeface="仿宋" panose="02010609060101010101" pitchFamily="49" charset="-122"/>
              </a:rPr>
              <a:t>政府非税收入的取得与资金的使用二间的关系，是一个过程中的两个环节。这两个环节之间的关系处理是非税收入管理模式选择的出发点。</a:t>
            </a:r>
            <a:endParaRPr lang="en-US" altLang="zh-CN" sz="2800">
              <a:latin typeface="仿宋" panose="02010609060101010101" pitchFamily="49" charset="-122"/>
              <a:ea typeface="仿宋" panose="02010609060101010101" pitchFamily="49" charset="-122"/>
            </a:endParaRPr>
          </a:p>
          <a:p>
            <a:pPr marL="107950" indent="611188" eaLnBrk="1" hangingPunct="1">
              <a:spcBef>
                <a:spcPts val="1200"/>
              </a:spcBef>
              <a:buFont typeface="Wingdings" panose="05000000000000000000" pitchFamily="2" charset="2"/>
              <a:buNone/>
            </a:pPr>
            <a:r>
              <a:rPr lang="zh-CN" altLang="en-US" sz="2800">
                <a:solidFill>
                  <a:srgbClr val="7CD10E"/>
                </a:solidFill>
                <a:latin typeface="仿宋" panose="02010609060101010101" pitchFamily="49" charset="-122"/>
                <a:ea typeface="仿宋" panose="02010609060101010101" pitchFamily="49" charset="-122"/>
              </a:rPr>
              <a:t>从我国实践来看，二者之间关系的处理方式有“收入与使用相分离”和“收入与使用挂钩”两种。</a:t>
            </a:r>
            <a:endParaRPr lang="en-US" altLang="zh-CN" sz="2800">
              <a:solidFill>
                <a:srgbClr val="7CD10E"/>
              </a:solidFill>
              <a:latin typeface="仿宋" panose="02010609060101010101" pitchFamily="49" charset="-122"/>
              <a:ea typeface="仿宋" panose="02010609060101010101" pitchFamily="49" charset="-122"/>
            </a:endParaRPr>
          </a:p>
          <a:p>
            <a:pPr marL="107950" indent="611188" eaLnBrk="1" hangingPunct="1">
              <a:spcBef>
                <a:spcPts val="1200"/>
              </a:spcBef>
              <a:buFont typeface="Wingdings" panose="05000000000000000000" pitchFamily="2" charset="2"/>
              <a:buNone/>
            </a:pPr>
            <a:r>
              <a:rPr lang="zh-CN" altLang="en-US" sz="2800">
                <a:solidFill>
                  <a:srgbClr val="D43636"/>
                </a:solidFill>
                <a:latin typeface="仿宋" panose="02010609060101010101" pitchFamily="49" charset="-122"/>
                <a:ea typeface="仿宋" panose="02010609060101010101" pitchFamily="49" charset="-122"/>
              </a:rPr>
              <a:t>“收入与使用分离”方式是现代政府财政收支管理普遍采用的方式，但是，如果没有建立规范的征收管理体系，特别是缺乏有效的激励约束机制来确保政府非税收入的征收效率，这种方式在激励政府非税收入征收管理机构的效率上就明显不如“收入与使用挂钩”方式。</a:t>
            </a:r>
            <a:endParaRPr lang="en-US" altLang="zh-CN" sz="2800">
              <a:solidFill>
                <a:srgbClr val="D43636"/>
              </a:solidFill>
              <a:latin typeface="仿宋" panose="02010609060101010101" pitchFamily="49" charset="-122"/>
              <a:ea typeface="仿宋" panose="02010609060101010101" pitchFamily="49" charset="-122"/>
            </a:endParaRPr>
          </a:p>
          <a:p>
            <a:pPr marL="107950" indent="611188" eaLnBrk="1" hangingPunct="1">
              <a:spcBef>
                <a:spcPts val="1200"/>
              </a:spcBef>
              <a:buFont typeface="Wingdings" panose="05000000000000000000" pitchFamily="2" charset="2"/>
              <a:buNone/>
            </a:pPr>
            <a:endParaRPr lang="en-US" altLang="zh-CN" sz="2800" b="1">
              <a:latin typeface="仿宋" panose="02010609060101010101" pitchFamily="49" charset="-122"/>
              <a:ea typeface="仿宋" panose="02010609060101010101" pitchFamily="49" charset="-122"/>
            </a:endParaRPr>
          </a:p>
          <a:p>
            <a:pPr marL="107950" indent="611188" eaLnBrk="1" hangingPunct="1">
              <a:buFont typeface="Wingdings" panose="05000000000000000000" pitchFamily="2" charset="2"/>
              <a:buNone/>
            </a:pPr>
            <a:endParaRPr lang="zh-CN" altLang="en-US" sz="2800" b="1">
              <a:latin typeface="仿宋" panose="02010609060101010101" pitchFamily="49" charset="-122"/>
              <a:ea typeface="仿宋" panose="02010609060101010101" pitchFamily="49" charset="-122"/>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C1B85E37-D4EA-4C60-8C6E-61A80A759D8B}"/>
              </a:ext>
            </a:extLst>
          </p:cNvPr>
          <p:cNvSpPr>
            <a:spLocks noGrp="1" noChangeArrowheads="1"/>
          </p:cNvSpPr>
          <p:nvPr>
            <p:ph type="title" idx="4294967295"/>
          </p:nvPr>
        </p:nvSpPr>
        <p:spPr>
          <a:xfrm>
            <a:off x="574675" y="914400"/>
            <a:ext cx="8001000" cy="606425"/>
          </a:xfrm>
        </p:spPr>
        <p:txBody>
          <a:bodyPr anchor="ctr"/>
          <a:lstStyle/>
          <a:p>
            <a:pPr eaLnBrk="1" hangingPunct="1"/>
            <a:r>
              <a:rPr lang="zh-CN" altLang="en-US" sz="4800">
                <a:latin typeface="宋体" panose="02010600030101010101" pitchFamily="2" charset="-122"/>
              </a:rPr>
              <a:t>第三节 加强国有资源管理及收益管理</a:t>
            </a:r>
          </a:p>
        </p:txBody>
      </p:sp>
      <p:sp>
        <p:nvSpPr>
          <p:cNvPr id="32771" name="Rectangle 3">
            <a:extLst>
              <a:ext uri="{FF2B5EF4-FFF2-40B4-BE49-F238E27FC236}">
                <a16:creationId xmlns:a16="http://schemas.microsoft.com/office/drawing/2014/main" id="{BFC6DB53-5474-4EF1-950D-A896D18C3191}"/>
              </a:ext>
            </a:extLst>
          </p:cNvPr>
          <p:cNvSpPr>
            <a:spLocks noGrp="1" noChangeArrowheads="1"/>
          </p:cNvSpPr>
          <p:nvPr>
            <p:ph type="body" idx="4294967295"/>
          </p:nvPr>
        </p:nvSpPr>
        <p:spPr>
          <a:xfrm>
            <a:off x="500063" y="1557338"/>
            <a:ext cx="8382000" cy="4762500"/>
          </a:xfrm>
        </p:spPr>
        <p:txBody>
          <a:bodyPr/>
          <a:lstStyle/>
          <a:p>
            <a:pPr algn="ctr" eaLnBrk="1" hangingPunct="1">
              <a:lnSpc>
                <a:spcPct val="90000"/>
              </a:lnSpc>
              <a:buFont typeface="Wingdings" panose="05000000000000000000" pitchFamily="2" charset="2"/>
              <a:buNone/>
            </a:pPr>
            <a:endParaRPr lang="en-US" altLang="zh-CN" sz="2800"/>
          </a:p>
          <a:p>
            <a:pPr eaLnBrk="1" hangingPunct="1">
              <a:lnSpc>
                <a:spcPct val="90000"/>
              </a:lnSpc>
            </a:pPr>
            <a:r>
              <a:rPr lang="zh-CN" altLang="en-US" sz="2800">
                <a:latin typeface="宋体" panose="02010600030101010101" pitchFamily="2" charset="-122"/>
              </a:rPr>
              <a:t>加强国有资源价值管理，加强资源性资产的产权变动管理、促进国有资源资产化</a:t>
            </a:r>
            <a:r>
              <a:rPr lang="zh-CN" altLang="en-US" sz="2800"/>
              <a:t> </a:t>
            </a:r>
          </a:p>
          <a:p>
            <a:pPr eaLnBrk="1" hangingPunct="1">
              <a:lnSpc>
                <a:spcPct val="90000"/>
              </a:lnSpc>
              <a:buFont typeface="Wingdings" panose="05000000000000000000" pitchFamily="2" charset="2"/>
              <a:buNone/>
            </a:pPr>
            <a:r>
              <a:rPr lang="zh-CN" altLang="en-US" sz="2800">
                <a:latin typeface="楷体_GB2312" pitchFamily="49" charset="-122"/>
                <a:ea typeface="楷体_GB2312" pitchFamily="49" charset="-122"/>
              </a:rPr>
              <a:t>    应该注重抓好资源性的资产和事业性的资产向产业性和经营性的资产的转化，即资源变资产、资产变资本。在这样一个资源变资产、资产变资本的过程中，</a:t>
            </a:r>
            <a:r>
              <a:rPr lang="zh-CN" altLang="en-US" sz="2800">
                <a:solidFill>
                  <a:srgbClr val="0000FF"/>
                </a:solidFill>
                <a:latin typeface="楷体_GB2312" pitchFamily="49" charset="-122"/>
                <a:ea typeface="楷体_GB2312" pitchFamily="49" charset="-122"/>
              </a:rPr>
              <a:t>国有资源价值被开发出来，相应的管理也必须跟上</a:t>
            </a:r>
            <a:r>
              <a:rPr lang="zh-CN" altLang="en-US" sz="2800">
                <a:latin typeface="楷体_GB2312" pitchFamily="49" charset="-122"/>
                <a:ea typeface="楷体_GB2312" pitchFamily="49" charset="-122"/>
              </a:rPr>
              <a:t>。</a:t>
            </a:r>
          </a:p>
          <a:p>
            <a:pPr eaLnBrk="1" hangingPunct="1">
              <a:lnSpc>
                <a:spcPct val="90000"/>
              </a:lnSpc>
            </a:pPr>
            <a:r>
              <a:rPr lang="zh-CN" altLang="en-US" sz="2800">
                <a:latin typeface="宋体" panose="02010600030101010101" pitchFamily="2" charset="-122"/>
              </a:rPr>
              <a:t>加强国有资产所有权管理，维护所有者权益</a:t>
            </a:r>
            <a:r>
              <a:rPr lang="zh-CN" altLang="en-US" sz="2800"/>
              <a:t> </a:t>
            </a:r>
          </a:p>
          <a:p>
            <a:pPr eaLnBrk="1" hangingPunct="1">
              <a:lnSpc>
                <a:spcPct val="90000"/>
              </a:lnSpc>
            </a:pPr>
            <a:r>
              <a:rPr lang="zh-CN" altLang="en-US" sz="2800">
                <a:latin typeface="宋体" panose="02010600030101010101" pitchFamily="2" charset="-122"/>
              </a:rPr>
              <a:t>完善国有资源管理体制</a:t>
            </a:r>
            <a:r>
              <a:rPr lang="zh-CN" altLang="en-US" sz="2800"/>
              <a:t> </a:t>
            </a:r>
          </a:p>
          <a:p>
            <a:pPr eaLnBrk="1" hangingPunct="1">
              <a:lnSpc>
                <a:spcPct val="90000"/>
              </a:lnSpc>
            </a:pPr>
            <a:r>
              <a:rPr lang="zh-CN" altLang="en-US" sz="2800">
                <a:latin typeface="宋体" panose="02010600030101010101" pitchFamily="2" charset="-122"/>
              </a:rPr>
              <a:t>加强资源性资产评估管理</a:t>
            </a:r>
            <a:r>
              <a:rPr lang="zh-CN" altLang="en-US" sz="2800"/>
              <a:t> </a:t>
            </a:r>
          </a:p>
          <a:p>
            <a:pPr eaLnBrk="1" hangingPunct="1">
              <a:lnSpc>
                <a:spcPct val="90000"/>
              </a:lnSpc>
            </a:pPr>
            <a:endParaRPr lang="en-US" altLang="zh-CN" sz="28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灯片编号占位符 5">
            <a:extLst>
              <a:ext uri="{FF2B5EF4-FFF2-40B4-BE49-F238E27FC236}">
                <a16:creationId xmlns:a16="http://schemas.microsoft.com/office/drawing/2014/main" id="{553F9979-B922-442C-9158-0233E127E7EF}"/>
              </a:ext>
            </a:extLst>
          </p:cNvPr>
          <p:cNvSpPr>
            <a:spLocks noGrp="1"/>
          </p:cNvSpPr>
          <p:nvPr>
            <p:ph type="sldNum" sz="quarter" idx="12"/>
          </p:nvPr>
        </p:nvSpPr>
        <p:spPr>
          <a:xfrm>
            <a:off x="914400" y="6537325"/>
            <a:ext cx="2895600" cy="244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fld id="{CCC639A7-9111-4288-96EE-DBCC6DDF1064}" type="slidenum">
              <a:rPr lang="en-US" altLang="zh-CN">
                <a:solidFill>
                  <a:schemeClr val="bg1"/>
                </a:solidFill>
              </a:rPr>
              <a:pPr algn="ctr" eaLnBrk="1" hangingPunct="1"/>
              <a:t>31</a:t>
            </a:fld>
            <a:endParaRPr lang="en-US" altLang="zh-CN">
              <a:solidFill>
                <a:schemeClr val="bg1"/>
              </a:solidFill>
            </a:endParaRPr>
          </a:p>
        </p:txBody>
      </p:sp>
      <p:sp>
        <p:nvSpPr>
          <p:cNvPr id="33795" name="Rectangle 2">
            <a:extLst>
              <a:ext uri="{FF2B5EF4-FFF2-40B4-BE49-F238E27FC236}">
                <a16:creationId xmlns:a16="http://schemas.microsoft.com/office/drawing/2014/main" id="{35BA3108-2A86-4A61-842C-776396D64223}"/>
              </a:ext>
            </a:extLst>
          </p:cNvPr>
          <p:cNvSpPr>
            <a:spLocks noGrp="1" noChangeArrowheads="1"/>
          </p:cNvSpPr>
          <p:nvPr>
            <p:ph type="title" idx="4294967295"/>
          </p:nvPr>
        </p:nvSpPr>
        <p:spPr>
          <a:xfrm>
            <a:off x="574675" y="762000"/>
            <a:ext cx="8001000" cy="758825"/>
          </a:xfrm>
        </p:spPr>
        <p:txBody>
          <a:bodyPr anchor="ctr"/>
          <a:lstStyle/>
          <a:p>
            <a:pPr eaLnBrk="1" hangingPunct="1"/>
            <a:r>
              <a:rPr lang="zh-CN" altLang="en-US" sz="4000"/>
              <a:t>第四节、加强国有资产有偿使用收入的管理</a:t>
            </a:r>
          </a:p>
        </p:txBody>
      </p:sp>
      <p:sp>
        <p:nvSpPr>
          <p:cNvPr id="33796" name="Rectangle 3">
            <a:extLst>
              <a:ext uri="{FF2B5EF4-FFF2-40B4-BE49-F238E27FC236}">
                <a16:creationId xmlns:a16="http://schemas.microsoft.com/office/drawing/2014/main" id="{FAFB55F5-F840-4A40-9975-EB08E5746222}"/>
              </a:ext>
            </a:extLst>
          </p:cNvPr>
          <p:cNvSpPr>
            <a:spLocks noGrp="1" noChangeArrowheads="1"/>
          </p:cNvSpPr>
          <p:nvPr>
            <p:ph type="body" idx="4294967295"/>
          </p:nvPr>
        </p:nvSpPr>
        <p:spPr>
          <a:xfrm>
            <a:off x="214313" y="1752600"/>
            <a:ext cx="8382000" cy="4319588"/>
          </a:xfrm>
        </p:spPr>
        <p:txBody>
          <a:bodyPr/>
          <a:lstStyle/>
          <a:p>
            <a:pPr eaLnBrk="1" hangingPunct="1">
              <a:lnSpc>
                <a:spcPct val="90000"/>
              </a:lnSpc>
              <a:buFont typeface="Wingdings" panose="05000000000000000000" pitchFamily="2" charset="2"/>
              <a:buNone/>
            </a:pPr>
            <a:r>
              <a:rPr lang="zh-CN" altLang="en-US" sz="2500">
                <a:latin typeface="楷体_GB2312" pitchFamily="49" charset="-122"/>
                <a:ea typeface="楷体_GB2312" pitchFamily="49" charset="-122"/>
              </a:rPr>
              <a:t>国有资产有偿使用收入，包括：</a:t>
            </a:r>
          </a:p>
          <a:p>
            <a:pPr eaLnBrk="1" hangingPunct="1">
              <a:lnSpc>
                <a:spcPct val="90000"/>
              </a:lnSpc>
              <a:buFont typeface="Wingdings" panose="05000000000000000000" pitchFamily="2" charset="2"/>
              <a:buChar char="Ø"/>
            </a:pPr>
            <a:r>
              <a:rPr lang="zh-CN" altLang="en-US" sz="2500">
                <a:latin typeface="楷体_GB2312" pitchFamily="49" charset="-122"/>
                <a:ea typeface="楷体_GB2312" pitchFamily="49" charset="-122"/>
              </a:rPr>
              <a:t>国家机关、实行公务员管理的事业单位、代行政府职能的社会团体以及其他组织的固定资产和无形资产出租、出售、出让、转让等取得的收入</a:t>
            </a:r>
          </a:p>
          <a:p>
            <a:pPr eaLnBrk="1" hangingPunct="1">
              <a:lnSpc>
                <a:spcPct val="90000"/>
              </a:lnSpc>
              <a:buFont typeface="Wingdings" panose="05000000000000000000" pitchFamily="2" charset="2"/>
              <a:buChar char="Ø"/>
            </a:pPr>
            <a:r>
              <a:rPr lang="zh-CN" altLang="en-US" sz="2500">
                <a:latin typeface="楷体_GB2312" pitchFamily="49" charset="-122"/>
                <a:ea typeface="楷体_GB2312" pitchFamily="49" charset="-122"/>
              </a:rPr>
              <a:t>世界文化遗产保护范围内实行特许经营项目的有偿出让收入和世界文化遗产的门票收入</a:t>
            </a:r>
          </a:p>
          <a:p>
            <a:pPr eaLnBrk="1" hangingPunct="1">
              <a:lnSpc>
                <a:spcPct val="90000"/>
              </a:lnSpc>
              <a:buFont typeface="Wingdings" panose="05000000000000000000" pitchFamily="2" charset="2"/>
              <a:buChar char="Ø"/>
            </a:pPr>
            <a:r>
              <a:rPr lang="zh-CN" altLang="en-US" sz="2500">
                <a:latin typeface="楷体_GB2312" pitchFamily="49" charset="-122"/>
                <a:ea typeface="楷体_GB2312" pitchFamily="49" charset="-122"/>
              </a:rPr>
              <a:t>利用政府投资建设的城市道路和公共场地设置停车泊位取得的收入</a:t>
            </a:r>
          </a:p>
          <a:p>
            <a:pPr eaLnBrk="1" hangingPunct="1">
              <a:lnSpc>
                <a:spcPct val="90000"/>
              </a:lnSpc>
              <a:buFont typeface="Wingdings" panose="05000000000000000000" pitchFamily="2" charset="2"/>
              <a:buChar char="Ø"/>
            </a:pPr>
            <a:r>
              <a:rPr lang="zh-CN" altLang="en-US" sz="2500">
                <a:latin typeface="楷体_GB2312" pitchFamily="49" charset="-122"/>
                <a:ea typeface="楷体_GB2312" pitchFamily="49" charset="-122"/>
              </a:rPr>
              <a:t>以及利用其他国有资产取得的收入等。</a:t>
            </a:r>
          </a:p>
          <a:p>
            <a:pPr eaLnBrk="1" hangingPunct="1">
              <a:lnSpc>
                <a:spcPct val="90000"/>
              </a:lnSpc>
              <a:buFont typeface="Wingdings" panose="05000000000000000000" pitchFamily="2" charset="2"/>
              <a:buChar char="Ø"/>
            </a:pPr>
            <a:endParaRPr lang="zh-CN" altLang="en-US" sz="2500">
              <a:latin typeface="楷体_GB2312" pitchFamily="49" charset="-122"/>
              <a:ea typeface="楷体_GB2312" pitchFamily="49" charset="-122"/>
            </a:endParaRPr>
          </a:p>
          <a:p>
            <a:pPr eaLnBrk="1" hangingPunct="1">
              <a:lnSpc>
                <a:spcPct val="90000"/>
              </a:lnSpc>
              <a:buFont typeface="Wingdings" panose="05000000000000000000" pitchFamily="2" charset="2"/>
              <a:buNone/>
            </a:pPr>
            <a:r>
              <a:rPr lang="zh-CN" altLang="en-US" sz="2500">
                <a:latin typeface="楷体_GB2312" pitchFamily="49" charset="-122"/>
                <a:ea typeface="楷体_GB2312" pitchFamily="49" charset="-122"/>
              </a:rPr>
              <a:t>   要尽快建立健全国有资产有偿使用收入管理制度，督促有关机构将国有资产有偿使用收入及时足额上缴国库或财政专户，防止国有资产收入流失。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灯片编号占位符 5">
            <a:extLst>
              <a:ext uri="{FF2B5EF4-FFF2-40B4-BE49-F238E27FC236}">
                <a16:creationId xmlns:a16="http://schemas.microsoft.com/office/drawing/2014/main" id="{7054037C-A815-48DF-8D04-456D3DE8DCB8}"/>
              </a:ext>
            </a:extLst>
          </p:cNvPr>
          <p:cNvSpPr>
            <a:spLocks noGrp="1"/>
          </p:cNvSpPr>
          <p:nvPr>
            <p:ph type="sldNum" sz="quarter" idx="12"/>
          </p:nvPr>
        </p:nvSpPr>
        <p:spPr>
          <a:xfrm>
            <a:off x="914400" y="6537325"/>
            <a:ext cx="2895600" cy="244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fld id="{5F896415-3247-4C72-B432-A24D69280D18}" type="slidenum">
              <a:rPr lang="en-US" altLang="zh-CN">
                <a:solidFill>
                  <a:schemeClr val="bg1"/>
                </a:solidFill>
              </a:rPr>
              <a:pPr algn="ctr" eaLnBrk="1" hangingPunct="1"/>
              <a:t>32</a:t>
            </a:fld>
            <a:endParaRPr lang="en-US" altLang="zh-CN">
              <a:solidFill>
                <a:schemeClr val="bg1"/>
              </a:solidFill>
            </a:endParaRPr>
          </a:p>
        </p:txBody>
      </p:sp>
      <p:sp>
        <p:nvSpPr>
          <p:cNvPr id="34819" name="Rectangle 2">
            <a:extLst>
              <a:ext uri="{FF2B5EF4-FFF2-40B4-BE49-F238E27FC236}">
                <a16:creationId xmlns:a16="http://schemas.microsoft.com/office/drawing/2014/main" id="{7940B1FE-F957-4E05-B1E1-CC451431230D}"/>
              </a:ext>
            </a:extLst>
          </p:cNvPr>
          <p:cNvSpPr>
            <a:spLocks noGrp="1" noChangeArrowheads="1"/>
          </p:cNvSpPr>
          <p:nvPr>
            <p:ph type="title" idx="4294967295"/>
          </p:nvPr>
        </p:nvSpPr>
        <p:spPr>
          <a:xfrm>
            <a:off x="468313" y="214313"/>
            <a:ext cx="8475662" cy="1462087"/>
          </a:xfrm>
        </p:spPr>
        <p:txBody>
          <a:bodyPr anchor="ctr"/>
          <a:lstStyle/>
          <a:p>
            <a:pPr eaLnBrk="1" hangingPunct="1"/>
            <a:r>
              <a:rPr lang="zh-CN" altLang="en-US" sz="4000"/>
              <a:t>第五节、国有资产（本）经营收益管理</a:t>
            </a:r>
          </a:p>
        </p:txBody>
      </p:sp>
      <p:sp>
        <p:nvSpPr>
          <p:cNvPr id="34820" name="Rectangle 3">
            <a:extLst>
              <a:ext uri="{FF2B5EF4-FFF2-40B4-BE49-F238E27FC236}">
                <a16:creationId xmlns:a16="http://schemas.microsoft.com/office/drawing/2014/main" id="{388E0139-52EA-4870-A9A9-371F442451C3}"/>
              </a:ext>
            </a:extLst>
          </p:cNvPr>
          <p:cNvSpPr>
            <a:spLocks noGrp="1" noChangeArrowheads="1"/>
          </p:cNvSpPr>
          <p:nvPr>
            <p:ph type="body" idx="4294967295"/>
          </p:nvPr>
        </p:nvSpPr>
        <p:spPr>
          <a:xfrm>
            <a:off x="323850" y="1412875"/>
            <a:ext cx="8458200" cy="4508500"/>
          </a:xfrm>
        </p:spPr>
        <p:txBody>
          <a:bodyPr/>
          <a:lstStyle/>
          <a:p>
            <a:pPr eaLnBrk="1" hangingPunct="1">
              <a:lnSpc>
                <a:spcPct val="80000"/>
              </a:lnSpc>
              <a:buFont typeface="Wingdings" panose="05000000000000000000" pitchFamily="2" charset="2"/>
              <a:buNone/>
            </a:pPr>
            <a:r>
              <a:rPr lang="zh-CN" altLang="en-US">
                <a:latin typeface="华文琥珀" panose="02010800040101010101" pitchFamily="2" charset="-122"/>
                <a:ea typeface="华文琥珀" panose="02010800040101010101" pitchFamily="2" charset="-122"/>
              </a:rPr>
              <a:t>国有资本经营收益？</a:t>
            </a:r>
          </a:p>
          <a:p>
            <a:pPr eaLnBrk="1" hangingPunct="1">
              <a:lnSpc>
                <a:spcPct val="80000"/>
              </a:lnSpc>
              <a:buFont typeface="Wingdings" panose="05000000000000000000" pitchFamily="2" charset="2"/>
              <a:buNone/>
            </a:pPr>
            <a:r>
              <a:rPr lang="zh-CN" altLang="en-US" sz="3600">
                <a:latin typeface="楷体_GB2312" pitchFamily="49" charset="-122"/>
                <a:ea typeface="楷体_GB2312" pitchFamily="49" charset="-122"/>
              </a:rPr>
              <a:t>  </a:t>
            </a:r>
            <a:r>
              <a:rPr lang="zh-CN" altLang="en-US" sz="2800">
                <a:latin typeface="楷体_GB2312" pitchFamily="49" charset="-122"/>
                <a:ea typeface="楷体_GB2312" pitchFamily="49" charset="-122"/>
              </a:rPr>
              <a:t>是国有资本在生产经营中的增值额，即国有资本的投资收益。它包括</a:t>
            </a:r>
            <a:r>
              <a:rPr lang="zh-CN" altLang="en-US" sz="2800">
                <a:solidFill>
                  <a:srgbClr val="FF0000"/>
                </a:solidFill>
                <a:latin typeface="楷体_GB2312" pitchFamily="49" charset="-122"/>
                <a:ea typeface="楷体_GB2312" pitchFamily="49" charset="-122"/>
              </a:rPr>
              <a:t>企业上缴收益</a:t>
            </a:r>
            <a:r>
              <a:rPr lang="zh-CN" altLang="en-US" sz="2800">
                <a:latin typeface="楷体_GB2312" pitchFamily="49" charset="-122"/>
                <a:ea typeface="楷体_GB2312" pitchFamily="49" charset="-122"/>
              </a:rPr>
              <a:t>和</a:t>
            </a:r>
            <a:r>
              <a:rPr lang="zh-CN" altLang="en-US" sz="2800">
                <a:solidFill>
                  <a:srgbClr val="FF0000"/>
                </a:solidFill>
                <a:latin typeface="楷体_GB2312" pitchFamily="49" charset="-122"/>
                <a:ea typeface="楷体_GB2312" pitchFamily="49" charset="-122"/>
              </a:rPr>
              <a:t>企业留存收益</a:t>
            </a:r>
            <a:r>
              <a:rPr lang="zh-CN" altLang="en-US" sz="2800">
                <a:latin typeface="楷体_GB2312" pitchFamily="49" charset="-122"/>
                <a:ea typeface="楷体_GB2312" pitchFamily="49" charset="-122"/>
              </a:rPr>
              <a:t>两部分。上缴收益是国家凭借资产所有权所获得的投资收益；企业留存收益是指企业税后利润留存部分中属于国家所有的部分，它也是国家所有者的收益，只是留存在企业使用以利于企业在竞争中自求发展。</a:t>
            </a:r>
          </a:p>
          <a:p>
            <a:pPr algn="ctr" eaLnBrk="1" hangingPunct="1">
              <a:lnSpc>
                <a:spcPct val="80000"/>
              </a:lnSpc>
              <a:buFont typeface="Wingdings" panose="05000000000000000000" pitchFamily="2" charset="2"/>
              <a:buNone/>
            </a:pPr>
            <a:endParaRPr lang="zh-CN" altLang="en-US" sz="2800">
              <a:latin typeface="楷体_GB2312" pitchFamily="49" charset="-122"/>
              <a:ea typeface="楷体_GB2312" pitchFamily="49" charset="-122"/>
            </a:endParaRPr>
          </a:p>
          <a:p>
            <a:pPr eaLnBrk="1" hangingPunct="1">
              <a:lnSpc>
                <a:spcPct val="80000"/>
              </a:lnSpc>
              <a:buFont typeface="Wingdings" panose="05000000000000000000" pitchFamily="2" charset="2"/>
              <a:buNone/>
            </a:pPr>
            <a:r>
              <a:rPr lang="zh-CN" altLang="en-US">
                <a:latin typeface="华文琥珀" panose="02010800040101010101" pitchFamily="2" charset="-122"/>
                <a:ea typeface="华文琥珀" panose="02010800040101010101" pitchFamily="2" charset="-122"/>
              </a:rPr>
              <a:t>国有资本收益的具体形式</a:t>
            </a:r>
            <a:r>
              <a:rPr lang="zh-CN" altLang="en-US" sz="2800">
                <a:latin typeface="楷体_GB2312" pitchFamily="49" charset="-122"/>
                <a:ea typeface="楷体_GB2312" pitchFamily="49" charset="-122"/>
              </a:rPr>
              <a:t> </a:t>
            </a:r>
          </a:p>
          <a:p>
            <a:pPr eaLnBrk="1" hangingPunct="1">
              <a:lnSpc>
                <a:spcPct val="80000"/>
              </a:lnSpc>
            </a:pPr>
            <a:r>
              <a:rPr lang="zh-CN" altLang="en-US" sz="2800">
                <a:latin typeface="楷体_GB2312" pitchFamily="49" charset="-122"/>
                <a:ea typeface="楷体_GB2312" pitchFamily="49" charset="-122"/>
              </a:rPr>
              <a:t>直接上缴利润 </a:t>
            </a:r>
          </a:p>
          <a:p>
            <a:pPr eaLnBrk="1" hangingPunct="1">
              <a:lnSpc>
                <a:spcPct val="80000"/>
              </a:lnSpc>
            </a:pPr>
            <a:r>
              <a:rPr lang="zh-CN" altLang="en-US" sz="2800">
                <a:latin typeface="楷体_GB2312" pitchFamily="49" charset="-122"/>
                <a:ea typeface="楷体_GB2312" pitchFamily="49" charset="-122"/>
              </a:rPr>
              <a:t>国家股息和红利收入 </a:t>
            </a:r>
          </a:p>
          <a:p>
            <a:pPr eaLnBrk="1" hangingPunct="1">
              <a:lnSpc>
                <a:spcPct val="80000"/>
              </a:lnSpc>
            </a:pPr>
            <a:r>
              <a:rPr lang="zh-CN" altLang="en-US" sz="2800">
                <a:latin typeface="楷体_GB2312" pitchFamily="49" charset="-122"/>
                <a:ea typeface="楷体_GB2312" pitchFamily="49" charset="-122"/>
              </a:rPr>
              <a:t>承包经营上缴利润收入 </a:t>
            </a:r>
          </a:p>
          <a:p>
            <a:pPr eaLnBrk="1" hangingPunct="1">
              <a:lnSpc>
                <a:spcPct val="80000"/>
              </a:lnSpc>
            </a:pPr>
            <a:r>
              <a:rPr lang="zh-CN" altLang="en-US" sz="2800">
                <a:latin typeface="楷体_GB2312" pitchFamily="49" charset="-122"/>
                <a:ea typeface="楷体_GB2312" pitchFamily="49" charset="-122"/>
              </a:rPr>
              <a:t>国有资产租赁收入</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43B7C478-893A-4BA5-8C39-DB59FE6679E6}"/>
              </a:ext>
            </a:extLst>
          </p:cNvPr>
          <p:cNvSpPr>
            <a:spLocks noGrp="1" noChangeArrowheads="1"/>
          </p:cNvSpPr>
          <p:nvPr>
            <p:ph type="title" idx="4294967295"/>
          </p:nvPr>
        </p:nvSpPr>
        <p:spPr>
          <a:xfrm>
            <a:off x="609600" y="914400"/>
            <a:ext cx="8340725" cy="533400"/>
          </a:xfrm>
        </p:spPr>
        <p:txBody>
          <a:bodyPr anchor="ctr"/>
          <a:lstStyle/>
          <a:p>
            <a:pPr marL="533400" indent="-533400" eaLnBrk="1" hangingPunct="1"/>
            <a:r>
              <a:rPr lang="zh-CN" altLang="en-US" sz="3900">
                <a:solidFill>
                  <a:schemeClr val="tx1"/>
                </a:solidFill>
              </a:rPr>
              <a:t>加强国有资本经营收益管理</a:t>
            </a:r>
            <a:r>
              <a:rPr lang="en-US" altLang="zh-CN" sz="3900">
                <a:solidFill>
                  <a:schemeClr val="tx1"/>
                </a:solidFill>
                <a:latin typeface="Arial" panose="020B0604020202020204" pitchFamily="34" charset="0"/>
              </a:rPr>
              <a:t>——</a:t>
            </a:r>
            <a:r>
              <a:rPr lang="zh-CN" altLang="en-US" sz="3900">
                <a:solidFill>
                  <a:schemeClr val="tx1"/>
                </a:solidFill>
              </a:rPr>
              <a:t>建立国有资本经营预算</a:t>
            </a:r>
          </a:p>
        </p:txBody>
      </p:sp>
      <p:sp>
        <p:nvSpPr>
          <p:cNvPr id="35843" name="Rectangle 3">
            <a:extLst>
              <a:ext uri="{FF2B5EF4-FFF2-40B4-BE49-F238E27FC236}">
                <a16:creationId xmlns:a16="http://schemas.microsoft.com/office/drawing/2014/main" id="{250145EF-AC42-45C2-A189-C50223C2ECBA}"/>
              </a:ext>
            </a:extLst>
          </p:cNvPr>
          <p:cNvSpPr>
            <a:spLocks noGrp="1" noChangeArrowheads="1"/>
          </p:cNvSpPr>
          <p:nvPr>
            <p:ph type="body" idx="4294967295"/>
          </p:nvPr>
        </p:nvSpPr>
        <p:spPr>
          <a:xfrm>
            <a:off x="333375" y="1719263"/>
            <a:ext cx="8382000" cy="4281487"/>
          </a:xfrm>
        </p:spPr>
        <p:txBody>
          <a:bodyPr/>
          <a:lstStyle/>
          <a:p>
            <a:pPr eaLnBrk="1" hangingPunct="1">
              <a:lnSpc>
                <a:spcPct val="90000"/>
              </a:lnSpc>
            </a:pPr>
            <a:r>
              <a:rPr lang="zh-CN" altLang="en-US" sz="3000"/>
              <a:t>国有资本经营收益包括国有资本分享的企业税后利润，国有股股利、红利、股息，企业国有产权</a:t>
            </a:r>
            <a:r>
              <a:rPr lang="en-US" altLang="zh-CN" sz="3000"/>
              <a:t>(</a:t>
            </a:r>
            <a:r>
              <a:rPr lang="zh-CN" altLang="en-US" sz="3000"/>
              <a:t>股权</a:t>
            </a:r>
            <a:r>
              <a:rPr lang="en-US" altLang="zh-CN" sz="3000"/>
              <a:t>)</a:t>
            </a:r>
            <a:r>
              <a:rPr lang="zh-CN" altLang="en-US" sz="3000"/>
              <a:t>出售、拍卖、转让收益和依法由国有资本享有的其他收益，应当严格按照同级财政部门规定执行，及时足额上缴同级国库。 </a:t>
            </a:r>
          </a:p>
          <a:p>
            <a:pPr eaLnBrk="1" hangingPunct="1">
              <a:lnSpc>
                <a:spcPct val="90000"/>
              </a:lnSpc>
            </a:pPr>
            <a:endParaRPr lang="zh-CN" altLang="en-US" sz="3000"/>
          </a:p>
          <a:p>
            <a:pPr eaLnBrk="1" hangingPunct="1">
              <a:lnSpc>
                <a:spcPct val="90000"/>
              </a:lnSpc>
            </a:pPr>
            <a:r>
              <a:rPr lang="zh-CN" altLang="en-US" sz="3000"/>
              <a:t>进一步完善国有资本经营收益征收管理方式，防止国有资本经营收益流失，要逐步建立国有资本经营预算体系，将国有资本经营收益纳入国家预算管理，确保国有资本经营收益的安全和有效使用，促进国有经济结构调整和国有企业健康发展。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5DA2916B-1B16-47A5-8DB6-E3BAEA071630}"/>
              </a:ext>
            </a:extLst>
          </p:cNvPr>
          <p:cNvSpPr>
            <a:spLocks noGrp="1" noChangeArrowheads="1"/>
          </p:cNvSpPr>
          <p:nvPr>
            <p:ph type="title" idx="429496729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eaLnBrk="1" hangingPunct="1"/>
            <a:endParaRPr lang="zh-CN" altLang="en-US"/>
          </a:p>
        </p:txBody>
      </p:sp>
      <p:sp>
        <p:nvSpPr>
          <p:cNvPr id="36867" name="Rectangle 3">
            <a:extLst>
              <a:ext uri="{FF2B5EF4-FFF2-40B4-BE49-F238E27FC236}">
                <a16:creationId xmlns:a16="http://schemas.microsoft.com/office/drawing/2014/main" id="{582EF04F-7C63-477E-B184-E1143CDEB1C0}"/>
              </a:ext>
            </a:extLst>
          </p:cNvPr>
          <p:cNvSpPr>
            <a:spLocks noGrp="1" noChangeArrowheads="1"/>
          </p:cNvSpPr>
          <p:nvPr>
            <p:ph type="body" idx="4294967295"/>
          </p:nvPr>
        </p:nvSpPr>
        <p:spPr/>
        <p:txBody>
          <a:bodyPr/>
          <a:lstStyle/>
          <a:p>
            <a:pPr eaLnBrk="1" hangingPunct="1"/>
            <a:endParaRPr lang="zh-CN" altLang="en-US"/>
          </a:p>
        </p:txBody>
      </p:sp>
      <p:sp>
        <p:nvSpPr>
          <p:cNvPr id="36868" name="Text Box 4">
            <a:extLst>
              <a:ext uri="{FF2B5EF4-FFF2-40B4-BE49-F238E27FC236}">
                <a16:creationId xmlns:a16="http://schemas.microsoft.com/office/drawing/2014/main" id="{49DAAC53-F0A4-44FF-8A23-2F6CD839D072}"/>
              </a:ext>
            </a:extLst>
          </p:cNvPr>
          <p:cNvSpPr txBox="1">
            <a:spLocks noChangeArrowheads="1"/>
          </p:cNvSpPr>
          <p:nvPr/>
        </p:nvSpPr>
        <p:spPr bwMode="auto">
          <a:xfrm>
            <a:off x="2195513" y="2349500"/>
            <a:ext cx="5256212"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6600">
                <a:solidFill>
                  <a:schemeClr val="tx2"/>
                </a:solidFill>
              </a:rPr>
              <a:t>Thank you!</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C2F5F4EE-BD29-4E9A-BEC7-3C32552C3967}"/>
              </a:ext>
            </a:extLst>
          </p:cNvPr>
          <p:cNvSpPr>
            <a:spLocks noGrp="1" noChangeArrowheads="1"/>
          </p:cNvSpPr>
          <p:nvPr>
            <p:ph type="title" idx="429496729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eaLnBrk="1" hangingPunct="1"/>
            <a:r>
              <a:rPr lang="zh-CN" altLang="en-US" sz="4000"/>
              <a:t>题型及其分数分布</a:t>
            </a:r>
          </a:p>
        </p:txBody>
      </p:sp>
      <p:sp>
        <p:nvSpPr>
          <p:cNvPr id="37891" name="Rectangle 3">
            <a:extLst>
              <a:ext uri="{FF2B5EF4-FFF2-40B4-BE49-F238E27FC236}">
                <a16:creationId xmlns:a16="http://schemas.microsoft.com/office/drawing/2014/main" id="{5E1562C1-91B3-4F7A-B901-E1424CB97ED8}"/>
              </a:ext>
            </a:extLst>
          </p:cNvPr>
          <p:cNvSpPr>
            <a:spLocks noGrp="1" noChangeArrowheads="1"/>
          </p:cNvSpPr>
          <p:nvPr>
            <p:ph type="body" idx="4294967295"/>
          </p:nvPr>
        </p:nvSpPr>
        <p:spPr/>
        <p:txBody>
          <a:bodyPr/>
          <a:lstStyle/>
          <a:p>
            <a:pPr eaLnBrk="1" hangingPunct="1"/>
            <a:r>
              <a:rPr lang="en-US" altLang="zh-CN"/>
              <a:t>1.</a:t>
            </a:r>
            <a:r>
              <a:rPr lang="zh-CN" altLang="en-US"/>
              <a:t>单选题</a:t>
            </a:r>
            <a:r>
              <a:rPr lang="en-US" altLang="zh-CN"/>
              <a:t>1*15=15</a:t>
            </a:r>
            <a:r>
              <a:rPr lang="zh-CN" altLang="en-US"/>
              <a:t>分</a:t>
            </a:r>
          </a:p>
          <a:p>
            <a:pPr eaLnBrk="1" hangingPunct="1"/>
            <a:r>
              <a:rPr lang="en-US" altLang="zh-CN"/>
              <a:t>2.</a:t>
            </a:r>
            <a:r>
              <a:rPr lang="zh-CN" altLang="en-US"/>
              <a:t>判断正误，错误的改正</a:t>
            </a:r>
            <a:r>
              <a:rPr lang="en-US" altLang="zh-CN"/>
              <a:t>2*10=20</a:t>
            </a:r>
            <a:r>
              <a:rPr lang="zh-CN" altLang="en-US"/>
              <a:t>分</a:t>
            </a:r>
          </a:p>
          <a:p>
            <a:pPr eaLnBrk="1" hangingPunct="1"/>
            <a:r>
              <a:rPr lang="en-US" altLang="zh-CN"/>
              <a:t>3.</a:t>
            </a:r>
            <a:r>
              <a:rPr lang="zh-CN" altLang="en-US"/>
              <a:t>简答题</a:t>
            </a:r>
            <a:r>
              <a:rPr lang="en-US" altLang="zh-CN"/>
              <a:t>5*6=30</a:t>
            </a:r>
          </a:p>
          <a:p>
            <a:pPr eaLnBrk="1" hangingPunct="1"/>
            <a:r>
              <a:rPr lang="en-US" altLang="zh-CN"/>
              <a:t>4.</a:t>
            </a:r>
            <a:r>
              <a:rPr lang="zh-CN" altLang="en-US"/>
              <a:t>论述题</a:t>
            </a:r>
            <a:r>
              <a:rPr lang="en-US" altLang="zh-CN"/>
              <a:t>2*10=20</a:t>
            </a:r>
          </a:p>
          <a:p>
            <a:pPr eaLnBrk="1" hangingPunct="1"/>
            <a:r>
              <a:rPr lang="en-US" altLang="zh-CN"/>
              <a:t>5.</a:t>
            </a:r>
            <a:r>
              <a:rPr lang="zh-CN" altLang="en-US"/>
              <a:t>材料题</a:t>
            </a:r>
            <a:r>
              <a:rPr lang="en-US" altLang="zh-CN"/>
              <a:t>1*15=15</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F0B69159-4CA9-4626-B53D-3CC91D9C3FEE}"/>
              </a:ext>
            </a:extLst>
          </p:cNvPr>
          <p:cNvSpPr>
            <a:spLocks noGrp="1" noChangeArrowheads="1"/>
          </p:cNvSpPr>
          <p:nvPr>
            <p:ph type="title" idx="429496729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eaLnBrk="1" hangingPunct="1"/>
            <a:r>
              <a:rPr lang="zh-CN" altLang="en-US" sz="4000"/>
              <a:t>复习提示</a:t>
            </a:r>
          </a:p>
        </p:txBody>
      </p:sp>
      <p:sp>
        <p:nvSpPr>
          <p:cNvPr id="38915" name="Rectangle 3">
            <a:extLst>
              <a:ext uri="{FF2B5EF4-FFF2-40B4-BE49-F238E27FC236}">
                <a16:creationId xmlns:a16="http://schemas.microsoft.com/office/drawing/2014/main" id="{4295B711-B47E-422D-A762-E4A9B4AFDCE8}"/>
              </a:ext>
            </a:extLst>
          </p:cNvPr>
          <p:cNvSpPr>
            <a:spLocks noGrp="1" noChangeArrowheads="1"/>
          </p:cNvSpPr>
          <p:nvPr>
            <p:ph type="body" idx="4294967295"/>
          </p:nvPr>
        </p:nvSpPr>
        <p:spPr/>
        <p:txBody>
          <a:bodyPr/>
          <a:lstStyle/>
          <a:p>
            <a:pPr eaLnBrk="1" hangingPunct="1"/>
            <a:r>
              <a:rPr lang="zh-CN" altLang="en-US" sz="2800"/>
              <a:t>非税收入分类、性质、特点、功能；非税收入管理改革的沿革；非税收入分类管理内容、边际成本定价法、政府收费管理体制、政府非税收入征收管理；行政事业性收费管理制度的基本内容 、非税收入规模 、</a:t>
            </a:r>
            <a:r>
              <a:rPr lang="zh-CN" altLang="en-US" sz="2800">
                <a:latin typeface="Arial" panose="020B0604020202020204" pitchFamily="34" charset="0"/>
              </a:rPr>
              <a:t>“</a:t>
            </a:r>
            <a:r>
              <a:rPr lang="zh-CN" altLang="en-US" sz="2800"/>
              <a:t>收支两条线</a:t>
            </a:r>
            <a:r>
              <a:rPr lang="zh-CN" altLang="en-US" sz="2800">
                <a:latin typeface="Arial" panose="020B0604020202020204" pitchFamily="34" charset="0"/>
              </a:rPr>
              <a:t>”</a:t>
            </a:r>
            <a:r>
              <a:rPr lang="zh-CN" altLang="en-US" sz="2800"/>
              <a:t>管理的财政思想 、听证会定价法 </a:t>
            </a:r>
          </a:p>
          <a:p>
            <a:pPr eaLnBrk="1" hangingPunct="1"/>
            <a:r>
              <a:rPr lang="zh-CN" altLang="en-US" sz="2800"/>
              <a:t>非税收入预算管理、财政体制如何影响非税收入管理、平均成本定价法和全成本定价法、非税收入预算管理现状、问题 、国有资本金收益形式有那些？非税收入监督管理的实现机制、国有资本金收益预算管理的核心和难点 、政府性基金预算管理体制、建立政府非税收入管理的约束和激励机制 、行政事业性收费管理改革  </a:t>
            </a:r>
          </a:p>
          <a:p>
            <a:pPr eaLnBrk="1" hangingPunct="1"/>
            <a:endParaRPr lang="zh-CN" altLang="en-US" sz="2800"/>
          </a:p>
          <a:p>
            <a:pPr eaLnBrk="1" hangingPunct="1"/>
            <a:r>
              <a:rPr lang="zh-CN" altLang="en-US" sz="2800"/>
              <a:t> 材料分析：</a:t>
            </a:r>
            <a:r>
              <a:rPr lang="en-US" altLang="zh-CN" sz="2800"/>
              <a:t>2</a:t>
            </a:r>
            <a:r>
              <a:rPr lang="zh-CN" altLang="en-US" sz="2800"/>
              <a:t>次讨论课 </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内容占位符 2">
            <a:extLst>
              <a:ext uri="{FF2B5EF4-FFF2-40B4-BE49-F238E27FC236}">
                <a16:creationId xmlns:a16="http://schemas.microsoft.com/office/drawing/2014/main" id="{3CC4D63D-7A75-4A34-A586-72906668A123}"/>
              </a:ext>
            </a:extLst>
          </p:cNvPr>
          <p:cNvSpPr>
            <a:spLocks noGrp="1"/>
          </p:cNvSpPr>
          <p:nvPr>
            <p:ph idx="4294967295"/>
          </p:nvPr>
        </p:nvSpPr>
        <p:spPr>
          <a:xfrm>
            <a:off x="0" y="571500"/>
            <a:ext cx="8786813" cy="5857875"/>
          </a:xfrm>
        </p:spPr>
        <p:txBody>
          <a:bodyPr/>
          <a:lstStyle/>
          <a:p>
            <a:pPr indent="574675" eaLnBrk="1" hangingPunct="1">
              <a:buFont typeface="Wingdings" panose="05000000000000000000" pitchFamily="2" charset="2"/>
              <a:buNone/>
            </a:pPr>
            <a:r>
              <a:rPr lang="zh-CN" altLang="en-US" sz="2800" b="1">
                <a:latin typeface="仿宋" panose="02010609060101010101" pitchFamily="49" charset="-122"/>
                <a:ea typeface="仿宋" panose="02010609060101010101" pitchFamily="49" charset="-122"/>
              </a:rPr>
              <a:t>相比之下，</a:t>
            </a:r>
            <a:endParaRPr lang="en-US" altLang="zh-CN" sz="2800" b="1">
              <a:latin typeface="仿宋" panose="02010609060101010101" pitchFamily="49" charset="-122"/>
              <a:ea typeface="仿宋" panose="02010609060101010101" pitchFamily="49" charset="-122"/>
            </a:endParaRPr>
          </a:p>
          <a:p>
            <a:pPr indent="574675" eaLnBrk="1" hangingPunct="1">
              <a:buFont typeface="Wingdings" panose="05000000000000000000" pitchFamily="2" charset="2"/>
              <a:buNone/>
            </a:pPr>
            <a:r>
              <a:rPr lang="en-US" altLang="zh-CN" sz="2800" b="1">
                <a:latin typeface="仿宋" panose="02010609060101010101" pitchFamily="49" charset="-122"/>
                <a:ea typeface="仿宋" panose="02010609060101010101" pitchFamily="49" charset="-122"/>
              </a:rPr>
              <a:t>“</a:t>
            </a:r>
            <a:r>
              <a:rPr lang="zh-CN" altLang="en-US" sz="2800" b="1">
                <a:latin typeface="华文琥珀" panose="02010800040101010101" pitchFamily="2" charset="-122"/>
                <a:ea typeface="华文琥珀" panose="02010800040101010101" pitchFamily="2" charset="-122"/>
              </a:rPr>
              <a:t>收入与使用挂钩</a:t>
            </a:r>
            <a:r>
              <a:rPr lang="en-US" altLang="zh-CN" sz="2800" b="1">
                <a:latin typeface="仿宋" panose="02010609060101010101" pitchFamily="49" charset="-122"/>
                <a:ea typeface="仿宋" panose="02010609060101010101" pitchFamily="49" charset="-122"/>
              </a:rPr>
              <a:t>”</a:t>
            </a:r>
            <a:r>
              <a:rPr lang="zh-CN" altLang="en-US" sz="2800" b="1">
                <a:solidFill>
                  <a:srgbClr val="7CD10E"/>
                </a:solidFill>
                <a:latin typeface="仿宋" panose="02010609060101010101" pitchFamily="49" charset="-122"/>
                <a:ea typeface="仿宋" panose="02010609060101010101" pitchFamily="49" charset="-122"/>
              </a:rPr>
              <a:t>虽然与现代政府财政管理方式有一定的差距，但由于其将收入的征收与征收机构的利益直接挂钩，从而能有效地调动征收机构的征收管理的积极性，因而，挂钩方式不失为一种政府非税收入与使用关系的处理方式，特别是对于财政管理水平有待提高的国家或地区，更是如此。</a:t>
            </a:r>
            <a:endParaRPr lang="en-US" altLang="zh-CN" sz="2800" b="1">
              <a:solidFill>
                <a:srgbClr val="7CD10E"/>
              </a:solidFill>
              <a:latin typeface="仿宋" panose="02010609060101010101" pitchFamily="49" charset="-122"/>
              <a:ea typeface="仿宋" panose="02010609060101010101" pitchFamily="49" charset="-122"/>
            </a:endParaRPr>
          </a:p>
          <a:p>
            <a:pPr indent="574675" eaLnBrk="1" hangingPunct="1">
              <a:spcBef>
                <a:spcPts val="1800"/>
              </a:spcBef>
              <a:buFont typeface="Wingdings" panose="05000000000000000000" pitchFamily="2" charset="2"/>
              <a:buNone/>
            </a:pPr>
            <a:r>
              <a:rPr lang="zh-CN" altLang="en-US" sz="2800" b="1">
                <a:latin typeface="仿宋" panose="02010609060101010101" pitchFamily="49" charset="-122"/>
                <a:ea typeface="仿宋" panose="02010609060101010101" pitchFamily="49" charset="-122"/>
              </a:rPr>
              <a:t>因此，政府非税收入与使用间的关系的处理决定于一国财政管理水平和是否建立起了有效的财政管理规范制度。</a:t>
            </a:r>
            <a:endParaRPr lang="en-US" altLang="zh-CN" sz="2800" b="1">
              <a:latin typeface="仿宋" panose="02010609060101010101" pitchFamily="49" charset="-122"/>
              <a:ea typeface="仿宋" panose="02010609060101010101" pitchFamily="49" charset="-122"/>
            </a:endParaRPr>
          </a:p>
          <a:p>
            <a:pPr indent="574675" eaLnBrk="1" hangingPunct="1">
              <a:spcBef>
                <a:spcPts val="1800"/>
              </a:spcBef>
              <a:buFont typeface="Wingdings" panose="05000000000000000000" pitchFamily="2" charset="2"/>
              <a:buNone/>
            </a:pPr>
            <a:r>
              <a:rPr lang="zh-CN" altLang="en-US" sz="2800" b="1">
                <a:solidFill>
                  <a:srgbClr val="7CD10E"/>
                </a:solidFill>
                <a:latin typeface="方正舒体" panose="02010601030101010101" pitchFamily="2" charset="-122"/>
                <a:ea typeface="方正舒体" panose="02010601030101010101" pitchFamily="2" charset="-122"/>
              </a:rPr>
              <a:t>进一步</a:t>
            </a:r>
            <a:r>
              <a:rPr lang="zh-CN" altLang="en-US" sz="2800" b="1">
                <a:latin typeface="仿宋" panose="02010609060101010101" pitchFamily="49" charset="-122"/>
                <a:ea typeface="仿宋" panose="02010609060101010101" pitchFamily="49" charset="-122"/>
              </a:rPr>
              <a:t>，</a:t>
            </a:r>
            <a:r>
              <a:rPr lang="zh-CN" altLang="en-US" sz="2800" b="1">
                <a:solidFill>
                  <a:srgbClr val="7030A0"/>
                </a:solidFill>
                <a:latin typeface="仿宋" panose="02010609060101010101" pitchFamily="49" charset="-122"/>
                <a:ea typeface="仿宋" panose="02010609060101010101" pitchFamily="49" charset="-122"/>
              </a:rPr>
              <a:t>从规范政府非税收入与使用管理的角度来看，按照公共财政必须保持政府预算的完整性和统一性的要求，所有的财政资金都必须纳入财政预算管理和安排，因此，实现非税收入管理上的“收入与使用分离”是现代国家政府财政管理的目标，也是我国加强和规范政府非税收入管理的目标之一。 </a:t>
            </a:r>
            <a:br>
              <a:rPr lang="zh-CN" altLang="en-US" sz="2800" b="1">
                <a:latin typeface="仿宋" panose="02010609060101010101" pitchFamily="49" charset="-122"/>
                <a:ea typeface="仿宋" panose="02010609060101010101" pitchFamily="49" charset="-122"/>
              </a:rPr>
            </a:br>
            <a:r>
              <a:rPr lang="zh-CN" altLang="en-US" sz="2800" b="1">
                <a:latin typeface="仿宋" panose="02010609060101010101" pitchFamily="49" charset="-122"/>
                <a:ea typeface="仿宋" panose="02010609060101010101" pitchFamily="49" charset="-122"/>
              </a:rPr>
              <a:t>　　</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内容占位符 2">
            <a:extLst>
              <a:ext uri="{FF2B5EF4-FFF2-40B4-BE49-F238E27FC236}">
                <a16:creationId xmlns:a16="http://schemas.microsoft.com/office/drawing/2014/main" id="{51D7C589-D032-4040-AE95-3F087A3878C6}"/>
              </a:ext>
            </a:extLst>
          </p:cNvPr>
          <p:cNvSpPr>
            <a:spLocks noGrp="1"/>
          </p:cNvSpPr>
          <p:nvPr>
            <p:ph idx="4294967295"/>
          </p:nvPr>
        </p:nvSpPr>
        <p:spPr>
          <a:xfrm>
            <a:off x="428625" y="714375"/>
            <a:ext cx="7929563" cy="5715000"/>
          </a:xfrm>
        </p:spPr>
        <p:txBody>
          <a:bodyPr/>
          <a:lstStyle/>
          <a:p>
            <a:pPr marL="107950" indent="611188" eaLnBrk="1" hangingPunct="1">
              <a:spcBef>
                <a:spcPts val="2400"/>
              </a:spcBef>
              <a:buFont typeface="Wingdings" panose="05000000000000000000" pitchFamily="2" charset="2"/>
              <a:buNone/>
            </a:pPr>
            <a:r>
              <a:rPr lang="zh-CN" altLang="en-US" b="1">
                <a:solidFill>
                  <a:srgbClr val="7CD10E"/>
                </a:solidFill>
                <a:latin typeface="华文琥珀" panose="02010800040101010101" pitchFamily="2" charset="-122"/>
                <a:ea typeface="华文琥珀" panose="02010800040101010101" pitchFamily="2" charset="-122"/>
              </a:rPr>
              <a:t>管理模式选择中涉及到的基本问题是：</a:t>
            </a:r>
            <a:endParaRPr lang="en-US" altLang="zh-CN" b="1">
              <a:solidFill>
                <a:srgbClr val="7CD10E"/>
              </a:solidFill>
              <a:latin typeface="华文琥珀" panose="02010800040101010101" pitchFamily="2" charset="-122"/>
              <a:ea typeface="华文琥珀" panose="02010800040101010101" pitchFamily="2" charset="-122"/>
            </a:endParaRPr>
          </a:p>
          <a:p>
            <a:pPr marL="107950" indent="611188" eaLnBrk="1" hangingPunct="1">
              <a:spcBef>
                <a:spcPts val="1200"/>
              </a:spcBef>
              <a:buFont typeface="Wingdings" panose="05000000000000000000" pitchFamily="2" charset="2"/>
              <a:buNone/>
            </a:pPr>
            <a:r>
              <a:rPr lang="zh-CN" altLang="en-US" sz="2800" b="1">
                <a:latin typeface="仿宋" panose="02010609060101010101" pitchFamily="49" charset="-122"/>
                <a:ea typeface="仿宋" panose="02010609060101010101" pitchFamily="49" charset="-122"/>
              </a:rPr>
              <a:t>（二）政府间关系问题</a:t>
            </a:r>
            <a:endParaRPr lang="en-US" altLang="zh-CN" sz="2800" b="1">
              <a:latin typeface="仿宋" panose="02010609060101010101" pitchFamily="49" charset="-122"/>
              <a:ea typeface="仿宋" panose="02010609060101010101" pitchFamily="49" charset="-122"/>
            </a:endParaRPr>
          </a:p>
          <a:p>
            <a:pPr marL="107950" indent="611188" eaLnBrk="1" hangingPunct="1">
              <a:spcBef>
                <a:spcPts val="1200"/>
              </a:spcBef>
              <a:buFont typeface="Wingdings" panose="05000000000000000000" pitchFamily="2" charset="2"/>
              <a:buNone/>
            </a:pPr>
            <a:r>
              <a:rPr lang="zh-CN" altLang="en-US" sz="2800" b="1">
                <a:latin typeface="仿宋" panose="02010609060101010101" pitchFamily="49" charset="-122"/>
                <a:ea typeface="仿宋" panose="02010609060101010101" pitchFamily="49" charset="-122"/>
              </a:rPr>
              <a:t>具体包括中央与地方，以及地方政府之间的关系问题，具体包括政府非税收入管理权责权限的划分以及政府非税收入的分配。</a:t>
            </a:r>
            <a:endParaRPr lang="en-US" altLang="zh-CN" sz="2800" b="1">
              <a:latin typeface="仿宋" panose="02010609060101010101" pitchFamily="49" charset="-122"/>
              <a:ea typeface="仿宋" panose="02010609060101010101" pitchFamily="49" charset="-122"/>
            </a:endParaRPr>
          </a:p>
          <a:p>
            <a:pPr marL="107950" indent="611188" eaLnBrk="1" hangingPunct="1">
              <a:spcBef>
                <a:spcPts val="1200"/>
              </a:spcBef>
              <a:buFont typeface="Wingdings" panose="05000000000000000000" pitchFamily="2" charset="2"/>
              <a:buNone/>
            </a:pPr>
            <a:r>
              <a:rPr lang="zh-CN" altLang="en-US" sz="2800">
                <a:latin typeface="仿宋" panose="02010609060101010101" pitchFamily="49" charset="-122"/>
                <a:ea typeface="仿宋" panose="02010609060101010101" pitchFamily="49" charset="-122"/>
              </a:rPr>
              <a:t>在构建新型政府非税收入管理模式过程中，须将政府非税收入的管理权责与权限的划分与政府职能的配置联系起来。只有清晰地界定政府间关系，才能对政府非税收入管理权在中央和地方间作出合理的配置，即在中央集权或者分权之间作出合理选择。</a:t>
            </a:r>
            <a:endParaRPr lang="en-US" altLang="zh-CN" sz="2800">
              <a:latin typeface="仿宋" panose="02010609060101010101" pitchFamily="49" charset="-122"/>
              <a:ea typeface="仿宋" panose="02010609060101010101" pitchFamily="49" charset="-122"/>
            </a:endParaRPr>
          </a:p>
          <a:p>
            <a:pPr marL="107950" indent="611188" eaLnBrk="1" hangingPunct="1">
              <a:spcBef>
                <a:spcPts val="1200"/>
              </a:spcBef>
              <a:buFont typeface="Wingdings" panose="05000000000000000000" pitchFamily="2" charset="2"/>
              <a:buNone/>
            </a:pPr>
            <a:r>
              <a:rPr lang="zh-CN" altLang="en-US" sz="2800" b="1">
                <a:latin typeface="仿宋" panose="02010609060101010101" pitchFamily="49" charset="-122"/>
                <a:ea typeface="仿宋" panose="02010609060101010101" pitchFamily="49" charset="-122"/>
              </a:rPr>
              <a:t>当前，应当以鼓励地方政府角度出发，赋予地方政府适当的非税收入管理权力，实施一种中央集权适度向地方分权转变的非税收入管理模式。</a:t>
            </a:r>
            <a:endParaRPr lang="en-US" altLang="zh-CN" sz="2800" b="1">
              <a:latin typeface="仿宋" panose="02010609060101010101" pitchFamily="49" charset="-122"/>
              <a:ea typeface="仿宋" panose="02010609060101010101" pitchFamily="49" charset="-122"/>
            </a:endParaRPr>
          </a:p>
          <a:p>
            <a:pPr marL="107950" indent="611188" eaLnBrk="1" hangingPunct="1">
              <a:spcBef>
                <a:spcPts val="1200"/>
              </a:spcBef>
              <a:buFont typeface="Wingdings" panose="05000000000000000000" pitchFamily="2" charset="2"/>
              <a:buNone/>
            </a:pPr>
            <a:endParaRPr lang="en-US" altLang="zh-CN" sz="2800" b="1">
              <a:latin typeface="仿宋" panose="02010609060101010101" pitchFamily="49" charset="-122"/>
              <a:ea typeface="仿宋" panose="02010609060101010101" pitchFamily="49" charset="-122"/>
            </a:endParaRPr>
          </a:p>
          <a:p>
            <a:pPr marL="107950" indent="611188" eaLnBrk="1" hangingPunct="1">
              <a:buFont typeface="Wingdings" panose="05000000000000000000" pitchFamily="2" charset="2"/>
              <a:buNone/>
            </a:pPr>
            <a:endParaRPr lang="zh-CN" altLang="en-US" sz="2800" b="1">
              <a:latin typeface="仿宋" panose="02010609060101010101" pitchFamily="49" charset="-122"/>
              <a:ea typeface="仿宋" panose="02010609060101010101" pitchFamily="49" charset="-122"/>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内容占位符 2">
            <a:extLst>
              <a:ext uri="{FF2B5EF4-FFF2-40B4-BE49-F238E27FC236}">
                <a16:creationId xmlns:a16="http://schemas.microsoft.com/office/drawing/2014/main" id="{223FC74A-6740-4B96-96BF-0AA4F4487693}"/>
              </a:ext>
            </a:extLst>
          </p:cNvPr>
          <p:cNvSpPr>
            <a:spLocks noGrp="1"/>
          </p:cNvSpPr>
          <p:nvPr>
            <p:ph idx="4294967295"/>
          </p:nvPr>
        </p:nvSpPr>
        <p:spPr>
          <a:xfrm>
            <a:off x="428625" y="714375"/>
            <a:ext cx="7929563" cy="5715000"/>
          </a:xfrm>
        </p:spPr>
        <p:txBody>
          <a:bodyPr/>
          <a:lstStyle/>
          <a:p>
            <a:pPr marL="107950" indent="611188" eaLnBrk="1" hangingPunct="1">
              <a:spcBef>
                <a:spcPts val="2400"/>
              </a:spcBef>
              <a:buFont typeface="Wingdings" panose="05000000000000000000" pitchFamily="2" charset="2"/>
              <a:buNone/>
            </a:pPr>
            <a:r>
              <a:rPr lang="zh-CN" altLang="en-US" b="1">
                <a:solidFill>
                  <a:srgbClr val="7CD10E"/>
                </a:solidFill>
                <a:latin typeface="华文琥珀" panose="02010800040101010101" pitchFamily="2" charset="-122"/>
                <a:ea typeface="华文琥珀" panose="02010800040101010101" pitchFamily="2" charset="-122"/>
              </a:rPr>
              <a:t>管理模式选择中涉及到得基本问题是：</a:t>
            </a:r>
            <a:endParaRPr lang="en-US" altLang="zh-CN" b="1">
              <a:solidFill>
                <a:srgbClr val="7CD10E"/>
              </a:solidFill>
              <a:latin typeface="华文琥珀" panose="02010800040101010101" pitchFamily="2" charset="-122"/>
              <a:ea typeface="华文琥珀" panose="02010800040101010101" pitchFamily="2" charset="-122"/>
            </a:endParaRPr>
          </a:p>
          <a:p>
            <a:pPr marL="107950" indent="611188" eaLnBrk="1" hangingPunct="1">
              <a:spcBef>
                <a:spcPts val="1200"/>
              </a:spcBef>
              <a:buFont typeface="Wingdings" panose="05000000000000000000" pitchFamily="2" charset="2"/>
              <a:buNone/>
            </a:pPr>
            <a:r>
              <a:rPr lang="zh-CN" altLang="en-US" sz="2800" b="1">
                <a:latin typeface="仿宋" panose="02010609060101010101" pitchFamily="49" charset="-122"/>
                <a:ea typeface="仿宋" panose="02010609060101010101" pitchFamily="49" charset="-122"/>
              </a:rPr>
              <a:t>（三）财政与其他政府职能部门间的关系问题</a:t>
            </a:r>
            <a:endParaRPr lang="en-US" altLang="zh-CN" sz="2800" b="1">
              <a:latin typeface="仿宋" panose="02010609060101010101" pitchFamily="49" charset="-122"/>
              <a:ea typeface="仿宋" panose="02010609060101010101" pitchFamily="49" charset="-122"/>
            </a:endParaRPr>
          </a:p>
          <a:p>
            <a:pPr marL="107950" indent="611188" eaLnBrk="1" hangingPunct="1">
              <a:spcBef>
                <a:spcPts val="1200"/>
              </a:spcBef>
              <a:buFont typeface="Wingdings" panose="05000000000000000000" pitchFamily="2" charset="2"/>
              <a:buNone/>
            </a:pPr>
            <a:r>
              <a:rPr lang="zh-CN" altLang="en-US" sz="2800" b="1">
                <a:latin typeface="仿宋" panose="02010609060101010101" pitchFamily="49" charset="-122"/>
                <a:ea typeface="仿宋" panose="02010609060101010101" pitchFamily="49" charset="-122"/>
              </a:rPr>
              <a:t>财政与其他职能部门之间的关系包括财政部门与有关职能部门的关系，以及财政与政府非税收入执收执罚部门间的关系。</a:t>
            </a:r>
            <a:endParaRPr lang="en-US" altLang="zh-CN" sz="2800" b="1">
              <a:latin typeface="仿宋" panose="02010609060101010101" pitchFamily="49" charset="-122"/>
              <a:ea typeface="仿宋" panose="02010609060101010101" pitchFamily="49" charset="-122"/>
            </a:endParaRPr>
          </a:p>
          <a:p>
            <a:pPr marL="107950" indent="611188" eaLnBrk="1" hangingPunct="1">
              <a:spcBef>
                <a:spcPts val="1200"/>
              </a:spcBef>
              <a:buFont typeface="Wingdings" panose="05000000000000000000" pitchFamily="2" charset="2"/>
              <a:buNone/>
            </a:pPr>
            <a:r>
              <a:rPr lang="zh-CN" altLang="en-US" sz="2800" b="1">
                <a:latin typeface="仿宋" panose="02010609060101010101" pitchFamily="49" charset="-122"/>
                <a:ea typeface="仿宋" panose="02010609060101010101" pitchFamily="49" charset="-122"/>
              </a:rPr>
              <a:t>政府非税收入的“所有权归国家、使用权归政府、管理权在财政”是正确处理财政与政府职能关系的基本原则。</a:t>
            </a:r>
            <a:endParaRPr lang="en-US" altLang="zh-CN" sz="2800" b="1">
              <a:latin typeface="仿宋" panose="02010609060101010101" pitchFamily="49" charset="-122"/>
              <a:ea typeface="仿宋" panose="02010609060101010101" pitchFamily="49" charset="-122"/>
            </a:endParaRPr>
          </a:p>
          <a:p>
            <a:pPr marL="107950" indent="611188" eaLnBrk="1" hangingPunct="1">
              <a:spcBef>
                <a:spcPts val="1200"/>
              </a:spcBef>
              <a:buFont typeface="Wingdings" panose="05000000000000000000" pitchFamily="2" charset="2"/>
              <a:buNone/>
            </a:pPr>
            <a:r>
              <a:rPr lang="zh-CN" altLang="en-US" sz="2800" b="1">
                <a:latin typeface="仿宋" panose="02010609060101010101" pitchFamily="49" charset="-122"/>
                <a:ea typeface="仿宋" panose="02010609060101010101" pitchFamily="49" charset="-122"/>
              </a:rPr>
              <a:t>要贯彻上述原则，就必须将政府非税收入及其使用的管理权限收归政府，由政府财政统一形式，并构建新型的权责明确的立法机构、政府与财政之间的关系。</a:t>
            </a:r>
            <a:endParaRPr lang="en-US" altLang="zh-CN" sz="2800" b="1">
              <a:latin typeface="仿宋" panose="02010609060101010101" pitchFamily="49" charset="-122"/>
              <a:ea typeface="仿宋" panose="02010609060101010101" pitchFamily="49" charset="-122"/>
            </a:endParaRPr>
          </a:p>
          <a:p>
            <a:pPr marL="107950" indent="611188" eaLnBrk="1" hangingPunct="1">
              <a:spcBef>
                <a:spcPts val="1200"/>
              </a:spcBef>
              <a:buFont typeface="Wingdings" panose="05000000000000000000" pitchFamily="2" charset="2"/>
              <a:buNone/>
            </a:pPr>
            <a:endParaRPr lang="en-US" altLang="zh-CN" sz="2800" b="1">
              <a:latin typeface="仿宋" panose="02010609060101010101" pitchFamily="49" charset="-122"/>
              <a:ea typeface="仿宋" panose="02010609060101010101" pitchFamily="49" charset="-122"/>
            </a:endParaRPr>
          </a:p>
          <a:p>
            <a:pPr marL="107950" indent="611188" eaLnBrk="1" hangingPunct="1">
              <a:buFont typeface="Wingdings" panose="05000000000000000000" pitchFamily="2" charset="2"/>
              <a:buNone/>
            </a:pPr>
            <a:endParaRPr lang="zh-CN" altLang="en-US" sz="2800" b="1">
              <a:latin typeface="仿宋" panose="02010609060101010101" pitchFamily="49" charset="-122"/>
              <a:ea typeface="仿宋" panose="02010609060101010101" pitchFamily="49" charset="-122"/>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标题 1">
            <a:extLst>
              <a:ext uri="{FF2B5EF4-FFF2-40B4-BE49-F238E27FC236}">
                <a16:creationId xmlns:a16="http://schemas.microsoft.com/office/drawing/2014/main" id="{5D096AF5-DCB7-43D7-AEFD-199C6DACEC0D}"/>
              </a:ext>
            </a:extLst>
          </p:cNvPr>
          <p:cNvSpPr>
            <a:spLocks noGrp="1"/>
          </p:cNvSpPr>
          <p:nvPr>
            <p:ph type="title" idx="4294967295"/>
          </p:nvPr>
        </p:nvSpPr>
        <p:spPr/>
        <p:txBody>
          <a:bodyPr anchor="ctr"/>
          <a:lstStyle/>
          <a:p>
            <a:pPr eaLnBrk="1" hangingPunct="1"/>
            <a:r>
              <a:rPr lang="zh-CN" altLang="en-US"/>
              <a:t>案例：</a:t>
            </a:r>
          </a:p>
        </p:txBody>
      </p:sp>
      <p:sp>
        <p:nvSpPr>
          <p:cNvPr id="9219" name="内容占位符 2">
            <a:extLst>
              <a:ext uri="{FF2B5EF4-FFF2-40B4-BE49-F238E27FC236}">
                <a16:creationId xmlns:a16="http://schemas.microsoft.com/office/drawing/2014/main" id="{0516F521-2ADA-47B1-AD7C-C95475815BA1}"/>
              </a:ext>
            </a:extLst>
          </p:cNvPr>
          <p:cNvSpPr>
            <a:spLocks noGrp="1"/>
          </p:cNvSpPr>
          <p:nvPr>
            <p:ph idx="4294967295"/>
          </p:nvPr>
        </p:nvSpPr>
        <p:spPr>
          <a:xfrm>
            <a:off x="214313" y="1219200"/>
            <a:ext cx="8643937" cy="5029200"/>
          </a:xfrm>
        </p:spPr>
        <p:txBody>
          <a:bodyPr/>
          <a:lstStyle/>
          <a:p>
            <a:pPr algn="just" eaLnBrk="1" latinLnBrk="1" hangingPunct="1">
              <a:buClr>
                <a:srgbClr val="7CD10E"/>
              </a:buClr>
              <a:buFont typeface="Wingdings" panose="05000000000000000000" pitchFamily="2" charset="2"/>
              <a:buChar char="p"/>
            </a:pPr>
            <a:r>
              <a:rPr lang="en-US" altLang="zh-CN">
                <a:solidFill>
                  <a:srgbClr val="7CD10E"/>
                </a:solidFill>
                <a:latin typeface="仿宋" panose="02010609060101010101" pitchFamily="49" charset="-122"/>
                <a:ea typeface="仿宋" panose="02010609060101010101" pitchFamily="49" charset="-122"/>
              </a:rPr>
              <a:t>2000</a:t>
            </a:r>
            <a:r>
              <a:rPr lang="zh-CN" altLang="en-US">
                <a:solidFill>
                  <a:srgbClr val="7CD10E"/>
                </a:solidFill>
                <a:latin typeface="仿宋" panose="02010609060101010101" pitchFamily="49" charset="-122"/>
                <a:ea typeface="仿宋" panose="02010609060101010101" pitchFamily="49" charset="-122"/>
              </a:rPr>
              <a:t>年以来，各省纷纷启动预算改革。随着部门预算改革的推进，资金的配置权开始越来越集中到财政部门，国库改革与政府采购改革的推进也进一步加强了财政部门对各个部门支出行为进行外部控制的能力。因此，随着改革的推进，预算观念和正式预算制度的约束力正在不断强化。</a:t>
            </a:r>
            <a:endParaRPr lang="en-US" altLang="zh-CN">
              <a:solidFill>
                <a:srgbClr val="7CD10E"/>
              </a:solidFill>
              <a:latin typeface="仿宋" panose="02010609060101010101" pitchFamily="49" charset="-122"/>
              <a:ea typeface="仿宋" panose="02010609060101010101" pitchFamily="49" charset="-122"/>
            </a:endParaRPr>
          </a:p>
          <a:p>
            <a:pPr algn="just" eaLnBrk="1" latinLnBrk="1" hangingPunct="1">
              <a:spcBef>
                <a:spcPts val="1200"/>
              </a:spcBef>
              <a:buClr>
                <a:srgbClr val="7CD10E"/>
              </a:buClr>
              <a:buFont typeface="Wingdings" panose="05000000000000000000" pitchFamily="2" charset="2"/>
              <a:buChar char="p"/>
            </a:pPr>
            <a:r>
              <a:rPr lang="zh-CN" altLang="en-US">
                <a:latin typeface="仿宋" panose="02010609060101010101" pitchFamily="49" charset="-122"/>
                <a:ea typeface="仿宋" panose="02010609060101010101" pitchFamily="49" charset="-122"/>
              </a:rPr>
              <a:t>在 </a:t>
            </a:r>
            <a:r>
              <a:rPr lang="en-US" altLang="zh-CN">
                <a:latin typeface="仿宋" panose="02010609060101010101" pitchFamily="49" charset="-122"/>
                <a:ea typeface="仿宋" panose="02010609060101010101" pitchFamily="49" charset="-122"/>
              </a:rPr>
              <a:t>A</a:t>
            </a:r>
            <a:r>
              <a:rPr lang="zh-CN" altLang="en-US">
                <a:latin typeface="仿宋" panose="02010609060101010101" pitchFamily="49" charset="-122"/>
                <a:ea typeface="仿宋" panose="02010609060101010101" pitchFamily="49" charset="-122"/>
              </a:rPr>
              <a:t>、</a:t>
            </a:r>
            <a:r>
              <a:rPr lang="en-US" altLang="zh-CN">
                <a:latin typeface="仿宋" panose="02010609060101010101" pitchFamily="49" charset="-122"/>
                <a:ea typeface="仿宋" panose="02010609060101010101" pitchFamily="49" charset="-122"/>
              </a:rPr>
              <a:t>B</a:t>
            </a:r>
            <a:r>
              <a:rPr lang="zh-CN" altLang="en-US">
                <a:latin typeface="仿宋" panose="02010609060101010101" pitchFamily="49" charset="-122"/>
                <a:ea typeface="仿宋" panose="02010609060101010101" pitchFamily="49" charset="-122"/>
              </a:rPr>
              <a:t>两省，都采用了一种以“财政部门下达控制数”为核心的两上两下的预算程序，这就使得两省的基本预算框架都变成了一种目标基础预算（</a:t>
            </a:r>
            <a:r>
              <a:rPr lang="en-US" altLang="zh-CN">
                <a:latin typeface="仿宋" panose="02010609060101010101" pitchFamily="49" charset="-122"/>
                <a:ea typeface="仿宋" panose="02010609060101010101" pitchFamily="49" charset="-122"/>
              </a:rPr>
              <a:t>Target-Based Budgeting, TBB</a:t>
            </a:r>
            <a:r>
              <a:rPr lang="zh-CN" altLang="en-US">
                <a:latin typeface="仿宋" panose="02010609060101010101" pitchFamily="49" charset="-122"/>
                <a:ea typeface="仿宋" panose="02010609060101010101" pitchFamily="49" charset="-122"/>
              </a:rPr>
              <a:t>），即一种控制预算模式。</a:t>
            </a:r>
            <a:endParaRPr lang="en-US" altLang="zh-CN">
              <a:latin typeface="仿宋" panose="02010609060101010101" pitchFamily="49" charset="-122"/>
              <a:ea typeface="仿宋" panose="02010609060101010101" pitchFamily="49" charset="-122"/>
            </a:endParaRPr>
          </a:p>
          <a:p>
            <a:pPr algn="just" eaLnBrk="1" latinLnBrk="1" hangingPunct="1">
              <a:spcBef>
                <a:spcPts val="1200"/>
              </a:spcBef>
            </a:pPr>
            <a:endParaRPr lang="zh-CN" altLang="en-US">
              <a:latin typeface="仿宋" panose="02010609060101010101" pitchFamily="49" charset="-122"/>
              <a:ea typeface="仿宋" panose="02010609060101010101" pitchFamily="49" charset="-122"/>
            </a:endParaRPr>
          </a:p>
        </p:txBody>
      </p:sp>
    </p:spTree>
  </p:cSld>
  <p:clrMapOvr>
    <a:overrideClrMapping bg1="lt1" tx1="dk1" bg2="lt2" tx2="dk2" accent1="accent1" accent2="accent2" accent3="accent3" accent4="accent4" accent5="accent5" accent6="accent6" hlink="hlink" folHlink="folHlink"/>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内容占位符 2">
            <a:extLst>
              <a:ext uri="{FF2B5EF4-FFF2-40B4-BE49-F238E27FC236}">
                <a16:creationId xmlns:a16="http://schemas.microsoft.com/office/drawing/2014/main" id="{8A452EFF-351E-4392-8E95-F89128F1DC95}"/>
              </a:ext>
            </a:extLst>
          </p:cNvPr>
          <p:cNvSpPr>
            <a:spLocks noGrp="1"/>
          </p:cNvSpPr>
          <p:nvPr>
            <p:ph idx="4294967295"/>
          </p:nvPr>
        </p:nvSpPr>
        <p:spPr>
          <a:xfrm>
            <a:off x="304800" y="1066800"/>
            <a:ext cx="8534400" cy="5032375"/>
          </a:xfrm>
        </p:spPr>
        <p:txBody>
          <a:bodyPr/>
          <a:lstStyle/>
          <a:p>
            <a:pPr eaLnBrk="1" latinLnBrk="1" hangingPunct="1">
              <a:spcBef>
                <a:spcPts val="1200"/>
              </a:spcBef>
              <a:spcAft>
                <a:spcPts val="600"/>
              </a:spcAft>
              <a:buClr>
                <a:srgbClr val="7CD10E"/>
              </a:buClr>
              <a:buFont typeface="Wingdings" panose="05000000000000000000" pitchFamily="2" charset="2"/>
              <a:buChar char="p"/>
            </a:pPr>
            <a:r>
              <a:rPr lang="zh-CN" altLang="en-US">
                <a:latin typeface="仿宋" panose="02010609060101010101" pitchFamily="49" charset="-122"/>
                <a:ea typeface="仿宋" panose="02010609060101010101" pitchFamily="49" charset="-122"/>
              </a:rPr>
              <a:t>在这种预算模式下，在部门的预算报给财政部门（一上）之后，财政部门就给各个部门下达一个控制数（一下），要求各个部门在该控制数内重新编制预算（马骏</a:t>
            </a:r>
            <a:r>
              <a:rPr lang="en-US" altLang="zh-CN">
                <a:latin typeface="仿宋" panose="02010609060101010101" pitchFamily="49" charset="-122"/>
                <a:ea typeface="仿宋" panose="02010609060101010101" pitchFamily="49" charset="-122"/>
              </a:rPr>
              <a:t>,2005</a:t>
            </a:r>
            <a:r>
              <a:rPr lang="zh-CN" altLang="en-US">
                <a:latin typeface="仿宋" panose="02010609060101010101" pitchFamily="49" charset="-122"/>
                <a:ea typeface="仿宋" panose="02010609060101010101" pitchFamily="49" charset="-122"/>
              </a:rPr>
              <a:t>）。</a:t>
            </a:r>
            <a:endParaRPr lang="en-US" altLang="zh-CN">
              <a:latin typeface="仿宋" panose="02010609060101010101" pitchFamily="49" charset="-122"/>
              <a:ea typeface="仿宋" panose="02010609060101010101" pitchFamily="49" charset="-122"/>
            </a:endParaRPr>
          </a:p>
          <a:p>
            <a:pPr eaLnBrk="1" latinLnBrk="1" hangingPunct="1">
              <a:spcBef>
                <a:spcPts val="1200"/>
              </a:spcBef>
              <a:spcAft>
                <a:spcPts val="600"/>
              </a:spcAft>
              <a:buClr>
                <a:srgbClr val="7CD10E"/>
              </a:buClr>
              <a:buFont typeface="Wingdings" panose="05000000000000000000" pitchFamily="2" charset="2"/>
              <a:buChar char="p"/>
            </a:pPr>
            <a:r>
              <a:rPr lang="zh-CN" altLang="en-US">
                <a:latin typeface="仿宋" panose="02010609060101010101" pitchFamily="49" charset="-122"/>
                <a:ea typeface="仿宋" panose="02010609060101010101" pitchFamily="49" charset="-122"/>
              </a:rPr>
              <a:t>然而，由于目前的预算改革并没有同时改革政策制定体制，预算制度并未能够有效地约束政策制定过程，政策制定过程与预算过程之间存在着非常严重的分离。</a:t>
            </a:r>
            <a:endParaRPr lang="en-US" altLang="zh-CN">
              <a:latin typeface="仿宋" panose="02010609060101010101" pitchFamily="49" charset="-122"/>
              <a:ea typeface="仿宋" panose="02010609060101010101" pitchFamily="49" charset="-122"/>
            </a:endParaRPr>
          </a:p>
          <a:p>
            <a:pPr eaLnBrk="1" latinLnBrk="1" hangingPunct="1"/>
            <a:endParaRPr lang="en-US" altLang="zh-CN">
              <a:latin typeface="仿宋" panose="02010609060101010101" pitchFamily="49" charset="-122"/>
              <a:ea typeface="仿宋" panose="02010609060101010101" pitchFamily="49" charset="-122"/>
            </a:endParaRPr>
          </a:p>
          <a:p>
            <a:pPr eaLnBrk="1" latinLnBrk="1" hangingPunct="1"/>
            <a:endParaRPr lang="zh-CN" altLang="en-US">
              <a:latin typeface="仿宋" panose="02010609060101010101" pitchFamily="49" charset="-122"/>
              <a:ea typeface="仿宋" panose="02010609060101010101" pitchFamily="49" charset="-122"/>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内容占位符 2">
            <a:extLst>
              <a:ext uri="{FF2B5EF4-FFF2-40B4-BE49-F238E27FC236}">
                <a16:creationId xmlns:a16="http://schemas.microsoft.com/office/drawing/2014/main" id="{24481427-6920-4461-AB71-04444170565C}"/>
              </a:ext>
            </a:extLst>
          </p:cNvPr>
          <p:cNvSpPr>
            <a:spLocks noGrp="1"/>
          </p:cNvSpPr>
          <p:nvPr>
            <p:ph idx="4294967295"/>
          </p:nvPr>
        </p:nvSpPr>
        <p:spPr>
          <a:xfrm>
            <a:off x="0" y="838200"/>
            <a:ext cx="8991600" cy="5715000"/>
          </a:xfrm>
        </p:spPr>
        <p:txBody>
          <a:bodyPr/>
          <a:lstStyle/>
          <a:p>
            <a:pPr algn="just" eaLnBrk="1" latinLnBrk="1" hangingPunct="1">
              <a:spcBef>
                <a:spcPts val="1200"/>
              </a:spcBef>
              <a:buClr>
                <a:srgbClr val="7CD10E"/>
              </a:buClr>
              <a:buFont typeface="Wingdings" panose="05000000000000000000" pitchFamily="2" charset="2"/>
              <a:buChar char="ü"/>
            </a:pPr>
            <a:r>
              <a:rPr lang="zh-CN" altLang="en-US">
                <a:latin typeface="仿宋" panose="02010609060101010101" pitchFamily="49" charset="-122"/>
                <a:ea typeface="仿宋" panose="02010609060101010101" pitchFamily="49" charset="-122"/>
              </a:rPr>
              <a:t>在</a:t>
            </a:r>
            <a:r>
              <a:rPr lang="en-US" altLang="zh-CN">
                <a:latin typeface="仿宋" panose="02010609060101010101" pitchFamily="49" charset="-122"/>
                <a:ea typeface="仿宋" panose="02010609060101010101" pitchFamily="49" charset="-122"/>
              </a:rPr>
              <a:t>A</a:t>
            </a:r>
            <a:r>
              <a:rPr lang="zh-CN" altLang="en-US">
                <a:latin typeface="仿宋" panose="02010609060101010101" pitchFamily="49" charset="-122"/>
                <a:ea typeface="仿宋" panose="02010609060101010101" pitchFamily="49" charset="-122"/>
              </a:rPr>
              <a:t>省和</a:t>
            </a:r>
            <a:r>
              <a:rPr lang="en-US" altLang="zh-CN">
                <a:latin typeface="仿宋" panose="02010609060101010101" pitchFamily="49" charset="-122"/>
                <a:ea typeface="仿宋" panose="02010609060101010101" pitchFamily="49" charset="-122"/>
              </a:rPr>
              <a:t>B</a:t>
            </a:r>
            <a:r>
              <a:rPr lang="zh-CN" altLang="en-US">
                <a:latin typeface="仿宋" panose="02010609060101010101" pitchFamily="49" charset="-122"/>
                <a:ea typeface="仿宋" panose="02010609060101010101" pitchFamily="49" charset="-122"/>
              </a:rPr>
              <a:t>省，即使在财政部门下达控制数之后，省政府仍然会召开经济工作会议，制定新的政策。这不仅对正常的预算编制过程产生了干扰，而且也进一步弱化了预算过程的约束力。 </a:t>
            </a:r>
            <a:endParaRPr lang="en-US" altLang="zh-CN">
              <a:latin typeface="仿宋" panose="02010609060101010101" pitchFamily="49" charset="-122"/>
              <a:ea typeface="仿宋" panose="02010609060101010101" pitchFamily="49" charset="-122"/>
            </a:endParaRPr>
          </a:p>
          <a:p>
            <a:pPr algn="just" eaLnBrk="1" latinLnBrk="1" hangingPunct="1">
              <a:spcBef>
                <a:spcPts val="1200"/>
              </a:spcBef>
              <a:buClr>
                <a:srgbClr val="7CD10E"/>
              </a:buClr>
              <a:buFont typeface="Wingdings" panose="05000000000000000000" pitchFamily="2" charset="2"/>
              <a:buChar char="ü"/>
            </a:pPr>
            <a:r>
              <a:rPr lang="zh-CN" altLang="en-US">
                <a:solidFill>
                  <a:srgbClr val="3D6F3B"/>
                </a:solidFill>
                <a:latin typeface="仿宋" panose="02010609060101010101" pitchFamily="49" charset="-122"/>
                <a:ea typeface="仿宋" panose="02010609060101010101" pitchFamily="49" charset="-122"/>
              </a:rPr>
              <a:t>进一步地，即使在预算执行过程中，省委和省政府仍然会制定新的政策，并要求各个职能部门执行这些政策，要求财政部门安排相应的资金。</a:t>
            </a:r>
            <a:endParaRPr lang="en-US" altLang="zh-CN">
              <a:solidFill>
                <a:srgbClr val="3D6F3B"/>
              </a:solidFill>
              <a:latin typeface="仿宋" panose="02010609060101010101" pitchFamily="49" charset="-122"/>
              <a:ea typeface="仿宋" panose="02010609060101010101" pitchFamily="49" charset="-122"/>
            </a:endParaRPr>
          </a:p>
          <a:p>
            <a:pPr algn="just" eaLnBrk="1" latinLnBrk="1" hangingPunct="1">
              <a:spcBef>
                <a:spcPts val="1200"/>
              </a:spcBef>
              <a:buClr>
                <a:srgbClr val="7CD10E"/>
              </a:buClr>
              <a:buFont typeface="Wingdings" panose="05000000000000000000" pitchFamily="2" charset="2"/>
              <a:buChar char="ü"/>
            </a:pPr>
            <a:r>
              <a:rPr lang="zh-CN" altLang="en-US">
                <a:latin typeface="仿宋" panose="02010609060101010101" pitchFamily="49" charset="-122"/>
                <a:ea typeface="仿宋" panose="02010609060101010101" pitchFamily="49" charset="-122"/>
              </a:rPr>
              <a:t>最后，在</a:t>
            </a:r>
            <a:r>
              <a:rPr lang="en-US" altLang="zh-CN">
                <a:latin typeface="仿宋" panose="02010609060101010101" pitchFamily="49" charset="-122"/>
                <a:ea typeface="仿宋" panose="02010609060101010101" pitchFamily="49" charset="-122"/>
              </a:rPr>
              <a:t>A</a:t>
            </a:r>
            <a:r>
              <a:rPr lang="zh-CN" altLang="en-US">
                <a:latin typeface="仿宋" panose="02010609060101010101" pitchFamily="49" charset="-122"/>
                <a:ea typeface="仿宋" panose="02010609060101010101" pitchFamily="49" charset="-122"/>
              </a:rPr>
              <a:t>、</a:t>
            </a:r>
            <a:r>
              <a:rPr lang="en-US" altLang="zh-CN">
                <a:latin typeface="仿宋" panose="02010609060101010101" pitchFamily="49" charset="-122"/>
                <a:ea typeface="仿宋" panose="02010609060101010101" pitchFamily="49" charset="-122"/>
              </a:rPr>
              <a:t>B</a:t>
            </a:r>
            <a:r>
              <a:rPr lang="zh-CN" altLang="en-US">
                <a:latin typeface="仿宋" panose="02010609060101010101" pitchFamily="49" charset="-122"/>
                <a:ea typeface="仿宋" panose="02010609060101010101" pitchFamily="49" charset="-122"/>
              </a:rPr>
              <a:t>两省，在财政部门之外，仍然有其他的“准预算机构”，这些机构都对某一数量的资金拥有分配权，例如发改委（基建支出）和科技厅（科技三项），财政部门主导的预算过程并不能有效地约束发生在这些领域的政策制定。</a:t>
            </a:r>
          </a:p>
        </p:txBody>
      </p:sp>
      <p:sp>
        <p:nvSpPr>
          <p:cNvPr id="11267" name="标题 1">
            <a:extLst>
              <a:ext uri="{FF2B5EF4-FFF2-40B4-BE49-F238E27FC236}">
                <a16:creationId xmlns:a16="http://schemas.microsoft.com/office/drawing/2014/main" id="{8947AE24-D846-46BC-8BED-27197DC94DD3}"/>
              </a:ext>
            </a:extLst>
          </p:cNvPr>
          <p:cNvSpPr>
            <a:spLocks noGrp="1"/>
          </p:cNvSpPr>
          <p:nvPr>
            <p:ph type="title" idx="4294967295"/>
          </p:nvPr>
        </p:nvSpPr>
        <p:spPr>
          <a:xfrm>
            <a:off x="228600" y="0"/>
            <a:ext cx="8540750" cy="914400"/>
          </a:xfrm>
        </p:spPr>
        <p:txBody>
          <a:bodyPr anchor="ctr"/>
          <a:lstStyle/>
          <a:p>
            <a:pPr eaLnBrk="1" hangingPunct="1"/>
            <a:r>
              <a:rPr lang="zh-CN" altLang="en-US" sz="4800">
                <a:latin typeface="幼圆" panose="02010509060101010101" pitchFamily="49" charset="-122"/>
                <a:ea typeface="幼圆" panose="02010509060101010101" pitchFamily="49" charset="-122"/>
              </a:rPr>
              <a:t>表现在，</a:t>
            </a:r>
          </a:p>
        </p:txBody>
      </p:sp>
    </p:spTree>
  </p:cSld>
  <p:clrMapOvr>
    <a:masterClrMapping/>
  </p:clrMapOvr>
  <p:transition/>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宋体"/>
        <a:cs typeface=""/>
      </a:majorFont>
      <a:minorFont>
        <a:latin typeface="Tahoma"/>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300TGp_natural_light 1">
    <a:dk1>
      <a:srgbClr val="000000"/>
    </a:dk1>
    <a:lt1>
      <a:srgbClr val="FFFFFF"/>
    </a:lt1>
    <a:dk2>
      <a:srgbClr val="51944E"/>
    </a:dk2>
    <a:lt2>
      <a:srgbClr val="DDDDDD"/>
    </a:lt2>
    <a:accent1>
      <a:srgbClr val="646ADE"/>
    </a:accent1>
    <a:accent2>
      <a:srgbClr val="1BAFC3"/>
    </a:accent2>
    <a:accent3>
      <a:srgbClr val="FFFFFF"/>
    </a:accent3>
    <a:accent4>
      <a:srgbClr val="000000"/>
    </a:accent4>
    <a:accent5>
      <a:srgbClr val="B8B9EC"/>
    </a:accent5>
    <a:accent6>
      <a:srgbClr val="179EB0"/>
    </a:accent6>
    <a:hlink>
      <a:srgbClr val="98BF1D"/>
    </a:hlink>
    <a:folHlink>
      <a:srgbClr val="90A8B0"/>
    </a:folHlink>
  </a:clrScheme>
</a:themeOverride>
</file>

<file path=docProps/app.xml><?xml version="1.0" encoding="utf-8"?>
<Properties xmlns="http://schemas.openxmlformats.org/officeDocument/2006/extended-properties" xmlns:vt="http://schemas.openxmlformats.org/officeDocument/2006/docPropsVTypes">
  <Template/>
  <TotalTime>5243</TotalTime>
  <Words>4419</Words>
  <Application>Microsoft Office PowerPoint</Application>
  <PresentationFormat>全屏显示(4:3)</PresentationFormat>
  <Paragraphs>196</Paragraphs>
  <Slides>36</Slides>
  <Notes>0</Notes>
  <HiddenSlides>0</HiddenSlides>
  <MMClips>0</MMClips>
  <ScaleCrop>false</ScaleCrop>
  <HeadingPairs>
    <vt:vector size="8" baseType="variant">
      <vt:variant>
        <vt:lpstr>已用的字体</vt:lpstr>
      </vt:variant>
      <vt:variant>
        <vt:i4>13</vt:i4>
      </vt:variant>
      <vt:variant>
        <vt:lpstr>主题</vt:lpstr>
      </vt:variant>
      <vt:variant>
        <vt:i4>1</vt:i4>
      </vt:variant>
      <vt:variant>
        <vt:lpstr>嵌入 OLE 服务器</vt:lpstr>
      </vt:variant>
      <vt:variant>
        <vt:i4>1</vt:i4>
      </vt:variant>
      <vt:variant>
        <vt:lpstr>幻灯片标题</vt:lpstr>
      </vt:variant>
      <vt:variant>
        <vt:i4>36</vt:i4>
      </vt:variant>
    </vt:vector>
  </HeadingPairs>
  <TitlesOfParts>
    <vt:vector size="51" baseType="lpstr">
      <vt:lpstr>Arial</vt:lpstr>
      <vt:lpstr>宋体</vt:lpstr>
      <vt:lpstr>Tahoma</vt:lpstr>
      <vt:lpstr>Wingdings</vt:lpstr>
      <vt:lpstr>华文隶书</vt:lpstr>
      <vt:lpstr>幼圆</vt:lpstr>
      <vt:lpstr>仿宋</vt:lpstr>
      <vt:lpstr>华文琥珀</vt:lpstr>
      <vt:lpstr>方正舒体</vt:lpstr>
      <vt:lpstr>楷体_GB2312</vt:lpstr>
      <vt:lpstr>华文新魏</vt:lpstr>
      <vt:lpstr>Times New Roman</vt:lpstr>
      <vt:lpstr>黑体</vt:lpstr>
      <vt:lpstr>Blends</vt:lpstr>
      <vt:lpstr>Microsoft Visio Drawing</vt:lpstr>
      <vt:lpstr>非税收入管理   第十章 政府非税收入管理改革与发展趋势</vt:lpstr>
      <vt:lpstr>第一节 创新非税收入管理模式</vt:lpstr>
      <vt:lpstr>PowerPoint 演示文稿</vt:lpstr>
      <vt:lpstr>PowerPoint 演示文稿</vt:lpstr>
      <vt:lpstr>PowerPoint 演示文稿</vt:lpstr>
      <vt:lpstr>PowerPoint 演示文稿</vt:lpstr>
      <vt:lpstr>案例：</vt:lpstr>
      <vt:lpstr>PowerPoint 演示文稿</vt:lpstr>
      <vt:lpstr>表现在，</vt:lpstr>
      <vt:lpstr>除了正式制度层面，在非正式制度层面，还表现为</vt:lpstr>
      <vt:lpstr>在A省，</vt:lpstr>
      <vt:lpstr>在B省，</vt:lpstr>
      <vt:lpstr>除了上述横向层面的分离，还有来自纵向的的冲突与分离：</vt:lpstr>
      <vt:lpstr>除了上述横向层面的分离，还有来自与纵向的的冲突与分离：</vt:lpstr>
      <vt:lpstr>那么，这种预算过程产生了什么后果？</vt:lpstr>
      <vt:lpstr>那么，这种预算过程产生了什么后果？</vt:lpstr>
      <vt:lpstr>原因何在？</vt:lpstr>
      <vt:lpstr>原因何在？</vt:lpstr>
      <vt:lpstr>原因何在？</vt:lpstr>
      <vt:lpstr>可行之道</vt:lpstr>
      <vt:lpstr>PowerPoint 演示文稿</vt:lpstr>
      <vt:lpstr>PowerPoint 演示文稿</vt:lpstr>
      <vt:lpstr>PowerPoint 演示文稿</vt:lpstr>
      <vt:lpstr>PowerPoint 演示文稿</vt:lpstr>
      <vt:lpstr>PowerPoint 演示文稿</vt:lpstr>
      <vt:lpstr>PowerPoint 演示文稿</vt:lpstr>
      <vt:lpstr>第二节 政府性基金管理改革</vt:lpstr>
      <vt:lpstr>1、设立政府性基金的一般条件</vt:lpstr>
      <vt:lpstr>2、政府性基金项目设立的程序</vt:lpstr>
      <vt:lpstr>第三节 加强国有资源管理及收益管理</vt:lpstr>
      <vt:lpstr>第四节、加强国有资产有偿使用收入的管理</vt:lpstr>
      <vt:lpstr>第五节、国有资产（本）经营收益管理</vt:lpstr>
      <vt:lpstr>加强国有资本经营收益管理——建立国有资本经营预算</vt:lpstr>
      <vt:lpstr>PowerPoint 演示文稿</vt:lpstr>
      <vt:lpstr>题型及其分数分布</vt:lpstr>
      <vt:lpstr>复习提示</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ThemeGallery  PowerTemplate</dc:title>
  <dc:creator>wangchong</dc:creator>
  <cp:lastModifiedBy>wenjie zhang</cp:lastModifiedBy>
  <cp:revision>539</cp:revision>
  <dcterms:created xsi:type="dcterms:W3CDTF">2010-09-01T13:18:32Z</dcterms:created>
  <dcterms:modified xsi:type="dcterms:W3CDTF">2018-12-13T00:57:05Z</dcterms:modified>
</cp:coreProperties>
</file>