
<file path=[Content_Types].xml><?xml version="1.0" encoding="utf-8"?>
<Types xmlns="http://schemas.openxmlformats.org/package/2006/content-types">
  <Default Extension="jpeg" ContentType="image/jpe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1" r:id="rId2"/>
    <p:sldMasterId id="2147483652" r:id="rId3"/>
  </p:sldMasterIdLst>
  <p:notesMasterIdLst>
    <p:notesMasterId r:id="rId57"/>
  </p:notesMasterIdLst>
  <p:sldIdLst>
    <p:sldId id="785" r:id="rId4"/>
    <p:sldId id="784" r:id="rId5"/>
    <p:sldId id="628" r:id="rId6"/>
    <p:sldId id="707" r:id="rId7"/>
    <p:sldId id="631" r:id="rId8"/>
    <p:sldId id="632" r:id="rId9"/>
    <p:sldId id="633" r:id="rId10"/>
    <p:sldId id="634" r:id="rId11"/>
    <p:sldId id="635" r:id="rId12"/>
    <p:sldId id="708" r:id="rId13"/>
    <p:sldId id="638" r:id="rId14"/>
    <p:sldId id="852" r:id="rId15"/>
    <p:sldId id="639" r:id="rId16"/>
    <p:sldId id="640" r:id="rId17"/>
    <p:sldId id="641" r:id="rId18"/>
    <p:sldId id="642" r:id="rId19"/>
    <p:sldId id="643" r:id="rId20"/>
    <p:sldId id="644" r:id="rId21"/>
    <p:sldId id="645" r:id="rId22"/>
    <p:sldId id="646" r:id="rId23"/>
    <p:sldId id="647" r:id="rId24"/>
    <p:sldId id="650" r:id="rId25"/>
    <p:sldId id="651" r:id="rId26"/>
    <p:sldId id="653" r:id="rId27"/>
    <p:sldId id="654" r:id="rId28"/>
    <p:sldId id="655" r:id="rId29"/>
    <p:sldId id="888" r:id="rId30"/>
    <p:sldId id="889" r:id="rId31"/>
    <p:sldId id="657" r:id="rId32"/>
    <p:sldId id="913" r:id="rId33"/>
    <p:sldId id="832" r:id="rId34"/>
    <p:sldId id="935" r:id="rId35"/>
    <p:sldId id="936" r:id="rId36"/>
    <p:sldId id="937" r:id="rId37"/>
    <p:sldId id="833" r:id="rId38"/>
    <p:sldId id="914" r:id="rId39"/>
    <p:sldId id="938" r:id="rId40"/>
    <p:sldId id="836" r:id="rId41"/>
    <p:sldId id="838" r:id="rId42"/>
    <p:sldId id="939" r:id="rId43"/>
    <p:sldId id="659" r:id="rId44"/>
    <p:sldId id="770" r:id="rId45"/>
    <p:sldId id="661" r:id="rId46"/>
    <p:sldId id="662" r:id="rId47"/>
    <p:sldId id="772" r:id="rId48"/>
    <p:sldId id="771" r:id="rId49"/>
    <p:sldId id="743" r:id="rId50"/>
    <p:sldId id="744" r:id="rId51"/>
    <p:sldId id="746" r:id="rId52"/>
    <p:sldId id="664" r:id="rId53"/>
    <p:sldId id="665" r:id="rId54"/>
    <p:sldId id="666" r:id="rId55"/>
    <p:sldId id="786" r:id="rId56"/>
  </p:sldIdLst>
  <p:sldSz cx="9144000" cy="6858000" type="screen4x3"/>
  <p:notesSz cx="6858000" cy="9144000"/>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slide" Target="slides/slide5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7970F754-7635-4E4C-A648-10343269BF6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noProof="1"/>
            </a:lvl1pPr>
          </a:lstStyle>
          <a:p>
            <a:endParaRPr lang="zh-CN" altLang="en-US"/>
          </a:p>
        </p:txBody>
      </p:sp>
      <p:sp>
        <p:nvSpPr>
          <p:cNvPr id="3" name="日期占位符 2">
            <a:extLst>
              <a:ext uri="{FF2B5EF4-FFF2-40B4-BE49-F238E27FC236}">
                <a16:creationId xmlns:a16="http://schemas.microsoft.com/office/drawing/2014/main" id="{8D4A8506-CBAE-4E02-85EC-C4A553983003}"/>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noProof="1" smtClean="0">
                <a:latin typeface="Arial" charset="0"/>
                <a:ea typeface="宋体" charset="-122"/>
                <a:cs typeface="+mn-ea"/>
              </a:defRPr>
            </a:lvl1pPr>
          </a:lstStyle>
          <a:p>
            <a:fld id="{D2A48B96-639E-45A3-A0BA-2464DFDB1FAA}" type="datetimeFigureOut">
              <a:rPr lang="zh-CN" altLang="en-US"/>
              <a:pPr/>
              <a:t>2018/12/13</a:t>
            </a:fld>
            <a:endParaRPr lang="zh-CN" altLang="en-US">
              <a:latin typeface="Arial" panose="020B0604020202020204" pitchFamily="34" charset="0"/>
              <a:ea typeface="宋体" panose="02010600030101010101" pitchFamily="2" charset="-122"/>
              <a:cs typeface="+mn-cs"/>
            </a:endParaRPr>
          </a:p>
        </p:txBody>
      </p:sp>
      <p:sp>
        <p:nvSpPr>
          <p:cNvPr id="4100" name="幻灯片图像占位符 3">
            <a:extLst>
              <a:ext uri="{FF2B5EF4-FFF2-40B4-BE49-F238E27FC236}">
                <a16:creationId xmlns:a16="http://schemas.microsoft.com/office/drawing/2014/main" id="{EC801A4B-E2CE-4777-A814-EFFD2770EA06}"/>
              </a:ext>
            </a:extLst>
          </p:cNvPr>
          <p:cNvSpPr>
            <a:spLocks noGrp="1" noRot="1" noChangeAspect="1" noChangeArrowheads="1"/>
          </p:cNvSpPr>
          <p:nvPr>
            <p:ph type="sldImg" idx="4294967295"/>
          </p:nvPr>
        </p:nvSpPr>
        <p:spPr bwMode="auto">
          <a:xfrm>
            <a:off x="1371600" y="1143000"/>
            <a:ext cx="4114800" cy="3086100"/>
          </a:xfrm>
          <a:prstGeom prst="rect">
            <a:avLst/>
          </a:pr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4101" name="备注占位符 4">
            <a:extLst>
              <a:ext uri="{FF2B5EF4-FFF2-40B4-BE49-F238E27FC236}">
                <a16:creationId xmlns:a16="http://schemas.microsoft.com/office/drawing/2014/main" id="{4F8FA24B-3553-4546-80C7-E8990550D56F}"/>
              </a:ext>
            </a:extLst>
          </p:cNvPr>
          <p:cNvSpPr>
            <a:spLocks noGrp="1" noChangeArrowheads="1"/>
          </p:cNvSpPr>
          <p:nvPr>
            <p:ph type="body" sz="quarter" idx="4294967295"/>
          </p:nvPr>
        </p:nvSpPr>
        <p:spPr bwMode="auto">
          <a:xfrm>
            <a:off x="685800" y="4400550"/>
            <a:ext cx="54864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a:extLst>
              <a:ext uri="{FF2B5EF4-FFF2-40B4-BE49-F238E27FC236}">
                <a16:creationId xmlns:a16="http://schemas.microsoft.com/office/drawing/2014/main" id="{B5CB8DBF-21CC-482C-9E13-72165839FC6F}"/>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noProof="1"/>
            </a:lvl1pPr>
          </a:lstStyle>
          <a:p>
            <a:endParaRPr lang="zh-CN" altLang="en-US"/>
          </a:p>
        </p:txBody>
      </p:sp>
      <p:sp>
        <p:nvSpPr>
          <p:cNvPr id="7" name="灯片编号占位符 6">
            <a:extLst>
              <a:ext uri="{FF2B5EF4-FFF2-40B4-BE49-F238E27FC236}">
                <a16:creationId xmlns:a16="http://schemas.microsoft.com/office/drawing/2014/main" id="{F6AD4CA1-29F7-4842-A316-F2979F9E7A3B}"/>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noProof="1" smtClean="0">
                <a:latin typeface="Arial" charset="0"/>
                <a:ea typeface="宋体" charset="-122"/>
                <a:cs typeface="+mn-ea"/>
              </a:defRPr>
            </a:lvl1pPr>
          </a:lstStyle>
          <a:p>
            <a:fld id="{832E2D2D-CB92-40FE-BE71-67F2E10DD4B6}" type="slidenum">
              <a:rPr lang="zh-CN" altLang="en-US"/>
              <a:pPr/>
              <a:t>‹#›</a:t>
            </a:fld>
            <a:endParaRPr lang="zh-CN" altLang="en-US">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notesStyle>
    <a:lvl1pPr algn="l" rtl="0" fontAlgn="base">
      <a:spcBef>
        <a:spcPct val="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9.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0.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1.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2.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3.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4.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p>
        </p:txBody>
      </p:sp>
      <p:sp>
        <p:nvSpPr>
          <p:cNvPr id="4" name="日期占位符 3">
            <a:extLst>
              <a:ext uri="{FF2B5EF4-FFF2-40B4-BE49-F238E27FC236}">
                <a16:creationId xmlns:a16="http://schemas.microsoft.com/office/drawing/2014/main" id="{2E1C754A-C151-45CC-B674-ED130639749E}"/>
              </a:ext>
            </a:extLst>
          </p:cNvPr>
          <p:cNvSpPr>
            <a:spLocks noGrp="1"/>
          </p:cNvSpPr>
          <p:nvPr>
            <p:ph type="dt" sz="half" idx="10"/>
          </p:nvPr>
        </p:nvSpPr>
        <p:spPr>
          <a:ln/>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EFE112C5-1DF2-4180-B64A-5ABB90E1B5A7}"/>
              </a:ext>
            </a:extLst>
          </p:cNvPr>
          <p:cNvSpPr>
            <a:spLocks noGrp="1"/>
          </p:cNvSpPr>
          <p:nvPr>
            <p:ph type="ftr" sz="quarter" idx="11"/>
          </p:nvPr>
        </p:nvSpPr>
        <p:spPr>
          <a:ln/>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D5C73382-7ECB-4D65-A3B8-656F78640681}"/>
              </a:ext>
            </a:extLst>
          </p:cNvPr>
          <p:cNvSpPr>
            <a:spLocks noGrp="1"/>
          </p:cNvSpPr>
          <p:nvPr>
            <p:ph type="sldNum" sz="quarter" idx="12"/>
          </p:nvPr>
        </p:nvSpPr>
        <p:spPr>
          <a:ln/>
        </p:spPr>
        <p:txBody>
          <a:bodyPr/>
          <a:lstStyle>
            <a:lvl1pPr>
              <a:defRPr/>
            </a:lvl1pPr>
          </a:lstStyle>
          <a:p>
            <a:fld id="{0D0CCCAD-E71C-48DC-8600-259BCA97253C}" type="slidenum">
              <a:rPr lang="zh-CN" altLang="en-US"/>
              <a:pPr/>
              <a:t>‹#›</a:t>
            </a:fld>
            <a:endParaRPr lang="zh-CN" altLang="en-US"/>
          </a:p>
        </p:txBody>
      </p:sp>
    </p:spTree>
    <p:extLst>
      <p:ext uri="{BB962C8B-B14F-4D97-AF65-F5344CB8AC3E}">
        <p14:creationId xmlns:p14="http://schemas.microsoft.com/office/powerpoint/2010/main" val="1767628320"/>
      </p:ext>
    </p:extLst>
  </p:cSld>
  <p:clrMapOvr>
    <a:masterClrMapping/>
  </p:clrMapOvr>
  <p:transition spd="slow">
    <p:random/>
    <p:sndAc>
      <p:stSnd>
        <p:snd r:embed="rId1" name="camera.wav"/>
      </p:stSnd>
    </p:sndAc>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a:extLst>
              <a:ext uri="{FF2B5EF4-FFF2-40B4-BE49-F238E27FC236}">
                <a16:creationId xmlns:a16="http://schemas.microsoft.com/office/drawing/2014/main" id="{29F1B08F-9B4C-44A3-ADEB-1E1043B1BFFF}"/>
              </a:ext>
            </a:extLst>
          </p:cNvPr>
          <p:cNvSpPr>
            <a:spLocks noGrp="1"/>
          </p:cNvSpPr>
          <p:nvPr>
            <p:ph type="dt" sz="half" idx="10"/>
          </p:nvPr>
        </p:nvSpPr>
        <p:spPr>
          <a:ln/>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936ACEB1-1474-4F85-88FB-C192B5DDCFBF}"/>
              </a:ext>
            </a:extLst>
          </p:cNvPr>
          <p:cNvSpPr>
            <a:spLocks noGrp="1"/>
          </p:cNvSpPr>
          <p:nvPr>
            <p:ph type="ftr" sz="quarter" idx="11"/>
          </p:nvPr>
        </p:nvSpPr>
        <p:spPr>
          <a:ln/>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6C4E50E1-4565-49FB-B391-BA182AEE205A}"/>
              </a:ext>
            </a:extLst>
          </p:cNvPr>
          <p:cNvSpPr>
            <a:spLocks noGrp="1"/>
          </p:cNvSpPr>
          <p:nvPr>
            <p:ph type="sldNum" sz="quarter" idx="12"/>
          </p:nvPr>
        </p:nvSpPr>
        <p:spPr>
          <a:ln/>
        </p:spPr>
        <p:txBody>
          <a:bodyPr/>
          <a:lstStyle>
            <a:lvl1pPr>
              <a:defRPr/>
            </a:lvl1pPr>
          </a:lstStyle>
          <a:p>
            <a:fld id="{A0D88799-F50D-45E4-9FB2-817F2851A668}" type="slidenum">
              <a:rPr lang="zh-CN" altLang="en-US"/>
              <a:pPr/>
              <a:t>‹#›</a:t>
            </a:fld>
            <a:endParaRPr lang="zh-CN" altLang="en-US"/>
          </a:p>
        </p:txBody>
      </p:sp>
    </p:spTree>
    <p:extLst>
      <p:ext uri="{BB962C8B-B14F-4D97-AF65-F5344CB8AC3E}">
        <p14:creationId xmlns:p14="http://schemas.microsoft.com/office/powerpoint/2010/main" val="2109143099"/>
      </p:ext>
    </p:extLst>
  </p:cSld>
  <p:clrMapOvr>
    <a:masterClrMapping/>
  </p:clrMapOvr>
  <p:transition spd="slow">
    <p:random/>
    <p:sndAc>
      <p:stSnd>
        <p:snd r:embed="rId1" name="camera.wav"/>
      </p:stSnd>
    </p:sndAc>
  </p:transition>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68678" y="214313"/>
            <a:ext cx="2118122" cy="5911850"/>
          </a:xfr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214313" y="214313"/>
            <a:ext cx="6231576" cy="5911850"/>
          </a:xfr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a:extLst>
              <a:ext uri="{FF2B5EF4-FFF2-40B4-BE49-F238E27FC236}">
                <a16:creationId xmlns:a16="http://schemas.microsoft.com/office/drawing/2014/main" id="{CF74CDA4-9C77-4A1C-A007-9E51440923C1}"/>
              </a:ext>
            </a:extLst>
          </p:cNvPr>
          <p:cNvSpPr>
            <a:spLocks noGrp="1"/>
          </p:cNvSpPr>
          <p:nvPr>
            <p:ph type="dt" sz="half" idx="10"/>
          </p:nvPr>
        </p:nvSpPr>
        <p:spPr>
          <a:ln/>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77FF2132-3F76-4461-A800-9BD5D9E72A7F}"/>
              </a:ext>
            </a:extLst>
          </p:cNvPr>
          <p:cNvSpPr>
            <a:spLocks noGrp="1"/>
          </p:cNvSpPr>
          <p:nvPr>
            <p:ph type="ftr" sz="quarter" idx="11"/>
          </p:nvPr>
        </p:nvSpPr>
        <p:spPr>
          <a:ln/>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36F09308-FD71-4C24-BB90-1607C2A52233}"/>
              </a:ext>
            </a:extLst>
          </p:cNvPr>
          <p:cNvSpPr>
            <a:spLocks noGrp="1"/>
          </p:cNvSpPr>
          <p:nvPr>
            <p:ph type="sldNum" sz="quarter" idx="12"/>
          </p:nvPr>
        </p:nvSpPr>
        <p:spPr>
          <a:ln/>
        </p:spPr>
        <p:txBody>
          <a:bodyPr/>
          <a:lstStyle>
            <a:lvl1pPr>
              <a:defRPr/>
            </a:lvl1pPr>
          </a:lstStyle>
          <a:p>
            <a:fld id="{81E92E73-3931-4F05-9E27-3BDEA1E96018}" type="slidenum">
              <a:rPr lang="zh-CN" altLang="en-US"/>
              <a:pPr/>
              <a:t>‹#›</a:t>
            </a:fld>
            <a:endParaRPr lang="zh-CN" altLang="en-US"/>
          </a:p>
        </p:txBody>
      </p:sp>
    </p:spTree>
    <p:extLst>
      <p:ext uri="{BB962C8B-B14F-4D97-AF65-F5344CB8AC3E}">
        <p14:creationId xmlns:p14="http://schemas.microsoft.com/office/powerpoint/2010/main" val="2980179264"/>
      </p:ext>
    </p:extLst>
  </p:cSld>
  <p:clrMapOvr>
    <a:masterClrMapping/>
  </p:clrMapOvr>
  <p:transition spd="slow">
    <p:random/>
    <p:sndAc>
      <p:stSnd>
        <p:snd r:embed="rId1" name="camera.wav"/>
      </p:stSnd>
    </p:sndAc>
  </p:transition>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表格占位符 2"/>
          <p:cNvSpPr>
            <a:spLocks noGrp="1"/>
          </p:cNvSpPr>
          <p:nvPr>
            <p:ph type="tbl" idx="1"/>
          </p:nvPr>
        </p:nvSpPr>
        <p:spPr/>
        <p:txBody>
          <a:bodyPr/>
          <a:lstStyle/>
          <a:p>
            <a:endParaRPr lang="zh-CN" altLang="en-US" noProof="1"/>
          </a:p>
        </p:txBody>
      </p:sp>
      <p:sp>
        <p:nvSpPr>
          <p:cNvPr id="4" name="日期占位符 3">
            <a:extLst>
              <a:ext uri="{FF2B5EF4-FFF2-40B4-BE49-F238E27FC236}">
                <a16:creationId xmlns:a16="http://schemas.microsoft.com/office/drawing/2014/main" id="{64F081C8-C774-40F1-8CCC-53B7EA47EB16}"/>
              </a:ext>
            </a:extLst>
          </p:cNvPr>
          <p:cNvSpPr>
            <a:spLocks noGrp="1"/>
          </p:cNvSpPr>
          <p:nvPr>
            <p:ph type="dt" sz="half" idx="10"/>
          </p:nvPr>
        </p:nvSpPr>
        <p:spPr>
          <a:ln/>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DFBF6001-1C59-42BA-8C45-C0A6BD3C8C46}"/>
              </a:ext>
            </a:extLst>
          </p:cNvPr>
          <p:cNvSpPr>
            <a:spLocks noGrp="1"/>
          </p:cNvSpPr>
          <p:nvPr>
            <p:ph type="ftr" sz="quarter" idx="11"/>
          </p:nvPr>
        </p:nvSpPr>
        <p:spPr>
          <a:ln/>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29C7FF9D-9F44-4028-B05B-93E8CFCCA5BE}"/>
              </a:ext>
            </a:extLst>
          </p:cNvPr>
          <p:cNvSpPr>
            <a:spLocks noGrp="1"/>
          </p:cNvSpPr>
          <p:nvPr>
            <p:ph type="sldNum" sz="quarter" idx="12"/>
          </p:nvPr>
        </p:nvSpPr>
        <p:spPr>
          <a:ln/>
        </p:spPr>
        <p:txBody>
          <a:bodyPr/>
          <a:lstStyle>
            <a:lvl1pPr>
              <a:defRPr/>
            </a:lvl1pPr>
          </a:lstStyle>
          <a:p>
            <a:fld id="{42E3D8A6-09EA-495D-BE82-8DF4D74B988A}" type="slidenum">
              <a:rPr lang="zh-CN" altLang="en-US"/>
              <a:pPr/>
              <a:t>‹#›</a:t>
            </a:fld>
            <a:endParaRPr lang="zh-CN" altLang="en-US"/>
          </a:p>
        </p:txBody>
      </p:sp>
    </p:spTree>
    <p:extLst>
      <p:ext uri="{BB962C8B-B14F-4D97-AF65-F5344CB8AC3E}">
        <p14:creationId xmlns:p14="http://schemas.microsoft.com/office/powerpoint/2010/main" val="984578336"/>
      </p:ext>
    </p:extLst>
  </p:cSld>
  <p:clrMapOvr>
    <a:masterClrMapping/>
  </p:clrMapOvr>
  <p:transition spd="slow">
    <p:random/>
    <p:sndAc>
      <p:stSnd>
        <p:snd r:embed="rId1" name="camera.wav"/>
      </p:stSnd>
    </p:sndAc>
  </p:transition>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p>
        </p:txBody>
      </p:sp>
      <p:sp>
        <p:nvSpPr>
          <p:cNvPr id="4" name="日期占位符 3">
            <a:extLst>
              <a:ext uri="{FF2B5EF4-FFF2-40B4-BE49-F238E27FC236}">
                <a16:creationId xmlns:a16="http://schemas.microsoft.com/office/drawing/2014/main" id="{CA6EFA4D-1344-4CC0-8729-BD226BD01E9B}"/>
              </a:ext>
            </a:extLst>
          </p:cNvPr>
          <p:cNvSpPr>
            <a:spLocks noGrp="1"/>
          </p:cNvSpPr>
          <p:nvPr>
            <p:ph type="dt" sz="half" idx="10"/>
          </p:nvPr>
        </p:nvSpPr>
        <p:spPr>
          <a:ln/>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B536BF64-067E-40D3-BA02-E4FBC21080A1}"/>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2631891592"/>
      </p:ext>
    </p:extLst>
  </p:cSld>
  <p:clrMapOvr>
    <a:masterClrMapping/>
  </p:clrMapOvr>
  <p:transition spd="slow">
    <p:random/>
    <p:sndAc>
      <p:stSnd>
        <p:snd r:embed="rId1" name="camera.wav"/>
      </p:stSnd>
    </p:sndAc>
  </p:transition>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idx="1"/>
          </p:nvPr>
        </p:nvSpPr>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a:extLst>
              <a:ext uri="{FF2B5EF4-FFF2-40B4-BE49-F238E27FC236}">
                <a16:creationId xmlns:a16="http://schemas.microsoft.com/office/drawing/2014/main" id="{3C77D856-F234-4CBC-ABC7-EC6CDBA38EF2}"/>
              </a:ext>
            </a:extLst>
          </p:cNvPr>
          <p:cNvSpPr>
            <a:spLocks noGrp="1"/>
          </p:cNvSpPr>
          <p:nvPr>
            <p:ph type="dt" sz="half" idx="10"/>
          </p:nvPr>
        </p:nvSpPr>
        <p:spPr>
          <a:ln/>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7AA342E2-6A0A-4057-A1AD-B3287E679C65}"/>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854502247"/>
      </p:ext>
    </p:extLst>
  </p:cSld>
  <p:clrMapOvr>
    <a:masterClrMapping/>
  </p:clrMapOvr>
  <p:transition spd="slow">
    <p:random/>
    <p:sndAc>
      <p:stSnd>
        <p:snd r:embed="rId1" name="camera.wav"/>
      </p:stSnd>
    </p:sndAc>
  </p:transition>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noProof="1"/>
              <a:t>单击此处编辑母版文本样式</a:t>
            </a:r>
          </a:p>
        </p:txBody>
      </p:sp>
      <p:sp>
        <p:nvSpPr>
          <p:cNvPr id="4" name="日期占位符 3">
            <a:extLst>
              <a:ext uri="{FF2B5EF4-FFF2-40B4-BE49-F238E27FC236}">
                <a16:creationId xmlns:a16="http://schemas.microsoft.com/office/drawing/2014/main" id="{E7C95922-5861-465F-9FAF-004C17BA9754}"/>
              </a:ext>
            </a:extLst>
          </p:cNvPr>
          <p:cNvSpPr>
            <a:spLocks noGrp="1"/>
          </p:cNvSpPr>
          <p:nvPr>
            <p:ph type="dt" sz="half" idx="10"/>
          </p:nvPr>
        </p:nvSpPr>
        <p:spPr>
          <a:ln/>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6C3A9DC1-F5D1-40E8-9E8A-5F93FAE27BD7}"/>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3175749756"/>
      </p:ext>
    </p:extLst>
  </p:cSld>
  <p:clrMapOvr>
    <a:masterClrMapping/>
  </p:clrMapOvr>
  <p:transition spd="slow">
    <p:random/>
    <p:sndAc>
      <p:stSnd>
        <p:snd r:embed="rId1" name="camera.wav"/>
      </p:stSnd>
    </p:sndAc>
  </p:transition>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sz="half" idx="1"/>
          </p:nvPr>
        </p:nvSpPr>
        <p:spPr>
          <a:xfrm>
            <a:off x="457200" y="1357313"/>
            <a:ext cx="4032504" cy="4768850"/>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654296" y="1357313"/>
            <a:ext cx="4032504" cy="4768850"/>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日期占位符 3">
            <a:extLst>
              <a:ext uri="{FF2B5EF4-FFF2-40B4-BE49-F238E27FC236}">
                <a16:creationId xmlns:a16="http://schemas.microsoft.com/office/drawing/2014/main" id="{CC98DF13-859A-46B5-80D2-78062E76B80F}"/>
              </a:ext>
            </a:extLst>
          </p:cNvPr>
          <p:cNvSpPr>
            <a:spLocks noGrp="1"/>
          </p:cNvSpPr>
          <p:nvPr>
            <p:ph type="dt" sz="half" idx="10"/>
          </p:nvPr>
        </p:nvSpPr>
        <p:spPr>
          <a:ln/>
        </p:spPr>
        <p:txBody>
          <a:bodyPr/>
          <a:lstStyle>
            <a:lvl1pPr>
              <a:defRPr/>
            </a:lvl1pPr>
          </a:lstStyle>
          <a:p>
            <a:endParaRPr lang="zh-CN" altLang="en-US"/>
          </a:p>
        </p:txBody>
      </p:sp>
      <p:sp>
        <p:nvSpPr>
          <p:cNvPr id="6" name="页脚占位符 4">
            <a:extLst>
              <a:ext uri="{FF2B5EF4-FFF2-40B4-BE49-F238E27FC236}">
                <a16:creationId xmlns:a16="http://schemas.microsoft.com/office/drawing/2014/main" id="{6D113CFB-7634-4FD8-8207-8A4AE7DE3052}"/>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2476150695"/>
      </p:ext>
    </p:extLst>
  </p:cSld>
  <p:clrMapOvr>
    <a:masterClrMapping/>
  </p:clrMapOvr>
  <p:transition spd="slow">
    <p:random/>
    <p:sndAc>
      <p:stSnd>
        <p:snd r:embed="rId1" name="camera.wav"/>
      </p:stSnd>
    </p:sndAc>
  </p:transition>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noProof="1"/>
              <a:t>单击此处编辑母版标题样式</a:t>
            </a:r>
          </a:p>
        </p:txBody>
      </p:sp>
      <p:sp>
        <p:nvSpPr>
          <p:cNvPr id="3" name="文本占位符 2"/>
          <p:cNvSpPr>
            <a:spLocks noGrp="1"/>
          </p:cNvSpPr>
          <p:nvPr>
            <p:ph type="body" idx="1"/>
          </p:nvPr>
        </p:nvSpPr>
        <p:spPr>
          <a:xfrm>
            <a:off x="629841"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629841" y="2505075"/>
            <a:ext cx="3868340" cy="368458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7" name="日期占位符 3">
            <a:extLst>
              <a:ext uri="{FF2B5EF4-FFF2-40B4-BE49-F238E27FC236}">
                <a16:creationId xmlns:a16="http://schemas.microsoft.com/office/drawing/2014/main" id="{2DCE0F2E-34C9-403B-8FFC-CA4CB6619D60}"/>
              </a:ext>
            </a:extLst>
          </p:cNvPr>
          <p:cNvSpPr>
            <a:spLocks noGrp="1"/>
          </p:cNvSpPr>
          <p:nvPr>
            <p:ph type="dt" sz="half" idx="10"/>
          </p:nvPr>
        </p:nvSpPr>
        <p:spPr>
          <a:ln/>
        </p:spPr>
        <p:txBody>
          <a:bodyPr/>
          <a:lstStyle>
            <a:lvl1pPr>
              <a:defRPr/>
            </a:lvl1pPr>
          </a:lstStyle>
          <a:p>
            <a:endParaRPr lang="zh-CN" altLang="en-US"/>
          </a:p>
        </p:txBody>
      </p:sp>
      <p:sp>
        <p:nvSpPr>
          <p:cNvPr id="8" name="页脚占位符 4">
            <a:extLst>
              <a:ext uri="{FF2B5EF4-FFF2-40B4-BE49-F238E27FC236}">
                <a16:creationId xmlns:a16="http://schemas.microsoft.com/office/drawing/2014/main" id="{95489B3A-106A-400E-8D32-36B350FE52F5}"/>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3183411349"/>
      </p:ext>
    </p:extLst>
  </p:cSld>
  <p:clrMapOvr>
    <a:masterClrMapping/>
  </p:clrMapOvr>
  <p:transition spd="slow">
    <p:random/>
    <p:sndAc>
      <p:stSnd>
        <p:snd r:embed="rId1" name="camera.wav"/>
      </p:stSnd>
    </p:sndAc>
  </p:transition>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日期占位符 3">
            <a:extLst>
              <a:ext uri="{FF2B5EF4-FFF2-40B4-BE49-F238E27FC236}">
                <a16:creationId xmlns:a16="http://schemas.microsoft.com/office/drawing/2014/main" id="{5214DDD1-CA08-4750-BC11-724F819DFA7B}"/>
              </a:ext>
            </a:extLst>
          </p:cNvPr>
          <p:cNvSpPr>
            <a:spLocks noGrp="1"/>
          </p:cNvSpPr>
          <p:nvPr>
            <p:ph type="dt" sz="half" idx="10"/>
          </p:nvPr>
        </p:nvSpPr>
        <p:spPr>
          <a:ln/>
        </p:spPr>
        <p:txBody>
          <a:bodyPr/>
          <a:lstStyle>
            <a:lvl1pPr>
              <a:defRPr/>
            </a:lvl1pPr>
          </a:lstStyle>
          <a:p>
            <a:endParaRPr lang="zh-CN" altLang="en-US"/>
          </a:p>
        </p:txBody>
      </p:sp>
      <p:sp>
        <p:nvSpPr>
          <p:cNvPr id="4" name="页脚占位符 4">
            <a:extLst>
              <a:ext uri="{FF2B5EF4-FFF2-40B4-BE49-F238E27FC236}">
                <a16:creationId xmlns:a16="http://schemas.microsoft.com/office/drawing/2014/main" id="{E8DBA622-127A-4D63-985D-DD30F68E0435}"/>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2965106414"/>
      </p:ext>
    </p:extLst>
  </p:cSld>
  <p:clrMapOvr>
    <a:masterClrMapping/>
  </p:clrMapOvr>
  <p:transition spd="slow">
    <p:random/>
    <p:sndAc>
      <p:stSnd>
        <p:snd r:embed="rId1" name="camera.wav"/>
      </p:stSnd>
    </p:sndAc>
  </p:transition>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a:extLst>
              <a:ext uri="{FF2B5EF4-FFF2-40B4-BE49-F238E27FC236}">
                <a16:creationId xmlns:a16="http://schemas.microsoft.com/office/drawing/2014/main" id="{70D9DEF1-73E2-44D9-A3B0-51A80E965AC4}"/>
              </a:ext>
            </a:extLst>
          </p:cNvPr>
          <p:cNvSpPr>
            <a:spLocks noGrp="1"/>
          </p:cNvSpPr>
          <p:nvPr>
            <p:ph type="dt" sz="half" idx="10"/>
          </p:nvPr>
        </p:nvSpPr>
        <p:spPr>
          <a:ln/>
        </p:spPr>
        <p:txBody>
          <a:bodyPr/>
          <a:lstStyle>
            <a:lvl1pPr>
              <a:defRPr/>
            </a:lvl1pPr>
          </a:lstStyle>
          <a:p>
            <a:endParaRPr lang="zh-CN" altLang="en-US"/>
          </a:p>
        </p:txBody>
      </p:sp>
      <p:sp>
        <p:nvSpPr>
          <p:cNvPr id="3" name="页脚占位符 4">
            <a:extLst>
              <a:ext uri="{FF2B5EF4-FFF2-40B4-BE49-F238E27FC236}">
                <a16:creationId xmlns:a16="http://schemas.microsoft.com/office/drawing/2014/main" id="{98070294-6756-470A-B584-940034BBB368}"/>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1432094059"/>
      </p:ext>
    </p:extLst>
  </p:cSld>
  <p:clrMapOvr>
    <a:masterClrMapping/>
  </p:clrMapOvr>
  <p:transition spd="slow">
    <p:random/>
    <p:sndAc>
      <p:stSnd>
        <p:snd r:embed="rId1" name="camera.wav"/>
      </p:stSnd>
    </p:sndAc>
  </p:transition>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idx="1"/>
          </p:nvPr>
        </p:nvSpPr>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a:extLst>
              <a:ext uri="{FF2B5EF4-FFF2-40B4-BE49-F238E27FC236}">
                <a16:creationId xmlns:a16="http://schemas.microsoft.com/office/drawing/2014/main" id="{1F40CA53-34F9-43FD-A5EC-9DE82AF65F79}"/>
              </a:ext>
            </a:extLst>
          </p:cNvPr>
          <p:cNvSpPr>
            <a:spLocks noGrp="1"/>
          </p:cNvSpPr>
          <p:nvPr>
            <p:ph type="dt" sz="half" idx="10"/>
          </p:nvPr>
        </p:nvSpPr>
        <p:spPr>
          <a:ln/>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B6205DBA-578C-4D15-87F3-1CEE5F1297A0}"/>
              </a:ext>
            </a:extLst>
          </p:cNvPr>
          <p:cNvSpPr>
            <a:spLocks noGrp="1"/>
          </p:cNvSpPr>
          <p:nvPr>
            <p:ph type="ftr" sz="quarter" idx="11"/>
          </p:nvPr>
        </p:nvSpPr>
        <p:spPr>
          <a:ln/>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83B8874F-6F4A-41F7-BC18-E41DFA367069}"/>
              </a:ext>
            </a:extLst>
          </p:cNvPr>
          <p:cNvSpPr>
            <a:spLocks noGrp="1"/>
          </p:cNvSpPr>
          <p:nvPr>
            <p:ph type="sldNum" sz="quarter" idx="12"/>
          </p:nvPr>
        </p:nvSpPr>
        <p:spPr>
          <a:ln/>
        </p:spPr>
        <p:txBody>
          <a:bodyPr/>
          <a:lstStyle>
            <a:lvl1pPr>
              <a:defRPr/>
            </a:lvl1pPr>
          </a:lstStyle>
          <a:p>
            <a:fld id="{CADA93F4-EC5D-4F24-8341-B1724C70DB79}" type="slidenum">
              <a:rPr lang="zh-CN" altLang="en-US"/>
              <a:pPr/>
              <a:t>‹#›</a:t>
            </a:fld>
            <a:endParaRPr lang="zh-CN" altLang="en-US"/>
          </a:p>
        </p:txBody>
      </p:sp>
    </p:spTree>
    <p:extLst>
      <p:ext uri="{BB962C8B-B14F-4D97-AF65-F5344CB8AC3E}">
        <p14:creationId xmlns:p14="http://schemas.microsoft.com/office/powerpoint/2010/main" val="3574603752"/>
      </p:ext>
    </p:extLst>
  </p:cSld>
  <p:clrMapOvr>
    <a:masterClrMapping/>
  </p:clrMapOvr>
  <p:transition spd="slow">
    <p:random/>
    <p:sndAc>
      <p:stSnd>
        <p:snd r:embed="rId1" name="camera.wav"/>
      </p:stSnd>
    </p:sndAc>
  </p:transition>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
        <p:nvSpPr>
          <p:cNvPr id="5" name="日期占位符 3">
            <a:extLst>
              <a:ext uri="{FF2B5EF4-FFF2-40B4-BE49-F238E27FC236}">
                <a16:creationId xmlns:a16="http://schemas.microsoft.com/office/drawing/2014/main" id="{C1983DBA-C570-4F6A-A98C-EC2DE3F138ED}"/>
              </a:ext>
            </a:extLst>
          </p:cNvPr>
          <p:cNvSpPr>
            <a:spLocks noGrp="1"/>
          </p:cNvSpPr>
          <p:nvPr>
            <p:ph type="dt" sz="half" idx="10"/>
          </p:nvPr>
        </p:nvSpPr>
        <p:spPr>
          <a:ln/>
        </p:spPr>
        <p:txBody>
          <a:bodyPr/>
          <a:lstStyle>
            <a:lvl1pPr>
              <a:defRPr/>
            </a:lvl1pPr>
          </a:lstStyle>
          <a:p>
            <a:endParaRPr lang="zh-CN" altLang="en-US"/>
          </a:p>
        </p:txBody>
      </p:sp>
      <p:sp>
        <p:nvSpPr>
          <p:cNvPr id="6" name="页脚占位符 4">
            <a:extLst>
              <a:ext uri="{FF2B5EF4-FFF2-40B4-BE49-F238E27FC236}">
                <a16:creationId xmlns:a16="http://schemas.microsoft.com/office/drawing/2014/main" id="{6CF18EF7-29BF-47CB-B394-376137F16503}"/>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3913460701"/>
      </p:ext>
    </p:extLst>
  </p:cSld>
  <p:clrMapOvr>
    <a:masterClrMapping/>
  </p:clrMapOvr>
  <p:transition spd="slow">
    <p:random/>
    <p:sndAc>
      <p:stSnd>
        <p:snd r:embed="rId1" name="camera.wav"/>
      </p:stSnd>
    </p:sndAc>
  </p:transition>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3887391" y="987425"/>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
        <p:nvSpPr>
          <p:cNvPr id="5" name="日期占位符 3">
            <a:extLst>
              <a:ext uri="{FF2B5EF4-FFF2-40B4-BE49-F238E27FC236}">
                <a16:creationId xmlns:a16="http://schemas.microsoft.com/office/drawing/2014/main" id="{29CEA181-6821-420C-BE86-71D9E9B475ED}"/>
              </a:ext>
            </a:extLst>
          </p:cNvPr>
          <p:cNvSpPr>
            <a:spLocks noGrp="1"/>
          </p:cNvSpPr>
          <p:nvPr>
            <p:ph type="dt" sz="half" idx="10"/>
          </p:nvPr>
        </p:nvSpPr>
        <p:spPr>
          <a:ln/>
        </p:spPr>
        <p:txBody>
          <a:bodyPr/>
          <a:lstStyle>
            <a:lvl1pPr>
              <a:defRPr/>
            </a:lvl1pPr>
          </a:lstStyle>
          <a:p>
            <a:endParaRPr lang="zh-CN" altLang="en-US"/>
          </a:p>
        </p:txBody>
      </p:sp>
      <p:sp>
        <p:nvSpPr>
          <p:cNvPr id="6" name="页脚占位符 4">
            <a:extLst>
              <a:ext uri="{FF2B5EF4-FFF2-40B4-BE49-F238E27FC236}">
                <a16:creationId xmlns:a16="http://schemas.microsoft.com/office/drawing/2014/main" id="{953195F7-2094-48CC-9A21-CD979641F2A0}"/>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3381898989"/>
      </p:ext>
    </p:extLst>
  </p:cSld>
  <p:clrMapOvr>
    <a:masterClrMapping/>
  </p:clrMapOvr>
  <p:transition spd="slow">
    <p:random/>
    <p:sndAc>
      <p:stSnd>
        <p:snd r:embed="rId1" name="camera.wav"/>
      </p:stSnd>
    </p:sndAc>
  </p:transition>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a:extLst>
              <a:ext uri="{FF2B5EF4-FFF2-40B4-BE49-F238E27FC236}">
                <a16:creationId xmlns:a16="http://schemas.microsoft.com/office/drawing/2014/main" id="{2A08CAF3-A6F3-4299-91B4-7181BF18915C}"/>
              </a:ext>
            </a:extLst>
          </p:cNvPr>
          <p:cNvSpPr>
            <a:spLocks noGrp="1"/>
          </p:cNvSpPr>
          <p:nvPr>
            <p:ph type="dt" sz="half" idx="10"/>
          </p:nvPr>
        </p:nvSpPr>
        <p:spPr>
          <a:ln/>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62E0C260-4BA8-4FE5-8DC4-9195CCE09889}"/>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475229328"/>
      </p:ext>
    </p:extLst>
  </p:cSld>
  <p:clrMapOvr>
    <a:masterClrMapping/>
  </p:clrMapOvr>
  <p:transition spd="slow">
    <p:random/>
    <p:sndAc>
      <p:stSnd>
        <p:snd r:embed="rId1" name="camera.wav"/>
      </p:stSnd>
    </p:sndAc>
  </p:transition>
  <p:hf sldNum="0"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68678" y="214313"/>
            <a:ext cx="2118122" cy="5911850"/>
          </a:xfr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214313" y="214313"/>
            <a:ext cx="6231576" cy="5911850"/>
          </a:xfr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a:extLst>
              <a:ext uri="{FF2B5EF4-FFF2-40B4-BE49-F238E27FC236}">
                <a16:creationId xmlns:a16="http://schemas.microsoft.com/office/drawing/2014/main" id="{F6027550-CC4F-493C-861F-32E3A8BD9468}"/>
              </a:ext>
            </a:extLst>
          </p:cNvPr>
          <p:cNvSpPr>
            <a:spLocks noGrp="1"/>
          </p:cNvSpPr>
          <p:nvPr>
            <p:ph type="dt" sz="half" idx="10"/>
          </p:nvPr>
        </p:nvSpPr>
        <p:spPr>
          <a:ln/>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A46F6E54-E076-4FBC-B8C5-274120EA70D3}"/>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3808483706"/>
      </p:ext>
    </p:extLst>
  </p:cSld>
  <p:clrMapOvr>
    <a:masterClrMapping/>
  </p:clrMapOvr>
  <p:transition spd="slow">
    <p:random/>
    <p:sndAc>
      <p:stSnd>
        <p:snd r:embed="rId1" name="camera.wav"/>
      </p:stSnd>
    </p:sndAc>
  </p:transition>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p>
        </p:txBody>
      </p:sp>
      <p:sp>
        <p:nvSpPr>
          <p:cNvPr id="4" name="日期占位符 3">
            <a:extLst>
              <a:ext uri="{FF2B5EF4-FFF2-40B4-BE49-F238E27FC236}">
                <a16:creationId xmlns:a16="http://schemas.microsoft.com/office/drawing/2014/main" id="{40C01F36-334C-4904-A793-A99EB0E4D2E1}"/>
              </a:ext>
            </a:extLst>
          </p:cNvPr>
          <p:cNvSpPr>
            <a:spLocks noGrp="1"/>
          </p:cNvSpPr>
          <p:nvPr>
            <p:ph type="dt" sz="half" idx="10"/>
          </p:nvPr>
        </p:nvSpPr>
        <p:spPr>
          <a:ln/>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D1F9B5B5-0F67-4885-8396-E30FA947E12E}"/>
              </a:ext>
            </a:extLst>
          </p:cNvPr>
          <p:cNvSpPr>
            <a:spLocks noGrp="1"/>
          </p:cNvSpPr>
          <p:nvPr>
            <p:ph type="ftr" sz="quarter" idx="11"/>
          </p:nvPr>
        </p:nvSpPr>
        <p:spPr>
          <a:ln/>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317FF544-1569-493C-BC82-FC73BFE42B3C}"/>
              </a:ext>
            </a:extLst>
          </p:cNvPr>
          <p:cNvSpPr>
            <a:spLocks noGrp="1"/>
          </p:cNvSpPr>
          <p:nvPr>
            <p:ph type="sldNum" sz="quarter" idx="12"/>
          </p:nvPr>
        </p:nvSpPr>
        <p:spPr>
          <a:ln/>
        </p:spPr>
        <p:txBody>
          <a:bodyPr/>
          <a:lstStyle>
            <a:lvl1pPr>
              <a:defRPr/>
            </a:lvl1pPr>
          </a:lstStyle>
          <a:p>
            <a:fld id="{390224BB-E235-4F4B-B7BD-5631A8DD7724}" type="slidenum">
              <a:rPr lang="zh-CN" altLang="en-US"/>
              <a:pPr/>
              <a:t>‹#›</a:t>
            </a:fld>
            <a:endParaRPr lang="zh-CN" altLang="en-US"/>
          </a:p>
        </p:txBody>
      </p:sp>
    </p:spTree>
    <p:extLst>
      <p:ext uri="{BB962C8B-B14F-4D97-AF65-F5344CB8AC3E}">
        <p14:creationId xmlns:p14="http://schemas.microsoft.com/office/powerpoint/2010/main" val="2831908407"/>
      </p:ext>
    </p:extLst>
  </p:cSld>
  <p:clrMapOvr>
    <a:masterClrMapping/>
  </p:clrMapOvr>
  <p:transition spd="slow">
    <p:random/>
    <p:sndAc>
      <p:stSnd>
        <p:snd r:embed="rId1" name="camera.wav"/>
      </p:stSnd>
    </p:sndAc>
  </p:transition>
  <p:hf sldNum="0"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idx="1"/>
          </p:nvPr>
        </p:nvSpPr>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a:extLst>
              <a:ext uri="{FF2B5EF4-FFF2-40B4-BE49-F238E27FC236}">
                <a16:creationId xmlns:a16="http://schemas.microsoft.com/office/drawing/2014/main" id="{1FF4AA58-F13B-4393-90F6-190ADA70F7ED}"/>
              </a:ext>
            </a:extLst>
          </p:cNvPr>
          <p:cNvSpPr>
            <a:spLocks noGrp="1"/>
          </p:cNvSpPr>
          <p:nvPr>
            <p:ph type="dt" sz="half" idx="10"/>
          </p:nvPr>
        </p:nvSpPr>
        <p:spPr>
          <a:ln/>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0914828E-4150-4772-A675-FFC5A5D7E457}"/>
              </a:ext>
            </a:extLst>
          </p:cNvPr>
          <p:cNvSpPr>
            <a:spLocks noGrp="1"/>
          </p:cNvSpPr>
          <p:nvPr>
            <p:ph type="ftr" sz="quarter" idx="11"/>
          </p:nvPr>
        </p:nvSpPr>
        <p:spPr>
          <a:ln/>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DABAA6D3-51B8-4434-BDD8-456710BEAEED}"/>
              </a:ext>
            </a:extLst>
          </p:cNvPr>
          <p:cNvSpPr>
            <a:spLocks noGrp="1"/>
          </p:cNvSpPr>
          <p:nvPr>
            <p:ph type="sldNum" sz="quarter" idx="12"/>
          </p:nvPr>
        </p:nvSpPr>
        <p:spPr>
          <a:ln/>
        </p:spPr>
        <p:txBody>
          <a:bodyPr/>
          <a:lstStyle>
            <a:lvl1pPr>
              <a:defRPr/>
            </a:lvl1pPr>
          </a:lstStyle>
          <a:p>
            <a:fld id="{A7E19F12-14D6-4C90-92E5-3B6802E1278A}" type="slidenum">
              <a:rPr lang="zh-CN" altLang="en-US"/>
              <a:pPr/>
              <a:t>‹#›</a:t>
            </a:fld>
            <a:endParaRPr lang="zh-CN" altLang="en-US"/>
          </a:p>
        </p:txBody>
      </p:sp>
    </p:spTree>
    <p:extLst>
      <p:ext uri="{BB962C8B-B14F-4D97-AF65-F5344CB8AC3E}">
        <p14:creationId xmlns:p14="http://schemas.microsoft.com/office/powerpoint/2010/main" val="4088846136"/>
      </p:ext>
    </p:extLst>
  </p:cSld>
  <p:clrMapOvr>
    <a:masterClrMapping/>
  </p:clrMapOvr>
  <p:transition spd="slow">
    <p:random/>
    <p:sndAc>
      <p:stSnd>
        <p:snd r:embed="rId1" name="camera.wav"/>
      </p:stSnd>
    </p:sndAc>
  </p:transition>
  <p:hf sldNum="0"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noProof="1"/>
              <a:t>单击此处编辑母版文本样式</a:t>
            </a:r>
          </a:p>
        </p:txBody>
      </p:sp>
      <p:sp>
        <p:nvSpPr>
          <p:cNvPr id="4" name="日期占位符 3">
            <a:extLst>
              <a:ext uri="{FF2B5EF4-FFF2-40B4-BE49-F238E27FC236}">
                <a16:creationId xmlns:a16="http://schemas.microsoft.com/office/drawing/2014/main" id="{5A789818-2113-4717-92E7-0D755DDCE8DE}"/>
              </a:ext>
            </a:extLst>
          </p:cNvPr>
          <p:cNvSpPr>
            <a:spLocks noGrp="1"/>
          </p:cNvSpPr>
          <p:nvPr>
            <p:ph type="dt" sz="half" idx="10"/>
          </p:nvPr>
        </p:nvSpPr>
        <p:spPr>
          <a:ln/>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E6AD19E9-928D-4263-AB27-E42E858708D5}"/>
              </a:ext>
            </a:extLst>
          </p:cNvPr>
          <p:cNvSpPr>
            <a:spLocks noGrp="1"/>
          </p:cNvSpPr>
          <p:nvPr>
            <p:ph type="ftr" sz="quarter" idx="11"/>
          </p:nvPr>
        </p:nvSpPr>
        <p:spPr>
          <a:ln/>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D244AA4A-53F8-4CF8-A07D-08B36375C0E4}"/>
              </a:ext>
            </a:extLst>
          </p:cNvPr>
          <p:cNvSpPr>
            <a:spLocks noGrp="1"/>
          </p:cNvSpPr>
          <p:nvPr>
            <p:ph type="sldNum" sz="quarter" idx="12"/>
          </p:nvPr>
        </p:nvSpPr>
        <p:spPr>
          <a:ln/>
        </p:spPr>
        <p:txBody>
          <a:bodyPr/>
          <a:lstStyle>
            <a:lvl1pPr>
              <a:defRPr/>
            </a:lvl1pPr>
          </a:lstStyle>
          <a:p>
            <a:fld id="{783E47CA-C9E8-44D8-AF53-FCA39AC96022}" type="slidenum">
              <a:rPr lang="zh-CN" altLang="en-US"/>
              <a:pPr/>
              <a:t>‹#›</a:t>
            </a:fld>
            <a:endParaRPr lang="zh-CN" altLang="en-US"/>
          </a:p>
        </p:txBody>
      </p:sp>
    </p:spTree>
    <p:extLst>
      <p:ext uri="{BB962C8B-B14F-4D97-AF65-F5344CB8AC3E}">
        <p14:creationId xmlns:p14="http://schemas.microsoft.com/office/powerpoint/2010/main" val="1055549862"/>
      </p:ext>
    </p:extLst>
  </p:cSld>
  <p:clrMapOvr>
    <a:masterClrMapping/>
  </p:clrMapOvr>
  <p:transition spd="slow">
    <p:random/>
    <p:sndAc>
      <p:stSnd>
        <p:snd r:embed="rId1" name="camera.wav"/>
      </p:stSnd>
    </p:sndAc>
  </p:transition>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sz="half" idx="1"/>
          </p:nvPr>
        </p:nvSpPr>
        <p:spPr>
          <a:xfrm>
            <a:off x="457200" y="1357313"/>
            <a:ext cx="4032504" cy="4768850"/>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654296" y="1357313"/>
            <a:ext cx="4032504" cy="4768850"/>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日期占位符 3">
            <a:extLst>
              <a:ext uri="{FF2B5EF4-FFF2-40B4-BE49-F238E27FC236}">
                <a16:creationId xmlns:a16="http://schemas.microsoft.com/office/drawing/2014/main" id="{F6F8B941-C764-48EE-8CC4-6ECCF1600020}"/>
              </a:ext>
            </a:extLst>
          </p:cNvPr>
          <p:cNvSpPr>
            <a:spLocks noGrp="1"/>
          </p:cNvSpPr>
          <p:nvPr>
            <p:ph type="dt" sz="half" idx="10"/>
          </p:nvPr>
        </p:nvSpPr>
        <p:spPr>
          <a:ln/>
        </p:spPr>
        <p:txBody>
          <a:bodyPr/>
          <a:lstStyle>
            <a:lvl1pPr>
              <a:defRPr/>
            </a:lvl1pPr>
          </a:lstStyle>
          <a:p>
            <a:endParaRPr lang="zh-CN" altLang="en-US"/>
          </a:p>
        </p:txBody>
      </p:sp>
      <p:sp>
        <p:nvSpPr>
          <p:cNvPr id="6" name="页脚占位符 4">
            <a:extLst>
              <a:ext uri="{FF2B5EF4-FFF2-40B4-BE49-F238E27FC236}">
                <a16:creationId xmlns:a16="http://schemas.microsoft.com/office/drawing/2014/main" id="{9AF8E028-8957-422E-8F65-4D5440AF6926}"/>
              </a:ext>
            </a:extLst>
          </p:cNvPr>
          <p:cNvSpPr>
            <a:spLocks noGrp="1"/>
          </p:cNvSpPr>
          <p:nvPr>
            <p:ph type="ftr" sz="quarter" idx="11"/>
          </p:nvPr>
        </p:nvSpPr>
        <p:spPr>
          <a:ln/>
        </p:spPr>
        <p:txBody>
          <a:bodyPr/>
          <a:lstStyle>
            <a:lvl1pPr>
              <a:defRPr/>
            </a:lvl1pPr>
          </a:lstStyle>
          <a:p>
            <a:endParaRPr lang="zh-CN" altLang="en-US"/>
          </a:p>
        </p:txBody>
      </p:sp>
      <p:sp>
        <p:nvSpPr>
          <p:cNvPr id="7" name="灯片编号占位符 5">
            <a:extLst>
              <a:ext uri="{FF2B5EF4-FFF2-40B4-BE49-F238E27FC236}">
                <a16:creationId xmlns:a16="http://schemas.microsoft.com/office/drawing/2014/main" id="{A9B3E7FB-D692-4751-B5BF-7872622593E8}"/>
              </a:ext>
            </a:extLst>
          </p:cNvPr>
          <p:cNvSpPr>
            <a:spLocks noGrp="1"/>
          </p:cNvSpPr>
          <p:nvPr>
            <p:ph type="sldNum" sz="quarter" idx="12"/>
          </p:nvPr>
        </p:nvSpPr>
        <p:spPr>
          <a:ln/>
        </p:spPr>
        <p:txBody>
          <a:bodyPr/>
          <a:lstStyle>
            <a:lvl1pPr>
              <a:defRPr/>
            </a:lvl1pPr>
          </a:lstStyle>
          <a:p>
            <a:fld id="{188EB298-A2B9-42CC-A034-AB6F0CF7C267}" type="slidenum">
              <a:rPr lang="zh-CN" altLang="en-US"/>
              <a:pPr/>
              <a:t>‹#›</a:t>
            </a:fld>
            <a:endParaRPr lang="zh-CN" altLang="en-US"/>
          </a:p>
        </p:txBody>
      </p:sp>
    </p:spTree>
    <p:extLst>
      <p:ext uri="{BB962C8B-B14F-4D97-AF65-F5344CB8AC3E}">
        <p14:creationId xmlns:p14="http://schemas.microsoft.com/office/powerpoint/2010/main" val="723824196"/>
      </p:ext>
    </p:extLst>
  </p:cSld>
  <p:clrMapOvr>
    <a:masterClrMapping/>
  </p:clrMapOvr>
  <p:transition spd="slow">
    <p:random/>
    <p:sndAc>
      <p:stSnd>
        <p:snd r:embed="rId1" name="camera.wav"/>
      </p:stSnd>
    </p:sndAc>
  </p:transition>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noProof="1"/>
              <a:t>单击此处编辑母版标题样式</a:t>
            </a:r>
          </a:p>
        </p:txBody>
      </p:sp>
      <p:sp>
        <p:nvSpPr>
          <p:cNvPr id="3" name="文本占位符 2"/>
          <p:cNvSpPr>
            <a:spLocks noGrp="1"/>
          </p:cNvSpPr>
          <p:nvPr>
            <p:ph type="body" idx="1"/>
          </p:nvPr>
        </p:nvSpPr>
        <p:spPr>
          <a:xfrm>
            <a:off x="629841"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629841" y="2505075"/>
            <a:ext cx="3868340" cy="368458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7" name="日期占位符 3">
            <a:extLst>
              <a:ext uri="{FF2B5EF4-FFF2-40B4-BE49-F238E27FC236}">
                <a16:creationId xmlns:a16="http://schemas.microsoft.com/office/drawing/2014/main" id="{89D18C97-11A8-494A-AFD4-B35A7D70DD81}"/>
              </a:ext>
            </a:extLst>
          </p:cNvPr>
          <p:cNvSpPr>
            <a:spLocks noGrp="1"/>
          </p:cNvSpPr>
          <p:nvPr>
            <p:ph type="dt" sz="half" idx="10"/>
          </p:nvPr>
        </p:nvSpPr>
        <p:spPr>
          <a:ln/>
        </p:spPr>
        <p:txBody>
          <a:bodyPr/>
          <a:lstStyle>
            <a:lvl1pPr>
              <a:defRPr/>
            </a:lvl1pPr>
          </a:lstStyle>
          <a:p>
            <a:endParaRPr lang="zh-CN" altLang="en-US"/>
          </a:p>
        </p:txBody>
      </p:sp>
      <p:sp>
        <p:nvSpPr>
          <p:cNvPr id="8" name="页脚占位符 4">
            <a:extLst>
              <a:ext uri="{FF2B5EF4-FFF2-40B4-BE49-F238E27FC236}">
                <a16:creationId xmlns:a16="http://schemas.microsoft.com/office/drawing/2014/main" id="{3BA6F638-5195-4319-B39A-C7E7115B949B}"/>
              </a:ext>
            </a:extLst>
          </p:cNvPr>
          <p:cNvSpPr>
            <a:spLocks noGrp="1"/>
          </p:cNvSpPr>
          <p:nvPr>
            <p:ph type="ftr" sz="quarter" idx="11"/>
          </p:nvPr>
        </p:nvSpPr>
        <p:spPr>
          <a:ln/>
        </p:spPr>
        <p:txBody>
          <a:bodyPr/>
          <a:lstStyle>
            <a:lvl1pPr>
              <a:defRPr/>
            </a:lvl1pPr>
          </a:lstStyle>
          <a:p>
            <a:endParaRPr lang="zh-CN" altLang="en-US"/>
          </a:p>
        </p:txBody>
      </p:sp>
      <p:sp>
        <p:nvSpPr>
          <p:cNvPr id="9" name="灯片编号占位符 5">
            <a:extLst>
              <a:ext uri="{FF2B5EF4-FFF2-40B4-BE49-F238E27FC236}">
                <a16:creationId xmlns:a16="http://schemas.microsoft.com/office/drawing/2014/main" id="{AF82A534-F61B-40A0-B00A-5345AE592D24}"/>
              </a:ext>
            </a:extLst>
          </p:cNvPr>
          <p:cNvSpPr>
            <a:spLocks noGrp="1"/>
          </p:cNvSpPr>
          <p:nvPr>
            <p:ph type="sldNum" sz="quarter" idx="12"/>
          </p:nvPr>
        </p:nvSpPr>
        <p:spPr>
          <a:ln/>
        </p:spPr>
        <p:txBody>
          <a:bodyPr/>
          <a:lstStyle>
            <a:lvl1pPr>
              <a:defRPr/>
            </a:lvl1pPr>
          </a:lstStyle>
          <a:p>
            <a:fld id="{2F7D0FC6-2E36-4613-A108-D30D8F4F9004}" type="slidenum">
              <a:rPr lang="zh-CN" altLang="en-US"/>
              <a:pPr/>
              <a:t>‹#›</a:t>
            </a:fld>
            <a:endParaRPr lang="zh-CN" altLang="en-US"/>
          </a:p>
        </p:txBody>
      </p:sp>
    </p:spTree>
    <p:extLst>
      <p:ext uri="{BB962C8B-B14F-4D97-AF65-F5344CB8AC3E}">
        <p14:creationId xmlns:p14="http://schemas.microsoft.com/office/powerpoint/2010/main" val="468302751"/>
      </p:ext>
    </p:extLst>
  </p:cSld>
  <p:clrMapOvr>
    <a:masterClrMapping/>
  </p:clrMapOvr>
  <p:transition spd="slow">
    <p:random/>
    <p:sndAc>
      <p:stSnd>
        <p:snd r:embed="rId1" name="camera.wav"/>
      </p:stSnd>
    </p:sndAc>
  </p:transition>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日期占位符 3">
            <a:extLst>
              <a:ext uri="{FF2B5EF4-FFF2-40B4-BE49-F238E27FC236}">
                <a16:creationId xmlns:a16="http://schemas.microsoft.com/office/drawing/2014/main" id="{77314207-E00B-423D-A739-5529565F63E7}"/>
              </a:ext>
            </a:extLst>
          </p:cNvPr>
          <p:cNvSpPr>
            <a:spLocks noGrp="1"/>
          </p:cNvSpPr>
          <p:nvPr>
            <p:ph type="dt" sz="half" idx="10"/>
          </p:nvPr>
        </p:nvSpPr>
        <p:spPr>
          <a:ln/>
        </p:spPr>
        <p:txBody>
          <a:bodyPr/>
          <a:lstStyle>
            <a:lvl1pPr>
              <a:defRPr/>
            </a:lvl1pPr>
          </a:lstStyle>
          <a:p>
            <a:endParaRPr lang="zh-CN" altLang="en-US"/>
          </a:p>
        </p:txBody>
      </p:sp>
      <p:sp>
        <p:nvSpPr>
          <p:cNvPr id="4" name="页脚占位符 4">
            <a:extLst>
              <a:ext uri="{FF2B5EF4-FFF2-40B4-BE49-F238E27FC236}">
                <a16:creationId xmlns:a16="http://schemas.microsoft.com/office/drawing/2014/main" id="{CBB67299-03DD-4A19-813C-F91F8B24BCE8}"/>
              </a:ext>
            </a:extLst>
          </p:cNvPr>
          <p:cNvSpPr>
            <a:spLocks noGrp="1"/>
          </p:cNvSpPr>
          <p:nvPr>
            <p:ph type="ftr" sz="quarter" idx="11"/>
          </p:nvPr>
        </p:nvSpPr>
        <p:spPr>
          <a:ln/>
        </p:spPr>
        <p:txBody>
          <a:bodyPr/>
          <a:lstStyle>
            <a:lvl1pPr>
              <a:defRPr/>
            </a:lvl1pPr>
          </a:lstStyle>
          <a:p>
            <a:endParaRPr lang="zh-CN" altLang="en-US"/>
          </a:p>
        </p:txBody>
      </p:sp>
      <p:sp>
        <p:nvSpPr>
          <p:cNvPr id="5" name="灯片编号占位符 5">
            <a:extLst>
              <a:ext uri="{FF2B5EF4-FFF2-40B4-BE49-F238E27FC236}">
                <a16:creationId xmlns:a16="http://schemas.microsoft.com/office/drawing/2014/main" id="{E2767E63-E672-42AC-B285-EFF99E76DC04}"/>
              </a:ext>
            </a:extLst>
          </p:cNvPr>
          <p:cNvSpPr>
            <a:spLocks noGrp="1"/>
          </p:cNvSpPr>
          <p:nvPr>
            <p:ph type="sldNum" sz="quarter" idx="12"/>
          </p:nvPr>
        </p:nvSpPr>
        <p:spPr>
          <a:ln/>
        </p:spPr>
        <p:txBody>
          <a:bodyPr/>
          <a:lstStyle>
            <a:lvl1pPr>
              <a:defRPr/>
            </a:lvl1pPr>
          </a:lstStyle>
          <a:p>
            <a:fld id="{639CCD6D-ED51-445D-9B7A-ECD2A727EE40}" type="slidenum">
              <a:rPr lang="zh-CN" altLang="en-US"/>
              <a:pPr/>
              <a:t>‹#›</a:t>
            </a:fld>
            <a:endParaRPr lang="zh-CN" altLang="en-US"/>
          </a:p>
        </p:txBody>
      </p:sp>
    </p:spTree>
    <p:extLst>
      <p:ext uri="{BB962C8B-B14F-4D97-AF65-F5344CB8AC3E}">
        <p14:creationId xmlns:p14="http://schemas.microsoft.com/office/powerpoint/2010/main" val="3489803368"/>
      </p:ext>
    </p:extLst>
  </p:cSld>
  <p:clrMapOvr>
    <a:masterClrMapping/>
  </p:clrMapOvr>
  <p:transition spd="slow">
    <p:random/>
    <p:sndAc>
      <p:stSnd>
        <p:snd r:embed="rId1" name="camera.wav"/>
      </p:stSnd>
    </p:sndAc>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noProof="1"/>
              <a:t>单击此处编辑母版文本样式</a:t>
            </a:r>
          </a:p>
        </p:txBody>
      </p:sp>
      <p:sp>
        <p:nvSpPr>
          <p:cNvPr id="4" name="日期占位符 3">
            <a:extLst>
              <a:ext uri="{FF2B5EF4-FFF2-40B4-BE49-F238E27FC236}">
                <a16:creationId xmlns:a16="http://schemas.microsoft.com/office/drawing/2014/main" id="{9FA558D9-8BEA-4324-B6DC-4545DE6A0057}"/>
              </a:ext>
            </a:extLst>
          </p:cNvPr>
          <p:cNvSpPr>
            <a:spLocks noGrp="1"/>
          </p:cNvSpPr>
          <p:nvPr>
            <p:ph type="dt" sz="half" idx="10"/>
          </p:nvPr>
        </p:nvSpPr>
        <p:spPr>
          <a:ln/>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5BE83AFC-4FAF-4583-A2E1-7EDAA06EA0EC}"/>
              </a:ext>
            </a:extLst>
          </p:cNvPr>
          <p:cNvSpPr>
            <a:spLocks noGrp="1"/>
          </p:cNvSpPr>
          <p:nvPr>
            <p:ph type="ftr" sz="quarter" idx="11"/>
          </p:nvPr>
        </p:nvSpPr>
        <p:spPr>
          <a:ln/>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30074203-596C-4131-B07E-1F569D0A42A4}"/>
              </a:ext>
            </a:extLst>
          </p:cNvPr>
          <p:cNvSpPr>
            <a:spLocks noGrp="1"/>
          </p:cNvSpPr>
          <p:nvPr>
            <p:ph type="sldNum" sz="quarter" idx="12"/>
          </p:nvPr>
        </p:nvSpPr>
        <p:spPr>
          <a:ln/>
        </p:spPr>
        <p:txBody>
          <a:bodyPr/>
          <a:lstStyle>
            <a:lvl1pPr>
              <a:defRPr/>
            </a:lvl1pPr>
          </a:lstStyle>
          <a:p>
            <a:fld id="{E52DCAE9-F788-460F-8503-6BEA9D31745E}" type="slidenum">
              <a:rPr lang="zh-CN" altLang="en-US"/>
              <a:pPr/>
              <a:t>‹#›</a:t>
            </a:fld>
            <a:endParaRPr lang="zh-CN" altLang="en-US"/>
          </a:p>
        </p:txBody>
      </p:sp>
    </p:spTree>
    <p:extLst>
      <p:ext uri="{BB962C8B-B14F-4D97-AF65-F5344CB8AC3E}">
        <p14:creationId xmlns:p14="http://schemas.microsoft.com/office/powerpoint/2010/main" val="531513182"/>
      </p:ext>
    </p:extLst>
  </p:cSld>
  <p:clrMapOvr>
    <a:masterClrMapping/>
  </p:clrMapOvr>
  <p:transition spd="slow">
    <p:random/>
    <p:sndAc>
      <p:stSnd>
        <p:snd r:embed="rId1" name="camera.wav"/>
      </p:stSnd>
    </p:sndAc>
  </p:transition>
  <p:hf sldNum="0"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a:extLst>
              <a:ext uri="{FF2B5EF4-FFF2-40B4-BE49-F238E27FC236}">
                <a16:creationId xmlns:a16="http://schemas.microsoft.com/office/drawing/2014/main" id="{640492D0-E9EF-4F22-93AA-D6677620B5F7}"/>
              </a:ext>
            </a:extLst>
          </p:cNvPr>
          <p:cNvSpPr>
            <a:spLocks noGrp="1"/>
          </p:cNvSpPr>
          <p:nvPr>
            <p:ph type="dt" sz="half" idx="10"/>
          </p:nvPr>
        </p:nvSpPr>
        <p:spPr>
          <a:ln/>
        </p:spPr>
        <p:txBody>
          <a:bodyPr/>
          <a:lstStyle>
            <a:lvl1pPr>
              <a:defRPr/>
            </a:lvl1pPr>
          </a:lstStyle>
          <a:p>
            <a:endParaRPr lang="zh-CN" altLang="en-US"/>
          </a:p>
        </p:txBody>
      </p:sp>
      <p:sp>
        <p:nvSpPr>
          <p:cNvPr id="3" name="页脚占位符 4">
            <a:extLst>
              <a:ext uri="{FF2B5EF4-FFF2-40B4-BE49-F238E27FC236}">
                <a16:creationId xmlns:a16="http://schemas.microsoft.com/office/drawing/2014/main" id="{43198A8D-FEEC-4B96-9A7E-4C815D69E83D}"/>
              </a:ext>
            </a:extLst>
          </p:cNvPr>
          <p:cNvSpPr>
            <a:spLocks noGrp="1"/>
          </p:cNvSpPr>
          <p:nvPr>
            <p:ph type="ftr" sz="quarter" idx="11"/>
          </p:nvPr>
        </p:nvSpPr>
        <p:spPr>
          <a:ln/>
        </p:spPr>
        <p:txBody>
          <a:bodyPr/>
          <a:lstStyle>
            <a:lvl1pPr>
              <a:defRPr/>
            </a:lvl1pPr>
          </a:lstStyle>
          <a:p>
            <a:endParaRPr lang="zh-CN" altLang="en-US"/>
          </a:p>
        </p:txBody>
      </p:sp>
      <p:sp>
        <p:nvSpPr>
          <p:cNvPr id="4" name="灯片编号占位符 5">
            <a:extLst>
              <a:ext uri="{FF2B5EF4-FFF2-40B4-BE49-F238E27FC236}">
                <a16:creationId xmlns:a16="http://schemas.microsoft.com/office/drawing/2014/main" id="{657C6236-6A82-43CE-B6A8-035A4C3C065A}"/>
              </a:ext>
            </a:extLst>
          </p:cNvPr>
          <p:cNvSpPr>
            <a:spLocks noGrp="1"/>
          </p:cNvSpPr>
          <p:nvPr>
            <p:ph type="sldNum" sz="quarter" idx="12"/>
          </p:nvPr>
        </p:nvSpPr>
        <p:spPr>
          <a:ln/>
        </p:spPr>
        <p:txBody>
          <a:bodyPr/>
          <a:lstStyle>
            <a:lvl1pPr>
              <a:defRPr/>
            </a:lvl1pPr>
          </a:lstStyle>
          <a:p>
            <a:fld id="{90096BA5-30B1-46B5-991F-59D450CCA797}" type="slidenum">
              <a:rPr lang="zh-CN" altLang="en-US"/>
              <a:pPr/>
              <a:t>‹#›</a:t>
            </a:fld>
            <a:endParaRPr lang="zh-CN" altLang="en-US"/>
          </a:p>
        </p:txBody>
      </p:sp>
    </p:spTree>
    <p:extLst>
      <p:ext uri="{BB962C8B-B14F-4D97-AF65-F5344CB8AC3E}">
        <p14:creationId xmlns:p14="http://schemas.microsoft.com/office/powerpoint/2010/main" val="3753816023"/>
      </p:ext>
    </p:extLst>
  </p:cSld>
  <p:clrMapOvr>
    <a:masterClrMapping/>
  </p:clrMapOvr>
  <p:transition spd="slow">
    <p:random/>
    <p:sndAc>
      <p:stSnd>
        <p:snd r:embed="rId1" name="camera.wav"/>
      </p:stSnd>
    </p:sndAc>
  </p:transition>
  <p:hf sldNum="0"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
        <p:nvSpPr>
          <p:cNvPr id="5" name="日期占位符 3">
            <a:extLst>
              <a:ext uri="{FF2B5EF4-FFF2-40B4-BE49-F238E27FC236}">
                <a16:creationId xmlns:a16="http://schemas.microsoft.com/office/drawing/2014/main" id="{77BBF6A4-7F69-4C17-81E1-83F22A476CAC}"/>
              </a:ext>
            </a:extLst>
          </p:cNvPr>
          <p:cNvSpPr>
            <a:spLocks noGrp="1"/>
          </p:cNvSpPr>
          <p:nvPr>
            <p:ph type="dt" sz="half" idx="10"/>
          </p:nvPr>
        </p:nvSpPr>
        <p:spPr>
          <a:ln/>
        </p:spPr>
        <p:txBody>
          <a:bodyPr/>
          <a:lstStyle>
            <a:lvl1pPr>
              <a:defRPr/>
            </a:lvl1pPr>
          </a:lstStyle>
          <a:p>
            <a:endParaRPr lang="zh-CN" altLang="en-US"/>
          </a:p>
        </p:txBody>
      </p:sp>
      <p:sp>
        <p:nvSpPr>
          <p:cNvPr id="6" name="页脚占位符 4">
            <a:extLst>
              <a:ext uri="{FF2B5EF4-FFF2-40B4-BE49-F238E27FC236}">
                <a16:creationId xmlns:a16="http://schemas.microsoft.com/office/drawing/2014/main" id="{31A86E92-78A8-4D0C-B655-C0BB05D670BC}"/>
              </a:ext>
            </a:extLst>
          </p:cNvPr>
          <p:cNvSpPr>
            <a:spLocks noGrp="1"/>
          </p:cNvSpPr>
          <p:nvPr>
            <p:ph type="ftr" sz="quarter" idx="11"/>
          </p:nvPr>
        </p:nvSpPr>
        <p:spPr>
          <a:ln/>
        </p:spPr>
        <p:txBody>
          <a:bodyPr/>
          <a:lstStyle>
            <a:lvl1pPr>
              <a:defRPr/>
            </a:lvl1pPr>
          </a:lstStyle>
          <a:p>
            <a:endParaRPr lang="zh-CN" altLang="en-US"/>
          </a:p>
        </p:txBody>
      </p:sp>
      <p:sp>
        <p:nvSpPr>
          <p:cNvPr id="7" name="灯片编号占位符 5">
            <a:extLst>
              <a:ext uri="{FF2B5EF4-FFF2-40B4-BE49-F238E27FC236}">
                <a16:creationId xmlns:a16="http://schemas.microsoft.com/office/drawing/2014/main" id="{459E7477-3A31-4AA1-9F93-285EDC4B6D75}"/>
              </a:ext>
            </a:extLst>
          </p:cNvPr>
          <p:cNvSpPr>
            <a:spLocks noGrp="1"/>
          </p:cNvSpPr>
          <p:nvPr>
            <p:ph type="sldNum" sz="quarter" idx="12"/>
          </p:nvPr>
        </p:nvSpPr>
        <p:spPr>
          <a:ln/>
        </p:spPr>
        <p:txBody>
          <a:bodyPr/>
          <a:lstStyle>
            <a:lvl1pPr>
              <a:defRPr/>
            </a:lvl1pPr>
          </a:lstStyle>
          <a:p>
            <a:fld id="{9E4C53BF-0F31-48B7-8CF5-1D93A399C0FA}" type="slidenum">
              <a:rPr lang="zh-CN" altLang="en-US"/>
              <a:pPr/>
              <a:t>‹#›</a:t>
            </a:fld>
            <a:endParaRPr lang="zh-CN" altLang="en-US"/>
          </a:p>
        </p:txBody>
      </p:sp>
    </p:spTree>
    <p:extLst>
      <p:ext uri="{BB962C8B-B14F-4D97-AF65-F5344CB8AC3E}">
        <p14:creationId xmlns:p14="http://schemas.microsoft.com/office/powerpoint/2010/main" val="3245639098"/>
      </p:ext>
    </p:extLst>
  </p:cSld>
  <p:clrMapOvr>
    <a:masterClrMapping/>
  </p:clrMapOvr>
  <p:transition spd="slow">
    <p:random/>
    <p:sndAc>
      <p:stSnd>
        <p:snd r:embed="rId1" name="camera.wav"/>
      </p:stSnd>
    </p:sndAc>
  </p:transition>
  <p:hf sldNum="0"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3887391" y="987425"/>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
        <p:nvSpPr>
          <p:cNvPr id="5" name="日期占位符 3">
            <a:extLst>
              <a:ext uri="{FF2B5EF4-FFF2-40B4-BE49-F238E27FC236}">
                <a16:creationId xmlns:a16="http://schemas.microsoft.com/office/drawing/2014/main" id="{931ACBDF-DFAE-4841-A0AD-561023EB4BCB}"/>
              </a:ext>
            </a:extLst>
          </p:cNvPr>
          <p:cNvSpPr>
            <a:spLocks noGrp="1"/>
          </p:cNvSpPr>
          <p:nvPr>
            <p:ph type="dt" sz="half" idx="10"/>
          </p:nvPr>
        </p:nvSpPr>
        <p:spPr>
          <a:ln/>
        </p:spPr>
        <p:txBody>
          <a:bodyPr/>
          <a:lstStyle>
            <a:lvl1pPr>
              <a:defRPr/>
            </a:lvl1pPr>
          </a:lstStyle>
          <a:p>
            <a:endParaRPr lang="zh-CN" altLang="en-US"/>
          </a:p>
        </p:txBody>
      </p:sp>
      <p:sp>
        <p:nvSpPr>
          <p:cNvPr id="6" name="页脚占位符 4">
            <a:extLst>
              <a:ext uri="{FF2B5EF4-FFF2-40B4-BE49-F238E27FC236}">
                <a16:creationId xmlns:a16="http://schemas.microsoft.com/office/drawing/2014/main" id="{C05FEB34-C59A-48A0-8B6E-2046361B592F}"/>
              </a:ext>
            </a:extLst>
          </p:cNvPr>
          <p:cNvSpPr>
            <a:spLocks noGrp="1"/>
          </p:cNvSpPr>
          <p:nvPr>
            <p:ph type="ftr" sz="quarter" idx="11"/>
          </p:nvPr>
        </p:nvSpPr>
        <p:spPr>
          <a:ln/>
        </p:spPr>
        <p:txBody>
          <a:bodyPr/>
          <a:lstStyle>
            <a:lvl1pPr>
              <a:defRPr/>
            </a:lvl1pPr>
          </a:lstStyle>
          <a:p>
            <a:endParaRPr lang="zh-CN" altLang="en-US"/>
          </a:p>
        </p:txBody>
      </p:sp>
      <p:sp>
        <p:nvSpPr>
          <p:cNvPr id="7" name="灯片编号占位符 5">
            <a:extLst>
              <a:ext uri="{FF2B5EF4-FFF2-40B4-BE49-F238E27FC236}">
                <a16:creationId xmlns:a16="http://schemas.microsoft.com/office/drawing/2014/main" id="{94E4715A-F29B-42B8-9128-6F876D7F84D2}"/>
              </a:ext>
            </a:extLst>
          </p:cNvPr>
          <p:cNvSpPr>
            <a:spLocks noGrp="1"/>
          </p:cNvSpPr>
          <p:nvPr>
            <p:ph type="sldNum" sz="quarter" idx="12"/>
          </p:nvPr>
        </p:nvSpPr>
        <p:spPr>
          <a:ln/>
        </p:spPr>
        <p:txBody>
          <a:bodyPr/>
          <a:lstStyle>
            <a:lvl1pPr>
              <a:defRPr/>
            </a:lvl1pPr>
          </a:lstStyle>
          <a:p>
            <a:fld id="{67AF7A98-787F-4284-9A1D-8A171DD8F560}" type="slidenum">
              <a:rPr lang="zh-CN" altLang="en-US"/>
              <a:pPr/>
              <a:t>‹#›</a:t>
            </a:fld>
            <a:endParaRPr lang="zh-CN" altLang="en-US"/>
          </a:p>
        </p:txBody>
      </p:sp>
    </p:spTree>
    <p:extLst>
      <p:ext uri="{BB962C8B-B14F-4D97-AF65-F5344CB8AC3E}">
        <p14:creationId xmlns:p14="http://schemas.microsoft.com/office/powerpoint/2010/main" val="1551428189"/>
      </p:ext>
    </p:extLst>
  </p:cSld>
  <p:clrMapOvr>
    <a:masterClrMapping/>
  </p:clrMapOvr>
  <p:transition spd="slow">
    <p:random/>
    <p:sndAc>
      <p:stSnd>
        <p:snd r:embed="rId1" name="camera.wav"/>
      </p:stSnd>
    </p:sndAc>
  </p:transition>
  <p:hf sldNum="0"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a:extLst>
              <a:ext uri="{FF2B5EF4-FFF2-40B4-BE49-F238E27FC236}">
                <a16:creationId xmlns:a16="http://schemas.microsoft.com/office/drawing/2014/main" id="{6EB426D1-74F7-4B5B-B36A-E7115AE7A5C0}"/>
              </a:ext>
            </a:extLst>
          </p:cNvPr>
          <p:cNvSpPr>
            <a:spLocks noGrp="1"/>
          </p:cNvSpPr>
          <p:nvPr>
            <p:ph type="dt" sz="half" idx="10"/>
          </p:nvPr>
        </p:nvSpPr>
        <p:spPr>
          <a:ln/>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998FE670-3083-4328-9C19-447D6B0A7C16}"/>
              </a:ext>
            </a:extLst>
          </p:cNvPr>
          <p:cNvSpPr>
            <a:spLocks noGrp="1"/>
          </p:cNvSpPr>
          <p:nvPr>
            <p:ph type="ftr" sz="quarter" idx="11"/>
          </p:nvPr>
        </p:nvSpPr>
        <p:spPr>
          <a:ln/>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93561A47-DA38-47D2-815F-5D8DC2093EAB}"/>
              </a:ext>
            </a:extLst>
          </p:cNvPr>
          <p:cNvSpPr>
            <a:spLocks noGrp="1"/>
          </p:cNvSpPr>
          <p:nvPr>
            <p:ph type="sldNum" sz="quarter" idx="12"/>
          </p:nvPr>
        </p:nvSpPr>
        <p:spPr>
          <a:ln/>
        </p:spPr>
        <p:txBody>
          <a:bodyPr/>
          <a:lstStyle>
            <a:lvl1pPr>
              <a:defRPr/>
            </a:lvl1pPr>
          </a:lstStyle>
          <a:p>
            <a:fld id="{6B73E927-EAC7-40DB-A0EF-EA699D495C04}" type="slidenum">
              <a:rPr lang="zh-CN" altLang="en-US"/>
              <a:pPr/>
              <a:t>‹#›</a:t>
            </a:fld>
            <a:endParaRPr lang="zh-CN" altLang="en-US"/>
          </a:p>
        </p:txBody>
      </p:sp>
    </p:spTree>
    <p:extLst>
      <p:ext uri="{BB962C8B-B14F-4D97-AF65-F5344CB8AC3E}">
        <p14:creationId xmlns:p14="http://schemas.microsoft.com/office/powerpoint/2010/main" val="670122113"/>
      </p:ext>
    </p:extLst>
  </p:cSld>
  <p:clrMapOvr>
    <a:masterClrMapping/>
  </p:clrMapOvr>
  <p:transition spd="slow">
    <p:random/>
    <p:sndAc>
      <p:stSnd>
        <p:snd r:embed="rId1" name="camera.wav"/>
      </p:stSnd>
    </p:sndAc>
  </p:transition>
  <p:hf sldNum="0"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68678" y="214313"/>
            <a:ext cx="2118122" cy="5911850"/>
          </a:xfr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214313" y="214313"/>
            <a:ext cx="6231576" cy="5911850"/>
          </a:xfr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a:extLst>
              <a:ext uri="{FF2B5EF4-FFF2-40B4-BE49-F238E27FC236}">
                <a16:creationId xmlns:a16="http://schemas.microsoft.com/office/drawing/2014/main" id="{E911A0AB-3396-4E09-8F2A-02B114F73572}"/>
              </a:ext>
            </a:extLst>
          </p:cNvPr>
          <p:cNvSpPr>
            <a:spLocks noGrp="1"/>
          </p:cNvSpPr>
          <p:nvPr>
            <p:ph type="dt" sz="half" idx="10"/>
          </p:nvPr>
        </p:nvSpPr>
        <p:spPr>
          <a:ln/>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948ECF0E-A1C2-4F45-A99B-5B078E2C80E1}"/>
              </a:ext>
            </a:extLst>
          </p:cNvPr>
          <p:cNvSpPr>
            <a:spLocks noGrp="1"/>
          </p:cNvSpPr>
          <p:nvPr>
            <p:ph type="ftr" sz="quarter" idx="11"/>
          </p:nvPr>
        </p:nvSpPr>
        <p:spPr>
          <a:ln/>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85F92F51-B729-4EA1-8C56-C7E30454F881}"/>
              </a:ext>
            </a:extLst>
          </p:cNvPr>
          <p:cNvSpPr>
            <a:spLocks noGrp="1"/>
          </p:cNvSpPr>
          <p:nvPr>
            <p:ph type="sldNum" sz="quarter" idx="12"/>
          </p:nvPr>
        </p:nvSpPr>
        <p:spPr>
          <a:ln/>
        </p:spPr>
        <p:txBody>
          <a:bodyPr/>
          <a:lstStyle>
            <a:lvl1pPr>
              <a:defRPr/>
            </a:lvl1pPr>
          </a:lstStyle>
          <a:p>
            <a:fld id="{F3D714D4-70D7-4A19-940D-31FB4C2920F7}" type="slidenum">
              <a:rPr lang="zh-CN" altLang="en-US"/>
              <a:pPr/>
              <a:t>‹#›</a:t>
            </a:fld>
            <a:endParaRPr lang="zh-CN" altLang="en-US"/>
          </a:p>
        </p:txBody>
      </p:sp>
    </p:spTree>
    <p:extLst>
      <p:ext uri="{BB962C8B-B14F-4D97-AF65-F5344CB8AC3E}">
        <p14:creationId xmlns:p14="http://schemas.microsoft.com/office/powerpoint/2010/main" val="2716238421"/>
      </p:ext>
    </p:extLst>
  </p:cSld>
  <p:clrMapOvr>
    <a:masterClrMapping/>
  </p:clrMapOvr>
  <p:transition spd="slow">
    <p:random/>
    <p:sndAc>
      <p:stSnd>
        <p:snd r:embed="rId1" name="camera.wav"/>
      </p:stSnd>
    </p:sndAc>
  </p:transition>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sz="half" idx="1"/>
          </p:nvPr>
        </p:nvSpPr>
        <p:spPr>
          <a:xfrm>
            <a:off x="457200" y="1357313"/>
            <a:ext cx="4032504" cy="4768850"/>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654296" y="1357313"/>
            <a:ext cx="4032504" cy="4768850"/>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日期占位符 3">
            <a:extLst>
              <a:ext uri="{FF2B5EF4-FFF2-40B4-BE49-F238E27FC236}">
                <a16:creationId xmlns:a16="http://schemas.microsoft.com/office/drawing/2014/main" id="{85E73BDB-C591-4AF9-97D7-FF8F99CBD2A3}"/>
              </a:ext>
            </a:extLst>
          </p:cNvPr>
          <p:cNvSpPr>
            <a:spLocks noGrp="1"/>
          </p:cNvSpPr>
          <p:nvPr>
            <p:ph type="dt" sz="half" idx="10"/>
          </p:nvPr>
        </p:nvSpPr>
        <p:spPr>
          <a:ln/>
        </p:spPr>
        <p:txBody>
          <a:bodyPr/>
          <a:lstStyle>
            <a:lvl1pPr>
              <a:defRPr/>
            </a:lvl1pPr>
          </a:lstStyle>
          <a:p>
            <a:endParaRPr lang="zh-CN" altLang="en-US"/>
          </a:p>
        </p:txBody>
      </p:sp>
      <p:sp>
        <p:nvSpPr>
          <p:cNvPr id="6" name="页脚占位符 4">
            <a:extLst>
              <a:ext uri="{FF2B5EF4-FFF2-40B4-BE49-F238E27FC236}">
                <a16:creationId xmlns:a16="http://schemas.microsoft.com/office/drawing/2014/main" id="{2A7A22AC-EF7B-45D1-A4AD-8A211FA7A36F}"/>
              </a:ext>
            </a:extLst>
          </p:cNvPr>
          <p:cNvSpPr>
            <a:spLocks noGrp="1"/>
          </p:cNvSpPr>
          <p:nvPr>
            <p:ph type="ftr" sz="quarter" idx="11"/>
          </p:nvPr>
        </p:nvSpPr>
        <p:spPr>
          <a:ln/>
        </p:spPr>
        <p:txBody>
          <a:bodyPr/>
          <a:lstStyle>
            <a:lvl1pPr>
              <a:defRPr/>
            </a:lvl1pPr>
          </a:lstStyle>
          <a:p>
            <a:endParaRPr lang="zh-CN" altLang="en-US"/>
          </a:p>
        </p:txBody>
      </p:sp>
      <p:sp>
        <p:nvSpPr>
          <p:cNvPr id="7" name="灯片编号占位符 5">
            <a:extLst>
              <a:ext uri="{FF2B5EF4-FFF2-40B4-BE49-F238E27FC236}">
                <a16:creationId xmlns:a16="http://schemas.microsoft.com/office/drawing/2014/main" id="{90BAB858-A3A0-4C6B-9A8A-CA56E9A04913}"/>
              </a:ext>
            </a:extLst>
          </p:cNvPr>
          <p:cNvSpPr>
            <a:spLocks noGrp="1"/>
          </p:cNvSpPr>
          <p:nvPr>
            <p:ph type="sldNum" sz="quarter" idx="12"/>
          </p:nvPr>
        </p:nvSpPr>
        <p:spPr>
          <a:ln/>
        </p:spPr>
        <p:txBody>
          <a:bodyPr/>
          <a:lstStyle>
            <a:lvl1pPr>
              <a:defRPr/>
            </a:lvl1pPr>
          </a:lstStyle>
          <a:p>
            <a:fld id="{4280D95F-1F42-44B0-A98F-3DFD45EE9531}" type="slidenum">
              <a:rPr lang="zh-CN" altLang="en-US"/>
              <a:pPr/>
              <a:t>‹#›</a:t>
            </a:fld>
            <a:endParaRPr lang="zh-CN" altLang="en-US"/>
          </a:p>
        </p:txBody>
      </p:sp>
    </p:spTree>
    <p:extLst>
      <p:ext uri="{BB962C8B-B14F-4D97-AF65-F5344CB8AC3E}">
        <p14:creationId xmlns:p14="http://schemas.microsoft.com/office/powerpoint/2010/main" val="3988795117"/>
      </p:ext>
    </p:extLst>
  </p:cSld>
  <p:clrMapOvr>
    <a:masterClrMapping/>
  </p:clrMapOvr>
  <p:transition spd="slow">
    <p:random/>
    <p:sndAc>
      <p:stSnd>
        <p:snd r:embed="rId1" name="camera.wav"/>
      </p:stSnd>
    </p:sndAc>
  </p:transition>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noProof="1"/>
              <a:t>单击此处编辑母版标题样式</a:t>
            </a:r>
          </a:p>
        </p:txBody>
      </p:sp>
      <p:sp>
        <p:nvSpPr>
          <p:cNvPr id="3" name="文本占位符 2"/>
          <p:cNvSpPr>
            <a:spLocks noGrp="1"/>
          </p:cNvSpPr>
          <p:nvPr>
            <p:ph type="body" idx="1"/>
          </p:nvPr>
        </p:nvSpPr>
        <p:spPr>
          <a:xfrm>
            <a:off x="629841"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629841" y="2505075"/>
            <a:ext cx="3868340" cy="368458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7" name="日期占位符 3">
            <a:extLst>
              <a:ext uri="{FF2B5EF4-FFF2-40B4-BE49-F238E27FC236}">
                <a16:creationId xmlns:a16="http://schemas.microsoft.com/office/drawing/2014/main" id="{4A85E157-5BF0-4EC5-B3FC-274D4DF48DD6}"/>
              </a:ext>
            </a:extLst>
          </p:cNvPr>
          <p:cNvSpPr>
            <a:spLocks noGrp="1"/>
          </p:cNvSpPr>
          <p:nvPr>
            <p:ph type="dt" sz="half" idx="10"/>
          </p:nvPr>
        </p:nvSpPr>
        <p:spPr>
          <a:ln/>
        </p:spPr>
        <p:txBody>
          <a:bodyPr/>
          <a:lstStyle>
            <a:lvl1pPr>
              <a:defRPr/>
            </a:lvl1pPr>
          </a:lstStyle>
          <a:p>
            <a:endParaRPr lang="zh-CN" altLang="en-US"/>
          </a:p>
        </p:txBody>
      </p:sp>
      <p:sp>
        <p:nvSpPr>
          <p:cNvPr id="8" name="页脚占位符 4">
            <a:extLst>
              <a:ext uri="{FF2B5EF4-FFF2-40B4-BE49-F238E27FC236}">
                <a16:creationId xmlns:a16="http://schemas.microsoft.com/office/drawing/2014/main" id="{7763D545-02D0-4AEA-BB0C-2127440BC329}"/>
              </a:ext>
            </a:extLst>
          </p:cNvPr>
          <p:cNvSpPr>
            <a:spLocks noGrp="1"/>
          </p:cNvSpPr>
          <p:nvPr>
            <p:ph type="ftr" sz="quarter" idx="11"/>
          </p:nvPr>
        </p:nvSpPr>
        <p:spPr>
          <a:ln/>
        </p:spPr>
        <p:txBody>
          <a:bodyPr/>
          <a:lstStyle>
            <a:lvl1pPr>
              <a:defRPr/>
            </a:lvl1pPr>
          </a:lstStyle>
          <a:p>
            <a:endParaRPr lang="zh-CN" altLang="en-US"/>
          </a:p>
        </p:txBody>
      </p:sp>
      <p:sp>
        <p:nvSpPr>
          <p:cNvPr id="9" name="灯片编号占位符 5">
            <a:extLst>
              <a:ext uri="{FF2B5EF4-FFF2-40B4-BE49-F238E27FC236}">
                <a16:creationId xmlns:a16="http://schemas.microsoft.com/office/drawing/2014/main" id="{6846604D-B743-4E07-B993-68F50AD175BC}"/>
              </a:ext>
            </a:extLst>
          </p:cNvPr>
          <p:cNvSpPr>
            <a:spLocks noGrp="1"/>
          </p:cNvSpPr>
          <p:nvPr>
            <p:ph type="sldNum" sz="quarter" idx="12"/>
          </p:nvPr>
        </p:nvSpPr>
        <p:spPr>
          <a:ln/>
        </p:spPr>
        <p:txBody>
          <a:bodyPr/>
          <a:lstStyle>
            <a:lvl1pPr>
              <a:defRPr/>
            </a:lvl1pPr>
          </a:lstStyle>
          <a:p>
            <a:fld id="{D58A68F5-6C39-4EB2-8088-FFD1D9B0CC5D}" type="slidenum">
              <a:rPr lang="zh-CN" altLang="en-US"/>
              <a:pPr/>
              <a:t>‹#›</a:t>
            </a:fld>
            <a:endParaRPr lang="zh-CN" altLang="en-US"/>
          </a:p>
        </p:txBody>
      </p:sp>
    </p:spTree>
    <p:extLst>
      <p:ext uri="{BB962C8B-B14F-4D97-AF65-F5344CB8AC3E}">
        <p14:creationId xmlns:p14="http://schemas.microsoft.com/office/powerpoint/2010/main" val="2045302146"/>
      </p:ext>
    </p:extLst>
  </p:cSld>
  <p:clrMapOvr>
    <a:masterClrMapping/>
  </p:clrMapOvr>
  <p:transition spd="slow">
    <p:random/>
    <p:sndAc>
      <p:stSnd>
        <p:snd r:embed="rId1" name="camera.wav"/>
      </p:stSnd>
    </p:sndAc>
  </p:transition>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日期占位符 3">
            <a:extLst>
              <a:ext uri="{FF2B5EF4-FFF2-40B4-BE49-F238E27FC236}">
                <a16:creationId xmlns:a16="http://schemas.microsoft.com/office/drawing/2014/main" id="{BF6393D8-82B2-42A1-AEBC-E65C96A8F438}"/>
              </a:ext>
            </a:extLst>
          </p:cNvPr>
          <p:cNvSpPr>
            <a:spLocks noGrp="1"/>
          </p:cNvSpPr>
          <p:nvPr>
            <p:ph type="dt" sz="half" idx="10"/>
          </p:nvPr>
        </p:nvSpPr>
        <p:spPr>
          <a:ln/>
        </p:spPr>
        <p:txBody>
          <a:bodyPr/>
          <a:lstStyle>
            <a:lvl1pPr>
              <a:defRPr/>
            </a:lvl1pPr>
          </a:lstStyle>
          <a:p>
            <a:endParaRPr lang="zh-CN" altLang="en-US"/>
          </a:p>
        </p:txBody>
      </p:sp>
      <p:sp>
        <p:nvSpPr>
          <p:cNvPr id="4" name="页脚占位符 4">
            <a:extLst>
              <a:ext uri="{FF2B5EF4-FFF2-40B4-BE49-F238E27FC236}">
                <a16:creationId xmlns:a16="http://schemas.microsoft.com/office/drawing/2014/main" id="{ECFAB4CA-8537-4376-B98A-229A15847638}"/>
              </a:ext>
            </a:extLst>
          </p:cNvPr>
          <p:cNvSpPr>
            <a:spLocks noGrp="1"/>
          </p:cNvSpPr>
          <p:nvPr>
            <p:ph type="ftr" sz="quarter" idx="11"/>
          </p:nvPr>
        </p:nvSpPr>
        <p:spPr>
          <a:ln/>
        </p:spPr>
        <p:txBody>
          <a:bodyPr/>
          <a:lstStyle>
            <a:lvl1pPr>
              <a:defRPr/>
            </a:lvl1pPr>
          </a:lstStyle>
          <a:p>
            <a:endParaRPr lang="zh-CN" altLang="en-US"/>
          </a:p>
        </p:txBody>
      </p:sp>
      <p:sp>
        <p:nvSpPr>
          <p:cNvPr id="5" name="灯片编号占位符 5">
            <a:extLst>
              <a:ext uri="{FF2B5EF4-FFF2-40B4-BE49-F238E27FC236}">
                <a16:creationId xmlns:a16="http://schemas.microsoft.com/office/drawing/2014/main" id="{63D8EBA3-9923-4EB2-B5C7-3BA2EB7A8B7D}"/>
              </a:ext>
            </a:extLst>
          </p:cNvPr>
          <p:cNvSpPr>
            <a:spLocks noGrp="1"/>
          </p:cNvSpPr>
          <p:nvPr>
            <p:ph type="sldNum" sz="quarter" idx="12"/>
          </p:nvPr>
        </p:nvSpPr>
        <p:spPr>
          <a:ln/>
        </p:spPr>
        <p:txBody>
          <a:bodyPr/>
          <a:lstStyle>
            <a:lvl1pPr>
              <a:defRPr/>
            </a:lvl1pPr>
          </a:lstStyle>
          <a:p>
            <a:fld id="{1F93293E-9A46-4BDA-B472-405EC23D8DF0}" type="slidenum">
              <a:rPr lang="zh-CN" altLang="en-US"/>
              <a:pPr/>
              <a:t>‹#›</a:t>
            </a:fld>
            <a:endParaRPr lang="zh-CN" altLang="en-US"/>
          </a:p>
        </p:txBody>
      </p:sp>
    </p:spTree>
    <p:extLst>
      <p:ext uri="{BB962C8B-B14F-4D97-AF65-F5344CB8AC3E}">
        <p14:creationId xmlns:p14="http://schemas.microsoft.com/office/powerpoint/2010/main" val="382958444"/>
      </p:ext>
    </p:extLst>
  </p:cSld>
  <p:clrMapOvr>
    <a:masterClrMapping/>
  </p:clrMapOvr>
  <p:transition spd="slow">
    <p:random/>
    <p:sndAc>
      <p:stSnd>
        <p:snd r:embed="rId1" name="camera.wav"/>
      </p:stSnd>
    </p:sndAc>
  </p:transition>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a:extLst>
              <a:ext uri="{FF2B5EF4-FFF2-40B4-BE49-F238E27FC236}">
                <a16:creationId xmlns:a16="http://schemas.microsoft.com/office/drawing/2014/main" id="{072412FE-DA66-4ECC-AAC6-8C8CB42B8CB8}"/>
              </a:ext>
            </a:extLst>
          </p:cNvPr>
          <p:cNvSpPr>
            <a:spLocks noGrp="1"/>
          </p:cNvSpPr>
          <p:nvPr>
            <p:ph type="dt" sz="half" idx="10"/>
          </p:nvPr>
        </p:nvSpPr>
        <p:spPr>
          <a:ln/>
        </p:spPr>
        <p:txBody>
          <a:bodyPr/>
          <a:lstStyle>
            <a:lvl1pPr>
              <a:defRPr/>
            </a:lvl1pPr>
          </a:lstStyle>
          <a:p>
            <a:endParaRPr lang="zh-CN" altLang="en-US"/>
          </a:p>
        </p:txBody>
      </p:sp>
      <p:sp>
        <p:nvSpPr>
          <p:cNvPr id="3" name="页脚占位符 4">
            <a:extLst>
              <a:ext uri="{FF2B5EF4-FFF2-40B4-BE49-F238E27FC236}">
                <a16:creationId xmlns:a16="http://schemas.microsoft.com/office/drawing/2014/main" id="{5BD9594E-9448-4617-AAFD-449C5A2421BE}"/>
              </a:ext>
            </a:extLst>
          </p:cNvPr>
          <p:cNvSpPr>
            <a:spLocks noGrp="1"/>
          </p:cNvSpPr>
          <p:nvPr>
            <p:ph type="ftr" sz="quarter" idx="11"/>
          </p:nvPr>
        </p:nvSpPr>
        <p:spPr>
          <a:ln/>
        </p:spPr>
        <p:txBody>
          <a:bodyPr/>
          <a:lstStyle>
            <a:lvl1pPr>
              <a:defRPr/>
            </a:lvl1pPr>
          </a:lstStyle>
          <a:p>
            <a:endParaRPr lang="zh-CN" altLang="en-US"/>
          </a:p>
        </p:txBody>
      </p:sp>
      <p:sp>
        <p:nvSpPr>
          <p:cNvPr id="4" name="灯片编号占位符 5">
            <a:extLst>
              <a:ext uri="{FF2B5EF4-FFF2-40B4-BE49-F238E27FC236}">
                <a16:creationId xmlns:a16="http://schemas.microsoft.com/office/drawing/2014/main" id="{2216A809-663C-483F-85A4-E3CD16C2C8E9}"/>
              </a:ext>
            </a:extLst>
          </p:cNvPr>
          <p:cNvSpPr>
            <a:spLocks noGrp="1"/>
          </p:cNvSpPr>
          <p:nvPr>
            <p:ph type="sldNum" sz="quarter" idx="12"/>
          </p:nvPr>
        </p:nvSpPr>
        <p:spPr>
          <a:ln/>
        </p:spPr>
        <p:txBody>
          <a:bodyPr/>
          <a:lstStyle>
            <a:lvl1pPr>
              <a:defRPr/>
            </a:lvl1pPr>
          </a:lstStyle>
          <a:p>
            <a:fld id="{D9BDFF1A-3BE0-4E62-9C2D-31BF2EEE5B44}" type="slidenum">
              <a:rPr lang="zh-CN" altLang="en-US"/>
              <a:pPr/>
              <a:t>‹#›</a:t>
            </a:fld>
            <a:endParaRPr lang="zh-CN" altLang="en-US"/>
          </a:p>
        </p:txBody>
      </p:sp>
    </p:spTree>
    <p:extLst>
      <p:ext uri="{BB962C8B-B14F-4D97-AF65-F5344CB8AC3E}">
        <p14:creationId xmlns:p14="http://schemas.microsoft.com/office/powerpoint/2010/main" val="4112871212"/>
      </p:ext>
    </p:extLst>
  </p:cSld>
  <p:clrMapOvr>
    <a:masterClrMapping/>
  </p:clrMapOvr>
  <p:transition spd="slow">
    <p:random/>
    <p:sndAc>
      <p:stSnd>
        <p:snd r:embed="rId1" name="camera.wav"/>
      </p:stSnd>
    </p:sndAc>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
        <p:nvSpPr>
          <p:cNvPr id="5" name="日期占位符 3">
            <a:extLst>
              <a:ext uri="{FF2B5EF4-FFF2-40B4-BE49-F238E27FC236}">
                <a16:creationId xmlns:a16="http://schemas.microsoft.com/office/drawing/2014/main" id="{A008737D-D0B2-46D9-B074-0D7DC807CAAD}"/>
              </a:ext>
            </a:extLst>
          </p:cNvPr>
          <p:cNvSpPr>
            <a:spLocks noGrp="1"/>
          </p:cNvSpPr>
          <p:nvPr>
            <p:ph type="dt" sz="half" idx="10"/>
          </p:nvPr>
        </p:nvSpPr>
        <p:spPr>
          <a:ln/>
        </p:spPr>
        <p:txBody>
          <a:bodyPr/>
          <a:lstStyle>
            <a:lvl1pPr>
              <a:defRPr/>
            </a:lvl1pPr>
          </a:lstStyle>
          <a:p>
            <a:endParaRPr lang="zh-CN" altLang="en-US"/>
          </a:p>
        </p:txBody>
      </p:sp>
      <p:sp>
        <p:nvSpPr>
          <p:cNvPr id="6" name="页脚占位符 4">
            <a:extLst>
              <a:ext uri="{FF2B5EF4-FFF2-40B4-BE49-F238E27FC236}">
                <a16:creationId xmlns:a16="http://schemas.microsoft.com/office/drawing/2014/main" id="{422179C5-B1C2-49FA-A5D4-472F546620C8}"/>
              </a:ext>
            </a:extLst>
          </p:cNvPr>
          <p:cNvSpPr>
            <a:spLocks noGrp="1"/>
          </p:cNvSpPr>
          <p:nvPr>
            <p:ph type="ftr" sz="quarter" idx="11"/>
          </p:nvPr>
        </p:nvSpPr>
        <p:spPr>
          <a:ln/>
        </p:spPr>
        <p:txBody>
          <a:bodyPr/>
          <a:lstStyle>
            <a:lvl1pPr>
              <a:defRPr/>
            </a:lvl1pPr>
          </a:lstStyle>
          <a:p>
            <a:endParaRPr lang="zh-CN" altLang="en-US"/>
          </a:p>
        </p:txBody>
      </p:sp>
      <p:sp>
        <p:nvSpPr>
          <p:cNvPr id="7" name="灯片编号占位符 5">
            <a:extLst>
              <a:ext uri="{FF2B5EF4-FFF2-40B4-BE49-F238E27FC236}">
                <a16:creationId xmlns:a16="http://schemas.microsoft.com/office/drawing/2014/main" id="{98834961-D654-400F-9734-4D6A49AEBF80}"/>
              </a:ext>
            </a:extLst>
          </p:cNvPr>
          <p:cNvSpPr>
            <a:spLocks noGrp="1"/>
          </p:cNvSpPr>
          <p:nvPr>
            <p:ph type="sldNum" sz="quarter" idx="12"/>
          </p:nvPr>
        </p:nvSpPr>
        <p:spPr>
          <a:ln/>
        </p:spPr>
        <p:txBody>
          <a:bodyPr/>
          <a:lstStyle>
            <a:lvl1pPr>
              <a:defRPr/>
            </a:lvl1pPr>
          </a:lstStyle>
          <a:p>
            <a:fld id="{711E39FD-A725-4127-80B3-370C7BE677A0}" type="slidenum">
              <a:rPr lang="zh-CN" altLang="en-US"/>
              <a:pPr/>
              <a:t>‹#›</a:t>
            </a:fld>
            <a:endParaRPr lang="zh-CN" altLang="en-US"/>
          </a:p>
        </p:txBody>
      </p:sp>
    </p:spTree>
    <p:extLst>
      <p:ext uri="{BB962C8B-B14F-4D97-AF65-F5344CB8AC3E}">
        <p14:creationId xmlns:p14="http://schemas.microsoft.com/office/powerpoint/2010/main" val="289629424"/>
      </p:ext>
    </p:extLst>
  </p:cSld>
  <p:clrMapOvr>
    <a:masterClrMapping/>
  </p:clrMapOvr>
  <p:transition spd="slow">
    <p:random/>
    <p:sndAc>
      <p:stSnd>
        <p:snd r:embed="rId1" name="camera.wav"/>
      </p:stSnd>
    </p:sndAc>
  </p:transition>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3887391" y="987425"/>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
        <p:nvSpPr>
          <p:cNvPr id="5" name="日期占位符 3">
            <a:extLst>
              <a:ext uri="{FF2B5EF4-FFF2-40B4-BE49-F238E27FC236}">
                <a16:creationId xmlns:a16="http://schemas.microsoft.com/office/drawing/2014/main" id="{625AC500-0B02-4C75-83C6-4B9C6E3A6B5B}"/>
              </a:ext>
            </a:extLst>
          </p:cNvPr>
          <p:cNvSpPr>
            <a:spLocks noGrp="1"/>
          </p:cNvSpPr>
          <p:nvPr>
            <p:ph type="dt" sz="half" idx="10"/>
          </p:nvPr>
        </p:nvSpPr>
        <p:spPr>
          <a:ln/>
        </p:spPr>
        <p:txBody>
          <a:bodyPr/>
          <a:lstStyle>
            <a:lvl1pPr>
              <a:defRPr/>
            </a:lvl1pPr>
          </a:lstStyle>
          <a:p>
            <a:endParaRPr lang="zh-CN" altLang="en-US"/>
          </a:p>
        </p:txBody>
      </p:sp>
      <p:sp>
        <p:nvSpPr>
          <p:cNvPr id="6" name="页脚占位符 4">
            <a:extLst>
              <a:ext uri="{FF2B5EF4-FFF2-40B4-BE49-F238E27FC236}">
                <a16:creationId xmlns:a16="http://schemas.microsoft.com/office/drawing/2014/main" id="{3B3DC236-1752-420F-8F0D-D2146A1CA537}"/>
              </a:ext>
            </a:extLst>
          </p:cNvPr>
          <p:cNvSpPr>
            <a:spLocks noGrp="1"/>
          </p:cNvSpPr>
          <p:nvPr>
            <p:ph type="ftr" sz="quarter" idx="11"/>
          </p:nvPr>
        </p:nvSpPr>
        <p:spPr>
          <a:ln/>
        </p:spPr>
        <p:txBody>
          <a:bodyPr/>
          <a:lstStyle>
            <a:lvl1pPr>
              <a:defRPr/>
            </a:lvl1pPr>
          </a:lstStyle>
          <a:p>
            <a:endParaRPr lang="zh-CN" altLang="en-US"/>
          </a:p>
        </p:txBody>
      </p:sp>
      <p:sp>
        <p:nvSpPr>
          <p:cNvPr id="7" name="灯片编号占位符 5">
            <a:extLst>
              <a:ext uri="{FF2B5EF4-FFF2-40B4-BE49-F238E27FC236}">
                <a16:creationId xmlns:a16="http://schemas.microsoft.com/office/drawing/2014/main" id="{3649310E-8ACD-4B9B-BA3B-186C5C3D94BD}"/>
              </a:ext>
            </a:extLst>
          </p:cNvPr>
          <p:cNvSpPr>
            <a:spLocks noGrp="1"/>
          </p:cNvSpPr>
          <p:nvPr>
            <p:ph type="sldNum" sz="quarter" idx="12"/>
          </p:nvPr>
        </p:nvSpPr>
        <p:spPr>
          <a:ln/>
        </p:spPr>
        <p:txBody>
          <a:bodyPr/>
          <a:lstStyle>
            <a:lvl1pPr>
              <a:defRPr/>
            </a:lvl1pPr>
          </a:lstStyle>
          <a:p>
            <a:fld id="{F73BD538-947B-4611-85A7-01CAE9D5CA79}" type="slidenum">
              <a:rPr lang="zh-CN" altLang="en-US"/>
              <a:pPr/>
              <a:t>‹#›</a:t>
            </a:fld>
            <a:endParaRPr lang="zh-CN" altLang="en-US"/>
          </a:p>
        </p:txBody>
      </p:sp>
    </p:spTree>
    <p:extLst>
      <p:ext uri="{BB962C8B-B14F-4D97-AF65-F5344CB8AC3E}">
        <p14:creationId xmlns:p14="http://schemas.microsoft.com/office/powerpoint/2010/main" val="2490068634"/>
      </p:ext>
    </p:extLst>
  </p:cSld>
  <p:clrMapOvr>
    <a:masterClrMapping/>
  </p:clrMapOvr>
  <p:transition spd="slow">
    <p:random/>
    <p:sndAc>
      <p:stSnd>
        <p:snd r:embed="rId1" name="camera.wav"/>
      </p:stSnd>
    </p:sndAc>
  </p:transition>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audio" Target="../media/audio1.wav"/><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audio" Target="../media/audio1.wav"/><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标题占位符 1">
            <a:extLst>
              <a:ext uri="{FF2B5EF4-FFF2-40B4-BE49-F238E27FC236}">
                <a16:creationId xmlns:a16="http://schemas.microsoft.com/office/drawing/2014/main" id="{C8DC1D2B-9048-45F6-BE9B-B675006CB235}"/>
              </a:ext>
            </a:extLst>
          </p:cNvPr>
          <p:cNvSpPr>
            <a:spLocks noChangeArrowheads="1"/>
          </p:cNvSpPr>
          <p:nvPr>
            <p:ph type="title" idx="4294967295"/>
          </p:nvPr>
        </p:nvSpPr>
        <p:spPr bwMode="auto">
          <a:xfrm>
            <a:off x="214313" y="214313"/>
            <a:ext cx="7237412"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文本占位符 2">
            <a:extLst>
              <a:ext uri="{FF2B5EF4-FFF2-40B4-BE49-F238E27FC236}">
                <a16:creationId xmlns:a16="http://schemas.microsoft.com/office/drawing/2014/main" id="{6C7C5627-A9F3-4F74-A5C9-9E895FED98C6}"/>
              </a:ext>
            </a:extLst>
          </p:cNvPr>
          <p:cNvSpPr>
            <a:spLocks noChangeArrowheads="1"/>
          </p:cNvSpPr>
          <p:nvPr>
            <p:ph type="body" idx="4294967295"/>
          </p:nvPr>
        </p:nvSpPr>
        <p:spPr bwMode="auto">
          <a:xfrm>
            <a:off x="457200" y="1357313"/>
            <a:ext cx="8229600"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28" name="日期占位符 3">
            <a:extLst>
              <a:ext uri="{FF2B5EF4-FFF2-40B4-BE49-F238E27FC236}">
                <a16:creationId xmlns:a16="http://schemas.microsoft.com/office/drawing/2014/main" id="{94A16475-B250-45D1-873C-5346D377B53A}"/>
              </a:ext>
            </a:extLst>
          </p:cNvPr>
          <p:cNvSpPr>
            <a:spLocks noGrp="1"/>
          </p:cNvSpPr>
          <p:nvPr>
            <p:ph type="dt" sz="half" idx="2"/>
          </p:nvPr>
        </p:nvSpPr>
        <p:spPr>
          <a:xfrm>
            <a:off x="457200" y="6356350"/>
            <a:ext cx="2133600" cy="365125"/>
          </a:xfrm>
          <a:prstGeom prst="rect">
            <a:avLst/>
          </a:prstGeom>
          <a:noFill/>
          <a:ln w="9525">
            <a:noFill/>
            <a:miter/>
          </a:ln>
        </p:spPr>
        <p:txBody>
          <a:bodyPr anchor="ctr"/>
          <a:lstStyle>
            <a:lvl1pPr>
              <a:defRPr sz="1200" noProof="1" dirty="0">
                <a:solidFill>
                  <a:srgbClr val="898989"/>
                </a:solidFill>
              </a:defRPr>
            </a:lvl1pPr>
          </a:lstStyle>
          <a:p>
            <a:endParaRPr lang="zh-CN" altLang="en-US"/>
          </a:p>
        </p:txBody>
      </p:sp>
      <p:sp>
        <p:nvSpPr>
          <p:cNvPr id="1029" name="页脚占位符 4">
            <a:extLst>
              <a:ext uri="{FF2B5EF4-FFF2-40B4-BE49-F238E27FC236}">
                <a16:creationId xmlns:a16="http://schemas.microsoft.com/office/drawing/2014/main" id="{3ECB6D29-092E-4D86-8610-BCC433116129}"/>
              </a:ext>
            </a:extLst>
          </p:cNvPr>
          <p:cNvSpPr>
            <a:spLocks noGrp="1"/>
          </p:cNvSpPr>
          <p:nvPr>
            <p:ph type="ftr" sz="quarter" idx="3"/>
          </p:nvPr>
        </p:nvSpPr>
        <p:spPr>
          <a:xfrm>
            <a:off x="3124200" y="6356350"/>
            <a:ext cx="2895600" cy="365125"/>
          </a:xfrm>
          <a:prstGeom prst="rect">
            <a:avLst/>
          </a:prstGeom>
          <a:noFill/>
          <a:ln w="9525">
            <a:noFill/>
            <a:miter/>
          </a:ln>
        </p:spPr>
        <p:txBody>
          <a:bodyPr anchor="ctr"/>
          <a:lstStyle>
            <a:lvl1pPr algn="ctr">
              <a:defRPr sz="1200" noProof="1" dirty="0">
                <a:solidFill>
                  <a:srgbClr val="898989"/>
                </a:solidFill>
              </a:defRPr>
            </a:lvl1pPr>
          </a:lstStyle>
          <a:p>
            <a:endParaRPr lang="zh-CN" altLang="en-US"/>
          </a:p>
        </p:txBody>
      </p:sp>
      <p:sp>
        <p:nvSpPr>
          <p:cNvPr id="1030" name="灯片编号占位符 5">
            <a:extLst>
              <a:ext uri="{FF2B5EF4-FFF2-40B4-BE49-F238E27FC236}">
                <a16:creationId xmlns:a16="http://schemas.microsoft.com/office/drawing/2014/main" id="{8A017216-22E5-4792-AE54-163AA0F7E4F2}"/>
              </a:ext>
            </a:extLst>
          </p:cNvPr>
          <p:cNvSpPr>
            <a:spLocks noGrp="1"/>
          </p:cNvSpPr>
          <p:nvPr>
            <p:ph type="sldNum" sz="quarter" idx="4"/>
          </p:nvPr>
        </p:nvSpPr>
        <p:spPr>
          <a:xfrm>
            <a:off x="6553200" y="6356350"/>
            <a:ext cx="2447925" cy="365125"/>
          </a:xfrm>
          <a:prstGeom prst="rect">
            <a:avLst/>
          </a:prstGeom>
          <a:noFill/>
          <a:ln w="9525">
            <a:noFill/>
            <a:miter/>
          </a:ln>
        </p:spPr>
        <p:txBody>
          <a:bodyPr anchor="ctr"/>
          <a:lstStyle>
            <a:lvl1pPr algn="r">
              <a:defRPr sz="1600" noProof="1" dirty="0">
                <a:latin typeface="微软雅黑" pitchFamily="2" charset="-122"/>
                <a:ea typeface="微软雅黑" pitchFamily="2" charset="-122"/>
                <a:cs typeface="+mn-ea"/>
              </a:defRPr>
            </a:lvl1pPr>
          </a:lstStyle>
          <a:p>
            <a:fld id="{45F11C2B-3D9F-47D8-AE27-F2780B31DD91}" type="slidenum">
              <a:rPr lang="zh-CN" altLang="en-US"/>
              <a:pPr/>
              <a:t>‹#›</a:t>
            </a:fld>
            <a:endParaRPr lang="zh-CN" altLang="en-US">
              <a:cs typeface="+mn-cs"/>
            </a:endParaRPr>
          </a:p>
        </p:txBody>
      </p:sp>
    </p:spTree>
  </p:cSld>
  <p:clrMap bg1="lt1" tx1="dk1" bg2="lt2" tx2="dk2" accent1="accent1" accent2="accent2" accent3="accent3" accent4="accent4" accent5="accent5" accent6="accent6" hlink="hlink" folHlink="folHlink"/>
  <p:sldLayoutIdLst>
    <p:sldLayoutId id="2147483664" r:id="rId1"/>
    <p:sldLayoutId id="2147483663" r:id="rId2"/>
    <p:sldLayoutId id="2147483662" r:id="rId3"/>
    <p:sldLayoutId id="2147483661" r:id="rId4"/>
    <p:sldLayoutId id="2147483660" r:id="rId5"/>
    <p:sldLayoutId id="2147483659" r:id="rId6"/>
    <p:sldLayoutId id="2147483658" r:id="rId7"/>
    <p:sldLayoutId id="2147483657" r:id="rId8"/>
    <p:sldLayoutId id="2147483656" r:id="rId9"/>
    <p:sldLayoutId id="2147483655" r:id="rId10"/>
    <p:sldLayoutId id="2147483654" r:id="rId11"/>
    <p:sldLayoutId id="2147483653" r:id="rId12"/>
  </p:sldLayoutIdLst>
  <p:transition spd="slow">
    <p:random/>
    <p:sndAc>
      <p:stSnd>
        <p:snd r:embed="rId14"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ppt_x</p:attrName>
                                        </p:attrNameLst>
                                      </p:cBhvr>
                                      <p:tavLst>
                                        <p:tav tm="0">
                                          <p:val>
                                            <p:strVal val="#ppt_x-.2"/>
                                          </p:val>
                                        </p:tav>
                                        <p:tav tm="100000">
                                          <p:val>
                                            <p:strVal val="#ppt_x"/>
                                          </p:val>
                                        </p:tav>
                                      </p:tavLst>
                                    </p:anim>
                                    <p:anim calcmode="lin" valueType="num">
                                      <p:cBhvr>
                                        <p:cTn id="8" dur="1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2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0" presetClass="entr" presetSubtype="0" fill="hold" grpId="0" nodeType="clickEffect">
                                  <p:stCondLst>
                                    <p:cond delay="0"/>
                                  </p:stCondLst>
                                  <p:childTnLst>
                                    <p:set>
                                      <p:cBhvr>
                                        <p:cTn id="13" dur="0" fill="hold">
                                          <p:stCondLst>
                                            <p:cond delay="0"/>
                                          </p:stCondLst>
                                        </p:cTn>
                                        <p:tgtEl>
                                          <p:spTgt spid="1027">
                                            <p:txEl>
                                              <p:pRg st="0" end="0"/>
                                            </p:txEl>
                                          </p:spTgt>
                                        </p:tgtEl>
                                        <p:attrNameLst>
                                          <p:attrName>style.visibility</p:attrName>
                                        </p:attrNameLst>
                                      </p:cBhvr>
                                      <p:to>
                                        <p:strVal val="visible"/>
                                      </p:to>
                                    </p:set>
                                    <p:animEffect transition="in" filter="fade">
                                      <p:cBhvr>
                                        <p:cTn id="14" dur="500"/>
                                        <p:tgtEl>
                                          <p:spTgt spid="1027">
                                            <p:txEl>
                                              <p:pRg st="0" end="0"/>
                                            </p:txEl>
                                          </p:spTgt>
                                        </p:tgtEl>
                                      </p:cBhvr>
                                    </p:animEffect>
                                    <p:anim calcmode="lin" valueType="num">
                                      <p:cBhvr>
                                        <p:cTn id="15" dur="500" fill="hold"/>
                                        <p:tgtEl>
                                          <p:spTgt spid="102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027">
                                            <p:txEl>
                                              <p:pRg st="0" end="0"/>
                                            </p:txEl>
                                          </p:spTgt>
                                        </p:tgtEl>
                                        <p:attrNameLst>
                                          <p:attrName>ppt_y</p:attrName>
                                        </p:attrNameLst>
                                      </p:cBhvr>
                                      <p:tavLst>
                                        <p:tav tm="0">
                                          <p:val>
                                            <p:strVal val="#ppt_y+.05"/>
                                          </p:val>
                                        </p:tav>
                                        <p:tav tm="100000">
                                          <p:val>
                                            <p:strVal val="#ppt_y"/>
                                          </p:val>
                                        </p:tav>
                                      </p:tavLst>
                                    </p:anim>
                                  </p:childTnLst>
                                </p:cTn>
                              </p:par>
                              <p:par>
                                <p:cTn id="17" presetID="0" presetClass="entr" presetSubtype="0" fill="hold" grpId="0" nodeType="withEffect">
                                  <p:stCondLst>
                                    <p:cond delay="0"/>
                                  </p:stCondLst>
                                  <p:childTnLst>
                                    <p:set>
                                      <p:cBhvr>
                                        <p:cTn id="18" dur="0" fill="hold">
                                          <p:stCondLst>
                                            <p:cond delay="0"/>
                                          </p:stCondLst>
                                        </p:cTn>
                                        <p:tgtEl>
                                          <p:spTgt spid="1027">
                                            <p:txEl>
                                              <p:pRg st="1" end="1"/>
                                            </p:txEl>
                                          </p:spTgt>
                                        </p:tgtEl>
                                        <p:attrNameLst>
                                          <p:attrName>style.visibility</p:attrName>
                                        </p:attrNameLst>
                                      </p:cBhvr>
                                      <p:to>
                                        <p:strVal val="visible"/>
                                      </p:to>
                                    </p:set>
                                    <p:animEffect transition="in" filter="fade">
                                      <p:cBhvr>
                                        <p:cTn id="19" dur="500"/>
                                        <p:tgtEl>
                                          <p:spTgt spid="1027">
                                            <p:txEl>
                                              <p:pRg st="1" end="1"/>
                                            </p:txEl>
                                          </p:spTgt>
                                        </p:tgtEl>
                                      </p:cBhvr>
                                    </p:animEffect>
                                    <p:anim calcmode="lin" valueType="num">
                                      <p:cBhvr>
                                        <p:cTn id="20" dur="500" fill="hold"/>
                                        <p:tgtEl>
                                          <p:spTgt spid="1027">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1027">
                                            <p:txEl>
                                              <p:pRg st="1" end="1"/>
                                            </p:txEl>
                                          </p:spTgt>
                                        </p:tgtEl>
                                        <p:attrNameLst>
                                          <p:attrName>ppt_y</p:attrName>
                                        </p:attrNameLst>
                                      </p:cBhvr>
                                      <p:tavLst>
                                        <p:tav tm="0">
                                          <p:val>
                                            <p:strVal val="#ppt_y+.05"/>
                                          </p:val>
                                        </p:tav>
                                        <p:tav tm="100000">
                                          <p:val>
                                            <p:strVal val="#ppt_y"/>
                                          </p:val>
                                        </p:tav>
                                      </p:tavLst>
                                    </p:anim>
                                  </p:childTnLst>
                                </p:cTn>
                              </p:par>
                              <p:par>
                                <p:cTn id="22" presetID="0" presetClass="entr" presetSubtype="0" fill="hold" grpId="0" nodeType="withEffect">
                                  <p:stCondLst>
                                    <p:cond delay="0"/>
                                  </p:stCondLst>
                                  <p:childTnLst>
                                    <p:set>
                                      <p:cBhvr>
                                        <p:cTn id="23" dur="0" fill="hold">
                                          <p:stCondLst>
                                            <p:cond delay="0"/>
                                          </p:stCondLst>
                                        </p:cTn>
                                        <p:tgtEl>
                                          <p:spTgt spid="1027">
                                            <p:txEl>
                                              <p:pRg st="2" end="2"/>
                                            </p:txEl>
                                          </p:spTgt>
                                        </p:tgtEl>
                                        <p:attrNameLst>
                                          <p:attrName>style.visibility</p:attrName>
                                        </p:attrNameLst>
                                      </p:cBhvr>
                                      <p:to>
                                        <p:strVal val="visible"/>
                                      </p:to>
                                    </p:set>
                                    <p:animEffect transition="in" filter="fade">
                                      <p:cBhvr>
                                        <p:cTn id="24" dur="500"/>
                                        <p:tgtEl>
                                          <p:spTgt spid="1027">
                                            <p:txEl>
                                              <p:pRg st="2" end="2"/>
                                            </p:txEl>
                                          </p:spTgt>
                                        </p:tgtEl>
                                      </p:cBhvr>
                                    </p:animEffect>
                                    <p:anim calcmode="lin" valueType="num">
                                      <p:cBhvr>
                                        <p:cTn id="25" dur="500" fill="hold"/>
                                        <p:tgtEl>
                                          <p:spTgt spid="1027">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1027">
                                            <p:txEl>
                                              <p:pRg st="2" end="2"/>
                                            </p:txEl>
                                          </p:spTgt>
                                        </p:tgtEl>
                                        <p:attrNameLst>
                                          <p:attrName>ppt_y</p:attrName>
                                        </p:attrNameLst>
                                      </p:cBhvr>
                                      <p:tavLst>
                                        <p:tav tm="0">
                                          <p:val>
                                            <p:strVal val="#ppt_y+.05"/>
                                          </p:val>
                                        </p:tav>
                                        <p:tav tm="100000">
                                          <p:val>
                                            <p:strVal val="#ppt_y"/>
                                          </p:val>
                                        </p:tav>
                                      </p:tavLst>
                                    </p:anim>
                                  </p:childTnLst>
                                </p:cTn>
                              </p:par>
                              <p:par>
                                <p:cTn id="27" presetID="0" presetClass="entr" presetSubtype="0" fill="hold" grpId="0" nodeType="withEffect">
                                  <p:stCondLst>
                                    <p:cond delay="0"/>
                                  </p:stCondLst>
                                  <p:childTnLst>
                                    <p:set>
                                      <p:cBhvr>
                                        <p:cTn id="28" dur="0" fill="hold">
                                          <p:stCondLst>
                                            <p:cond delay="0"/>
                                          </p:stCondLst>
                                        </p:cTn>
                                        <p:tgtEl>
                                          <p:spTgt spid="1027">
                                            <p:txEl>
                                              <p:pRg st="3" end="3"/>
                                            </p:txEl>
                                          </p:spTgt>
                                        </p:tgtEl>
                                        <p:attrNameLst>
                                          <p:attrName>style.visibility</p:attrName>
                                        </p:attrNameLst>
                                      </p:cBhvr>
                                      <p:to>
                                        <p:strVal val="visible"/>
                                      </p:to>
                                    </p:set>
                                    <p:animEffect transition="in" filter="fade">
                                      <p:cBhvr>
                                        <p:cTn id="29" dur="500"/>
                                        <p:tgtEl>
                                          <p:spTgt spid="1027">
                                            <p:txEl>
                                              <p:pRg st="3" end="3"/>
                                            </p:txEl>
                                          </p:spTgt>
                                        </p:tgtEl>
                                      </p:cBhvr>
                                    </p:animEffect>
                                    <p:anim calcmode="lin" valueType="num">
                                      <p:cBhvr>
                                        <p:cTn id="30" dur="500" fill="hold"/>
                                        <p:tgtEl>
                                          <p:spTgt spid="1027">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1027">
                                            <p:txEl>
                                              <p:pRg st="3" end="3"/>
                                            </p:txEl>
                                          </p:spTgt>
                                        </p:tgtEl>
                                        <p:attrNameLst>
                                          <p:attrName>ppt_y</p:attrName>
                                        </p:attrNameLst>
                                      </p:cBhvr>
                                      <p:tavLst>
                                        <p:tav tm="0">
                                          <p:val>
                                            <p:strVal val="#ppt_y+.05"/>
                                          </p:val>
                                        </p:tav>
                                        <p:tav tm="100000">
                                          <p:val>
                                            <p:strVal val="#ppt_y"/>
                                          </p:val>
                                        </p:tav>
                                      </p:tavLst>
                                    </p:anim>
                                  </p:childTnLst>
                                </p:cTn>
                              </p:par>
                              <p:par>
                                <p:cTn id="32" presetID="0" presetClass="entr" presetSubtype="0" fill="hold" grpId="0" nodeType="withEffect">
                                  <p:stCondLst>
                                    <p:cond delay="0"/>
                                  </p:stCondLst>
                                  <p:childTnLst>
                                    <p:set>
                                      <p:cBhvr>
                                        <p:cTn id="33" dur="0" fill="hold">
                                          <p:stCondLst>
                                            <p:cond delay="0"/>
                                          </p:stCondLst>
                                        </p:cTn>
                                        <p:tgtEl>
                                          <p:spTgt spid="1027">
                                            <p:txEl>
                                              <p:pRg st="4" end="4"/>
                                            </p:txEl>
                                          </p:spTgt>
                                        </p:tgtEl>
                                        <p:attrNameLst>
                                          <p:attrName>style.visibility</p:attrName>
                                        </p:attrNameLst>
                                      </p:cBhvr>
                                      <p:to>
                                        <p:strVal val="visible"/>
                                      </p:to>
                                    </p:set>
                                    <p:animEffect transition="in" filter="fade">
                                      <p:cBhvr>
                                        <p:cTn id="34" dur="500"/>
                                        <p:tgtEl>
                                          <p:spTgt spid="1027">
                                            <p:txEl>
                                              <p:pRg st="4" end="4"/>
                                            </p:txEl>
                                          </p:spTgt>
                                        </p:tgtEl>
                                      </p:cBhvr>
                                    </p:animEffect>
                                    <p:anim calcmode="lin" valueType="num">
                                      <p:cBhvr>
                                        <p:cTn id="35" dur="500" fill="hold"/>
                                        <p:tgtEl>
                                          <p:spTgt spid="1027">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1027">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bldLvl="0"/>
      <p:bldP spid="1027" grpId="0" build="p">
        <p:tmplLst>
          <p:tmpl lvl="1">
            <p:tnLst>
              <p:par>
                <p:cTn presetID="0" presetClass="entr" presetSubtype="0" fill="hold" nodeType="click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2">
            <p:tnLst>
              <p:par>
                <p:cTn presetID="0"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3">
            <p:tnLst>
              <p:par>
                <p:cTn presetID="0"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4">
            <p:tnLst>
              <p:par>
                <p:cTn presetID="0"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5">
            <p:tnLst>
              <p:par>
                <p:cTn presetID="0"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Lst>
      </p:bldP>
    </p:bldLst>
  </p:timing>
  <p:txStyles>
    <p:titleStyle>
      <a:lvl1pPr algn="l" rtl="0" fontAlgn="base">
        <a:spcBef>
          <a:spcPct val="0"/>
        </a:spcBef>
        <a:spcAft>
          <a:spcPct val="0"/>
        </a:spcAft>
        <a:defRPr sz="2800" kern="1200">
          <a:solidFill>
            <a:schemeClr val="bg1"/>
          </a:solidFill>
          <a:latin typeface="+mj-lt"/>
          <a:ea typeface="+mj-ea"/>
          <a:cs typeface="+mj-cs"/>
        </a:defRPr>
      </a:lvl1pPr>
      <a:lvl2pPr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2pPr>
      <a:lvl3pPr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3pPr>
      <a:lvl4pPr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4pPr>
      <a:lvl5pPr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5pPr>
      <a:lvl6pPr marL="457200"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6pPr>
      <a:lvl7pPr marL="914400"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7pPr>
      <a:lvl8pPr marL="1371600"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8pPr>
      <a:lvl9pPr marL="1828800"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lvl="1" indent="-28575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lvl="2"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lvl="3"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lvl="4"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lvl="5" indent="-228600" algn="l" defTabSz="914400" eaLnBrk="1" fontAlgn="base" latinLnBrk="0" hangingPunct="1">
        <a:spcBef>
          <a:spcPct val="20000"/>
        </a:spcBef>
        <a:spcAft>
          <a:spcPct val="0"/>
        </a:spcAft>
        <a:buFont typeface="Arial" charset="0"/>
        <a:buChar char="»"/>
        <a:defRPr sz="2000" u="none" kern="1200" baseline="0">
          <a:solidFill>
            <a:schemeClr val="tx1"/>
          </a:solidFill>
          <a:latin typeface="+mn-lt"/>
          <a:ea typeface="+mn-ea"/>
          <a:cs typeface="+mn-cs"/>
        </a:defRPr>
      </a:lvl6pPr>
      <a:lvl7pPr marL="2971800" lvl="6" indent="-228600" algn="l" defTabSz="914400" eaLnBrk="1" fontAlgn="base" latinLnBrk="0" hangingPunct="1">
        <a:spcBef>
          <a:spcPct val="20000"/>
        </a:spcBef>
        <a:spcAft>
          <a:spcPct val="0"/>
        </a:spcAft>
        <a:buFont typeface="Arial" charset="0"/>
        <a:buChar char="»"/>
        <a:defRPr sz="2000" u="none" kern="1200" baseline="0">
          <a:solidFill>
            <a:schemeClr val="tx1"/>
          </a:solidFill>
          <a:latin typeface="+mn-lt"/>
          <a:ea typeface="+mn-ea"/>
          <a:cs typeface="+mn-cs"/>
        </a:defRPr>
      </a:lvl7pPr>
      <a:lvl8pPr marL="3429000" lvl="7" indent="-228600" algn="l" defTabSz="914400" eaLnBrk="1" fontAlgn="base" latinLnBrk="0" hangingPunct="1">
        <a:spcBef>
          <a:spcPct val="20000"/>
        </a:spcBef>
        <a:spcAft>
          <a:spcPct val="0"/>
        </a:spcAft>
        <a:buFont typeface="Arial" charset="0"/>
        <a:buChar char="»"/>
        <a:defRPr sz="2000" u="none" kern="1200" baseline="0">
          <a:solidFill>
            <a:schemeClr val="tx1"/>
          </a:solidFill>
          <a:latin typeface="+mn-lt"/>
          <a:ea typeface="+mn-ea"/>
          <a:cs typeface="+mn-cs"/>
        </a:defRPr>
      </a:lvl8pPr>
      <a:lvl9pPr marL="3886200" lvl="8" indent="-228600" algn="l" defTabSz="914400" eaLnBrk="1" fontAlgn="base" latinLnBrk="0" hangingPunct="1">
        <a:spcBef>
          <a:spcPct val="20000"/>
        </a:spcBef>
        <a:spcAft>
          <a:spcPct val="0"/>
        </a:spcAft>
        <a:buFont typeface="Arial" charset="0"/>
        <a:buChar char="»"/>
        <a:defRPr sz="2000" u="none" kern="1200" baseline="0">
          <a:solidFill>
            <a:schemeClr val="tx1"/>
          </a:solidFill>
          <a:latin typeface="+mn-lt"/>
          <a:ea typeface="+mn-ea"/>
          <a:cs typeface="+mn-cs"/>
        </a:defRPr>
      </a:lvl9pPr>
    </p:bodyStyle>
    <p:otherStyle>
      <a:lvl1pPr marL="0" lvl="0"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050" name="标题占位符 1">
            <a:extLst>
              <a:ext uri="{FF2B5EF4-FFF2-40B4-BE49-F238E27FC236}">
                <a16:creationId xmlns:a16="http://schemas.microsoft.com/office/drawing/2014/main" id="{A10AE441-62D9-4F57-BF6A-9B542ABCF3BB}"/>
              </a:ext>
            </a:extLst>
          </p:cNvPr>
          <p:cNvSpPr>
            <a:spLocks noChangeArrowheads="1"/>
          </p:cNvSpPr>
          <p:nvPr>
            <p:ph type="title" idx="4294967295"/>
          </p:nvPr>
        </p:nvSpPr>
        <p:spPr bwMode="auto">
          <a:xfrm>
            <a:off x="214313" y="214313"/>
            <a:ext cx="8229600"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2051" name="文本占位符 2">
            <a:extLst>
              <a:ext uri="{FF2B5EF4-FFF2-40B4-BE49-F238E27FC236}">
                <a16:creationId xmlns:a16="http://schemas.microsoft.com/office/drawing/2014/main" id="{BDB30EE3-1CA7-44CA-8CAE-50B4389148E4}"/>
              </a:ext>
            </a:extLst>
          </p:cNvPr>
          <p:cNvSpPr>
            <a:spLocks noChangeArrowheads="1"/>
          </p:cNvSpPr>
          <p:nvPr>
            <p:ph type="body" idx="4294967295"/>
          </p:nvPr>
        </p:nvSpPr>
        <p:spPr bwMode="auto">
          <a:xfrm>
            <a:off x="457200" y="1357313"/>
            <a:ext cx="8229600"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2052" name="日期占位符 3">
            <a:extLst>
              <a:ext uri="{FF2B5EF4-FFF2-40B4-BE49-F238E27FC236}">
                <a16:creationId xmlns:a16="http://schemas.microsoft.com/office/drawing/2014/main" id="{252EE71B-3C2D-4004-90E3-B13CB493F77E}"/>
              </a:ext>
            </a:extLst>
          </p:cNvPr>
          <p:cNvSpPr>
            <a:spLocks noGrp="1"/>
          </p:cNvSpPr>
          <p:nvPr>
            <p:ph type="dt" sz="half" idx="2"/>
          </p:nvPr>
        </p:nvSpPr>
        <p:spPr>
          <a:xfrm>
            <a:off x="457200" y="6356350"/>
            <a:ext cx="2133600" cy="365125"/>
          </a:xfrm>
          <a:prstGeom prst="rect">
            <a:avLst/>
          </a:prstGeom>
          <a:noFill/>
          <a:ln w="9525">
            <a:noFill/>
            <a:miter/>
          </a:ln>
        </p:spPr>
        <p:txBody>
          <a:bodyPr anchor="ctr"/>
          <a:lstStyle>
            <a:lvl1pPr>
              <a:defRPr sz="1200" noProof="1" dirty="0">
                <a:solidFill>
                  <a:srgbClr val="898989"/>
                </a:solidFill>
              </a:defRPr>
            </a:lvl1pPr>
          </a:lstStyle>
          <a:p>
            <a:endParaRPr lang="zh-CN" altLang="en-US"/>
          </a:p>
        </p:txBody>
      </p:sp>
      <p:sp>
        <p:nvSpPr>
          <p:cNvPr id="2053" name="页脚占位符 4">
            <a:extLst>
              <a:ext uri="{FF2B5EF4-FFF2-40B4-BE49-F238E27FC236}">
                <a16:creationId xmlns:a16="http://schemas.microsoft.com/office/drawing/2014/main" id="{C03702A5-0077-40B2-B488-6B3685435DFB}"/>
              </a:ext>
            </a:extLst>
          </p:cNvPr>
          <p:cNvSpPr>
            <a:spLocks noGrp="1"/>
          </p:cNvSpPr>
          <p:nvPr>
            <p:ph type="ftr" sz="quarter" idx="3"/>
          </p:nvPr>
        </p:nvSpPr>
        <p:spPr>
          <a:xfrm>
            <a:off x="3124200" y="6356350"/>
            <a:ext cx="2895600" cy="365125"/>
          </a:xfrm>
          <a:prstGeom prst="rect">
            <a:avLst/>
          </a:prstGeom>
          <a:noFill/>
          <a:ln w="9525">
            <a:noFill/>
            <a:miter/>
          </a:ln>
        </p:spPr>
        <p:txBody>
          <a:bodyPr anchor="ctr"/>
          <a:lstStyle>
            <a:lvl1pPr algn="ctr">
              <a:defRPr sz="1200" noProof="1" dirty="0">
                <a:solidFill>
                  <a:srgbClr val="898989"/>
                </a:solidFill>
              </a:defRPr>
            </a:lvl1pPr>
          </a:lstStyle>
          <a:p>
            <a:endParaRPr lang="zh-CN" altLang="en-US"/>
          </a:p>
        </p:txBody>
      </p:sp>
    </p:spTree>
  </p:cSld>
  <p:clrMap bg1="lt1" tx1="dk1" bg2="lt2" tx2="dk2" accent1="accent1" accent2="accent2" accent3="accent3" accent4="accent4" accent5="accent5" accent6="accent6" hlink="hlink" folHlink="folHlink"/>
  <p:sldLayoutIdLst>
    <p:sldLayoutId id="2147483675" r:id="rId1"/>
    <p:sldLayoutId id="2147483674" r:id="rId2"/>
    <p:sldLayoutId id="2147483673" r:id="rId3"/>
    <p:sldLayoutId id="2147483672" r:id="rId4"/>
    <p:sldLayoutId id="2147483671" r:id="rId5"/>
    <p:sldLayoutId id="2147483670" r:id="rId6"/>
    <p:sldLayoutId id="2147483669" r:id="rId7"/>
    <p:sldLayoutId id="2147483668" r:id="rId8"/>
    <p:sldLayoutId id="2147483667" r:id="rId9"/>
    <p:sldLayoutId id="2147483666" r:id="rId10"/>
    <p:sldLayoutId id="2147483665" r:id="rId11"/>
  </p:sldLayoutIdLst>
  <p:transition spd="slow">
    <p:random/>
    <p:sndAc>
      <p:stSnd>
        <p:snd r:embed="rId13"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ppt_x</p:attrName>
                                        </p:attrNameLst>
                                      </p:cBhvr>
                                      <p:tavLst>
                                        <p:tav tm="0">
                                          <p:val>
                                            <p:strVal val="#ppt_x-.2"/>
                                          </p:val>
                                        </p:tav>
                                        <p:tav tm="100000">
                                          <p:val>
                                            <p:strVal val="#ppt_x"/>
                                          </p:val>
                                        </p:tav>
                                      </p:tavLst>
                                    </p:anim>
                                    <p:anim calcmode="lin" valueType="num">
                                      <p:cBhvr>
                                        <p:cTn id="8" dur="1000" fill="hold"/>
                                        <p:tgtEl>
                                          <p:spTgt spid="2050"/>
                                        </p:tgtEl>
                                        <p:attrNameLst>
                                          <p:attrName>ppt_y</p:attrName>
                                        </p:attrNameLst>
                                      </p:cBhvr>
                                      <p:tavLst>
                                        <p:tav tm="0">
                                          <p:val>
                                            <p:strVal val="#ppt_y"/>
                                          </p:val>
                                        </p:tav>
                                        <p:tav tm="100000">
                                          <p:val>
                                            <p:strVal val="#ppt_y"/>
                                          </p:val>
                                        </p:tav>
                                      </p:tavLst>
                                    </p:anim>
                                    <p:animEffect transition="in" filter="wipe(right)" prLst="gradientSize: 0.1">
                                      <p:cBhvr>
                                        <p:cTn id="9" dur="1000"/>
                                        <p:tgtEl>
                                          <p:spTgt spid="205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0" presetClass="entr" presetSubtype="0" fill="hold" grpId="0" nodeType="clickEffect">
                                  <p:stCondLst>
                                    <p:cond delay="0"/>
                                  </p:stCondLst>
                                  <p:childTnLst>
                                    <p:set>
                                      <p:cBhvr>
                                        <p:cTn id="13" dur="0" fill="hold">
                                          <p:stCondLst>
                                            <p:cond delay="0"/>
                                          </p:stCondLst>
                                        </p:cTn>
                                        <p:tgtEl>
                                          <p:spTgt spid="2051">
                                            <p:txEl>
                                              <p:pRg st="0" end="0"/>
                                            </p:txEl>
                                          </p:spTgt>
                                        </p:tgtEl>
                                        <p:attrNameLst>
                                          <p:attrName>style.visibility</p:attrName>
                                        </p:attrNameLst>
                                      </p:cBhvr>
                                      <p:to>
                                        <p:strVal val="visible"/>
                                      </p:to>
                                    </p:set>
                                    <p:animEffect transition="in" filter="fade">
                                      <p:cBhvr>
                                        <p:cTn id="14" dur="500"/>
                                        <p:tgtEl>
                                          <p:spTgt spid="2051">
                                            <p:txEl>
                                              <p:pRg st="0" end="0"/>
                                            </p:txEl>
                                          </p:spTgt>
                                        </p:tgtEl>
                                      </p:cBhvr>
                                    </p:animEffect>
                                    <p:anim calcmode="lin" valueType="num">
                                      <p:cBhvr>
                                        <p:cTn id="15" dur="500" fill="hold"/>
                                        <p:tgtEl>
                                          <p:spTgt spid="205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051">
                                            <p:txEl>
                                              <p:pRg st="0" end="0"/>
                                            </p:txEl>
                                          </p:spTgt>
                                        </p:tgtEl>
                                        <p:attrNameLst>
                                          <p:attrName>ppt_y</p:attrName>
                                        </p:attrNameLst>
                                      </p:cBhvr>
                                      <p:tavLst>
                                        <p:tav tm="0">
                                          <p:val>
                                            <p:strVal val="#ppt_y+.05"/>
                                          </p:val>
                                        </p:tav>
                                        <p:tav tm="100000">
                                          <p:val>
                                            <p:strVal val="#ppt_y"/>
                                          </p:val>
                                        </p:tav>
                                      </p:tavLst>
                                    </p:anim>
                                  </p:childTnLst>
                                </p:cTn>
                              </p:par>
                              <p:par>
                                <p:cTn id="17" presetID="0" presetClass="entr" presetSubtype="0" fill="hold" grpId="0" nodeType="withEffect">
                                  <p:stCondLst>
                                    <p:cond delay="0"/>
                                  </p:stCondLst>
                                  <p:childTnLst>
                                    <p:set>
                                      <p:cBhvr>
                                        <p:cTn id="18" dur="0" fill="hold">
                                          <p:stCondLst>
                                            <p:cond delay="0"/>
                                          </p:stCondLst>
                                        </p:cTn>
                                        <p:tgtEl>
                                          <p:spTgt spid="2051">
                                            <p:txEl>
                                              <p:pRg st="1" end="1"/>
                                            </p:txEl>
                                          </p:spTgt>
                                        </p:tgtEl>
                                        <p:attrNameLst>
                                          <p:attrName>style.visibility</p:attrName>
                                        </p:attrNameLst>
                                      </p:cBhvr>
                                      <p:to>
                                        <p:strVal val="visible"/>
                                      </p:to>
                                    </p:set>
                                    <p:animEffect transition="in" filter="fade">
                                      <p:cBhvr>
                                        <p:cTn id="19" dur="500"/>
                                        <p:tgtEl>
                                          <p:spTgt spid="2051">
                                            <p:txEl>
                                              <p:pRg st="1" end="1"/>
                                            </p:txEl>
                                          </p:spTgt>
                                        </p:tgtEl>
                                      </p:cBhvr>
                                    </p:animEffect>
                                    <p:anim calcmode="lin" valueType="num">
                                      <p:cBhvr>
                                        <p:cTn id="20" dur="500" fill="hold"/>
                                        <p:tgtEl>
                                          <p:spTgt spid="2051">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2051">
                                            <p:txEl>
                                              <p:pRg st="1" end="1"/>
                                            </p:txEl>
                                          </p:spTgt>
                                        </p:tgtEl>
                                        <p:attrNameLst>
                                          <p:attrName>ppt_y</p:attrName>
                                        </p:attrNameLst>
                                      </p:cBhvr>
                                      <p:tavLst>
                                        <p:tav tm="0">
                                          <p:val>
                                            <p:strVal val="#ppt_y+.05"/>
                                          </p:val>
                                        </p:tav>
                                        <p:tav tm="100000">
                                          <p:val>
                                            <p:strVal val="#ppt_y"/>
                                          </p:val>
                                        </p:tav>
                                      </p:tavLst>
                                    </p:anim>
                                  </p:childTnLst>
                                </p:cTn>
                              </p:par>
                              <p:par>
                                <p:cTn id="22" presetID="0" presetClass="entr" presetSubtype="0" fill="hold" grpId="0" nodeType="withEffect">
                                  <p:stCondLst>
                                    <p:cond delay="0"/>
                                  </p:stCondLst>
                                  <p:childTnLst>
                                    <p:set>
                                      <p:cBhvr>
                                        <p:cTn id="23" dur="0" fill="hold">
                                          <p:stCondLst>
                                            <p:cond delay="0"/>
                                          </p:stCondLst>
                                        </p:cTn>
                                        <p:tgtEl>
                                          <p:spTgt spid="2051">
                                            <p:txEl>
                                              <p:pRg st="2" end="2"/>
                                            </p:txEl>
                                          </p:spTgt>
                                        </p:tgtEl>
                                        <p:attrNameLst>
                                          <p:attrName>style.visibility</p:attrName>
                                        </p:attrNameLst>
                                      </p:cBhvr>
                                      <p:to>
                                        <p:strVal val="visible"/>
                                      </p:to>
                                    </p:set>
                                    <p:animEffect transition="in" filter="fade">
                                      <p:cBhvr>
                                        <p:cTn id="24" dur="500"/>
                                        <p:tgtEl>
                                          <p:spTgt spid="2051">
                                            <p:txEl>
                                              <p:pRg st="2" end="2"/>
                                            </p:txEl>
                                          </p:spTgt>
                                        </p:tgtEl>
                                      </p:cBhvr>
                                    </p:animEffect>
                                    <p:anim calcmode="lin" valueType="num">
                                      <p:cBhvr>
                                        <p:cTn id="25" dur="500" fill="hold"/>
                                        <p:tgtEl>
                                          <p:spTgt spid="2051">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2051">
                                            <p:txEl>
                                              <p:pRg st="2" end="2"/>
                                            </p:txEl>
                                          </p:spTgt>
                                        </p:tgtEl>
                                        <p:attrNameLst>
                                          <p:attrName>ppt_y</p:attrName>
                                        </p:attrNameLst>
                                      </p:cBhvr>
                                      <p:tavLst>
                                        <p:tav tm="0">
                                          <p:val>
                                            <p:strVal val="#ppt_y+.05"/>
                                          </p:val>
                                        </p:tav>
                                        <p:tav tm="100000">
                                          <p:val>
                                            <p:strVal val="#ppt_y"/>
                                          </p:val>
                                        </p:tav>
                                      </p:tavLst>
                                    </p:anim>
                                  </p:childTnLst>
                                </p:cTn>
                              </p:par>
                              <p:par>
                                <p:cTn id="27" presetID="0" presetClass="entr" presetSubtype="0" fill="hold" grpId="0" nodeType="withEffect">
                                  <p:stCondLst>
                                    <p:cond delay="0"/>
                                  </p:stCondLst>
                                  <p:childTnLst>
                                    <p:set>
                                      <p:cBhvr>
                                        <p:cTn id="28" dur="0" fill="hold">
                                          <p:stCondLst>
                                            <p:cond delay="0"/>
                                          </p:stCondLst>
                                        </p:cTn>
                                        <p:tgtEl>
                                          <p:spTgt spid="2051">
                                            <p:txEl>
                                              <p:pRg st="3" end="3"/>
                                            </p:txEl>
                                          </p:spTgt>
                                        </p:tgtEl>
                                        <p:attrNameLst>
                                          <p:attrName>style.visibility</p:attrName>
                                        </p:attrNameLst>
                                      </p:cBhvr>
                                      <p:to>
                                        <p:strVal val="visible"/>
                                      </p:to>
                                    </p:set>
                                    <p:animEffect transition="in" filter="fade">
                                      <p:cBhvr>
                                        <p:cTn id="29" dur="500"/>
                                        <p:tgtEl>
                                          <p:spTgt spid="2051">
                                            <p:txEl>
                                              <p:pRg st="3" end="3"/>
                                            </p:txEl>
                                          </p:spTgt>
                                        </p:tgtEl>
                                      </p:cBhvr>
                                    </p:animEffect>
                                    <p:anim calcmode="lin" valueType="num">
                                      <p:cBhvr>
                                        <p:cTn id="30" dur="500" fill="hold"/>
                                        <p:tgtEl>
                                          <p:spTgt spid="2051">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2051">
                                            <p:txEl>
                                              <p:pRg st="3" end="3"/>
                                            </p:txEl>
                                          </p:spTgt>
                                        </p:tgtEl>
                                        <p:attrNameLst>
                                          <p:attrName>ppt_y</p:attrName>
                                        </p:attrNameLst>
                                      </p:cBhvr>
                                      <p:tavLst>
                                        <p:tav tm="0">
                                          <p:val>
                                            <p:strVal val="#ppt_y+.05"/>
                                          </p:val>
                                        </p:tav>
                                        <p:tav tm="100000">
                                          <p:val>
                                            <p:strVal val="#ppt_y"/>
                                          </p:val>
                                        </p:tav>
                                      </p:tavLst>
                                    </p:anim>
                                  </p:childTnLst>
                                </p:cTn>
                              </p:par>
                              <p:par>
                                <p:cTn id="32" presetID="0" presetClass="entr" presetSubtype="0" fill="hold" grpId="0" nodeType="withEffect">
                                  <p:stCondLst>
                                    <p:cond delay="0"/>
                                  </p:stCondLst>
                                  <p:childTnLst>
                                    <p:set>
                                      <p:cBhvr>
                                        <p:cTn id="33" dur="0" fill="hold">
                                          <p:stCondLst>
                                            <p:cond delay="0"/>
                                          </p:stCondLst>
                                        </p:cTn>
                                        <p:tgtEl>
                                          <p:spTgt spid="2051">
                                            <p:txEl>
                                              <p:pRg st="4" end="4"/>
                                            </p:txEl>
                                          </p:spTgt>
                                        </p:tgtEl>
                                        <p:attrNameLst>
                                          <p:attrName>style.visibility</p:attrName>
                                        </p:attrNameLst>
                                      </p:cBhvr>
                                      <p:to>
                                        <p:strVal val="visible"/>
                                      </p:to>
                                    </p:set>
                                    <p:animEffect transition="in" filter="fade">
                                      <p:cBhvr>
                                        <p:cTn id="34" dur="500"/>
                                        <p:tgtEl>
                                          <p:spTgt spid="2051">
                                            <p:txEl>
                                              <p:pRg st="4" end="4"/>
                                            </p:txEl>
                                          </p:spTgt>
                                        </p:tgtEl>
                                      </p:cBhvr>
                                    </p:animEffect>
                                    <p:anim calcmode="lin" valueType="num">
                                      <p:cBhvr>
                                        <p:cTn id="35" dur="500" fill="hold"/>
                                        <p:tgtEl>
                                          <p:spTgt spid="2051">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2051">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bldLvl="0"/>
      <p:bldP spid="2051" grpId="0" build="p">
        <p:tmplLst>
          <p:tmpl lvl="1">
            <p:tnLst>
              <p:par>
                <p:cTn presetID="0" presetClass="entr" presetSubtype="0" fill="hold" nodeType="click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2">
            <p:tnLst>
              <p:par>
                <p:cTn presetID="0"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3">
            <p:tnLst>
              <p:par>
                <p:cTn presetID="0"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4">
            <p:tnLst>
              <p:par>
                <p:cTn presetID="0"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5">
            <p:tnLst>
              <p:par>
                <p:cTn presetID="0"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Lst>
      </p:bldP>
    </p:bldLst>
  </p:timing>
  <p:txStyles>
    <p:titleStyle>
      <a:lvl1pPr algn="l" rtl="0" fontAlgn="base">
        <a:spcBef>
          <a:spcPct val="0"/>
        </a:spcBef>
        <a:spcAft>
          <a:spcPct val="0"/>
        </a:spcAft>
        <a:defRPr sz="2800" kern="1200">
          <a:solidFill>
            <a:schemeClr val="bg1"/>
          </a:solidFill>
          <a:latin typeface="+mj-lt"/>
          <a:ea typeface="+mj-ea"/>
          <a:cs typeface="+mj-cs"/>
        </a:defRPr>
      </a:lvl1pPr>
      <a:lvl2pPr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2pPr>
      <a:lvl3pPr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3pPr>
      <a:lvl4pPr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4pPr>
      <a:lvl5pPr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5pPr>
      <a:lvl6pPr marL="457200"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6pPr>
      <a:lvl7pPr marL="914400"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7pPr>
      <a:lvl8pPr marL="1371600"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8pPr>
      <a:lvl9pPr marL="1828800"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lvl="1" indent="-28575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lvl="2"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lvl="3"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lvl="4"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lvl="5" indent="-228600" algn="l" defTabSz="914400" eaLnBrk="1" fontAlgn="base" latinLnBrk="0" hangingPunct="1">
        <a:spcBef>
          <a:spcPct val="20000"/>
        </a:spcBef>
        <a:spcAft>
          <a:spcPct val="0"/>
        </a:spcAft>
        <a:buFont typeface="Arial" charset="0"/>
        <a:buChar char="»"/>
        <a:defRPr sz="2000" u="none" kern="1200" baseline="0">
          <a:solidFill>
            <a:schemeClr val="tx1"/>
          </a:solidFill>
          <a:latin typeface="+mn-lt"/>
          <a:ea typeface="+mn-ea"/>
          <a:cs typeface="+mn-cs"/>
        </a:defRPr>
      </a:lvl6pPr>
      <a:lvl7pPr marL="2971800" lvl="6" indent="-228600" algn="l" defTabSz="914400" eaLnBrk="1" fontAlgn="base" latinLnBrk="0" hangingPunct="1">
        <a:spcBef>
          <a:spcPct val="20000"/>
        </a:spcBef>
        <a:spcAft>
          <a:spcPct val="0"/>
        </a:spcAft>
        <a:buFont typeface="Arial" charset="0"/>
        <a:buChar char="»"/>
        <a:defRPr sz="2000" u="none" kern="1200" baseline="0">
          <a:solidFill>
            <a:schemeClr val="tx1"/>
          </a:solidFill>
          <a:latin typeface="+mn-lt"/>
          <a:ea typeface="+mn-ea"/>
          <a:cs typeface="+mn-cs"/>
        </a:defRPr>
      </a:lvl7pPr>
      <a:lvl8pPr marL="3429000" lvl="7" indent="-228600" algn="l" defTabSz="914400" eaLnBrk="1" fontAlgn="base" latinLnBrk="0" hangingPunct="1">
        <a:spcBef>
          <a:spcPct val="20000"/>
        </a:spcBef>
        <a:spcAft>
          <a:spcPct val="0"/>
        </a:spcAft>
        <a:buFont typeface="Arial" charset="0"/>
        <a:buChar char="»"/>
        <a:defRPr sz="2000" u="none" kern="1200" baseline="0">
          <a:solidFill>
            <a:schemeClr val="tx1"/>
          </a:solidFill>
          <a:latin typeface="+mn-lt"/>
          <a:ea typeface="+mn-ea"/>
          <a:cs typeface="+mn-cs"/>
        </a:defRPr>
      </a:lvl8pPr>
      <a:lvl9pPr marL="3886200" lvl="8" indent="-228600" algn="l" defTabSz="914400" eaLnBrk="1" fontAlgn="base" latinLnBrk="0" hangingPunct="1">
        <a:spcBef>
          <a:spcPct val="20000"/>
        </a:spcBef>
        <a:spcAft>
          <a:spcPct val="0"/>
        </a:spcAft>
        <a:buFont typeface="Arial" charset="0"/>
        <a:buChar char="»"/>
        <a:defRPr sz="2000" u="none" kern="1200" baseline="0">
          <a:solidFill>
            <a:schemeClr val="tx1"/>
          </a:solidFill>
          <a:latin typeface="+mn-lt"/>
          <a:ea typeface="+mn-ea"/>
          <a:cs typeface="+mn-cs"/>
        </a:defRPr>
      </a:lvl9pPr>
    </p:bodyStyle>
    <p:otherStyle>
      <a:lvl1pPr marL="0" lvl="0"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3074" name="标题占位符 1">
            <a:extLst>
              <a:ext uri="{FF2B5EF4-FFF2-40B4-BE49-F238E27FC236}">
                <a16:creationId xmlns:a16="http://schemas.microsoft.com/office/drawing/2014/main" id="{093BF186-A44A-47D3-A4FB-F804D0A30BDE}"/>
              </a:ext>
            </a:extLst>
          </p:cNvPr>
          <p:cNvSpPr>
            <a:spLocks noChangeArrowheads="1"/>
          </p:cNvSpPr>
          <p:nvPr>
            <p:ph type="title" idx="4294967295"/>
          </p:nvPr>
        </p:nvSpPr>
        <p:spPr bwMode="auto">
          <a:xfrm>
            <a:off x="214313" y="214313"/>
            <a:ext cx="7237412"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3075" name="文本占位符 2">
            <a:extLst>
              <a:ext uri="{FF2B5EF4-FFF2-40B4-BE49-F238E27FC236}">
                <a16:creationId xmlns:a16="http://schemas.microsoft.com/office/drawing/2014/main" id="{53F235C8-E559-4861-AFDB-EF8FA5C5499A}"/>
              </a:ext>
            </a:extLst>
          </p:cNvPr>
          <p:cNvSpPr>
            <a:spLocks noChangeArrowheads="1"/>
          </p:cNvSpPr>
          <p:nvPr>
            <p:ph type="body" idx="4294967295"/>
          </p:nvPr>
        </p:nvSpPr>
        <p:spPr bwMode="auto">
          <a:xfrm>
            <a:off x="457200" y="1357313"/>
            <a:ext cx="8229600"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076" name="日期占位符 3">
            <a:extLst>
              <a:ext uri="{FF2B5EF4-FFF2-40B4-BE49-F238E27FC236}">
                <a16:creationId xmlns:a16="http://schemas.microsoft.com/office/drawing/2014/main" id="{01CD9C17-169C-4F46-A7F5-4686E1A64EE8}"/>
              </a:ext>
            </a:extLst>
          </p:cNvPr>
          <p:cNvSpPr>
            <a:spLocks noGrp="1"/>
          </p:cNvSpPr>
          <p:nvPr>
            <p:ph type="dt" sz="half" idx="2"/>
          </p:nvPr>
        </p:nvSpPr>
        <p:spPr>
          <a:xfrm>
            <a:off x="457200" y="6356350"/>
            <a:ext cx="2133600" cy="365125"/>
          </a:xfrm>
          <a:prstGeom prst="rect">
            <a:avLst/>
          </a:prstGeom>
          <a:noFill/>
          <a:ln w="9525">
            <a:noFill/>
            <a:miter/>
          </a:ln>
        </p:spPr>
        <p:txBody>
          <a:bodyPr anchor="ctr"/>
          <a:lstStyle>
            <a:lvl1pPr>
              <a:defRPr sz="1200" noProof="1" dirty="0">
                <a:solidFill>
                  <a:srgbClr val="898989"/>
                </a:solidFill>
              </a:defRPr>
            </a:lvl1pPr>
          </a:lstStyle>
          <a:p>
            <a:endParaRPr lang="zh-CN" altLang="en-US"/>
          </a:p>
        </p:txBody>
      </p:sp>
      <p:sp>
        <p:nvSpPr>
          <p:cNvPr id="3077" name="页脚占位符 4">
            <a:extLst>
              <a:ext uri="{FF2B5EF4-FFF2-40B4-BE49-F238E27FC236}">
                <a16:creationId xmlns:a16="http://schemas.microsoft.com/office/drawing/2014/main" id="{F882D656-C2D3-4F46-BE44-CCBB67435AA2}"/>
              </a:ext>
            </a:extLst>
          </p:cNvPr>
          <p:cNvSpPr>
            <a:spLocks noGrp="1"/>
          </p:cNvSpPr>
          <p:nvPr>
            <p:ph type="ftr" sz="quarter" idx="3"/>
          </p:nvPr>
        </p:nvSpPr>
        <p:spPr>
          <a:xfrm>
            <a:off x="3124200" y="6356350"/>
            <a:ext cx="2895600" cy="365125"/>
          </a:xfrm>
          <a:prstGeom prst="rect">
            <a:avLst/>
          </a:prstGeom>
          <a:noFill/>
          <a:ln w="9525">
            <a:noFill/>
            <a:miter/>
          </a:ln>
        </p:spPr>
        <p:txBody>
          <a:bodyPr anchor="ctr"/>
          <a:lstStyle>
            <a:lvl1pPr algn="ctr">
              <a:defRPr sz="1200" noProof="1" dirty="0">
                <a:solidFill>
                  <a:srgbClr val="898989"/>
                </a:solidFill>
              </a:defRPr>
            </a:lvl1pPr>
          </a:lstStyle>
          <a:p>
            <a:endParaRPr lang="zh-CN" altLang="en-US"/>
          </a:p>
        </p:txBody>
      </p:sp>
      <p:sp>
        <p:nvSpPr>
          <p:cNvPr id="3078" name="灯片编号占位符 5">
            <a:extLst>
              <a:ext uri="{FF2B5EF4-FFF2-40B4-BE49-F238E27FC236}">
                <a16:creationId xmlns:a16="http://schemas.microsoft.com/office/drawing/2014/main" id="{954A5C42-CC27-4F10-A0B5-9706B3317A37}"/>
              </a:ext>
            </a:extLst>
          </p:cNvPr>
          <p:cNvSpPr>
            <a:spLocks noGrp="1"/>
          </p:cNvSpPr>
          <p:nvPr>
            <p:ph type="sldNum" sz="quarter" idx="4"/>
          </p:nvPr>
        </p:nvSpPr>
        <p:spPr>
          <a:xfrm>
            <a:off x="6553200" y="6356350"/>
            <a:ext cx="2447925" cy="365125"/>
          </a:xfrm>
          <a:prstGeom prst="rect">
            <a:avLst/>
          </a:prstGeom>
          <a:noFill/>
          <a:ln w="9525">
            <a:noFill/>
            <a:miter/>
          </a:ln>
        </p:spPr>
        <p:txBody>
          <a:bodyPr anchor="ctr"/>
          <a:lstStyle>
            <a:lvl1pPr algn="r">
              <a:defRPr sz="1600" noProof="1" dirty="0">
                <a:latin typeface="微软雅黑" pitchFamily="2" charset="-122"/>
                <a:ea typeface="微软雅黑" pitchFamily="2" charset="-122"/>
                <a:cs typeface="+mn-ea"/>
              </a:defRPr>
            </a:lvl1pPr>
          </a:lstStyle>
          <a:p>
            <a:fld id="{39B31FDF-E1FC-4040-8E2C-9338648ACC32}" type="slidenum">
              <a:rPr lang="zh-CN" altLang="en-US"/>
              <a:pPr/>
              <a:t>‹#›</a:t>
            </a:fld>
            <a:endParaRPr lang="zh-CN" altLang="en-US">
              <a:cs typeface="+mn-cs"/>
            </a:endParaRPr>
          </a:p>
        </p:txBody>
      </p:sp>
    </p:spTree>
  </p:cSld>
  <p:clrMap bg1="lt1" tx1="dk1" bg2="lt2" tx2="dk2" accent1="accent1" accent2="accent2" accent3="accent3" accent4="accent4" accent5="accent5" accent6="accent6" hlink="hlink" folHlink="folHlink"/>
  <p:sldLayoutIdLst>
    <p:sldLayoutId id="2147483686" r:id="rId1"/>
    <p:sldLayoutId id="2147483685" r:id="rId2"/>
    <p:sldLayoutId id="2147483684" r:id="rId3"/>
    <p:sldLayoutId id="2147483683" r:id="rId4"/>
    <p:sldLayoutId id="2147483682" r:id="rId5"/>
    <p:sldLayoutId id="2147483681" r:id="rId6"/>
    <p:sldLayoutId id="2147483680" r:id="rId7"/>
    <p:sldLayoutId id="2147483679" r:id="rId8"/>
    <p:sldLayoutId id="2147483678" r:id="rId9"/>
    <p:sldLayoutId id="2147483677" r:id="rId10"/>
    <p:sldLayoutId id="2147483676" r:id="rId11"/>
  </p:sldLayoutIdLst>
  <p:transition spd="slow">
    <p:random/>
    <p:sndAc>
      <p:stSnd>
        <p:snd r:embed="rId13"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3074"/>
                                        </p:tgtEl>
                                        <p:attrNameLst>
                                          <p:attrName>style.visibility</p:attrName>
                                        </p:attrNameLst>
                                      </p:cBhvr>
                                      <p:to>
                                        <p:strVal val="visible"/>
                                      </p:to>
                                    </p:set>
                                    <p:anim calcmode="lin" valueType="num">
                                      <p:cBhvr>
                                        <p:cTn id="7" dur="1000" fill="hold"/>
                                        <p:tgtEl>
                                          <p:spTgt spid="3074"/>
                                        </p:tgtEl>
                                        <p:attrNameLst>
                                          <p:attrName>ppt_x</p:attrName>
                                        </p:attrNameLst>
                                      </p:cBhvr>
                                      <p:tavLst>
                                        <p:tav tm="0">
                                          <p:val>
                                            <p:strVal val="#ppt_x-.2"/>
                                          </p:val>
                                        </p:tav>
                                        <p:tav tm="100000">
                                          <p:val>
                                            <p:strVal val="#ppt_x"/>
                                          </p:val>
                                        </p:tav>
                                      </p:tavLst>
                                    </p:anim>
                                    <p:anim calcmode="lin" valueType="num">
                                      <p:cBhvr>
                                        <p:cTn id="8" dur="1000" fill="hold"/>
                                        <p:tgtEl>
                                          <p:spTgt spid="3074"/>
                                        </p:tgtEl>
                                        <p:attrNameLst>
                                          <p:attrName>ppt_y</p:attrName>
                                        </p:attrNameLst>
                                      </p:cBhvr>
                                      <p:tavLst>
                                        <p:tav tm="0">
                                          <p:val>
                                            <p:strVal val="#ppt_y"/>
                                          </p:val>
                                        </p:tav>
                                        <p:tav tm="100000">
                                          <p:val>
                                            <p:strVal val="#ppt_y"/>
                                          </p:val>
                                        </p:tav>
                                      </p:tavLst>
                                    </p:anim>
                                    <p:animEffect transition="in" filter="wipe(right)" prLst="gradientSize: 0.1">
                                      <p:cBhvr>
                                        <p:cTn id="9" dur="1000"/>
                                        <p:tgtEl>
                                          <p:spTgt spid="307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0" presetClass="entr" presetSubtype="0" fill="hold" grpId="0" nodeType="clickEffect">
                                  <p:stCondLst>
                                    <p:cond delay="0"/>
                                  </p:stCondLst>
                                  <p:childTnLst>
                                    <p:set>
                                      <p:cBhvr>
                                        <p:cTn id="13" dur="0" fill="hold">
                                          <p:stCondLst>
                                            <p:cond delay="0"/>
                                          </p:stCondLst>
                                        </p:cTn>
                                        <p:tgtEl>
                                          <p:spTgt spid="3075">
                                            <p:txEl>
                                              <p:pRg st="0" end="0"/>
                                            </p:txEl>
                                          </p:spTgt>
                                        </p:tgtEl>
                                        <p:attrNameLst>
                                          <p:attrName>style.visibility</p:attrName>
                                        </p:attrNameLst>
                                      </p:cBhvr>
                                      <p:to>
                                        <p:strVal val="visible"/>
                                      </p:to>
                                    </p:set>
                                    <p:animEffect transition="in" filter="fade">
                                      <p:cBhvr>
                                        <p:cTn id="14" dur="500"/>
                                        <p:tgtEl>
                                          <p:spTgt spid="3075">
                                            <p:txEl>
                                              <p:pRg st="0" end="0"/>
                                            </p:txEl>
                                          </p:spTgt>
                                        </p:tgtEl>
                                      </p:cBhvr>
                                    </p:animEffect>
                                    <p:anim calcmode="lin" valueType="num">
                                      <p:cBhvr>
                                        <p:cTn id="15"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075">
                                            <p:txEl>
                                              <p:pRg st="0" end="0"/>
                                            </p:txEl>
                                          </p:spTgt>
                                        </p:tgtEl>
                                        <p:attrNameLst>
                                          <p:attrName>ppt_y</p:attrName>
                                        </p:attrNameLst>
                                      </p:cBhvr>
                                      <p:tavLst>
                                        <p:tav tm="0">
                                          <p:val>
                                            <p:strVal val="#ppt_y+.05"/>
                                          </p:val>
                                        </p:tav>
                                        <p:tav tm="100000">
                                          <p:val>
                                            <p:strVal val="#ppt_y"/>
                                          </p:val>
                                        </p:tav>
                                      </p:tavLst>
                                    </p:anim>
                                  </p:childTnLst>
                                </p:cTn>
                              </p:par>
                              <p:par>
                                <p:cTn id="17" presetID="0" presetClass="entr" presetSubtype="0" fill="hold" grpId="0" nodeType="withEffect">
                                  <p:stCondLst>
                                    <p:cond delay="0"/>
                                  </p:stCondLst>
                                  <p:childTnLst>
                                    <p:set>
                                      <p:cBhvr>
                                        <p:cTn id="18" dur="0" fill="hold">
                                          <p:stCondLst>
                                            <p:cond delay="0"/>
                                          </p:stCondLst>
                                        </p:cTn>
                                        <p:tgtEl>
                                          <p:spTgt spid="3075">
                                            <p:txEl>
                                              <p:pRg st="1" end="1"/>
                                            </p:txEl>
                                          </p:spTgt>
                                        </p:tgtEl>
                                        <p:attrNameLst>
                                          <p:attrName>style.visibility</p:attrName>
                                        </p:attrNameLst>
                                      </p:cBhvr>
                                      <p:to>
                                        <p:strVal val="visible"/>
                                      </p:to>
                                    </p:set>
                                    <p:animEffect transition="in" filter="fade">
                                      <p:cBhvr>
                                        <p:cTn id="19" dur="500"/>
                                        <p:tgtEl>
                                          <p:spTgt spid="3075">
                                            <p:txEl>
                                              <p:pRg st="1" end="1"/>
                                            </p:txEl>
                                          </p:spTgt>
                                        </p:tgtEl>
                                      </p:cBhvr>
                                    </p:animEffect>
                                    <p:anim calcmode="lin" valueType="num">
                                      <p:cBhvr>
                                        <p:cTn id="20"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3075">
                                            <p:txEl>
                                              <p:pRg st="1" end="1"/>
                                            </p:txEl>
                                          </p:spTgt>
                                        </p:tgtEl>
                                        <p:attrNameLst>
                                          <p:attrName>ppt_y</p:attrName>
                                        </p:attrNameLst>
                                      </p:cBhvr>
                                      <p:tavLst>
                                        <p:tav tm="0">
                                          <p:val>
                                            <p:strVal val="#ppt_y+.05"/>
                                          </p:val>
                                        </p:tav>
                                        <p:tav tm="100000">
                                          <p:val>
                                            <p:strVal val="#ppt_y"/>
                                          </p:val>
                                        </p:tav>
                                      </p:tavLst>
                                    </p:anim>
                                  </p:childTnLst>
                                </p:cTn>
                              </p:par>
                              <p:par>
                                <p:cTn id="22" presetID="0" presetClass="entr" presetSubtype="0" fill="hold" grpId="0" nodeType="withEffect">
                                  <p:stCondLst>
                                    <p:cond delay="0"/>
                                  </p:stCondLst>
                                  <p:childTnLst>
                                    <p:set>
                                      <p:cBhvr>
                                        <p:cTn id="23" dur="0" fill="hold">
                                          <p:stCondLst>
                                            <p:cond delay="0"/>
                                          </p:stCondLst>
                                        </p:cTn>
                                        <p:tgtEl>
                                          <p:spTgt spid="3075">
                                            <p:txEl>
                                              <p:pRg st="2" end="2"/>
                                            </p:txEl>
                                          </p:spTgt>
                                        </p:tgtEl>
                                        <p:attrNameLst>
                                          <p:attrName>style.visibility</p:attrName>
                                        </p:attrNameLst>
                                      </p:cBhvr>
                                      <p:to>
                                        <p:strVal val="visible"/>
                                      </p:to>
                                    </p:set>
                                    <p:animEffect transition="in" filter="fade">
                                      <p:cBhvr>
                                        <p:cTn id="24" dur="500"/>
                                        <p:tgtEl>
                                          <p:spTgt spid="3075">
                                            <p:txEl>
                                              <p:pRg st="2" end="2"/>
                                            </p:txEl>
                                          </p:spTgt>
                                        </p:tgtEl>
                                      </p:cBhvr>
                                    </p:animEffect>
                                    <p:anim calcmode="lin" valueType="num">
                                      <p:cBhvr>
                                        <p:cTn id="25"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3075">
                                            <p:txEl>
                                              <p:pRg st="2" end="2"/>
                                            </p:txEl>
                                          </p:spTgt>
                                        </p:tgtEl>
                                        <p:attrNameLst>
                                          <p:attrName>ppt_y</p:attrName>
                                        </p:attrNameLst>
                                      </p:cBhvr>
                                      <p:tavLst>
                                        <p:tav tm="0">
                                          <p:val>
                                            <p:strVal val="#ppt_y+.05"/>
                                          </p:val>
                                        </p:tav>
                                        <p:tav tm="100000">
                                          <p:val>
                                            <p:strVal val="#ppt_y"/>
                                          </p:val>
                                        </p:tav>
                                      </p:tavLst>
                                    </p:anim>
                                  </p:childTnLst>
                                </p:cTn>
                              </p:par>
                              <p:par>
                                <p:cTn id="27" presetID="0" presetClass="entr" presetSubtype="0" fill="hold" grpId="0" nodeType="withEffect">
                                  <p:stCondLst>
                                    <p:cond delay="0"/>
                                  </p:stCondLst>
                                  <p:childTnLst>
                                    <p:set>
                                      <p:cBhvr>
                                        <p:cTn id="28" dur="0" fill="hold">
                                          <p:stCondLst>
                                            <p:cond delay="0"/>
                                          </p:stCondLst>
                                        </p:cTn>
                                        <p:tgtEl>
                                          <p:spTgt spid="3075">
                                            <p:txEl>
                                              <p:pRg st="3" end="3"/>
                                            </p:txEl>
                                          </p:spTgt>
                                        </p:tgtEl>
                                        <p:attrNameLst>
                                          <p:attrName>style.visibility</p:attrName>
                                        </p:attrNameLst>
                                      </p:cBhvr>
                                      <p:to>
                                        <p:strVal val="visible"/>
                                      </p:to>
                                    </p:set>
                                    <p:animEffect transition="in" filter="fade">
                                      <p:cBhvr>
                                        <p:cTn id="29" dur="500"/>
                                        <p:tgtEl>
                                          <p:spTgt spid="3075">
                                            <p:txEl>
                                              <p:pRg st="3" end="3"/>
                                            </p:txEl>
                                          </p:spTgt>
                                        </p:tgtEl>
                                      </p:cBhvr>
                                    </p:animEffect>
                                    <p:anim calcmode="lin" valueType="num">
                                      <p:cBhvr>
                                        <p:cTn id="30"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3075">
                                            <p:txEl>
                                              <p:pRg st="3" end="3"/>
                                            </p:txEl>
                                          </p:spTgt>
                                        </p:tgtEl>
                                        <p:attrNameLst>
                                          <p:attrName>ppt_y</p:attrName>
                                        </p:attrNameLst>
                                      </p:cBhvr>
                                      <p:tavLst>
                                        <p:tav tm="0">
                                          <p:val>
                                            <p:strVal val="#ppt_y+.05"/>
                                          </p:val>
                                        </p:tav>
                                        <p:tav tm="100000">
                                          <p:val>
                                            <p:strVal val="#ppt_y"/>
                                          </p:val>
                                        </p:tav>
                                      </p:tavLst>
                                    </p:anim>
                                  </p:childTnLst>
                                </p:cTn>
                              </p:par>
                              <p:par>
                                <p:cTn id="32" presetID="0" presetClass="entr" presetSubtype="0" fill="hold" grpId="0" nodeType="withEffect">
                                  <p:stCondLst>
                                    <p:cond delay="0"/>
                                  </p:stCondLst>
                                  <p:childTnLst>
                                    <p:set>
                                      <p:cBhvr>
                                        <p:cTn id="33" dur="0" fill="hold">
                                          <p:stCondLst>
                                            <p:cond delay="0"/>
                                          </p:stCondLst>
                                        </p:cTn>
                                        <p:tgtEl>
                                          <p:spTgt spid="3075">
                                            <p:txEl>
                                              <p:pRg st="4" end="4"/>
                                            </p:txEl>
                                          </p:spTgt>
                                        </p:tgtEl>
                                        <p:attrNameLst>
                                          <p:attrName>style.visibility</p:attrName>
                                        </p:attrNameLst>
                                      </p:cBhvr>
                                      <p:to>
                                        <p:strVal val="visible"/>
                                      </p:to>
                                    </p:set>
                                    <p:animEffect transition="in" filter="fade">
                                      <p:cBhvr>
                                        <p:cTn id="34" dur="500"/>
                                        <p:tgtEl>
                                          <p:spTgt spid="3075">
                                            <p:txEl>
                                              <p:pRg st="4" end="4"/>
                                            </p:txEl>
                                          </p:spTgt>
                                        </p:tgtEl>
                                      </p:cBhvr>
                                    </p:animEffect>
                                    <p:anim calcmode="lin" valueType="num">
                                      <p:cBhvr>
                                        <p:cTn id="35" dur="500" fill="hold"/>
                                        <p:tgtEl>
                                          <p:spTgt spid="3075">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3075">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bldLvl="0"/>
      <p:bldP spid="3075" grpId="0" build="p">
        <p:tmplLst>
          <p:tmpl lvl="1">
            <p:tnLst>
              <p:par>
                <p:cTn presetID="0" presetClass="entr" presetSubtype="0" fill="hold" nodeType="click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 lvl="2">
            <p:tnLst>
              <p:par>
                <p:cTn presetID="0" presetClass="entr" presetSubtype="0" fill="hold" nodeType="with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 lvl="3">
            <p:tnLst>
              <p:par>
                <p:cTn presetID="0" presetClass="entr" presetSubtype="0" fill="hold" nodeType="with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 lvl="4">
            <p:tnLst>
              <p:par>
                <p:cTn presetID="0" presetClass="entr" presetSubtype="0" fill="hold" nodeType="with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 lvl="5">
            <p:tnLst>
              <p:par>
                <p:cTn presetID="0" presetClass="entr" presetSubtype="0" fill="hold" nodeType="with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Lst>
      </p:bldP>
    </p:bldLst>
  </p:timing>
  <p:txStyles>
    <p:titleStyle>
      <a:lvl1pPr algn="l" rtl="0" fontAlgn="base">
        <a:spcBef>
          <a:spcPct val="0"/>
        </a:spcBef>
        <a:spcAft>
          <a:spcPct val="0"/>
        </a:spcAft>
        <a:defRPr sz="2800" kern="1200">
          <a:solidFill>
            <a:schemeClr val="bg1"/>
          </a:solidFill>
          <a:latin typeface="+mj-lt"/>
          <a:ea typeface="+mj-ea"/>
          <a:cs typeface="+mj-cs"/>
        </a:defRPr>
      </a:lvl1pPr>
      <a:lvl2pPr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2pPr>
      <a:lvl3pPr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3pPr>
      <a:lvl4pPr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4pPr>
      <a:lvl5pPr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5pPr>
      <a:lvl6pPr marL="457200"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6pPr>
      <a:lvl7pPr marL="914400"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7pPr>
      <a:lvl8pPr marL="1371600"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8pPr>
      <a:lvl9pPr marL="1828800"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lvl="1" indent="-28575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lvl="2"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lvl="3"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lvl="4"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lvl="5" indent="-228600" algn="l" defTabSz="914400" eaLnBrk="1" fontAlgn="base" latinLnBrk="0" hangingPunct="1">
        <a:spcBef>
          <a:spcPct val="20000"/>
        </a:spcBef>
        <a:spcAft>
          <a:spcPct val="0"/>
        </a:spcAft>
        <a:buFont typeface="Arial" charset="0"/>
        <a:buChar char="»"/>
        <a:defRPr sz="2000" u="none" kern="1200" baseline="0">
          <a:solidFill>
            <a:schemeClr val="tx1"/>
          </a:solidFill>
          <a:latin typeface="+mn-lt"/>
          <a:ea typeface="+mn-ea"/>
          <a:cs typeface="+mn-cs"/>
        </a:defRPr>
      </a:lvl6pPr>
      <a:lvl7pPr marL="2971800" lvl="6" indent="-228600" algn="l" defTabSz="914400" eaLnBrk="1" fontAlgn="base" latinLnBrk="0" hangingPunct="1">
        <a:spcBef>
          <a:spcPct val="20000"/>
        </a:spcBef>
        <a:spcAft>
          <a:spcPct val="0"/>
        </a:spcAft>
        <a:buFont typeface="Arial" charset="0"/>
        <a:buChar char="»"/>
        <a:defRPr sz="2000" u="none" kern="1200" baseline="0">
          <a:solidFill>
            <a:schemeClr val="tx1"/>
          </a:solidFill>
          <a:latin typeface="+mn-lt"/>
          <a:ea typeface="+mn-ea"/>
          <a:cs typeface="+mn-cs"/>
        </a:defRPr>
      </a:lvl7pPr>
      <a:lvl8pPr marL="3429000" lvl="7" indent="-228600" algn="l" defTabSz="914400" eaLnBrk="1" fontAlgn="base" latinLnBrk="0" hangingPunct="1">
        <a:spcBef>
          <a:spcPct val="20000"/>
        </a:spcBef>
        <a:spcAft>
          <a:spcPct val="0"/>
        </a:spcAft>
        <a:buFont typeface="Arial" charset="0"/>
        <a:buChar char="»"/>
        <a:defRPr sz="2000" u="none" kern="1200" baseline="0">
          <a:solidFill>
            <a:schemeClr val="tx1"/>
          </a:solidFill>
          <a:latin typeface="+mn-lt"/>
          <a:ea typeface="+mn-ea"/>
          <a:cs typeface="+mn-cs"/>
        </a:defRPr>
      </a:lvl8pPr>
      <a:lvl9pPr marL="3886200" lvl="8" indent="-228600" algn="l" defTabSz="914400" eaLnBrk="1" fontAlgn="base" latinLnBrk="0" hangingPunct="1">
        <a:spcBef>
          <a:spcPct val="20000"/>
        </a:spcBef>
        <a:spcAft>
          <a:spcPct val="0"/>
        </a:spcAft>
        <a:buFont typeface="Arial" charset="0"/>
        <a:buChar char="»"/>
        <a:defRPr sz="2000" u="none" kern="1200" baseline="0">
          <a:solidFill>
            <a:schemeClr val="tx1"/>
          </a:solidFill>
          <a:latin typeface="+mn-lt"/>
          <a:ea typeface="+mn-ea"/>
          <a:cs typeface="+mn-cs"/>
        </a:defRPr>
      </a:lvl9pPr>
    </p:bodyStyle>
    <p:otherStyle>
      <a:lvl1pPr marL="0" lvl="0"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3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3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3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3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3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3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3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3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4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9">
            <a:extLst>
              <a:ext uri="{FF2B5EF4-FFF2-40B4-BE49-F238E27FC236}">
                <a16:creationId xmlns:a16="http://schemas.microsoft.com/office/drawing/2014/main" id="{5F61CE1B-3B3D-407E-825D-E7B7EA608A75}"/>
              </a:ext>
            </a:extLst>
          </p:cNvPr>
          <p:cNvSpPr>
            <a:spLocks noChangeArrowheads="1"/>
          </p:cNvSpPr>
          <p:nvPr/>
        </p:nvSpPr>
        <p:spPr bwMode="auto">
          <a:xfrm>
            <a:off x="469900" y="1989138"/>
            <a:ext cx="79200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zh-CN" altLang="en-US" sz="5400">
                <a:solidFill>
                  <a:schemeClr val="bg1"/>
                </a:solidFill>
                <a:latin typeface="Times New Roman" panose="02020603050405020304" pitchFamily="18" charset="0"/>
                <a:ea typeface="黑体" panose="02010609060101010101" pitchFamily="49" charset="-122"/>
              </a:rPr>
              <a:t>第五章、政府间财政转移支付</a:t>
            </a:r>
          </a:p>
        </p:txBody>
      </p:sp>
    </p:spTree>
  </p:cSld>
  <p:clrMapOvr>
    <a:masterClrMapping/>
  </p:clrMapOvr>
  <p:transition spd="slow">
    <p:random/>
    <p:sndAc>
      <p:stSnd>
        <p:snd r:embed="rId2" name="camera.wav"/>
      </p:stSnd>
    </p:sndAc>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7" name="标题 14337">
            <a:extLst>
              <a:ext uri="{FF2B5EF4-FFF2-40B4-BE49-F238E27FC236}">
                <a16:creationId xmlns:a16="http://schemas.microsoft.com/office/drawing/2014/main" id="{9C961C5F-B898-4073-B33F-69FEF3B4D11A}"/>
              </a:ext>
            </a:extLst>
          </p:cNvPr>
          <p:cNvSpPr>
            <a:spLocks noGrp="1" noChangeArrowheads="1"/>
          </p:cNvSpPr>
          <p:nvPr>
            <p:ph type="title"/>
          </p:nvPr>
        </p:nvSpPr>
        <p:spPr>
          <a:xfrm>
            <a:off x="539750" y="333375"/>
            <a:ext cx="6292850" cy="358775"/>
          </a:xfrm>
        </p:spPr>
        <p:txBody>
          <a:bodyPr/>
          <a:lstStyle/>
          <a:p>
            <a:r>
              <a:rPr lang="zh-CN" altLang="en-US">
                <a:ea typeface="黑体" panose="02010609060101010101" pitchFamily="49" charset="-122"/>
                <a:sym typeface="Arial" panose="020B0604020202020204" pitchFamily="34" charset="0"/>
              </a:rPr>
              <a:t>政府间财政转移支付的类型</a:t>
            </a:r>
          </a:p>
        </p:txBody>
      </p:sp>
      <p:sp>
        <p:nvSpPr>
          <p:cNvPr id="14339" name="左大括号 14338">
            <a:extLst>
              <a:ext uri="{FF2B5EF4-FFF2-40B4-BE49-F238E27FC236}">
                <a16:creationId xmlns:a16="http://schemas.microsoft.com/office/drawing/2014/main" id="{632D4C71-E6A3-4EC9-8919-E49542ED25C5}"/>
              </a:ext>
            </a:extLst>
          </p:cNvPr>
          <p:cNvSpPr>
            <a:spLocks/>
          </p:cNvSpPr>
          <p:nvPr/>
        </p:nvSpPr>
        <p:spPr bwMode="auto">
          <a:xfrm>
            <a:off x="838200" y="2133600"/>
            <a:ext cx="381000" cy="2286000"/>
          </a:xfrm>
          <a:prstGeom prst="leftBrace">
            <a:avLst>
              <a:gd name="adj1" fmla="val 50000"/>
              <a:gd name="adj2" fmla="val 50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4340" name="文本框 14339">
            <a:extLst>
              <a:ext uri="{FF2B5EF4-FFF2-40B4-BE49-F238E27FC236}">
                <a16:creationId xmlns:a16="http://schemas.microsoft.com/office/drawing/2014/main" id="{108885F7-7C91-4D84-BA30-95B4E81D49B2}"/>
              </a:ext>
            </a:extLst>
          </p:cNvPr>
          <p:cNvSpPr txBox="1">
            <a:spLocks noChangeArrowheads="1"/>
          </p:cNvSpPr>
          <p:nvPr/>
        </p:nvSpPr>
        <p:spPr bwMode="auto">
          <a:xfrm>
            <a:off x="1219200" y="1981200"/>
            <a:ext cx="1905000" cy="476250"/>
          </a:xfrm>
          <a:prstGeom prst="rect">
            <a:avLst/>
          </a:prstGeom>
          <a:solidFill>
            <a:schemeClr val="accent1"/>
          </a:solidFill>
          <a:ln w="19050">
            <a:solidFill>
              <a:srgbClr val="CC3300"/>
            </a:solidFill>
            <a:miter lim="800000"/>
            <a:headEnd/>
            <a:tailEnd/>
          </a:ln>
        </p:spPr>
        <p:txBody>
          <a:bodyPr>
            <a:spAutoFit/>
          </a:bodyPr>
          <a:lstStyle/>
          <a:p>
            <a:pPr algn="ctr">
              <a:spcBef>
                <a:spcPct val="50000"/>
              </a:spcBef>
            </a:pPr>
            <a:r>
              <a:rPr lang="zh-CN" altLang="en-US" sz="2400" b="1">
                <a:solidFill>
                  <a:schemeClr val="bg1"/>
                </a:solidFill>
                <a:latin typeface="Times New Roman" panose="02020603050405020304" pitchFamily="18" charset="0"/>
                <a:ea typeface="黑体" panose="02010609060101010101" pitchFamily="49" charset="-122"/>
              </a:rPr>
              <a:t>无条件拨款</a:t>
            </a:r>
          </a:p>
        </p:txBody>
      </p:sp>
      <p:sp>
        <p:nvSpPr>
          <p:cNvPr id="14341" name="文本框 14340">
            <a:extLst>
              <a:ext uri="{FF2B5EF4-FFF2-40B4-BE49-F238E27FC236}">
                <a16:creationId xmlns:a16="http://schemas.microsoft.com/office/drawing/2014/main" id="{407AEFC0-867A-46FA-AC08-8370879498D8}"/>
              </a:ext>
            </a:extLst>
          </p:cNvPr>
          <p:cNvSpPr txBox="1">
            <a:spLocks noChangeArrowheads="1"/>
          </p:cNvSpPr>
          <p:nvPr/>
        </p:nvSpPr>
        <p:spPr bwMode="auto">
          <a:xfrm>
            <a:off x="1295400" y="4114800"/>
            <a:ext cx="1905000" cy="476250"/>
          </a:xfrm>
          <a:prstGeom prst="rect">
            <a:avLst/>
          </a:prstGeom>
          <a:solidFill>
            <a:schemeClr val="accent1"/>
          </a:solidFill>
          <a:ln w="19050">
            <a:solidFill>
              <a:srgbClr val="CC3300"/>
            </a:solidFill>
            <a:miter lim="800000"/>
            <a:headEnd/>
            <a:tailEnd/>
          </a:ln>
        </p:spPr>
        <p:txBody>
          <a:bodyPr>
            <a:spAutoFit/>
          </a:bodyPr>
          <a:lstStyle/>
          <a:p>
            <a:pPr algn="ctr">
              <a:spcBef>
                <a:spcPct val="50000"/>
              </a:spcBef>
            </a:pPr>
            <a:r>
              <a:rPr lang="zh-CN" altLang="en-US" sz="2400" b="1">
                <a:solidFill>
                  <a:schemeClr val="bg1"/>
                </a:solidFill>
                <a:latin typeface="Tahoma" panose="020B0604030504040204" pitchFamily="34" charset="0"/>
                <a:ea typeface="黑体" panose="02010609060101010101" pitchFamily="49" charset="-122"/>
              </a:rPr>
              <a:t>有条件拨款</a:t>
            </a:r>
          </a:p>
        </p:txBody>
      </p:sp>
      <p:sp>
        <p:nvSpPr>
          <p:cNvPr id="14342" name="左大括号 14341">
            <a:extLst>
              <a:ext uri="{FF2B5EF4-FFF2-40B4-BE49-F238E27FC236}">
                <a16:creationId xmlns:a16="http://schemas.microsoft.com/office/drawing/2014/main" id="{0AEA5AEC-9FCE-4EF9-B05D-F240C5F1CF97}"/>
              </a:ext>
            </a:extLst>
          </p:cNvPr>
          <p:cNvSpPr>
            <a:spLocks/>
          </p:cNvSpPr>
          <p:nvPr/>
        </p:nvSpPr>
        <p:spPr bwMode="auto">
          <a:xfrm>
            <a:off x="3200400" y="1371600"/>
            <a:ext cx="288925" cy="1582738"/>
          </a:xfrm>
          <a:prstGeom prst="leftBrace">
            <a:avLst>
              <a:gd name="adj1" fmla="val 45599"/>
              <a:gd name="adj2" fmla="val 50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4343" name="文本框 14342">
            <a:extLst>
              <a:ext uri="{FF2B5EF4-FFF2-40B4-BE49-F238E27FC236}">
                <a16:creationId xmlns:a16="http://schemas.microsoft.com/office/drawing/2014/main" id="{53CDE952-2DC4-4791-BA47-742A6368D732}"/>
              </a:ext>
            </a:extLst>
          </p:cNvPr>
          <p:cNvSpPr txBox="1">
            <a:spLocks noChangeArrowheads="1"/>
          </p:cNvSpPr>
          <p:nvPr/>
        </p:nvSpPr>
        <p:spPr bwMode="auto">
          <a:xfrm>
            <a:off x="3657600" y="1143000"/>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zh-CN" altLang="en-US" sz="2400" b="1">
                <a:latin typeface="Tahoma" panose="020B0604030504040204" pitchFamily="34" charset="0"/>
                <a:ea typeface="黑体" panose="02010609060101010101" pitchFamily="49" charset="-122"/>
              </a:rPr>
              <a:t>无条件整额拨款</a:t>
            </a:r>
          </a:p>
        </p:txBody>
      </p:sp>
      <p:sp>
        <p:nvSpPr>
          <p:cNvPr id="14344" name="文本框 14343">
            <a:extLst>
              <a:ext uri="{FF2B5EF4-FFF2-40B4-BE49-F238E27FC236}">
                <a16:creationId xmlns:a16="http://schemas.microsoft.com/office/drawing/2014/main" id="{D4BDE093-D657-42BC-B2E6-42586352F4BE}"/>
              </a:ext>
            </a:extLst>
          </p:cNvPr>
          <p:cNvSpPr txBox="1">
            <a:spLocks noChangeArrowheads="1"/>
          </p:cNvSpPr>
          <p:nvPr/>
        </p:nvSpPr>
        <p:spPr bwMode="auto">
          <a:xfrm>
            <a:off x="3581400" y="2590800"/>
            <a:ext cx="3886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zh-CN" altLang="en-US" sz="2400" b="1">
                <a:latin typeface="Tahoma" panose="020B0604030504040204" pitchFamily="34" charset="0"/>
                <a:ea typeface="黑体" panose="02010609060101010101" pitchFamily="49" charset="-122"/>
              </a:rPr>
              <a:t>税收努力相关性无条件拨款</a:t>
            </a:r>
          </a:p>
        </p:txBody>
      </p:sp>
      <p:sp>
        <p:nvSpPr>
          <p:cNvPr id="14345" name="左大括号 14344">
            <a:extLst>
              <a:ext uri="{FF2B5EF4-FFF2-40B4-BE49-F238E27FC236}">
                <a16:creationId xmlns:a16="http://schemas.microsoft.com/office/drawing/2014/main" id="{ED69B9EE-7B76-44DB-8210-64B506E0D802}"/>
              </a:ext>
            </a:extLst>
          </p:cNvPr>
          <p:cNvSpPr>
            <a:spLocks/>
          </p:cNvSpPr>
          <p:nvPr/>
        </p:nvSpPr>
        <p:spPr bwMode="auto">
          <a:xfrm>
            <a:off x="3276600" y="3657600"/>
            <a:ext cx="287338" cy="1366838"/>
          </a:xfrm>
          <a:prstGeom prst="leftBrace">
            <a:avLst>
              <a:gd name="adj1" fmla="val 39597"/>
              <a:gd name="adj2" fmla="val 50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4346" name="文本框 14345">
            <a:extLst>
              <a:ext uri="{FF2B5EF4-FFF2-40B4-BE49-F238E27FC236}">
                <a16:creationId xmlns:a16="http://schemas.microsoft.com/office/drawing/2014/main" id="{946BEFF0-4A4F-4F10-AB48-98DFDB431D6E}"/>
              </a:ext>
            </a:extLst>
          </p:cNvPr>
          <p:cNvSpPr txBox="1">
            <a:spLocks noChangeArrowheads="1"/>
          </p:cNvSpPr>
          <p:nvPr/>
        </p:nvSpPr>
        <p:spPr bwMode="auto">
          <a:xfrm>
            <a:off x="3733800" y="3505200"/>
            <a:ext cx="2438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zh-CN" altLang="en-US" sz="2400" b="1">
                <a:latin typeface="Tahoma" panose="020B0604030504040204" pitchFamily="34" charset="0"/>
                <a:ea typeface="黑体" panose="02010609060101010101" pitchFamily="49" charset="-122"/>
              </a:rPr>
              <a:t>非配套拨款</a:t>
            </a:r>
          </a:p>
        </p:txBody>
      </p:sp>
      <p:sp>
        <p:nvSpPr>
          <p:cNvPr id="14347" name="文本框 14346">
            <a:extLst>
              <a:ext uri="{FF2B5EF4-FFF2-40B4-BE49-F238E27FC236}">
                <a16:creationId xmlns:a16="http://schemas.microsoft.com/office/drawing/2014/main" id="{4DF3C085-7309-4444-90AC-4ACCCE3F0699}"/>
              </a:ext>
            </a:extLst>
          </p:cNvPr>
          <p:cNvSpPr txBox="1">
            <a:spLocks noChangeArrowheads="1"/>
          </p:cNvSpPr>
          <p:nvPr/>
        </p:nvSpPr>
        <p:spPr bwMode="auto">
          <a:xfrm>
            <a:off x="3810000" y="4724400"/>
            <a:ext cx="1676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zh-CN" altLang="en-US" sz="2400" b="1">
                <a:latin typeface="Tahoma" panose="020B0604030504040204" pitchFamily="34" charset="0"/>
                <a:ea typeface="黑体" panose="02010609060101010101" pitchFamily="49" charset="-122"/>
              </a:rPr>
              <a:t>配套拨款</a:t>
            </a:r>
          </a:p>
        </p:txBody>
      </p:sp>
      <p:sp>
        <p:nvSpPr>
          <p:cNvPr id="14348" name="左大括号 14347">
            <a:extLst>
              <a:ext uri="{FF2B5EF4-FFF2-40B4-BE49-F238E27FC236}">
                <a16:creationId xmlns:a16="http://schemas.microsoft.com/office/drawing/2014/main" id="{D60A5851-BAB7-43B9-BEE4-519365046EF3}"/>
              </a:ext>
            </a:extLst>
          </p:cNvPr>
          <p:cNvSpPr>
            <a:spLocks/>
          </p:cNvSpPr>
          <p:nvPr/>
        </p:nvSpPr>
        <p:spPr bwMode="auto">
          <a:xfrm>
            <a:off x="5562600" y="4191000"/>
            <a:ext cx="288925" cy="1366838"/>
          </a:xfrm>
          <a:prstGeom prst="leftBrace">
            <a:avLst>
              <a:gd name="adj1" fmla="val 39379"/>
              <a:gd name="adj2" fmla="val 50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4349" name="文本框 14348">
            <a:extLst>
              <a:ext uri="{FF2B5EF4-FFF2-40B4-BE49-F238E27FC236}">
                <a16:creationId xmlns:a16="http://schemas.microsoft.com/office/drawing/2014/main" id="{D5284506-C8B2-4CE4-A6D2-F3EBD9F213CA}"/>
              </a:ext>
            </a:extLst>
          </p:cNvPr>
          <p:cNvSpPr txBox="1">
            <a:spLocks noChangeArrowheads="1"/>
          </p:cNvSpPr>
          <p:nvPr/>
        </p:nvSpPr>
        <p:spPr bwMode="auto">
          <a:xfrm>
            <a:off x="5867400" y="4114800"/>
            <a:ext cx="252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zh-CN" altLang="en-US" sz="2400" b="1">
                <a:latin typeface="Tahoma" panose="020B0604030504040204" pitchFamily="34" charset="0"/>
                <a:ea typeface="黑体" panose="02010609060101010101" pitchFamily="49" charset="-122"/>
              </a:rPr>
              <a:t>封顶的配套拨款</a:t>
            </a:r>
          </a:p>
        </p:txBody>
      </p:sp>
      <p:sp>
        <p:nvSpPr>
          <p:cNvPr id="14350" name="文本框 14349">
            <a:extLst>
              <a:ext uri="{FF2B5EF4-FFF2-40B4-BE49-F238E27FC236}">
                <a16:creationId xmlns:a16="http://schemas.microsoft.com/office/drawing/2014/main" id="{C9ED238A-FE4A-41FC-AA51-3976F30923AC}"/>
              </a:ext>
            </a:extLst>
          </p:cNvPr>
          <p:cNvSpPr txBox="1">
            <a:spLocks noChangeArrowheads="1"/>
          </p:cNvSpPr>
          <p:nvPr/>
        </p:nvSpPr>
        <p:spPr bwMode="auto">
          <a:xfrm>
            <a:off x="5791200" y="5181600"/>
            <a:ext cx="3097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zh-CN" altLang="en-US" sz="2400" b="1">
                <a:latin typeface="Tahoma" panose="020B0604030504040204" pitchFamily="34" charset="0"/>
                <a:ea typeface="黑体" panose="02010609060101010101" pitchFamily="49" charset="-122"/>
              </a:rPr>
              <a:t>不封顶的配套拨款</a:t>
            </a:r>
          </a:p>
        </p:txBody>
      </p:sp>
      <p:sp>
        <p:nvSpPr>
          <p:cNvPr id="2" name="文本框 14350">
            <a:extLst>
              <a:ext uri="{FF2B5EF4-FFF2-40B4-BE49-F238E27FC236}">
                <a16:creationId xmlns:a16="http://schemas.microsoft.com/office/drawing/2014/main" id="{57409906-F3E8-47E8-8246-842822546CA7}"/>
              </a:ext>
            </a:extLst>
          </p:cNvPr>
          <p:cNvSpPr txBox="1">
            <a:spLocks noChangeArrowheads="1"/>
          </p:cNvSpPr>
          <p:nvPr/>
        </p:nvSpPr>
        <p:spPr bwMode="auto">
          <a:xfrm>
            <a:off x="230188" y="2057400"/>
            <a:ext cx="557212" cy="2163763"/>
          </a:xfrm>
          <a:prstGeom prst="rect">
            <a:avLst/>
          </a:prstGeom>
          <a:solidFill>
            <a:schemeClr val="accent1"/>
          </a:solidFill>
          <a:ln w="9525">
            <a:solidFill>
              <a:schemeClr val="accent2"/>
            </a:solidFill>
            <a:miter lim="800000"/>
            <a:headEnd/>
            <a:tailEnd/>
          </a:ln>
        </p:spPr>
        <p:txBody>
          <a:bodyPr vert="eaVert">
            <a:spAutoFit/>
          </a:bodyPr>
          <a:lstStyle/>
          <a:p>
            <a:r>
              <a:rPr lang="zh-CN" altLang="en-US" sz="2400" b="1">
                <a:solidFill>
                  <a:srgbClr val="FFFFFF"/>
                </a:solidFill>
                <a:latin typeface="黑体" panose="02010609060101010101" pitchFamily="49" charset="-122"/>
                <a:ea typeface="黑体" panose="02010609060101010101" pitchFamily="49" charset="-122"/>
              </a:rPr>
              <a:t> 财政转移支付</a:t>
            </a:r>
            <a:r>
              <a:rPr lang="zh-CN" altLang="en-US" sz="2400" b="1">
                <a:latin typeface="黑体" panose="02010609060101010101" pitchFamily="49" charset="-122"/>
                <a:ea typeface="黑体" panose="02010609060101010101" pitchFamily="49" charset="-122"/>
              </a:rPr>
              <a:t> </a:t>
            </a:r>
          </a:p>
        </p:txBody>
      </p:sp>
    </p:spTree>
  </p:cSld>
  <p:clrMapOvr>
    <a:masterClrMapping/>
  </p:clrMapOvr>
  <p:transition spd="med">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diamond(in)">
                                      <p:cBhvr>
                                        <p:cTn id="7" dur="2000"/>
                                        <p:tgtEl>
                                          <p:spTgt spid="1433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4340"/>
                                        </p:tgtEl>
                                        <p:attrNameLst>
                                          <p:attrName>style.visibility</p:attrName>
                                        </p:attrNameLst>
                                      </p:cBhvr>
                                      <p:to>
                                        <p:strVal val="visible"/>
                                      </p:to>
                                    </p:set>
                                    <p:animEffect transition="in" filter="box(in)">
                                      <p:cBhvr>
                                        <p:cTn id="12" dur="500"/>
                                        <p:tgtEl>
                                          <p:spTgt spid="1434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4341"/>
                                        </p:tgtEl>
                                        <p:attrNameLst>
                                          <p:attrName>style.visibility</p:attrName>
                                        </p:attrNameLst>
                                      </p:cBhvr>
                                      <p:to>
                                        <p:strVal val="visible"/>
                                      </p:to>
                                    </p:set>
                                    <p:animEffect transition="in" filter="box(in)">
                                      <p:cBhvr>
                                        <p:cTn id="17" dur="500"/>
                                        <p:tgtEl>
                                          <p:spTgt spid="1434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14342"/>
                                        </p:tgtEl>
                                        <p:attrNameLst>
                                          <p:attrName>style.visibility</p:attrName>
                                        </p:attrNameLst>
                                      </p:cBhvr>
                                      <p:to>
                                        <p:strVal val="visible"/>
                                      </p:to>
                                    </p:set>
                                    <p:animEffect transition="in" filter="box(in)">
                                      <p:cBhvr>
                                        <p:cTn id="22" dur="500"/>
                                        <p:tgtEl>
                                          <p:spTgt spid="1434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14343"/>
                                        </p:tgtEl>
                                        <p:attrNameLst>
                                          <p:attrName>style.visibility</p:attrName>
                                        </p:attrNameLst>
                                      </p:cBhvr>
                                      <p:to>
                                        <p:strVal val="visible"/>
                                      </p:to>
                                    </p:set>
                                    <p:animEffect transition="in" filter="diamond(in)">
                                      <p:cBhvr>
                                        <p:cTn id="27" dur="2000"/>
                                        <p:tgtEl>
                                          <p:spTgt spid="1434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14344"/>
                                        </p:tgtEl>
                                        <p:attrNameLst>
                                          <p:attrName>style.visibility</p:attrName>
                                        </p:attrNameLst>
                                      </p:cBhvr>
                                      <p:to>
                                        <p:strVal val="visible"/>
                                      </p:to>
                                    </p:set>
                                    <p:animEffect transition="in" filter="diamond(in)">
                                      <p:cBhvr>
                                        <p:cTn id="32" dur="2000"/>
                                        <p:tgtEl>
                                          <p:spTgt spid="1434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8" presetClass="entr" presetSubtype="16" fill="hold" nodeType="clickEffect">
                                  <p:stCondLst>
                                    <p:cond delay="0"/>
                                  </p:stCondLst>
                                  <p:childTnLst>
                                    <p:set>
                                      <p:cBhvr>
                                        <p:cTn id="36" dur="1" fill="hold">
                                          <p:stCondLst>
                                            <p:cond delay="0"/>
                                          </p:stCondLst>
                                        </p:cTn>
                                        <p:tgtEl>
                                          <p:spTgt spid="14345"/>
                                        </p:tgtEl>
                                        <p:attrNameLst>
                                          <p:attrName>style.visibility</p:attrName>
                                        </p:attrNameLst>
                                      </p:cBhvr>
                                      <p:to>
                                        <p:strVal val="visible"/>
                                      </p:to>
                                    </p:set>
                                    <p:animEffect transition="in" filter="diamond(in)">
                                      <p:cBhvr>
                                        <p:cTn id="37" dur="2000"/>
                                        <p:tgtEl>
                                          <p:spTgt spid="1434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14346"/>
                                        </p:tgtEl>
                                        <p:attrNameLst>
                                          <p:attrName>style.visibility</p:attrName>
                                        </p:attrNameLst>
                                      </p:cBhvr>
                                      <p:to>
                                        <p:strVal val="visible"/>
                                      </p:to>
                                    </p:set>
                                    <p:animEffect transition="in" filter="diamond(in)">
                                      <p:cBhvr>
                                        <p:cTn id="42" dur="2000"/>
                                        <p:tgtEl>
                                          <p:spTgt spid="1434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14347"/>
                                        </p:tgtEl>
                                        <p:attrNameLst>
                                          <p:attrName>style.visibility</p:attrName>
                                        </p:attrNameLst>
                                      </p:cBhvr>
                                      <p:to>
                                        <p:strVal val="visible"/>
                                      </p:to>
                                    </p:set>
                                    <p:animEffect transition="in" filter="diamond(in)">
                                      <p:cBhvr>
                                        <p:cTn id="47" dur="2000"/>
                                        <p:tgtEl>
                                          <p:spTgt spid="14347"/>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8" presetClass="entr" presetSubtype="16" fill="hold" nodeType="clickEffect">
                                  <p:stCondLst>
                                    <p:cond delay="0"/>
                                  </p:stCondLst>
                                  <p:childTnLst>
                                    <p:set>
                                      <p:cBhvr>
                                        <p:cTn id="51" dur="1" fill="hold">
                                          <p:stCondLst>
                                            <p:cond delay="0"/>
                                          </p:stCondLst>
                                        </p:cTn>
                                        <p:tgtEl>
                                          <p:spTgt spid="14348"/>
                                        </p:tgtEl>
                                        <p:attrNameLst>
                                          <p:attrName>style.visibility</p:attrName>
                                        </p:attrNameLst>
                                      </p:cBhvr>
                                      <p:to>
                                        <p:strVal val="visible"/>
                                      </p:to>
                                    </p:set>
                                    <p:animEffect transition="in" filter="diamond(in)">
                                      <p:cBhvr>
                                        <p:cTn id="52" dur="2000"/>
                                        <p:tgtEl>
                                          <p:spTgt spid="14348"/>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1" presetClass="entr" presetSubtype="4" fill="hold" grpId="0" nodeType="clickEffect">
                                  <p:stCondLst>
                                    <p:cond delay="0"/>
                                  </p:stCondLst>
                                  <p:childTnLst>
                                    <p:set>
                                      <p:cBhvr>
                                        <p:cTn id="56" dur="1" fill="hold">
                                          <p:stCondLst>
                                            <p:cond delay="0"/>
                                          </p:stCondLst>
                                        </p:cTn>
                                        <p:tgtEl>
                                          <p:spTgt spid="14349"/>
                                        </p:tgtEl>
                                        <p:attrNameLst>
                                          <p:attrName>style.visibility</p:attrName>
                                        </p:attrNameLst>
                                      </p:cBhvr>
                                      <p:to>
                                        <p:strVal val="visible"/>
                                      </p:to>
                                    </p:set>
                                    <p:animEffect transition="in" filter="wheel(4)">
                                      <p:cBhvr>
                                        <p:cTn id="57" dur="2000"/>
                                        <p:tgtEl>
                                          <p:spTgt spid="14349"/>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1" presetClass="entr" presetSubtype="4" fill="hold" grpId="0" nodeType="clickEffect">
                                  <p:stCondLst>
                                    <p:cond delay="0"/>
                                  </p:stCondLst>
                                  <p:childTnLst>
                                    <p:set>
                                      <p:cBhvr>
                                        <p:cTn id="61" dur="1" fill="hold">
                                          <p:stCondLst>
                                            <p:cond delay="0"/>
                                          </p:stCondLst>
                                        </p:cTn>
                                        <p:tgtEl>
                                          <p:spTgt spid="14350"/>
                                        </p:tgtEl>
                                        <p:attrNameLst>
                                          <p:attrName>style.visibility</p:attrName>
                                        </p:attrNameLst>
                                      </p:cBhvr>
                                      <p:to>
                                        <p:strVal val="visible"/>
                                      </p:to>
                                    </p:set>
                                    <p:animEffect transition="in" filter="wheel(4)">
                                      <p:cBhvr>
                                        <p:cTn id="62" dur="2000"/>
                                        <p:tgtEl>
                                          <p:spTgt spid="143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bldLvl="0" animBg="1"/>
      <p:bldP spid="14341" grpId="0" bldLvl="0" animBg="1"/>
      <p:bldP spid="14343" grpId="0"/>
      <p:bldP spid="14344" grpId="0"/>
      <p:bldP spid="14346" grpId="0"/>
      <p:bldP spid="14347" grpId="0"/>
      <p:bldP spid="14349" grpId="0"/>
      <p:bldP spid="1435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5361">
            <a:extLst>
              <a:ext uri="{FF2B5EF4-FFF2-40B4-BE49-F238E27FC236}">
                <a16:creationId xmlns:a16="http://schemas.microsoft.com/office/drawing/2014/main" id="{87A9EE92-37BA-4348-8B99-8B63B39A2696}"/>
              </a:ext>
            </a:extLst>
          </p:cNvPr>
          <p:cNvSpPr>
            <a:spLocks noChangeArrowheads="1"/>
          </p:cNvSpPr>
          <p:nvPr>
            <p:ph type="title"/>
          </p:nvPr>
        </p:nvSpPr>
        <p:spPr/>
        <p:txBody>
          <a:bodyPr/>
          <a:lstStyle/>
          <a:p>
            <a:endParaRPr lang="zh-CN" altLang="zh-CN"/>
          </a:p>
        </p:txBody>
      </p:sp>
      <p:sp>
        <p:nvSpPr>
          <p:cNvPr id="15362" name="文本占位符 15362">
            <a:extLst>
              <a:ext uri="{FF2B5EF4-FFF2-40B4-BE49-F238E27FC236}">
                <a16:creationId xmlns:a16="http://schemas.microsoft.com/office/drawing/2014/main" id="{F666AE8C-39A2-4191-9443-EAA0112F48F2}"/>
              </a:ext>
            </a:extLst>
          </p:cNvPr>
          <p:cNvSpPr>
            <a:spLocks noChangeArrowheads="1"/>
          </p:cNvSpPr>
          <p:nvPr>
            <p:ph idx="1"/>
          </p:nvPr>
        </p:nvSpPr>
        <p:spPr>
          <a:xfrm>
            <a:off x="395288" y="1989138"/>
            <a:ext cx="8229600" cy="4525962"/>
          </a:xfrm>
        </p:spPr>
        <p:txBody>
          <a:bodyPr/>
          <a:lstStyle/>
          <a:p>
            <a:pPr algn="ctr">
              <a:buFont typeface="Arial" panose="020B0604020202020204" pitchFamily="34" charset="0"/>
              <a:buNone/>
            </a:pPr>
            <a:r>
              <a:rPr lang="zh-CN" altLang="en-US" sz="5400">
                <a:latin typeface="黑体" panose="02010609060101010101" pitchFamily="49" charset="-122"/>
                <a:ea typeface="黑体" panose="02010609060101010101" pitchFamily="49" charset="-122"/>
              </a:rPr>
              <a:t>5.2 政府间财政转移支付的经济效应</a:t>
            </a:r>
          </a:p>
        </p:txBody>
      </p:sp>
    </p:spTree>
  </p:cSld>
  <p:clrMapOvr>
    <a:masterClrMapping/>
  </p:clrMapOvr>
  <p:transition spd="slow">
    <p:random/>
    <p:sndAc>
      <p:stSnd>
        <p:snd r:embed="rId2" name="camera.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6385">
            <a:extLst>
              <a:ext uri="{FF2B5EF4-FFF2-40B4-BE49-F238E27FC236}">
                <a16:creationId xmlns:a16="http://schemas.microsoft.com/office/drawing/2014/main" id="{6063FBE9-FCE9-486C-8CB2-50778F8675C5}"/>
              </a:ext>
            </a:extLst>
          </p:cNvPr>
          <p:cNvSpPr>
            <a:spLocks noChangeArrowheads="1"/>
          </p:cNvSpPr>
          <p:nvPr>
            <p:ph type="title"/>
          </p:nvPr>
        </p:nvSpPr>
        <p:spPr/>
        <p:txBody>
          <a:bodyPr/>
          <a:lstStyle/>
          <a:p>
            <a:r>
              <a:rPr lang="zh-CN" altLang="en-US">
                <a:ea typeface="黑体" panose="02010609060101010101" pitchFamily="49" charset="-122"/>
              </a:rPr>
              <a:t>政府间财政转移支付的经济效应</a:t>
            </a:r>
          </a:p>
        </p:txBody>
      </p:sp>
      <p:sp>
        <p:nvSpPr>
          <p:cNvPr id="16386" name="文本占位符 16386">
            <a:extLst>
              <a:ext uri="{FF2B5EF4-FFF2-40B4-BE49-F238E27FC236}">
                <a16:creationId xmlns:a16="http://schemas.microsoft.com/office/drawing/2014/main" id="{462A2A9D-21D0-4E78-AF7E-BD1FF18A7046}"/>
              </a:ext>
            </a:extLst>
          </p:cNvPr>
          <p:cNvSpPr>
            <a:spLocks noChangeArrowheads="1"/>
          </p:cNvSpPr>
          <p:nvPr>
            <p:ph idx="1"/>
          </p:nvPr>
        </p:nvSpPr>
        <p:spPr/>
        <p:txBody>
          <a:bodyPr/>
          <a:lstStyle/>
          <a:p>
            <a:r>
              <a:rPr lang="zh-CN" altLang="en-US">
                <a:ea typeface="黑体" panose="02010609060101010101" pitchFamily="49" charset="-122"/>
              </a:rPr>
              <a:t>政府间财政转移支付的收入效应</a:t>
            </a:r>
          </a:p>
          <a:p>
            <a:r>
              <a:rPr lang="zh-CN" altLang="en-US">
                <a:ea typeface="黑体" panose="02010609060101010101" pitchFamily="49" charset="-122"/>
              </a:rPr>
              <a:t>政府间财政转移支付的替代效应</a:t>
            </a:r>
          </a:p>
          <a:p>
            <a:r>
              <a:rPr lang="zh-CN" altLang="en-US">
                <a:ea typeface="黑体" panose="02010609060101010101" pitchFamily="49" charset="-122"/>
              </a:rPr>
              <a:t>分析假设</a:t>
            </a:r>
          </a:p>
          <a:p>
            <a:pPr>
              <a:buFont typeface="Arial" panose="020B0604020202020204" pitchFamily="34" charset="0"/>
              <a:buNone/>
            </a:pPr>
            <a:r>
              <a:rPr lang="zh-CN" altLang="en-US">
                <a:ea typeface="黑体" panose="02010609060101010101" pitchFamily="49" charset="-122"/>
              </a:rPr>
              <a:t>		相关地方性公共产品和私人产品都是正常产品</a:t>
            </a:r>
          </a:p>
          <a:p>
            <a:pPr>
              <a:buFont typeface="Arial" panose="020B0604020202020204" pitchFamily="34" charset="0"/>
              <a:buNone/>
            </a:pPr>
            <a:r>
              <a:rPr lang="zh-CN" altLang="en-US">
                <a:ea typeface="黑体" panose="02010609060101010101" pitchFamily="49" charset="-122"/>
              </a:rPr>
              <a:t>		地方政府提供地方性公共产品的资金全部来源于地方税收</a:t>
            </a:r>
          </a:p>
          <a:p>
            <a:pPr>
              <a:buFont typeface="Arial" panose="020B0604020202020204" pitchFamily="34" charset="0"/>
              <a:buNone/>
            </a:pPr>
            <a:r>
              <a:rPr lang="zh-CN" altLang="en-US">
                <a:ea typeface="黑体" panose="02010609060101010101" pitchFamily="49" charset="-122"/>
              </a:rPr>
              <a:t>		地方居民对地方性公共产品的消费偏好具有同质性。</a:t>
            </a:r>
          </a:p>
        </p:txBody>
      </p:sp>
    </p:spTree>
  </p:cSld>
  <p:clrMapOvr>
    <a:masterClrMapping/>
  </p:clrMapOvr>
  <p:transition spd="slow">
    <p:random/>
    <p:sndAc>
      <p:stSnd>
        <p:snd r:embed="rId2" name="camera.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直接连接符 17409">
            <a:extLst>
              <a:ext uri="{FF2B5EF4-FFF2-40B4-BE49-F238E27FC236}">
                <a16:creationId xmlns:a16="http://schemas.microsoft.com/office/drawing/2014/main" id="{185E8174-92DF-4611-83FB-352349CCFC90}"/>
              </a:ext>
            </a:extLst>
          </p:cNvPr>
          <p:cNvSpPr>
            <a:spLocks noChangeShapeType="1"/>
          </p:cNvSpPr>
          <p:nvPr/>
        </p:nvSpPr>
        <p:spPr bwMode="auto">
          <a:xfrm>
            <a:off x="1979613" y="5373688"/>
            <a:ext cx="4968875"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17410" name="直接连接符 17410">
            <a:extLst>
              <a:ext uri="{FF2B5EF4-FFF2-40B4-BE49-F238E27FC236}">
                <a16:creationId xmlns:a16="http://schemas.microsoft.com/office/drawing/2014/main" id="{2AC9ECA8-FD90-4E13-BBFF-D17E98BD0E33}"/>
              </a:ext>
            </a:extLst>
          </p:cNvPr>
          <p:cNvSpPr>
            <a:spLocks noChangeShapeType="1"/>
          </p:cNvSpPr>
          <p:nvPr/>
        </p:nvSpPr>
        <p:spPr bwMode="auto">
          <a:xfrm flipV="1">
            <a:off x="1979613" y="1844675"/>
            <a:ext cx="0" cy="352901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17411" name="直接连接符 17411">
            <a:extLst>
              <a:ext uri="{FF2B5EF4-FFF2-40B4-BE49-F238E27FC236}">
                <a16:creationId xmlns:a16="http://schemas.microsoft.com/office/drawing/2014/main" id="{1D42C7F8-33FB-4E9C-8F3B-6209DD1345F7}"/>
              </a:ext>
            </a:extLst>
          </p:cNvPr>
          <p:cNvSpPr>
            <a:spLocks noChangeShapeType="1"/>
          </p:cNvSpPr>
          <p:nvPr/>
        </p:nvSpPr>
        <p:spPr bwMode="auto">
          <a:xfrm>
            <a:off x="1979613" y="3573463"/>
            <a:ext cx="2016125" cy="1800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7412" name="直接连接符 17412">
            <a:extLst>
              <a:ext uri="{FF2B5EF4-FFF2-40B4-BE49-F238E27FC236}">
                <a16:creationId xmlns:a16="http://schemas.microsoft.com/office/drawing/2014/main" id="{640B5359-D470-4CA4-9601-28664738CCEB}"/>
              </a:ext>
            </a:extLst>
          </p:cNvPr>
          <p:cNvSpPr>
            <a:spLocks noChangeShapeType="1"/>
          </p:cNvSpPr>
          <p:nvPr/>
        </p:nvSpPr>
        <p:spPr bwMode="auto">
          <a:xfrm>
            <a:off x="1979613" y="2349500"/>
            <a:ext cx="3600450" cy="30241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7413" name="任意多边形 17413">
            <a:extLst>
              <a:ext uri="{FF2B5EF4-FFF2-40B4-BE49-F238E27FC236}">
                <a16:creationId xmlns:a16="http://schemas.microsoft.com/office/drawing/2014/main" id="{3593D9D6-2CE7-4743-BBA8-71247F05E9A8}"/>
              </a:ext>
            </a:extLst>
          </p:cNvPr>
          <p:cNvSpPr>
            <a:spLocks noChangeArrowheads="1"/>
          </p:cNvSpPr>
          <p:nvPr/>
        </p:nvSpPr>
        <p:spPr bwMode="auto">
          <a:xfrm flipH="1" flipV="1">
            <a:off x="2627313" y="3500438"/>
            <a:ext cx="1368425" cy="1441450"/>
          </a:xfrm>
          <a:custGeom>
            <a:avLst/>
            <a:gdLst>
              <a:gd name="T0" fmla="*/ 0 w 21600"/>
              <a:gd name="T1" fmla="*/ 0 h 21600"/>
              <a:gd name="T2" fmla="*/ 21600 w 21600"/>
              <a:gd name="T3" fmla="*/ 21600 h 21600"/>
              <a:gd name="T4" fmla="*/ 21600 w 21600"/>
              <a:gd name="T5" fmla="*/ 21600 h 21600"/>
              <a:gd name="T6" fmla="*/ 32400 w 21600"/>
              <a:gd name="T7" fmla="*/ 0 h 21600"/>
              <a:gd name="T8" fmla="*/ 43200 w 21600"/>
              <a:gd name="T9" fmla="*/ 21600 h 21600"/>
              <a:gd name="T10" fmla="*/ 42648 w 21600"/>
              <a:gd name="T11" fmla="*/ 28436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fill="none">
                <a:moveTo>
                  <a:pt x="0" y="0"/>
                </a:moveTo>
                <a:cubicBezTo>
                  <a:pt x="11929" y="0"/>
                  <a:pt x="21600" y="9671"/>
                  <a:pt x="21600" y="21600"/>
                </a:cubicBezTo>
              </a:path>
              <a:path w="21600" h="21600" stroke="0">
                <a:moveTo>
                  <a:pt x="21600" y="21600"/>
                </a:moveTo>
                <a:cubicBezTo>
                  <a:pt x="21600" y="9671"/>
                  <a:pt x="26435" y="0"/>
                  <a:pt x="32400" y="0"/>
                </a:cubicBezTo>
                <a:cubicBezTo>
                  <a:pt x="38365" y="0"/>
                  <a:pt x="43200" y="9671"/>
                  <a:pt x="43200" y="21600"/>
                </a:cubicBezTo>
                <a:cubicBezTo>
                  <a:pt x="43200" y="23991"/>
                  <a:pt x="43006" y="26290"/>
                  <a:pt x="42648" y="28436"/>
                </a:cubicBezTo>
                <a:lnTo>
                  <a:pt x="0" y="0"/>
                </a:lnTo>
                <a:close/>
              </a:path>
            </a:pathLst>
          </a:custGeom>
          <a:noFill/>
          <a:ln w="3810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7414" name="任意多边形 17414">
            <a:extLst>
              <a:ext uri="{FF2B5EF4-FFF2-40B4-BE49-F238E27FC236}">
                <a16:creationId xmlns:a16="http://schemas.microsoft.com/office/drawing/2014/main" id="{08BC79E4-256D-4F22-9B6C-E09CFAC4C1B8}"/>
              </a:ext>
            </a:extLst>
          </p:cNvPr>
          <p:cNvSpPr>
            <a:spLocks noChangeArrowheads="1"/>
          </p:cNvSpPr>
          <p:nvPr/>
        </p:nvSpPr>
        <p:spPr bwMode="auto">
          <a:xfrm flipH="1" flipV="1">
            <a:off x="3203575" y="2708275"/>
            <a:ext cx="2160588" cy="1657350"/>
          </a:xfrm>
          <a:custGeom>
            <a:avLst/>
            <a:gdLst>
              <a:gd name="T0" fmla="*/ 0 w 21600"/>
              <a:gd name="T1" fmla="*/ 0 h 21600"/>
              <a:gd name="T2" fmla="*/ 21600 w 21600"/>
              <a:gd name="T3" fmla="*/ 21600 h 21600"/>
              <a:gd name="T4" fmla="*/ 21600 w 21600"/>
              <a:gd name="T5" fmla="*/ 21600 h 21600"/>
              <a:gd name="T6" fmla="*/ 32400 w 21600"/>
              <a:gd name="T7" fmla="*/ 0 h 21600"/>
              <a:gd name="T8" fmla="*/ 43200 w 21600"/>
              <a:gd name="T9" fmla="*/ 21600 h 21600"/>
              <a:gd name="T10" fmla="*/ 42648 w 21600"/>
              <a:gd name="T11" fmla="*/ 28436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fill="none">
                <a:moveTo>
                  <a:pt x="0" y="0"/>
                </a:moveTo>
                <a:cubicBezTo>
                  <a:pt x="11929" y="0"/>
                  <a:pt x="21600" y="9671"/>
                  <a:pt x="21600" y="21600"/>
                </a:cubicBezTo>
              </a:path>
              <a:path w="21600" h="21600" stroke="0">
                <a:moveTo>
                  <a:pt x="21600" y="21600"/>
                </a:moveTo>
                <a:cubicBezTo>
                  <a:pt x="21600" y="9671"/>
                  <a:pt x="26435" y="0"/>
                  <a:pt x="32400" y="0"/>
                </a:cubicBezTo>
                <a:cubicBezTo>
                  <a:pt x="38365" y="0"/>
                  <a:pt x="43200" y="9671"/>
                  <a:pt x="43200" y="21600"/>
                </a:cubicBezTo>
                <a:cubicBezTo>
                  <a:pt x="43200" y="23991"/>
                  <a:pt x="43006" y="26290"/>
                  <a:pt x="42648" y="28436"/>
                </a:cubicBezTo>
                <a:lnTo>
                  <a:pt x="0" y="0"/>
                </a:lnTo>
                <a:close/>
              </a:path>
            </a:pathLst>
          </a:custGeom>
          <a:noFill/>
          <a:ln w="3810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7415" name="直接连接符 17415">
            <a:extLst>
              <a:ext uri="{FF2B5EF4-FFF2-40B4-BE49-F238E27FC236}">
                <a16:creationId xmlns:a16="http://schemas.microsoft.com/office/drawing/2014/main" id="{C771D92D-DC71-4C36-ACDF-BF6790E0B7F9}"/>
              </a:ext>
            </a:extLst>
          </p:cNvPr>
          <p:cNvSpPr>
            <a:spLocks noChangeShapeType="1"/>
          </p:cNvSpPr>
          <p:nvPr/>
        </p:nvSpPr>
        <p:spPr bwMode="auto">
          <a:xfrm>
            <a:off x="3059113" y="4581525"/>
            <a:ext cx="0" cy="792163"/>
          </a:xfrm>
          <a:prstGeom prst="line">
            <a:avLst/>
          </a:prstGeom>
          <a:noFill/>
          <a:ln w="38100">
            <a:solidFill>
              <a:srgbClr val="66FF66"/>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7416" name="直接连接符 17416">
            <a:extLst>
              <a:ext uri="{FF2B5EF4-FFF2-40B4-BE49-F238E27FC236}">
                <a16:creationId xmlns:a16="http://schemas.microsoft.com/office/drawing/2014/main" id="{8618FFF4-1AFA-42AC-8980-8D53144DD8F3}"/>
              </a:ext>
            </a:extLst>
          </p:cNvPr>
          <p:cNvSpPr>
            <a:spLocks noChangeShapeType="1"/>
          </p:cNvSpPr>
          <p:nvPr/>
        </p:nvSpPr>
        <p:spPr bwMode="auto">
          <a:xfrm flipV="1">
            <a:off x="3059113" y="3213100"/>
            <a:ext cx="0" cy="1368425"/>
          </a:xfrm>
          <a:prstGeom prst="line">
            <a:avLst/>
          </a:prstGeom>
          <a:noFill/>
          <a:ln w="38100">
            <a:solidFill>
              <a:srgbClr val="66FF66"/>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7417" name="直接连接符 17417">
            <a:extLst>
              <a:ext uri="{FF2B5EF4-FFF2-40B4-BE49-F238E27FC236}">
                <a16:creationId xmlns:a16="http://schemas.microsoft.com/office/drawing/2014/main" id="{02C90E74-0355-4583-A61A-A3CC54A6171A}"/>
              </a:ext>
            </a:extLst>
          </p:cNvPr>
          <p:cNvSpPr>
            <a:spLocks noChangeShapeType="1"/>
          </p:cNvSpPr>
          <p:nvPr/>
        </p:nvSpPr>
        <p:spPr bwMode="auto">
          <a:xfrm>
            <a:off x="3779838" y="3789363"/>
            <a:ext cx="0" cy="1584325"/>
          </a:xfrm>
          <a:prstGeom prst="line">
            <a:avLst/>
          </a:prstGeom>
          <a:noFill/>
          <a:ln w="38100">
            <a:solidFill>
              <a:srgbClr val="66FF66"/>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7418" name="直接连接符 17418">
            <a:extLst>
              <a:ext uri="{FF2B5EF4-FFF2-40B4-BE49-F238E27FC236}">
                <a16:creationId xmlns:a16="http://schemas.microsoft.com/office/drawing/2014/main" id="{D76FC103-9E4F-4F78-9B29-0A12BA2CE8E3}"/>
              </a:ext>
            </a:extLst>
          </p:cNvPr>
          <p:cNvSpPr>
            <a:spLocks noChangeShapeType="1"/>
          </p:cNvSpPr>
          <p:nvPr/>
        </p:nvSpPr>
        <p:spPr bwMode="auto">
          <a:xfrm flipH="1">
            <a:off x="1979613" y="4508500"/>
            <a:ext cx="1079500" cy="0"/>
          </a:xfrm>
          <a:prstGeom prst="line">
            <a:avLst/>
          </a:prstGeom>
          <a:noFill/>
          <a:ln w="38100">
            <a:solidFill>
              <a:srgbClr val="66FF66"/>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7419" name="直接连接符 17419">
            <a:extLst>
              <a:ext uri="{FF2B5EF4-FFF2-40B4-BE49-F238E27FC236}">
                <a16:creationId xmlns:a16="http://schemas.microsoft.com/office/drawing/2014/main" id="{3516615E-F59B-4A72-93AD-C3A9F722EEDB}"/>
              </a:ext>
            </a:extLst>
          </p:cNvPr>
          <p:cNvSpPr>
            <a:spLocks noChangeShapeType="1"/>
          </p:cNvSpPr>
          <p:nvPr/>
        </p:nvSpPr>
        <p:spPr bwMode="auto">
          <a:xfrm>
            <a:off x="3059113" y="4508500"/>
            <a:ext cx="1441450" cy="0"/>
          </a:xfrm>
          <a:prstGeom prst="line">
            <a:avLst/>
          </a:prstGeom>
          <a:noFill/>
          <a:ln w="38100">
            <a:solidFill>
              <a:srgbClr val="66FF66"/>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7420" name="直接连接符 17420">
            <a:extLst>
              <a:ext uri="{FF2B5EF4-FFF2-40B4-BE49-F238E27FC236}">
                <a16:creationId xmlns:a16="http://schemas.microsoft.com/office/drawing/2014/main" id="{EB0727E7-D215-4A79-8987-8F6B40B41B04}"/>
              </a:ext>
            </a:extLst>
          </p:cNvPr>
          <p:cNvSpPr>
            <a:spLocks noChangeShapeType="1"/>
          </p:cNvSpPr>
          <p:nvPr/>
        </p:nvSpPr>
        <p:spPr bwMode="auto">
          <a:xfrm flipH="1">
            <a:off x="1979613" y="3789363"/>
            <a:ext cx="1800225" cy="0"/>
          </a:xfrm>
          <a:prstGeom prst="line">
            <a:avLst/>
          </a:prstGeom>
          <a:noFill/>
          <a:ln w="38100">
            <a:solidFill>
              <a:srgbClr val="66FF66"/>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7421" name="文本框 17421">
            <a:extLst>
              <a:ext uri="{FF2B5EF4-FFF2-40B4-BE49-F238E27FC236}">
                <a16:creationId xmlns:a16="http://schemas.microsoft.com/office/drawing/2014/main" id="{6968BB58-44EB-4B93-A937-345D39600354}"/>
              </a:ext>
            </a:extLst>
          </p:cNvPr>
          <p:cNvSpPr txBox="1">
            <a:spLocks noChangeArrowheads="1"/>
          </p:cNvSpPr>
          <p:nvPr/>
        </p:nvSpPr>
        <p:spPr bwMode="auto">
          <a:xfrm>
            <a:off x="6659563" y="5445125"/>
            <a:ext cx="178276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a:latin typeface="Tahoma" panose="020B0604030504040204" pitchFamily="34" charset="0"/>
                <a:ea typeface="黑体" panose="02010609060101010101" pitchFamily="49" charset="-122"/>
              </a:rPr>
              <a:t>地方性公共产品</a:t>
            </a:r>
          </a:p>
        </p:txBody>
      </p:sp>
      <p:sp>
        <p:nvSpPr>
          <p:cNvPr id="17422" name="文本框 17422">
            <a:extLst>
              <a:ext uri="{FF2B5EF4-FFF2-40B4-BE49-F238E27FC236}">
                <a16:creationId xmlns:a16="http://schemas.microsoft.com/office/drawing/2014/main" id="{AD0BE537-A2DD-4C37-914B-0146023715A5}"/>
              </a:ext>
            </a:extLst>
          </p:cNvPr>
          <p:cNvSpPr txBox="1">
            <a:spLocks noChangeArrowheads="1"/>
          </p:cNvSpPr>
          <p:nvPr/>
        </p:nvSpPr>
        <p:spPr bwMode="auto">
          <a:xfrm>
            <a:off x="1333500" y="1125538"/>
            <a:ext cx="4572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p>
            <a:r>
              <a:rPr lang="zh-CN" altLang="en-US">
                <a:latin typeface="Tahoma" panose="020B0604030504040204" pitchFamily="34" charset="0"/>
                <a:ea typeface="黑体" panose="02010609060101010101" pitchFamily="49" charset="-122"/>
              </a:rPr>
              <a:t>私人产品</a:t>
            </a:r>
          </a:p>
        </p:txBody>
      </p:sp>
      <p:sp>
        <p:nvSpPr>
          <p:cNvPr id="17423" name="文本框 17423">
            <a:extLst>
              <a:ext uri="{FF2B5EF4-FFF2-40B4-BE49-F238E27FC236}">
                <a16:creationId xmlns:a16="http://schemas.microsoft.com/office/drawing/2014/main" id="{EBB84CA8-C2C5-4F2B-ABF0-125486956E29}"/>
              </a:ext>
            </a:extLst>
          </p:cNvPr>
          <p:cNvSpPr txBox="1">
            <a:spLocks noChangeArrowheads="1"/>
          </p:cNvSpPr>
          <p:nvPr/>
        </p:nvSpPr>
        <p:spPr bwMode="auto">
          <a:xfrm>
            <a:off x="1547813" y="2133600"/>
            <a:ext cx="390525"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a:ea typeface="楷体_GB2312" pitchFamily="1" charset="-122"/>
              </a:rPr>
              <a:t>C</a:t>
            </a:r>
          </a:p>
          <a:p>
            <a:endParaRPr lang="en-US" altLang="zh-CN">
              <a:latin typeface="Tahoma" panose="020B0604030504040204" pitchFamily="34" charset="0"/>
            </a:endParaRPr>
          </a:p>
        </p:txBody>
      </p:sp>
      <p:sp>
        <p:nvSpPr>
          <p:cNvPr id="17424" name="文本框 17424">
            <a:extLst>
              <a:ext uri="{FF2B5EF4-FFF2-40B4-BE49-F238E27FC236}">
                <a16:creationId xmlns:a16="http://schemas.microsoft.com/office/drawing/2014/main" id="{7B48D1F1-C43F-4BA1-B875-4A53CB4A93A4}"/>
              </a:ext>
            </a:extLst>
          </p:cNvPr>
          <p:cNvSpPr txBox="1">
            <a:spLocks noChangeArrowheads="1"/>
          </p:cNvSpPr>
          <p:nvPr/>
        </p:nvSpPr>
        <p:spPr bwMode="auto">
          <a:xfrm>
            <a:off x="5651500" y="5445125"/>
            <a:ext cx="3381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D</a:t>
            </a:r>
          </a:p>
        </p:txBody>
      </p:sp>
      <p:sp>
        <p:nvSpPr>
          <p:cNvPr id="17425" name="文本框 17425">
            <a:extLst>
              <a:ext uri="{FF2B5EF4-FFF2-40B4-BE49-F238E27FC236}">
                <a16:creationId xmlns:a16="http://schemas.microsoft.com/office/drawing/2014/main" id="{C8697EEC-0719-4740-80F8-E7C4C3A0D73E}"/>
              </a:ext>
            </a:extLst>
          </p:cNvPr>
          <p:cNvSpPr txBox="1">
            <a:spLocks noChangeArrowheads="1"/>
          </p:cNvSpPr>
          <p:nvPr/>
        </p:nvSpPr>
        <p:spPr bwMode="auto">
          <a:xfrm>
            <a:off x="3995738" y="5448300"/>
            <a:ext cx="33496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ea typeface="楷体_GB2312" pitchFamily="1" charset="-122"/>
              </a:rPr>
              <a:t>B</a:t>
            </a:r>
          </a:p>
        </p:txBody>
      </p:sp>
      <p:sp>
        <p:nvSpPr>
          <p:cNvPr id="17426" name="文本框 17426">
            <a:extLst>
              <a:ext uri="{FF2B5EF4-FFF2-40B4-BE49-F238E27FC236}">
                <a16:creationId xmlns:a16="http://schemas.microsoft.com/office/drawing/2014/main" id="{BFA0CF59-2E25-4ABD-AB89-2422780374D5}"/>
              </a:ext>
            </a:extLst>
          </p:cNvPr>
          <p:cNvSpPr txBox="1">
            <a:spLocks noChangeArrowheads="1"/>
          </p:cNvSpPr>
          <p:nvPr/>
        </p:nvSpPr>
        <p:spPr bwMode="auto">
          <a:xfrm>
            <a:off x="1547813" y="3357563"/>
            <a:ext cx="3190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A</a:t>
            </a:r>
          </a:p>
        </p:txBody>
      </p:sp>
      <p:sp>
        <p:nvSpPr>
          <p:cNvPr id="17427" name="文本框 17427">
            <a:extLst>
              <a:ext uri="{FF2B5EF4-FFF2-40B4-BE49-F238E27FC236}">
                <a16:creationId xmlns:a16="http://schemas.microsoft.com/office/drawing/2014/main" id="{58411D84-9C7E-464B-9B4F-4B9E0B21C764}"/>
              </a:ext>
            </a:extLst>
          </p:cNvPr>
          <p:cNvSpPr txBox="1">
            <a:spLocks noChangeArrowheads="1"/>
          </p:cNvSpPr>
          <p:nvPr/>
        </p:nvSpPr>
        <p:spPr bwMode="auto">
          <a:xfrm>
            <a:off x="1547813" y="4365625"/>
            <a:ext cx="3016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F</a:t>
            </a:r>
          </a:p>
        </p:txBody>
      </p:sp>
      <p:sp>
        <p:nvSpPr>
          <p:cNvPr id="17428" name="文本框 17428">
            <a:extLst>
              <a:ext uri="{FF2B5EF4-FFF2-40B4-BE49-F238E27FC236}">
                <a16:creationId xmlns:a16="http://schemas.microsoft.com/office/drawing/2014/main" id="{CF697A90-CA28-4CA2-892F-BC6C5F016BFF}"/>
              </a:ext>
            </a:extLst>
          </p:cNvPr>
          <p:cNvSpPr txBox="1">
            <a:spLocks noChangeArrowheads="1"/>
          </p:cNvSpPr>
          <p:nvPr/>
        </p:nvSpPr>
        <p:spPr bwMode="auto">
          <a:xfrm>
            <a:off x="1547813" y="3644900"/>
            <a:ext cx="3365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H</a:t>
            </a:r>
          </a:p>
        </p:txBody>
      </p:sp>
      <p:sp>
        <p:nvSpPr>
          <p:cNvPr id="17429" name="文本框 17429">
            <a:extLst>
              <a:ext uri="{FF2B5EF4-FFF2-40B4-BE49-F238E27FC236}">
                <a16:creationId xmlns:a16="http://schemas.microsoft.com/office/drawing/2014/main" id="{FDCABDFC-21EB-4A62-9AC4-76CD6CE21A76}"/>
              </a:ext>
            </a:extLst>
          </p:cNvPr>
          <p:cNvSpPr txBox="1">
            <a:spLocks noChangeArrowheads="1"/>
          </p:cNvSpPr>
          <p:nvPr/>
        </p:nvSpPr>
        <p:spPr bwMode="auto">
          <a:xfrm>
            <a:off x="4643438" y="4292600"/>
            <a:ext cx="36036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M</a:t>
            </a:r>
          </a:p>
        </p:txBody>
      </p:sp>
      <p:sp>
        <p:nvSpPr>
          <p:cNvPr id="17430" name="文本框 17430">
            <a:extLst>
              <a:ext uri="{FF2B5EF4-FFF2-40B4-BE49-F238E27FC236}">
                <a16:creationId xmlns:a16="http://schemas.microsoft.com/office/drawing/2014/main" id="{10FAABFB-6650-48B4-85AA-DFB3C3555E50}"/>
              </a:ext>
            </a:extLst>
          </p:cNvPr>
          <p:cNvSpPr txBox="1">
            <a:spLocks noChangeArrowheads="1"/>
          </p:cNvSpPr>
          <p:nvPr/>
        </p:nvSpPr>
        <p:spPr bwMode="auto">
          <a:xfrm>
            <a:off x="2771775" y="2781300"/>
            <a:ext cx="3365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a:latin typeface="Tahoma" panose="020B0604030504040204" pitchFamily="34" charset="0"/>
              </a:rPr>
              <a:t>N</a:t>
            </a:r>
          </a:p>
        </p:txBody>
      </p:sp>
      <p:sp>
        <p:nvSpPr>
          <p:cNvPr id="17431" name="文本框 17431">
            <a:extLst>
              <a:ext uri="{FF2B5EF4-FFF2-40B4-BE49-F238E27FC236}">
                <a16:creationId xmlns:a16="http://schemas.microsoft.com/office/drawing/2014/main" id="{A90F1523-B593-483E-B928-F935BFB30328}"/>
              </a:ext>
            </a:extLst>
          </p:cNvPr>
          <p:cNvSpPr txBox="1">
            <a:spLocks noChangeArrowheads="1"/>
          </p:cNvSpPr>
          <p:nvPr/>
        </p:nvSpPr>
        <p:spPr bwMode="auto">
          <a:xfrm>
            <a:off x="3132138" y="4076700"/>
            <a:ext cx="392112" cy="41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E</a:t>
            </a:r>
            <a:r>
              <a:rPr lang="en-US" altLang="zh-CN" baseline="-25000">
                <a:latin typeface="Tahoma" panose="020B0604030504040204" pitchFamily="34" charset="0"/>
              </a:rPr>
              <a:t>1</a:t>
            </a:r>
          </a:p>
        </p:txBody>
      </p:sp>
      <p:sp>
        <p:nvSpPr>
          <p:cNvPr id="17432" name="文本框 17432">
            <a:extLst>
              <a:ext uri="{FF2B5EF4-FFF2-40B4-BE49-F238E27FC236}">
                <a16:creationId xmlns:a16="http://schemas.microsoft.com/office/drawing/2014/main" id="{563F7D44-0B72-467A-A070-FA730B724830}"/>
              </a:ext>
            </a:extLst>
          </p:cNvPr>
          <p:cNvSpPr txBox="1">
            <a:spLocks noChangeArrowheads="1"/>
          </p:cNvSpPr>
          <p:nvPr/>
        </p:nvSpPr>
        <p:spPr bwMode="auto">
          <a:xfrm>
            <a:off x="3779838" y="3357563"/>
            <a:ext cx="382587"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E</a:t>
            </a:r>
            <a:r>
              <a:rPr lang="en-US" altLang="zh-CN" sz="1600" baseline="-25000">
                <a:latin typeface="Tahoma" panose="020B0604030504040204" pitchFamily="34" charset="0"/>
              </a:rPr>
              <a:t>2</a:t>
            </a:r>
          </a:p>
        </p:txBody>
      </p:sp>
      <p:sp>
        <p:nvSpPr>
          <p:cNvPr id="17433" name="文本框 17433">
            <a:extLst>
              <a:ext uri="{FF2B5EF4-FFF2-40B4-BE49-F238E27FC236}">
                <a16:creationId xmlns:a16="http://schemas.microsoft.com/office/drawing/2014/main" id="{A61648DC-55D9-4E96-9006-BFA4D696298C}"/>
              </a:ext>
            </a:extLst>
          </p:cNvPr>
          <p:cNvSpPr txBox="1">
            <a:spLocks noChangeArrowheads="1"/>
          </p:cNvSpPr>
          <p:nvPr/>
        </p:nvSpPr>
        <p:spPr bwMode="auto">
          <a:xfrm>
            <a:off x="2916238" y="5445125"/>
            <a:ext cx="33496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G</a:t>
            </a:r>
          </a:p>
        </p:txBody>
      </p:sp>
      <p:sp>
        <p:nvSpPr>
          <p:cNvPr id="17434" name="文本框 17434">
            <a:extLst>
              <a:ext uri="{FF2B5EF4-FFF2-40B4-BE49-F238E27FC236}">
                <a16:creationId xmlns:a16="http://schemas.microsoft.com/office/drawing/2014/main" id="{596EB8AE-41A5-4481-B418-6F2B6BC5E620}"/>
              </a:ext>
            </a:extLst>
          </p:cNvPr>
          <p:cNvSpPr txBox="1">
            <a:spLocks noChangeArrowheads="1"/>
          </p:cNvSpPr>
          <p:nvPr/>
        </p:nvSpPr>
        <p:spPr bwMode="auto">
          <a:xfrm>
            <a:off x="3635375" y="5445125"/>
            <a:ext cx="2778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J</a:t>
            </a:r>
          </a:p>
        </p:txBody>
      </p:sp>
      <p:sp>
        <p:nvSpPr>
          <p:cNvPr id="17435" name="文本框 17435">
            <a:extLst>
              <a:ext uri="{FF2B5EF4-FFF2-40B4-BE49-F238E27FC236}">
                <a16:creationId xmlns:a16="http://schemas.microsoft.com/office/drawing/2014/main" id="{B90DEDC5-85AD-4E5B-8166-EA89227A2346}"/>
              </a:ext>
            </a:extLst>
          </p:cNvPr>
          <p:cNvSpPr txBox="1">
            <a:spLocks noChangeArrowheads="1"/>
          </p:cNvSpPr>
          <p:nvPr/>
        </p:nvSpPr>
        <p:spPr bwMode="auto">
          <a:xfrm>
            <a:off x="396875" y="404813"/>
            <a:ext cx="4094163"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2800">
                <a:solidFill>
                  <a:schemeClr val="bg1"/>
                </a:solidFill>
                <a:latin typeface="黑体" panose="02010609060101010101" pitchFamily="49" charset="-122"/>
                <a:ea typeface="黑体" panose="02010609060101010101" pitchFamily="49" charset="-122"/>
              </a:rPr>
              <a:t>5.2.1 无条件拨款的效应</a:t>
            </a:r>
          </a:p>
        </p:txBody>
      </p:sp>
      <p:sp>
        <p:nvSpPr>
          <p:cNvPr id="17436" name="直接连接符 17436">
            <a:extLst>
              <a:ext uri="{FF2B5EF4-FFF2-40B4-BE49-F238E27FC236}">
                <a16:creationId xmlns:a16="http://schemas.microsoft.com/office/drawing/2014/main" id="{1DB8E6C6-5027-4474-8721-4D9A60AE3A3F}"/>
              </a:ext>
            </a:extLst>
          </p:cNvPr>
          <p:cNvSpPr>
            <a:spLocks noChangeShapeType="1"/>
          </p:cNvSpPr>
          <p:nvPr/>
        </p:nvSpPr>
        <p:spPr bwMode="auto">
          <a:xfrm>
            <a:off x="1979613" y="5373688"/>
            <a:ext cx="4968875" cy="0"/>
          </a:xfrm>
          <a:prstGeom prst="line">
            <a:avLst/>
          </a:prstGeom>
          <a:noFill/>
          <a:ln w="5715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17437" name="直接连接符 17437">
            <a:extLst>
              <a:ext uri="{FF2B5EF4-FFF2-40B4-BE49-F238E27FC236}">
                <a16:creationId xmlns:a16="http://schemas.microsoft.com/office/drawing/2014/main" id="{CE3252B2-1114-45EC-A76E-F6E483A7134F}"/>
              </a:ext>
            </a:extLst>
          </p:cNvPr>
          <p:cNvSpPr>
            <a:spLocks noChangeShapeType="1"/>
          </p:cNvSpPr>
          <p:nvPr/>
        </p:nvSpPr>
        <p:spPr bwMode="auto">
          <a:xfrm flipV="1">
            <a:off x="1979613" y="1844675"/>
            <a:ext cx="0" cy="3529013"/>
          </a:xfrm>
          <a:prstGeom prst="line">
            <a:avLst/>
          </a:prstGeom>
          <a:noFill/>
          <a:ln w="5715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17438" name="直接连接符 17438">
            <a:extLst>
              <a:ext uri="{FF2B5EF4-FFF2-40B4-BE49-F238E27FC236}">
                <a16:creationId xmlns:a16="http://schemas.microsoft.com/office/drawing/2014/main" id="{D235F5E1-9E3D-48E8-AA91-405F1206FF35}"/>
              </a:ext>
            </a:extLst>
          </p:cNvPr>
          <p:cNvSpPr>
            <a:spLocks noChangeShapeType="1"/>
          </p:cNvSpPr>
          <p:nvPr/>
        </p:nvSpPr>
        <p:spPr bwMode="auto">
          <a:xfrm>
            <a:off x="1979613" y="3573463"/>
            <a:ext cx="2016125" cy="1800225"/>
          </a:xfrm>
          <a:prstGeom prst="line">
            <a:avLst/>
          </a:prstGeom>
          <a:noFill/>
          <a:ln w="38100">
            <a:solidFill>
              <a:srgbClr val="66FF66"/>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7439" name="直接连接符 17439">
            <a:extLst>
              <a:ext uri="{FF2B5EF4-FFF2-40B4-BE49-F238E27FC236}">
                <a16:creationId xmlns:a16="http://schemas.microsoft.com/office/drawing/2014/main" id="{31A9AF62-B385-4F5A-B799-B90DBFD3B770}"/>
              </a:ext>
            </a:extLst>
          </p:cNvPr>
          <p:cNvSpPr>
            <a:spLocks noChangeShapeType="1"/>
          </p:cNvSpPr>
          <p:nvPr/>
        </p:nvSpPr>
        <p:spPr bwMode="auto">
          <a:xfrm>
            <a:off x="1979613" y="2349500"/>
            <a:ext cx="3600450" cy="3024188"/>
          </a:xfrm>
          <a:prstGeom prst="line">
            <a:avLst/>
          </a:prstGeom>
          <a:noFill/>
          <a:ln w="38100">
            <a:solidFill>
              <a:srgbClr val="66FF66"/>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7440" name="文本框 17440">
            <a:extLst>
              <a:ext uri="{FF2B5EF4-FFF2-40B4-BE49-F238E27FC236}">
                <a16:creationId xmlns:a16="http://schemas.microsoft.com/office/drawing/2014/main" id="{0BBA2A6D-7F18-49D2-8E15-589CBCFD6DC7}"/>
              </a:ext>
            </a:extLst>
          </p:cNvPr>
          <p:cNvSpPr txBox="1">
            <a:spLocks noChangeArrowheads="1"/>
          </p:cNvSpPr>
          <p:nvPr/>
        </p:nvSpPr>
        <p:spPr bwMode="auto">
          <a:xfrm>
            <a:off x="1692275" y="5445125"/>
            <a:ext cx="3460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O</a:t>
            </a:r>
          </a:p>
        </p:txBody>
      </p:sp>
    </p:spTree>
  </p:cSld>
  <p:clrMapOvr>
    <a:masterClrMapping/>
  </p:clrMapOvr>
  <p:transition spd="slow">
    <p:random/>
    <p:sndAc>
      <p:stSnd>
        <p:snd r:embed="rId2" name="camera.wav"/>
      </p:stSnd>
    </p:sndAc>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标题 18433">
            <a:extLst>
              <a:ext uri="{FF2B5EF4-FFF2-40B4-BE49-F238E27FC236}">
                <a16:creationId xmlns:a16="http://schemas.microsoft.com/office/drawing/2014/main" id="{4A870C58-2B7A-47C7-A146-C336789203BA}"/>
              </a:ext>
            </a:extLst>
          </p:cNvPr>
          <p:cNvSpPr>
            <a:spLocks noChangeArrowheads="1"/>
          </p:cNvSpPr>
          <p:nvPr>
            <p:ph type="title"/>
          </p:nvPr>
        </p:nvSpPr>
        <p:spPr/>
        <p:txBody>
          <a:bodyPr/>
          <a:lstStyle/>
          <a:p>
            <a:r>
              <a:rPr lang="zh-CN" altLang="en-US">
                <a:ea typeface="黑体" panose="02010609060101010101" pitchFamily="49" charset="-122"/>
              </a:rPr>
              <a:t>无条件拨款的效应</a:t>
            </a:r>
          </a:p>
        </p:txBody>
      </p:sp>
      <p:sp>
        <p:nvSpPr>
          <p:cNvPr id="18435" name="内容占位符 18434">
            <a:extLst>
              <a:ext uri="{FF2B5EF4-FFF2-40B4-BE49-F238E27FC236}">
                <a16:creationId xmlns:a16="http://schemas.microsoft.com/office/drawing/2014/main" id="{27633D7B-EE67-4522-8AC2-2C79FCB9AC24}"/>
              </a:ext>
            </a:extLst>
          </p:cNvPr>
          <p:cNvSpPr>
            <a:spLocks noChangeArrowheads="1"/>
          </p:cNvSpPr>
          <p:nvPr>
            <p:ph idx="1"/>
          </p:nvPr>
        </p:nvSpPr>
        <p:spPr>
          <a:xfrm>
            <a:off x="468313" y="1463675"/>
            <a:ext cx="8229600" cy="4094163"/>
          </a:xfrm>
        </p:spPr>
        <p:txBody>
          <a:bodyPr/>
          <a:lstStyle/>
          <a:p>
            <a:r>
              <a:rPr lang="zh-CN" altLang="en-US">
                <a:latin typeface="黑体" panose="02010609060101010101" pitchFamily="49" charset="-122"/>
                <a:ea typeface="黑体" panose="02010609060101010101" pitchFamily="49" charset="-122"/>
              </a:rPr>
              <a:t>在不改变地方性公共产品和私人产品相对价格的条件下，提高地方性公共产品的供给量；</a:t>
            </a:r>
          </a:p>
          <a:p>
            <a:r>
              <a:rPr lang="zh-CN" altLang="en-US">
                <a:latin typeface="黑体" panose="02010609060101010101" pitchFamily="49" charset="-122"/>
                <a:ea typeface="黑体" panose="02010609060101010101" pitchFamily="49" charset="-122"/>
              </a:rPr>
              <a:t>无条件拨款会增加地方财政支出额，但增加额一般要小于上级政府的拨款额（即也提高了私人产品的供给量，</a:t>
            </a:r>
            <a:r>
              <a:rPr lang="zh-CN" altLang="en-US">
                <a:latin typeface="黑体" panose="02010609060101010101" pitchFamily="49" charset="-122"/>
                <a:ea typeface="黑体" panose="02010609060101010101" pitchFamily="49" charset="-122"/>
                <a:sym typeface="Arial" panose="020B0604020202020204" pitchFamily="34" charset="0"/>
              </a:rPr>
              <a:t>存在“漏出”效应）</a:t>
            </a:r>
            <a:r>
              <a:rPr lang="zh-CN" altLang="en-US">
                <a:latin typeface="黑体" panose="02010609060101010101" pitchFamily="49" charset="-122"/>
                <a:ea typeface="黑体" panose="02010609060101010101" pitchFamily="49" charset="-122"/>
              </a:rPr>
              <a:t>；</a:t>
            </a:r>
          </a:p>
          <a:p>
            <a:r>
              <a:rPr lang="zh-CN" altLang="en-US">
                <a:latin typeface="黑体" panose="02010609060101010101" pitchFamily="49" charset="-122"/>
                <a:ea typeface="黑体" panose="02010609060101010101" pitchFamily="49" charset="-122"/>
              </a:rPr>
              <a:t>一般不会改变地方财政的偏好，不直接干预地方财政的决策。</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0" fill="hold">
                                          <p:stCondLst>
                                            <p:cond delay="0"/>
                                          </p:stCondLst>
                                        </p:cTn>
                                        <p:tgtEl>
                                          <p:spTgt spid="18434"/>
                                        </p:tgtEl>
                                        <p:attrNameLst>
                                          <p:attrName>style.visibility</p:attrName>
                                        </p:attrNameLst>
                                      </p:cBhvr>
                                      <p:to>
                                        <p:strVal val="visible"/>
                                      </p:to>
                                    </p:set>
                                    <p:anim calcmode="lin" valueType="num">
                                      <p:cBhvr>
                                        <p:cTn id="7" dur="2000" fill="hold"/>
                                        <p:tgtEl>
                                          <p:spTgt spid="18434"/>
                                        </p:tgtEl>
                                        <p:attrNameLst>
                                          <p:attrName>ppt_w</p:attrName>
                                        </p:attrNameLst>
                                      </p:cBhvr>
                                      <p:tavLst>
                                        <p:tav tm="0">
                                          <p:val>
                                            <p:strVal val="#ppt_w"/>
                                          </p:val>
                                        </p:tav>
                                        <p:tav tm="100000">
                                          <p:val>
                                            <p:strVal val="#ppt_w"/>
                                          </p:val>
                                        </p:tav>
                                      </p:tavLst>
                                    </p:anim>
                                    <p:anim calcmode="lin" valueType="num">
                                      <p:cBhvr>
                                        <p:cTn id="8" dur="2000" fill="hold"/>
                                        <p:tgtEl>
                                          <p:spTgt spid="18434"/>
                                        </p:tgtEl>
                                        <p:attrNameLst>
                                          <p:attrName>ppt_h</p:attrName>
                                        </p:attrNameLst>
                                      </p:cBhvr>
                                      <p:tavLst>
                                        <p:tav tm="0">
                                          <p:val>
                                            <p:strVal val="#ppt_h"/>
                                          </p:val>
                                        </p:tav>
                                        <p:tav tm="29800">
                                          <p:val>
                                            <p:strVal val="#ppt_h/2"/>
                                          </p:val>
                                        </p:tav>
                                        <p:tav tm="39800">
                                          <p:val>
                                            <p:strVal val="#ppt_h"/>
                                          </p:val>
                                        </p:tav>
                                        <p:tav tm="50000">
                                          <p:val>
                                            <p:strVal val="#ppt_h/2"/>
                                          </p:val>
                                        </p:tav>
                                        <p:tav tm="59700">
                                          <p:val>
                                            <p:strVal val="#ppt_h"/>
                                          </p:val>
                                        </p:tav>
                                        <p:tav tm="69800">
                                          <p:val>
                                            <p:strVal val="#ppt_h/2"/>
                                          </p:val>
                                        </p:tav>
                                        <p:tav tm="79900">
                                          <p:val>
                                            <p:strVal val="#ppt_h"/>
                                          </p:val>
                                        </p:tav>
                                        <p:tav tm="100000">
                                          <p:val>
                                            <p:strVal val="#ppt_h"/>
                                          </p:val>
                                        </p:tav>
                                      </p:tavLst>
                                    </p:anim>
                                    <p:anim calcmode="lin" valueType="num">
                                      <p:cBhvr>
                                        <p:cTn id="9" dur="2000" fill="hold"/>
                                        <p:tgtEl>
                                          <p:spTgt spid="18434"/>
                                        </p:tgtEl>
                                        <p:attrNameLst>
                                          <p:attrName>ppt_x</p:attrName>
                                        </p:attrNameLst>
                                      </p:cBhvr>
                                      <p:tavLst>
                                        <p:tav tm="0">
                                          <p:val>
                                            <p:strVal val="#ppt_x-.4"/>
                                          </p:val>
                                        </p:tav>
                                        <p:tav tm="100000">
                                          <p:val>
                                            <p:strVal val="#ppt_x"/>
                                          </p:val>
                                        </p:tav>
                                      </p:tavLst>
                                    </p:anim>
                                    <p:anim calcmode="lin" valueType="num">
                                      <p:cBhvr>
                                        <p:cTn id="10" dur="2000" fill="hold"/>
                                        <p:tgtEl>
                                          <p:spTgt spid="18434"/>
                                        </p:tgtEl>
                                        <p:attrNameLst>
                                          <p:attrName>ppt_y</p:attrName>
                                        </p:attrNameLst>
                                      </p:cBhvr>
                                      <p:tavLst>
                                        <p:tav tm="0">
                                          <p:val>
                                            <p:strVal val="#ppt_y-.5"/>
                                          </p:val>
                                        </p:tav>
                                        <p:tav tm="19900">
                                          <p:val>
                                            <p:strVal val="#ppt_y-.2"/>
                                          </p:val>
                                        </p:tav>
                                        <p:tav tm="29800">
                                          <p:val>
                                            <p:strVal val="#ppt_y"/>
                                          </p:val>
                                        </p:tav>
                                        <p:tav tm="39800">
                                          <p:val>
                                            <p:strVal val="#ppt_y-.15"/>
                                          </p:val>
                                        </p:tav>
                                        <p:tav tm="50000">
                                          <p:val>
                                            <p:strVal val="#ppt_y"/>
                                          </p:val>
                                        </p:tav>
                                        <p:tav tm="59700">
                                          <p:val>
                                            <p:strVal val="#ppt_y-.1"/>
                                          </p:val>
                                        </p:tav>
                                        <p:tav tm="69800">
                                          <p:val>
                                            <p:strVal val="#ppt_y"/>
                                          </p:val>
                                        </p:tav>
                                        <p:tav tm="79900">
                                          <p:val>
                                            <p:strVal val="#ppt_y-.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0" presetClass="entr" presetSubtype="0" fill="hold" grpId="0" nodeType="clickEffect">
                                  <p:stCondLst>
                                    <p:cond delay="0"/>
                                  </p:stCondLst>
                                  <p:iterate type="lt">
                                    <p:tmPct val="10000"/>
                                  </p:iterate>
                                  <p:childTnLst>
                                    <p:set>
                                      <p:cBhvr>
                                        <p:cTn id="14" dur="0" fill="hold">
                                          <p:stCondLst>
                                            <p:cond delay="0"/>
                                          </p:stCondLst>
                                        </p:cTn>
                                        <p:tgtEl>
                                          <p:spTgt spid="18435">
                                            <p:txEl>
                                              <p:pRg st="0" end="0"/>
                                            </p:txEl>
                                          </p:spTgt>
                                        </p:tgtEl>
                                        <p:attrNameLst>
                                          <p:attrName>style.visibility</p:attrName>
                                        </p:attrNameLst>
                                      </p:cBhvr>
                                      <p:to>
                                        <p:strVal val="visible"/>
                                      </p:to>
                                    </p:set>
                                    <p:animEffect transition="in" filter="fade">
                                      <p:cBhvr>
                                        <p:cTn id="15" dur="500">
                                          <p:stCondLst>
                                            <p:cond delay="0"/>
                                          </p:stCondLst>
                                        </p:cTn>
                                        <p:tgtEl>
                                          <p:spTgt spid="18435">
                                            <p:txEl>
                                              <p:pRg st="0" end="0"/>
                                            </p:txEl>
                                          </p:spTgt>
                                        </p:tgtEl>
                                      </p:cBhvr>
                                    </p:animEffect>
                                    <p:anim calcmode="lin" valueType="num">
                                      <p:cBhvr>
                                        <p:cTn id="16" dur="500" fill="hold">
                                          <p:stCondLst>
                                            <p:cond delay="0"/>
                                          </p:stCondLst>
                                        </p:cTn>
                                        <p:tgtEl>
                                          <p:spTgt spid="18435">
                                            <p:txEl>
                                              <p:pRg st="0" end="0"/>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184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0" presetClass="entr" presetSubtype="0" fill="hold" grpId="0" nodeType="clickEffect">
                                  <p:stCondLst>
                                    <p:cond delay="0"/>
                                  </p:stCondLst>
                                  <p:iterate type="lt">
                                    <p:tmPct val="10000"/>
                                  </p:iterate>
                                  <p:childTnLst>
                                    <p:set>
                                      <p:cBhvr>
                                        <p:cTn id="21" dur="0" fill="hold">
                                          <p:stCondLst>
                                            <p:cond delay="0"/>
                                          </p:stCondLst>
                                        </p:cTn>
                                        <p:tgtEl>
                                          <p:spTgt spid="18435">
                                            <p:txEl>
                                              <p:pRg st="1" end="1"/>
                                            </p:txEl>
                                          </p:spTgt>
                                        </p:tgtEl>
                                        <p:attrNameLst>
                                          <p:attrName>style.visibility</p:attrName>
                                        </p:attrNameLst>
                                      </p:cBhvr>
                                      <p:to>
                                        <p:strVal val="visible"/>
                                      </p:to>
                                    </p:set>
                                    <p:animEffect transition="in" filter="fade">
                                      <p:cBhvr>
                                        <p:cTn id="22" dur="500">
                                          <p:stCondLst>
                                            <p:cond delay="0"/>
                                          </p:stCondLst>
                                        </p:cTn>
                                        <p:tgtEl>
                                          <p:spTgt spid="18435">
                                            <p:txEl>
                                              <p:pRg st="1" end="1"/>
                                            </p:txEl>
                                          </p:spTgt>
                                        </p:tgtEl>
                                      </p:cBhvr>
                                    </p:animEffect>
                                    <p:anim calcmode="lin" valueType="num">
                                      <p:cBhvr>
                                        <p:cTn id="23" dur="500" fill="hold">
                                          <p:stCondLst>
                                            <p:cond delay="0"/>
                                          </p:stCondLst>
                                        </p:cTn>
                                        <p:tgtEl>
                                          <p:spTgt spid="18435">
                                            <p:txEl>
                                              <p:pRg st="1" end="1"/>
                                            </p:txEl>
                                          </p:spTgt>
                                        </p:tgtEl>
                                        <p:attrNameLst>
                                          <p:attrName>ppt_x</p:attrName>
                                        </p:attrNameLst>
                                      </p:cBhvr>
                                      <p:tavLst>
                                        <p:tav tm="0">
                                          <p:val>
                                            <p:strVal val="#ppt_x-.1"/>
                                          </p:val>
                                        </p:tav>
                                        <p:tav tm="100000">
                                          <p:val>
                                            <p:strVal val="#ppt_x"/>
                                          </p:val>
                                        </p:tav>
                                      </p:tavLst>
                                    </p:anim>
                                    <p:anim calcmode="lin" valueType="num">
                                      <p:cBhvr>
                                        <p:cTn id="24" dur="500" fill="hold">
                                          <p:stCondLst>
                                            <p:cond delay="0"/>
                                          </p:stCondLst>
                                        </p:cTn>
                                        <p:tgtEl>
                                          <p:spTgt spid="184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40" presetClass="entr" presetSubtype="0" fill="hold" grpId="0" nodeType="clickEffect">
                                  <p:stCondLst>
                                    <p:cond delay="0"/>
                                  </p:stCondLst>
                                  <p:iterate type="lt">
                                    <p:tmPct val="10000"/>
                                  </p:iterate>
                                  <p:childTnLst>
                                    <p:set>
                                      <p:cBhvr>
                                        <p:cTn id="28" dur="0" fill="hold">
                                          <p:stCondLst>
                                            <p:cond delay="0"/>
                                          </p:stCondLst>
                                        </p:cTn>
                                        <p:tgtEl>
                                          <p:spTgt spid="18435">
                                            <p:txEl>
                                              <p:pRg st="2" end="2"/>
                                            </p:txEl>
                                          </p:spTgt>
                                        </p:tgtEl>
                                        <p:attrNameLst>
                                          <p:attrName>style.visibility</p:attrName>
                                        </p:attrNameLst>
                                      </p:cBhvr>
                                      <p:to>
                                        <p:strVal val="visible"/>
                                      </p:to>
                                    </p:set>
                                    <p:animEffect transition="in" filter="fade">
                                      <p:cBhvr>
                                        <p:cTn id="29" dur="500">
                                          <p:stCondLst>
                                            <p:cond delay="0"/>
                                          </p:stCondLst>
                                        </p:cTn>
                                        <p:tgtEl>
                                          <p:spTgt spid="18435">
                                            <p:txEl>
                                              <p:pRg st="2" end="2"/>
                                            </p:txEl>
                                          </p:spTgt>
                                        </p:tgtEl>
                                      </p:cBhvr>
                                    </p:animEffect>
                                    <p:anim calcmode="lin" valueType="num">
                                      <p:cBhvr>
                                        <p:cTn id="30" dur="500" fill="hold">
                                          <p:stCondLst>
                                            <p:cond delay="0"/>
                                          </p:stCondLst>
                                        </p:cTn>
                                        <p:tgtEl>
                                          <p:spTgt spid="18435">
                                            <p:txEl>
                                              <p:pRg st="2" end="2"/>
                                            </p:txEl>
                                          </p:spTgt>
                                        </p:tgtEl>
                                        <p:attrNameLst>
                                          <p:attrName>ppt_x</p:attrName>
                                        </p:attrNameLst>
                                      </p:cBhvr>
                                      <p:tavLst>
                                        <p:tav tm="0">
                                          <p:val>
                                            <p:strVal val="#ppt_x-.1"/>
                                          </p:val>
                                        </p:tav>
                                        <p:tav tm="100000">
                                          <p:val>
                                            <p:strVal val="#ppt_x"/>
                                          </p:val>
                                        </p:tav>
                                      </p:tavLst>
                                    </p:anim>
                                    <p:anim calcmode="lin" valueType="num">
                                      <p:cBhvr>
                                        <p:cTn id="31" dur="500" fill="hold">
                                          <p:stCondLst>
                                            <p:cond delay="0"/>
                                          </p:stCondLst>
                                        </p:cTn>
                                        <p:tgtEl>
                                          <p:spTgt spid="1843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直接连接符 19457">
            <a:extLst>
              <a:ext uri="{FF2B5EF4-FFF2-40B4-BE49-F238E27FC236}">
                <a16:creationId xmlns:a16="http://schemas.microsoft.com/office/drawing/2014/main" id="{0E8E678B-497A-4001-9EE6-8499E9DE15CA}"/>
              </a:ext>
            </a:extLst>
          </p:cNvPr>
          <p:cNvSpPr>
            <a:spLocks noChangeShapeType="1"/>
          </p:cNvSpPr>
          <p:nvPr/>
        </p:nvSpPr>
        <p:spPr bwMode="auto">
          <a:xfrm>
            <a:off x="1979613" y="5373688"/>
            <a:ext cx="4968875" cy="0"/>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19458" name="直接连接符 19458">
            <a:extLst>
              <a:ext uri="{FF2B5EF4-FFF2-40B4-BE49-F238E27FC236}">
                <a16:creationId xmlns:a16="http://schemas.microsoft.com/office/drawing/2014/main" id="{3F089653-22B4-43A8-ABEC-8553C46B5B32}"/>
              </a:ext>
            </a:extLst>
          </p:cNvPr>
          <p:cNvSpPr>
            <a:spLocks noChangeShapeType="1"/>
          </p:cNvSpPr>
          <p:nvPr/>
        </p:nvSpPr>
        <p:spPr bwMode="auto">
          <a:xfrm flipV="1">
            <a:off x="1979613" y="1844675"/>
            <a:ext cx="0" cy="3529013"/>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19459" name="直接连接符 19459">
            <a:extLst>
              <a:ext uri="{FF2B5EF4-FFF2-40B4-BE49-F238E27FC236}">
                <a16:creationId xmlns:a16="http://schemas.microsoft.com/office/drawing/2014/main" id="{1320E4C0-F696-40B3-A820-1EB50C4C2184}"/>
              </a:ext>
            </a:extLst>
          </p:cNvPr>
          <p:cNvSpPr>
            <a:spLocks noChangeShapeType="1"/>
          </p:cNvSpPr>
          <p:nvPr/>
        </p:nvSpPr>
        <p:spPr bwMode="auto">
          <a:xfrm>
            <a:off x="1979613" y="3573463"/>
            <a:ext cx="2016125" cy="1800225"/>
          </a:xfrm>
          <a:prstGeom prst="line">
            <a:avLst/>
          </a:prstGeom>
          <a:noFill/>
          <a:ln w="38100">
            <a:solidFill>
              <a:srgbClr val="66FF66"/>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9460" name="任意多边形 19460">
            <a:extLst>
              <a:ext uri="{FF2B5EF4-FFF2-40B4-BE49-F238E27FC236}">
                <a16:creationId xmlns:a16="http://schemas.microsoft.com/office/drawing/2014/main" id="{A85DE5D6-C384-454A-AA82-1620D1C524ED}"/>
              </a:ext>
            </a:extLst>
          </p:cNvPr>
          <p:cNvSpPr>
            <a:spLocks noChangeArrowheads="1"/>
          </p:cNvSpPr>
          <p:nvPr/>
        </p:nvSpPr>
        <p:spPr bwMode="auto">
          <a:xfrm flipH="1" flipV="1">
            <a:off x="2627313" y="3500438"/>
            <a:ext cx="1368425" cy="1441450"/>
          </a:xfrm>
          <a:custGeom>
            <a:avLst/>
            <a:gdLst>
              <a:gd name="T0" fmla="*/ 0 w 21600"/>
              <a:gd name="T1" fmla="*/ 0 h 21600"/>
              <a:gd name="T2" fmla="*/ 21600 w 21600"/>
              <a:gd name="T3" fmla="*/ 21600 h 21600"/>
              <a:gd name="T4" fmla="*/ 21600 w 21600"/>
              <a:gd name="T5" fmla="*/ 21600 h 21600"/>
              <a:gd name="T6" fmla="*/ 32400 w 21600"/>
              <a:gd name="T7" fmla="*/ 0 h 21600"/>
              <a:gd name="T8" fmla="*/ 43200 w 21600"/>
              <a:gd name="T9" fmla="*/ 21600 h 21600"/>
              <a:gd name="T10" fmla="*/ 42648 w 21600"/>
              <a:gd name="T11" fmla="*/ 28436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fill="none">
                <a:moveTo>
                  <a:pt x="0" y="0"/>
                </a:moveTo>
                <a:cubicBezTo>
                  <a:pt x="11929" y="0"/>
                  <a:pt x="21600" y="9671"/>
                  <a:pt x="21600" y="21600"/>
                </a:cubicBezTo>
              </a:path>
              <a:path w="21600" h="21600" stroke="0">
                <a:moveTo>
                  <a:pt x="21600" y="21600"/>
                </a:moveTo>
                <a:cubicBezTo>
                  <a:pt x="21600" y="9671"/>
                  <a:pt x="26435" y="0"/>
                  <a:pt x="32400" y="0"/>
                </a:cubicBezTo>
                <a:cubicBezTo>
                  <a:pt x="38365" y="0"/>
                  <a:pt x="43200" y="9671"/>
                  <a:pt x="43200" y="21600"/>
                </a:cubicBezTo>
                <a:cubicBezTo>
                  <a:pt x="43200" y="23991"/>
                  <a:pt x="43006" y="26290"/>
                  <a:pt x="42648" y="28436"/>
                </a:cubicBezTo>
                <a:lnTo>
                  <a:pt x="0" y="0"/>
                </a:lnTo>
                <a:close/>
              </a:path>
            </a:pathLst>
          </a:cu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9461" name="任意多边形 19461">
            <a:extLst>
              <a:ext uri="{FF2B5EF4-FFF2-40B4-BE49-F238E27FC236}">
                <a16:creationId xmlns:a16="http://schemas.microsoft.com/office/drawing/2014/main" id="{4203B58B-A4F7-4331-9C9B-4287E8FE0864}"/>
              </a:ext>
            </a:extLst>
          </p:cNvPr>
          <p:cNvSpPr>
            <a:spLocks noChangeArrowheads="1"/>
          </p:cNvSpPr>
          <p:nvPr/>
        </p:nvSpPr>
        <p:spPr bwMode="auto">
          <a:xfrm flipH="1" flipV="1">
            <a:off x="3276600" y="2852738"/>
            <a:ext cx="2160588" cy="1657350"/>
          </a:xfrm>
          <a:custGeom>
            <a:avLst/>
            <a:gdLst>
              <a:gd name="T0" fmla="*/ 0 w 21600"/>
              <a:gd name="T1" fmla="*/ 0 h 21600"/>
              <a:gd name="T2" fmla="*/ 21600 w 21600"/>
              <a:gd name="T3" fmla="*/ 21600 h 21600"/>
              <a:gd name="T4" fmla="*/ 21600 w 21600"/>
              <a:gd name="T5" fmla="*/ 21600 h 21600"/>
              <a:gd name="T6" fmla="*/ 32400 w 21600"/>
              <a:gd name="T7" fmla="*/ 0 h 21600"/>
              <a:gd name="T8" fmla="*/ 43200 w 21600"/>
              <a:gd name="T9" fmla="*/ 21600 h 21600"/>
              <a:gd name="T10" fmla="*/ 42648 w 21600"/>
              <a:gd name="T11" fmla="*/ 28436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fill="none">
                <a:moveTo>
                  <a:pt x="0" y="0"/>
                </a:moveTo>
                <a:cubicBezTo>
                  <a:pt x="11929" y="0"/>
                  <a:pt x="21600" y="9671"/>
                  <a:pt x="21600" y="21600"/>
                </a:cubicBezTo>
              </a:path>
              <a:path w="21600" h="21600" stroke="0">
                <a:moveTo>
                  <a:pt x="21600" y="21600"/>
                </a:moveTo>
                <a:cubicBezTo>
                  <a:pt x="21600" y="9671"/>
                  <a:pt x="26435" y="0"/>
                  <a:pt x="32400" y="0"/>
                </a:cubicBezTo>
                <a:cubicBezTo>
                  <a:pt x="38365" y="0"/>
                  <a:pt x="43200" y="9671"/>
                  <a:pt x="43200" y="21600"/>
                </a:cubicBezTo>
                <a:cubicBezTo>
                  <a:pt x="43200" y="23991"/>
                  <a:pt x="43006" y="26290"/>
                  <a:pt x="42648" y="28436"/>
                </a:cubicBezTo>
                <a:lnTo>
                  <a:pt x="0" y="0"/>
                </a:lnTo>
                <a:close/>
              </a:path>
            </a:pathLst>
          </a:custGeom>
          <a:noFill/>
          <a:ln w="3810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9462" name="直接连接符 19462">
            <a:extLst>
              <a:ext uri="{FF2B5EF4-FFF2-40B4-BE49-F238E27FC236}">
                <a16:creationId xmlns:a16="http://schemas.microsoft.com/office/drawing/2014/main" id="{C3BE5A05-CC6F-4880-98A3-A0BC94727E38}"/>
              </a:ext>
            </a:extLst>
          </p:cNvPr>
          <p:cNvSpPr>
            <a:spLocks noChangeShapeType="1"/>
          </p:cNvSpPr>
          <p:nvPr/>
        </p:nvSpPr>
        <p:spPr bwMode="auto">
          <a:xfrm>
            <a:off x="3059113" y="4581525"/>
            <a:ext cx="0" cy="792163"/>
          </a:xfrm>
          <a:prstGeom prst="line">
            <a:avLst/>
          </a:prstGeom>
          <a:noFill/>
          <a:ln w="38100">
            <a:solidFill>
              <a:srgbClr val="66FF66"/>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9463" name="直接连接符 19463">
            <a:extLst>
              <a:ext uri="{FF2B5EF4-FFF2-40B4-BE49-F238E27FC236}">
                <a16:creationId xmlns:a16="http://schemas.microsoft.com/office/drawing/2014/main" id="{48413D68-248B-4958-B20A-DA6CEFF6B31F}"/>
              </a:ext>
            </a:extLst>
          </p:cNvPr>
          <p:cNvSpPr>
            <a:spLocks noChangeShapeType="1"/>
          </p:cNvSpPr>
          <p:nvPr/>
        </p:nvSpPr>
        <p:spPr bwMode="auto">
          <a:xfrm flipH="1">
            <a:off x="1979613" y="4508500"/>
            <a:ext cx="1079500" cy="0"/>
          </a:xfrm>
          <a:prstGeom prst="line">
            <a:avLst/>
          </a:prstGeom>
          <a:noFill/>
          <a:ln w="38100">
            <a:solidFill>
              <a:srgbClr val="66FF66"/>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9464" name="文本框 19464">
            <a:extLst>
              <a:ext uri="{FF2B5EF4-FFF2-40B4-BE49-F238E27FC236}">
                <a16:creationId xmlns:a16="http://schemas.microsoft.com/office/drawing/2014/main" id="{7C25145E-6CFC-47C6-8A3A-01814B5694B4}"/>
              </a:ext>
            </a:extLst>
          </p:cNvPr>
          <p:cNvSpPr txBox="1">
            <a:spLocks noChangeArrowheads="1"/>
          </p:cNvSpPr>
          <p:nvPr/>
        </p:nvSpPr>
        <p:spPr bwMode="auto">
          <a:xfrm>
            <a:off x="6216650" y="5516563"/>
            <a:ext cx="29257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a:latin typeface="Tahoma" panose="020B0604030504040204" pitchFamily="34" charset="0"/>
                <a:ea typeface="黑体" panose="02010609060101010101" pitchFamily="49" charset="-122"/>
              </a:rPr>
              <a:t>接受补助的地方性公共产品</a:t>
            </a:r>
          </a:p>
        </p:txBody>
      </p:sp>
      <p:sp>
        <p:nvSpPr>
          <p:cNvPr id="19465" name="文本框 19465">
            <a:extLst>
              <a:ext uri="{FF2B5EF4-FFF2-40B4-BE49-F238E27FC236}">
                <a16:creationId xmlns:a16="http://schemas.microsoft.com/office/drawing/2014/main" id="{27F29C55-8D1E-42C3-BD63-A7A82696BDC3}"/>
              </a:ext>
            </a:extLst>
          </p:cNvPr>
          <p:cNvSpPr txBox="1">
            <a:spLocks noChangeArrowheads="1"/>
          </p:cNvSpPr>
          <p:nvPr/>
        </p:nvSpPr>
        <p:spPr bwMode="auto">
          <a:xfrm>
            <a:off x="1260475" y="1268413"/>
            <a:ext cx="457200" cy="1350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p>
            <a:r>
              <a:rPr lang="zh-CN" altLang="en-US">
                <a:latin typeface="Tahoma" panose="020B0604030504040204" pitchFamily="34" charset="0"/>
                <a:ea typeface="黑体" panose="02010609060101010101" pitchFamily="49" charset="-122"/>
              </a:rPr>
              <a:t>其它产品</a:t>
            </a:r>
          </a:p>
        </p:txBody>
      </p:sp>
      <p:sp>
        <p:nvSpPr>
          <p:cNvPr id="19466" name="文本框 19466">
            <a:extLst>
              <a:ext uri="{FF2B5EF4-FFF2-40B4-BE49-F238E27FC236}">
                <a16:creationId xmlns:a16="http://schemas.microsoft.com/office/drawing/2014/main" id="{34BEAFC7-56B7-4668-9E3B-2D9031B0C872}"/>
              </a:ext>
            </a:extLst>
          </p:cNvPr>
          <p:cNvSpPr txBox="1">
            <a:spLocks noChangeArrowheads="1"/>
          </p:cNvSpPr>
          <p:nvPr/>
        </p:nvSpPr>
        <p:spPr bwMode="auto">
          <a:xfrm>
            <a:off x="1671638" y="2076450"/>
            <a:ext cx="3397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D</a:t>
            </a:r>
          </a:p>
        </p:txBody>
      </p:sp>
      <p:sp>
        <p:nvSpPr>
          <p:cNvPr id="19467" name="文本框 19467">
            <a:extLst>
              <a:ext uri="{FF2B5EF4-FFF2-40B4-BE49-F238E27FC236}">
                <a16:creationId xmlns:a16="http://schemas.microsoft.com/office/drawing/2014/main" id="{50B8938A-B4AF-4504-B512-2ADD9A9E0218}"/>
              </a:ext>
            </a:extLst>
          </p:cNvPr>
          <p:cNvSpPr txBox="1">
            <a:spLocks noChangeArrowheads="1"/>
          </p:cNvSpPr>
          <p:nvPr/>
        </p:nvSpPr>
        <p:spPr bwMode="auto">
          <a:xfrm>
            <a:off x="5651500" y="5445125"/>
            <a:ext cx="3190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C</a:t>
            </a:r>
          </a:p>
        </p:txBody>
      </p:sp>
      <p:sp>
        <p:nvSpPr>
          <p:cNvPr id="19468" name="文本框 19468">
            <a:extLst>
              <a:ext uri="{FF2B5EF4-FFF2-40B4-BE49-F238E27FC236}">
                <a16:creationId xmlns:a16="http://schemas.microsoft.com/office/drawing/2014/main" id="{0B278E8B-F572-42AE-8156-48E76AF45A54}"/>
              </a:ext>
            </a:extLst>
          </p:cNvPr>
          <p:cNvSpPr txBox="1">
            <a:spLocks noChangeArrowheads="1"/>
          </p:cNvSpPr>
          <p:nvPr/>
        </p:nvSpPr>
        <p:spPr bwMode="auto">
          <a:xfrm>
            <a:off x="3851275" y="5445125"/>
            <a:ext cx="3206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A</a:t>
            </a:r>
          </a:p>
        </p:txBody>
      </p:sp>
      <p:sp>
        <p:nvSpPr>
          <p:cNvPr id="19469" name="文本框 19469">
            <a:extLst>
              <a:ext uri="{FF2B5EF4-FFF2-40B4-BE49-F238E27FC236}">
                <a16:creationId xmlns:a16="http://schemas.microsoft.com/office/drawing/2014/main" id="{B7563418-8845-4EFC-BBEF-ED16CF1B2E39}"/>
              </a:ext>
            </a:extLst>
          </p:cNvPr>
          <p:cNvSpPr txBox="1">
            <a:spLocks noChangeArrowheads="1"/>
          </p:cNvSpPr>
          <p:nvPr/>
        </p:nvSpPr>
        <p:spPr bwMode="auto">
          <a:xfrm>
            <a:off x="1547813" y="3357563"/>
            <a:ext cx="3175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B</a:t>
            </a:r>
          </a:p>
        </p:txBody>
      </p:sp>
      <p:sp>
        <p:nvSpPr>
          <p:cNvPr id="19470" name="文本框 19470">
            <a:extLst>
              <a:ext uri="{FF2B5EF4-FFF2-40B4-BE49-F238E27FC236}">
                <a16:creationId xmlns:a16="http://schemas.microsoft.com/office/drawing/2014/main" id="{F9186F2F-E96C-4CC3-B77E-B371A7C9D30D}"/>
              </a:ext>
            </a:extLst>
          </p:cNvPr>
          <p:cNvSpPr txBox="1">
            <a:spLocks noChangeArrowheads="1"/>
          </p:cNvSpPr>
          <p:nvPr/>
        </p:nvSpPr>
        <p:spPr bwMode="auto">
          <a:xfrm>
            <a:off x="2987675" y="3284538"/>
            <a:ext cx="3016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F</a:t>
            </a:r>
          </a:p>
        </p:txBody>
      </p:sp>
      <p:sp>
        <p:nvSpPr>
          <p:cNvPr id="19471" name="文本框 19471">
            <a:extLst>
              <a:ext uri="{FF2B5EF4-FFF2-40B4-BE49-F238E27FC236}">
                <a16:creationId xmlns:a16="http://schemas.microsoft.com/office/drawing/2014/main" id="{9ABB7D55-9830-41C8-90D9-D66458979E5F}"/>
              </a:ext>
            </a:extLst>
          </p:cNvPr>
          <p:cNvSpPr txBox="1">
            <a:spLocks noChangeArrowheads="1"/>
          </p:cNvSpPr>
          <p:nvPr/>
        </p:nvSpPr>
        <p:spPr bwMode="auto">
          <a:xfrm>
            <a:off x="3059113" y="4221163"/>
            <a:ext cx="382587"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E</a:t>
            </a:r>
            <a:r>
              <a:rPr lang="en-US" altLang="zh-CN" sz="1600" baseline="-25000">
                <a:latin typeface="Tahoma" panose="020B0604030504040204" pitchFamily="34" charset="0"/>
              </a:rPr>
              <a:t>1</a:t>
            </a:r>
          </a:p>
        </p:txBody>
      </p:sp>
      <p:sp>
        <p:nvSpPr>
          <p:cNvPr id="19472" name="文本框 19472">
            <a:extLst>
              <a:ext uri="{FF2B5EF4-FFF2-40B4-BE49-F238E27FC236}">
                <a16:creationId xmlns:a16="http://schemas.microsoft.com/office/drawing/2014/main" id="{63383606-0EF0-4C13-A42B-E20AAF19519B}"/>
              </a:ext>
            </a:extLst>
          </p:cNvPr>
          <p:cNvSpPr txBox="1">
            <a:spLocks noChangeArrowheads="1"/>
          </p:cNvSpPr>
          <p:nvPr/>
        </p:nvSpPr>
        <p:spPr bwMode="auto">
          <a:xfrm>
            <a:off x="3851275" y="3500438"/>
            <a:ext cx="382588"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E</a:t>
            </a:r>
            <a:r>
              <a:rPr lang="en-US" altLang="zh-CN" sz="1600" baseline="-25000">
                <a:latin typeface="Tahoma" panose="020B0604030504040204" pitchFamily="34" charset="0"/>
              </a:rPr>
              <a:t>2</a:t>
            </a:r>
          </a:p>
        </p:txBody>
      </p:sp>
      <p:sp>
        <p:nvSpPr>
          <p:cNvPr id="19473" name="文本框 19473">
            <a:extLst>
              <a:ext uri="{FF2B5EF4-FFF2-40B4-BE49-F238E27FC236}">
                <a16:creationId xmlns:a16="http://schemas.microsoft.com/office/drawing/2014/main" id="{832C1B17-A278-4283-9A38-7DCFD8C8B746}"/>
              </a:ext>
            </a:extLst>
          </p:cNvPr>
          <p:cNvSpPr txBox="1">
            <a:spLocks noChangeArrowheads="1"/>
          </p:cNvSpPr>
          <p:nvPr/>
        </p:nvSpPr>
        <p:spPr bwMode="auto">
          <a:xfrm>
            <a:off x="2916238" y="5445125"/>
            <a:ext cx="33496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G</a:t>
            </a:r>
          </a:p>
        </p:txBody>
      </p:sp>
      <p:sp>
        <p:nvSpPr>
          <p:cNvPr id="19474" name="文本框 19474">
            <a:extLst>
              <a:ext uri="{FF2B5EF4-FFF2-40B4-BE49-F238E27FC236}">
                <a16:creationId xmlns:a16="http://schemas.microsoft.com/office/drawing/2014/main" id="{33633173-3090-4B02-97E7-1D5441364192}"/>
              </a:ext>
            </a:extLst>
          </p:cNvPr>
          <p:cNvSpPr txBox="1">
            <a:spLocks noChangeArrowheads="1"/>
          </p:cNvSpPr>
          <p:nvPr/>
        </p:nvSpPr>
        <p:spPr bwMode="auto">
          <a:xfrm>
            <a:off x="3492500" y="5445125"/>
            <a:ext cx="3365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H</a:t>
            </a:r>
          </a:p>
        </p:txBody>
      </p:sp>
      <p:sp>
        <p:nvSpPr>
          <p:cNvPr id="19475" name="文本框 19475">
            <a:extLst>
              <a:ext uri="{FF2B5EF4-FFF2-40B4-BE49-F238E27FC236}">
                <a16:creationId xmlns:a16="http://schemas.microsoft.com/office/drawing/2014/main" id="{8A001721-C764-4462-B7B7-9F3993181902}"/>
              </a:ext>
            </a:extLst>
          </p:cNvPr>
          <p:cNvSpPr txBox="1">
            <a:spLocks noChangeArrowheads="1"/>
          </p:cNvSpPr>
          <p:nvPr/>
        </p:nvSpPr>
        <p:spPr bwMode="auto">
          <a:xfrm>
            <a:off x="323850" y="333375"/>
            <a:ext cx="5160963"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2800">
                <a:solidFill>
                  <a:schemeClr val="bg1"/>
                </a:solidFill>
                <a:latin typeface="黑体" panose="02010609060101010101" pitchFamily="49" charset="-122"/>
                <a:ea typeface="黑体" panose="02010609060101010101" pitchFamily="49" charset="-122"/>
              </a:rPr>
              <a:t>5.2.2 有条件非配套拨款的效应</a:t>
            </a:r>
          </a:p>
        </p:txBody>
      </p:sp>
      <p:sp>
        <p:nvSpPr>
          <p:cNvPr id="19476" name="直接连接符 19476">
            <a:extLst>
              <a:ext uri="{FF2B5EF4-FFF2-40B4-BE49-F238E27FC236}">
                <a16:creationId xmlns:a16="http://schemas.microsoft.com/office/drawing/2014/main" id="{3691A110-764E-4CB2-B920-DBAC4BFF328D}"/>
              </a:ext>
            </a:extLst>
          </p:cNvPr>
          <p:cNvSpPr>
            <a:spLocks noChangeShapeType="1"/>
          </p:cNvSpPr>
          <p:nvPr/>
        </p:nvSpPr>
        <p:spPr bwMode="auto">
          <a:xfrm>
            <a:off x="1979613" y="3573463"/>
            <a:ext cx="1439862" cy="0"/>
          </a:xfrm>
          <a:prstGeom prst="line">
            <a:avLst/>
          </a:prstGeom>
          <a:noFill/>
          <a:ln w="38100">
            <a:solidFill>
              <a:srgbClr val="66FF66"/>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9477" name="直接连接符 19477">
            <a:extLst>
              <a:ext uri="{FF2B5EF4-FFF2-40B4-BE49-F238E27FC236}">
                <a16:creationId xmlns:a16="http://schemas.microsoft.com/office/drawing/2014/main" id="{553FD49A-11F0-42FF-8F46-CFA490A8E069}"/>
              </a:ext>
            </a:extLst>
          </p:cNvPr>
          <p:cNvSpPr>
            <a:spLocks noChangeShapeType="1"/>
          </p:cNvSpPr>
          <p:nvPr/>
        </p:nvSpPr>
        <p:spPr bwMode="auto">
          <a:xfrm>
            <a:off x="3419475" y="3573463"/>
            <a:ext cx="2089150" cy="1800225"/>
          </a:xfrm>
          <a:prstGeom prst="line">
            <a:avLst/>
          </a:prstGeom>
          <a:noFill/>
          <a:ln w="28575">
            <a:solidFill>
              <a:srgbClr val="66FF66"/>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9478" name="直接连接符 19478">
            <a:extLst>
              <a:ext uri="{FF2B5EF4-FFF2-40B4-BE49-F238E27FC236}">
                <a16:creationId xmlns:a16="http://schemas.microsoft.com/office/drawing/2014/main" id="{6629FE0C-B970-4D13-AD95-F32D2C4CED3F}"/>
              </a:ext>
            </a:extLst>
          </p:cNvPr>
          <p:cNvSpPr>
            <a:spLocks noChangeShapeType="1"/>
          </p:cNvSpPr>
          <p:nvPr/>
        </p:nvSpPr>
        <p:spPr bwMode="auto">
          <a:xfrm flipH="1" flipV="1">
            <a:off x="1979613" y="2349500"/>
            <a:ext cx="1439862" cy="1223963"/>
          </a:xfrm>
          <a:prstGeom prst="line">
            <a:avLst/>
          </a:prstGeom>
          <a:noFill/>
          <a:ln w="28575">
            <a:solidFill>
              <a:srgbClr val="66FF66"/>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9479" name="直接连接符 19479">
            <a:extLst>
              <a:ext uri="{FF2B5EF4-FFF2-40B4-BE49-F238E27FC236}">
                <a16:creationId xmlns:a16="http://schemas.microsoft.com/office/drawing/2014/main" id="{6530F211-BB47-4D90-8D86-7D5C033A1BF9}"/>
              </a:ext>
            </a:extLst>
          </p:cNvPr>
          <p:cNvSpPr>
            <a:spLocks noChangeShapeType="1"/>
          </p:cNvSpPr>
          <p:nvPr/>
        </p:nvSpPr>
        <p:spPr bwMode="auto">
          <a:xfrm>
            <a:off x="3708400" y="3860800"/>
            <a:ext cx="0" cy="1512888"/>
          </a:xfrm>
          <a:prstGeom prst="line">
            <a:avLst/>
          </a:prstGeom>
          <a:noFill/>
          <a:ln w="38100">
            <a:solidFill>
              <a:srgbClr val="66FF66"/>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9480" name="直接连接符 19480">
            <a:extLst>
              <a:ext uri="{FF2B5EF4-FFF2-40B4-BE49-F238E27FC236}">
                <a16:creationId xmlns:a16="http://schemas.microsoft.com/office/drawing/2014/main" id="{A2DDA70F-9DF6-45BD-8F1E-1BA4E35DFB09}"/>
              </a:ext>
            </a:extLst>
          </p:cNvPr>
          <p:cNvSpPr>
            <a:spLocks noChangeShapeType="1"/>
          </p:cNvSpPr>
          <p:nvPr/>
        </p:nvSpPr>
        <p:spPr bwMode="auto">
          <a:xfrm flipH="1">
            <a:off x="1979613" y="3860800"/>
            <a:ext cx="1728787" cy="0"/>
          </a:xfrm>
          <a:prstGeom prst="line">
            <a:avLst/>
          </a:prstGeom>
          <a:noFill/>
          <a:ln w="28575">
            <a:solidFill>
              <a:srgbClr val="66FF66"/>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9481" name="文本框 19481">
            <a:extLst>
              <a:ext uri="{FF2B5EF4-FFF2-40B4-BE49-F238E27FC236}">
                <a16:creationId xmlns:a16="http://schemas.microsoft.com/office/drawing/2014/main" id="{2ADD9A26-5988-4DF6-BC02-51234D5E8986}"/>
              </a:ext>
            </a:extLst>
          </p:cNvPr>
          <p:cNvSpPr txBox="1">
            <a:spLocks noChangeArrowheads="1"/>
          </p:cNvSpPr>
          <p:nvPr/>
        </p:nvSpPr>
        <p:spPr bwMode="auto">
          <a:xfrm>
            <a:off x="1763713" y="5445125"/>
            <a:ext cx="3460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a:latin typeface="Tahoma" panose="020B0604030504040204" pitchFamily="34" charset="0"/>
              </a:rPr>
              <a:t>O</a:t>
            </a:r>
          </a:p>
        </p:txBody>
      </p:sp>
      <p:sp>
        <p:nvSpPr>
          <p:cNvPr id="19482" name="任意多边形 19482">
            <a:extLst>
              <a:ext uri="{FF2B5EF4-FFF2-40B4-BE49-F238E27FC236}">
                <a16:creationId xmlns:a16="http://schemas.microsoft.com/office/drawing/2014/main" id="{7CBDEBB3-2191-4C33-8254-FD9A05D11048}"/>
              </a:ext>
            </a:extLst>
          </p:cNvPr>
          <p:cNvSpPr>
            <a:spLocks noChangeArrowheads="1"/>
          </p:cNvSpPr>
          <p:nvPr/>
        </p:nvSpPr>
        <p:spPr bwMode="auto">
          <a:xfrm flipH="1" flipV="1">
            <a:off x="2627313" y="3500438"/>
            <a:ext cx="1368425" cy="1441450"/>
          </a:xfrm>
          <a:custGeom>
            <a:avLst/>
            <a:gdLst>
              <a:gd name="T0" fmla="*/ 0 w 21600"/>
              <a:gd name="T1" fmla="*/ 0 h 21600"/>
              <a:gd name="T2" fmla="*/ 21600 w 21600"/>
              <a:gd name="T3" fmla="*/ 21600 h 21600"/>
              <a:gd name="T4" fmla="*/ 21600 w 21600"/>
              <a:gd name="T5" fmla="*/ 21600 h 21600"/>
              <a:gd name="T6" fmla="*/ 32400 w 21600"/>
              <a:gd name="T7" fmla="*/ 0 h 21600"/>
              <a:gd name="T8" fmla="*/ 43200 w 21600"/>
              <a:gd name="T9" fmla="*/ 21600 h 21600"/>
              <a:gd name="T10" fmla="*/ 42648 w 21600"/>
              <a:gd name="T11" fmla="*/ 28436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fill="none">
                <a:moveTo>
                  <a:pt x="0" y="0"/>
                </a:moveTo>
                <a:cubicBezTo>
                  <a:pt x="11929" y="0"/>
                  <a:pt x="21600" y="9671"/>
                  <a:pt x="21600" y="21600"/>
                </a:cubicBezTo>
              </a:path>
              <a:path w="21600" h="21600" stroke="0">
                <a:moveTo>
                  <a:pt x="21600" y="21600"/>
                </a:moveTo>
                <a:cubicBezTo>
                  <a:pt x="21600" y="9671"/>
                  <a:pt x="26435" y="0"/>
                  <a:pt x="32400" y="0"/>
                </a:cubicBezTo>
                <a:cubicBezTo>
                  <a:pt x="38365" y="0"/>
                  <a:pt x="43200" y="9671"/>
                  <a:pt x="43200" y="21600"/>
                </a:cubicBezTo>
                <a:cubicBezTo>
                  <a:pt x="43200" y="23991"/>
                  <a:pt x="43006" y="26290"/>
                  <a:pt x="42648" y="28436"/>
                </a:cubicBezTo>
                <a:lnTo>
                  <a:pt x="0" y="0"/>
                </a:lnTo>
                <a:close/>
              </a:path>
            </a:pathLst>
          </a:cu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9483" name="任意多边形 19483">
            <a:extLst>
              <a:ext uri="{FF2B5EF4-FFF2-40B4-BE49-F238E27FC236}">
                <a16:creationId xmlns:a16="http://schemas.microsoft.com/office/drawing/2014/main" id="{8F004919-C6BC-499D-A3C7-B67A4E68E86A}"/>
              </a:ext>
            </a:extLst>
          </p:cNvPr>
          <p:cNvSpPr>
            <a:spLocks noChangeArrowheads="1"/>
          </p:cNvSpPr>
          <p:nvPr/>
        </p:nvSpPr>
        <p:spPr bwMode="auto">
          <a:xfrm flipH="1" flipV="1">
            <a:off x="3276600" y="2852738"/>
            <a:ext cx="2160588" cy="1657350"/>
          </a:xfrm>
          <a:custGeom>
            <a:avLst/>
            <a:gdLst>
              <a:gd name="T0" fmla="*/ 0 w 21600"/>
              <a:gd name="T1" fmla="*/ 0 h 21600"/>
              <a:gd name="T2" fmla="*/ 21600 w 21600"/>
              <a:gd name="T3" fmla="*/ 21600 h 21600"/>
              <a:gd name="T4" fmla="*/ 21600 w 21600"/>
              <a:gd name="T5" fmla="*/ 21600 h 21600"/>
              <a:gd name="T6" fmla="*/ 32400 w 21600"/>
              <a:gd name="T7" fmla="*/ 0 h 21600"/>
              <a:gd name="T8" fmla="*/ 43200 w 21600"/>
              <a:gd name="T9" fmla="*/ 21600 h 21600"/>
              <a:gd name="T10" fmla="*/ 42648 w 21600"/>
              <a:gd name="T11" fmla="*/ 28436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fill="none">
                <a:moveTo>
                  <a:pt x="0" y="0"/>
                </a:moveTo>
                <a:cubicBezTo>
                  <a:pt x="11929" y="0"/>
                  <a:pt x="21600" y="9671"/>
                  <a:pt x="21600" y="21600"/>
                </a:cubicBezTo>
              </a:path>
              <a:path w="21600" h="21600" stroke="0">
                <a:moveTo>
                  <a:pt x="21600" y="21600"/>
                </a:moveTo>
                <a:cubicBezTo>
                  <a:pt x="21600" y="9671"/>
                  <a:pt x="26435" y="0"/>
                  <a:pt x="32400" y="0"/>
                </a:cubicBezTo>
                <a:cubicBezTo>
                  <a:pt x="38365" y="0"/>
                  <a:pt x="43200" y="9671"/>
                  <a:pt x="43200" y="21600"/>
                </a:cubicBezTo>
                <a:cubicBezTo>
                  <a:pt x="43200" y="23991"/>
                  <a:pt x="43006" y="26290"/>
                  <a:pt x="42648" y="28436"/>
                </a:cubicBezTo>
                <a:lnTo>
                  <a:pt x="0" y="0"/>
                </a:lnTo>
                <a:close/>
              </a:path>
            </a:pathLst>
          </a:cu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9484" name="直接连接符 19484">
            <a:extLst>
              <a:ext uri="{FF2B5EF4-FFF2-40B4-BE49-F238E27FC236}">
                <a16:creationId xmlns:a16="http://schemas.microsoft.com/office/drawing/2014/main" id="{90968217-3354-4336-A198-F172C6ECB292}"/>
              </a:ext>
            </a:extLst>
          </p:cNvPr>
          <p:cNvSpPr>
            <a:spLocks noChangeShapeType="1"/>
          </p:cNvSpPr>
          <p:nvPr/>
        </p:nvSpPr>
        <p:spPr bwMode="auto">
          <a:xfrm>
            <a:off x="1979613" y="5373688"/>
            <a:ext cx="4968875" cy="0"/>
          </a:xfrm>
          <a:prstGeom prst="line">
            <a:avLst/>
          </a:prstGeom>
          <a:noFill/>
          <a:ln w="5715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19485" name="直接连接符 19485">
            <a:extLst>
              <a:ext uri="{FF2B5EF4-FFF2-40B4-BE49-F238E27FC236}">
                <a16:creationId xmlns:a16="http://schemas.microsoft.com/office/drawing/2014/main" id="{0FEEE14D-BA45-455A-9E38-5C7F8ACDC5DC}"/>
              </a:ext>
            </a:extLst>
          </p:cNvPr>
          <p:cNvSpPr>
            <a:spLocks noChangeShapeType="1"/>
          </p:cNvSpPr>
          <p:nvPr/>
        </p:nvSpPr>
        <p:spPr bwMode="auto">
          <a:xfrm flipV="1">
            <a:off x="1979613" y="1844675"/>
            <a:ext cx="0" cy="3529013"/>
          </a:xfrm>
          <a:prstGeom prst="line">
            <a:avLst/>
          </a:prstGeom>
          <a:noFill/>
          <a:ln w="5715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19486" name="直接连接符 19486">
            <a:extLst>
              <a:ext uri="{FF2B5EF4-FFF2-40B4-BE49-F238E27FC236}">
                <a16:creationId xmlns:a16="http://schemas.microsoft.com/office/drawing/2014/main" id="{2806AEEC-E131-4A18-A0EE-EA6F1E7BEC62}"/>
              </a:ext>
            </a:extLst>
          </p:cNvPr>
          <p:cNvSpPr>
            <a:spLocks noChangeShapeType="1"/>
          </p:cNvSpPr>
          <p:nvPr/>
        </p:nvSpPr>
        <p:spPr bwMode="auto">
          <a:xfrm>
            <a:off x="3419475" y="3573463"/>
            <a:ext cx="2089150" cy="1800225"/>
          </a:xfrm>
          <a:prstGeom prst="line">
            <a:avLst/>
          </a:prstGeom>
          <a:noFill/>
          <a:ln w="38100">
            <a:solidFill>
              <a:srgbClr val="66FF66"/>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9487" name="文本框 19487">
            <a:extLst>
              <a:ext uri="{FF2B5EF4-FFF2-40B4-BE49-F238E27FC236}">
                <a16:creationId xmlns:a16="http://schemas.microsoft.com/office/drawing/2014/main" id="{2FE774D8-F42C-4DB8-845B-4964B68380E8}"/>
              </a:ext>
            </a:extLst>
          </p:cNvPr>
          <p:cNvSpPr txBox="1">
            <a:spLocks noChangeArrowheads="1"/>
          </p:cNvSpPr>
          <p:nvPr/>
        </p:nvSpPr>
        <p:spPr bwMode="auto">
          <a:xfrm>
            <a:off x="1547813" y="4365625"/>
            <a:ext cx="26828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I</a:t>
            </a:r>
          </a:p>
        </p:txBody>
      </p:sp>
      <p:sp>
        <p:nvSpPr>
          <p:cNvPr id="19488" name="文本框 19488">
            <a:extLst>
              <a:ext uri="{FF2B5EF4-FFF2-40B4-BE49-F238E27FC236}">
                <a16:creationId xmlns:a16="http://schemas.microsoft.com/office/drawing/2014/main" id="{EE7D062A-81E0-4ADC-8CC7-4A7DB067FD8E}"/>
              </a:ext>
            </a:extLst>
          </p:cNvPr>
          <p:cNvSpPr txBox="1">
            <a:spLocks noChangeArrowheads="1"/>
          </p:cNvSpPr>
          <p:nvPr/>
        </p:nvSpPr>
        <p:spPr bwMode="auto">
          <a:xfrm>
            <a:off x="1547813" y="3716338"/>
            <a:ext cx="27781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J</a:t>
            </a:r>
          </a:p>
        </p:txBody>
      </p:sp>
    </p:spTree>
  </p:cSld>
  <p:clrMapOvr>
    <a:masterClrMapping/>
  </p:clrMapOvr>
  <p:transition spd="slow">
    <p:random/>
    <p:sndAc>
      <p:stSnd>
        <p:snd r:embed="rId2" name="camera.wav"/>
      </p:stSnd>
    </p:sndAc>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标题 20481">
            <a:extLst>
              <a:ext uri="{FF2B5EF4-FFF2-40B4-BE49-F238E27FC236}">
                <a16:creationId xmlns:a16="http://schemas.microsoft.com/office/drawing/2014/main" id="{5EAC0E7C-8DB9-4B0E-B851-410D26A0EBF6}"/>
              </a:ext>
            </a:extLst>
          </p:cNvPr>
          <p:cNvSpPr>
            <a:spLocks noChangeArrowheads="1"/>
          </p:cNvSpPr>
          <p:nvPr>
            <p:ph type="title"/>
          </p:nvPr>
        </p:nvSpPr>
        <p:spPr/>
        <p:txBody>
          <a:bodyPr/>
          <a:lstStyle/>
          <a:p>
            <a:r>
              <a:rPr lang="zh-CN" altLang="en-US">
                <a:ea typeface="黑体" panose="02010609060101010101" pitchFamily="49" charset="-122"/>
              </a:rPr>
              <a:t>有条件非配套拨款的效应</a:t>
            </a:r>
          </a:p>
        </p:txBody>
      </p:sp>
      <p:sp>
        <p:nvSpPr>
          <p:cNvPr id="20483" name="内容占位符 20482">
            <a:extLst>
              <a:ext uri="{FF2B5EF4-FFF2-40B4-BE49-F238E27FC236}">
                <a16:creationId xmlns:a16="http://schemas.microsoft.com/office/drawing/2014/main" id="{9A58A01C-9C1D-468B-835C-4491CFB50CC2}"/>
              </a:ext>
            </a:extLst>
          </p:cNvPr>
          <p:cNvSpPr>
            <a:spLocks noChangeArrowheads="1"/>
          </p:cNvSpPr>
          <p:nvPr>
            <p:ph idx="1"/>
          </p:nvPr>
        </p:nvSpPr>
        <p:spPr>
          <a:xfrm>
            <a:off x="457200" y="1768475"/>
            <a:ext cx="8229600" cy="4357688"/>
          </a:xfrm>
        </p:spPr>
        <p:txBody>
          <a:bodyPr/>
          <a:lstStyle/>
          <a:p>
            <a:r>
              <a:rPr lang="zh-CN" altLang="en-US">
                <a:latin typeface="黑体" panose="02010609060101010101" pitchFamily="49" charset="-122"/>
                <a:ea typeface="黑体" panose="02010609060101010101" pitchFamily="49" charset="-122"/>
              </a:rPr>
              <a:t>使接受补助的地方性公共产品的提供量有所提高；</a:t>
            </a:r>
          </a:p>
          <a:p>
            <a:r>
              <a:rPr lang="zh-CN" altLang="en-US">
                <a:latin typeface="黑体" panose="02010609060101010101" pitchFamily="49" charset="-122"/>
                <a:ea typeface="黑体" panose="02010609060101010101" pitchFamily="49" charset="-122"/>
              </a:rPr>
              <a:t>存在“漏出”效应；</a:t>
            </a:r>
          </a:p>
          <a:p>
            <a:r>
              <a:rPr lang="zh-CN" altLang="en-US">
                <a:latin typeface="黑体" panose="02010609060101010101" pitchFamily="49" charset="-122"/>
                <a:ea typeface="黑体" panose="02010609060101010101" pitchFamily="49" charset="-122"/>
              </a:rPr>
              <a:t>可能对地方财政决策产生一定的影响。</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0" fill="hold">
                                          <p:stCondLst>
                                            <p:cond delay="0"/>
                                          </p:stCondLst>
                                        </p:cTn>
                                        <p:tgtEl>
                                          <p:spTgt spid="20482"/>
                                        </p:tgtEl>
                                        <p:attrNameLst>
                                          <p:attrName>style.visibility</p:attrName>
                                        </p:attrNameLst>
                                      </p:cBhvr>
                                      <p:to>
                                        <p:strVal val="visible"/>
                                      </p:to>
                                    </p:set>
                                    <p:anim calcmode="lin" valueType="num">
                                      <p:cBhvr>
                                        <p:cTn id="7" dur="2000" fill="hold"/>
                                        <p:tgtEl>
                                          <p:spTgt spid="20482"/>
                                        </p:tgtEl>
                                        <p:attrNameLst>
                                          <p:attrName>ppt_w</p:attrName>
                                        </p:attrNameLst>
                                      </p:cBhvr>
                                      <p:tavLst>
                                        <p:tav tm="0">
                                          <p:val>
                                            <p:strVal val="#ppt_w"/>
                                          </p:val>
                                        </p:tav>
                                        <p:tav tm="100000">
                                          <p:val>
                                            <p:strVal val="#ppt_w"/>
                                          </p:val>
                                        </p:tav>
                                      </p:tavLst>
                                    </p:anim>
                                    <p:anim calcmode="lin" valueType="num">
                                      <p:cBhvr>
                                        <p:cTn id="8" dur="2000" fill="hold"/>
                                        <p:tgtEl>
                                          <p:spTgt spid="20482"/>
                                        </p:tgtEl>
                                        <p:attrNameLst>
                                          <p:attrName>ppt_h</p:attrName>
                                        </p:attrNameLst>
                                      </p:cBhvr>
                                      <p:tavLst>
                                        <p:tav tm="0">
                                          <p:val>
                                            <p:strVal val="#ppt_h"/>
                                          </p:val>
                                        </p:tav>
                                        <p:tav tm="29800">
                                          <p:val>
                                            <p:strVal val="#ppt_h/2"/>
                                          </p:val>
                                        </p:tav>
                                        <p:tav tm="39800">
                                          <p:val>
                                            <p:strVal val="#ppt_h"/>
                                          </p:val>
                                        </p:tav>
                                        <p:tav tm="50000">
                                          <p:val>
                                            <p:strVal val="#ppt_h/2"/>
                                          </p:val>
                                        </p:tav>
                                        <p:tav tm="59700">
                                          <p:val>
                                            <p:strVal val="#ppt_h"/>
                                          </p:val>
                                        </p:tav>
                                        <p:tav tm="69800">
                                          <p:val>
                                            <p:strVal val="#ppt_h/2"/>
                                          </p:val>
                                        </p:tav>
                                        <p:tav tm="79900">
                                          <p:val>
                                            <p:strVal val="#ppt_h"/>
                                          </p:val>
                                        </p:tav>
                                        <p:tav tm="100000">
                                          <p:val>
                                            <p:strVal val="#ppt_h"/>
                                          </p:val>
                                        </p:tav>
                                      </p:tavLst>
                                    </p:anim>
                                    <p:anim calcmode="lin" valueType="num">
                                      <p:cBhvr>
                                        <p:cTn id="9" dur="2000" fill="hold"/>
                                        <p:tgtEl>
                                          <p:spTgt spid="20482"/>
                                        </p:tgtEl>
                                        <p:attrNameLst>
                                          <p:attrName>ppt_x</p:attrName>
                                        </p:attrNameLst>
                                      </p:cBhvr>
                                      <p:tavLst>
                                        <p:tav tm="0">
                                          <p:val>
                                            <p:strVal val="#ppt_x-.4"/>
                                          </p:val>
                                        </p:tav>
                                        <p:tav tm="100000">
                                          <p:val>
                                            <p:strVal val="#ppt_x"/>
                                          </p:val>
                                        </p:tav>
                                      </p:tavLst>
                                    </p:anim>
                                    <p:anim calcmode="lin" valueType="num">
                                      <p:cBhvr>
                                        <p:cTn id="10" dur="2000" fill="hold"/>
                                        <p:tgtEl>
                                          <p:spTgt spid="20482"/>
                                        </p:tgtEl>
                                        <p:attrNameLst>
                                          <p:attrName>ppt_y</p:attrName>
                                        </p:attrNameLst>
                                      </p:cBhvr>
                                      <p:tavLst>
                                        <p:tav tm="0">
                                          <p:val>
                                            <p:strVal val="#ppt_y-.5"/>
                                          </p:val>
                                        </p:tav>
                                        <p:tav tm="19900">
                                          <p:val>
                                            <p:strVal val="#ppt_y-.2"/>
                                          </p:val>
                                        </p:tav>
                                        <p:tav tm="29800">
                                          <p:val>
                                            <p:strVal val="#ppt_y"/>
                                          </p:val>
                                        </p:tav>
                                        <p:tav tm="39800">
                                          <p:val>
                                            <p:strVal val="#ppt_y-.15"/>
                                          </p:val>
                                        </p:tav>
                                        <p:tav tm="50000">
                                          <p:val>
                                            <p:strVal val="#ppt_y"/>
                                          </p:val>
                                        </p:tav>
                                        <p:tav tm="59700">
                                          <p:val>
                                            <p:strVal val="#ppt_y-.1"/>
                                          </p:val>
                                        </p:tav>
                                        <p:tav tm="69800">
                                          <p:val>
                                            <p:strVal val="#ppt_y"/>
                                          </p:val>
                                        </p:tav>
                                        <p:tav tm="79900">
                                          <p:val>
                                            <p:strVal val="#ppt_y-.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0" presetClass="entr" presetSubtype="0" fill="hold" grpId="0" nodeType="clickEffect">
                                  <p:stCondLst>
                                    <p:cond delay="0"/>
                                  </p:stCondLst>
                                  <p:iterate type="lt">
                                    <p:tmPct val="10000"/>
                                  </p:iterate>
                                  <p:childTnLst>
                                    <p:set>
                                      <p:cBhvr>
                                        <p:cTn id="14" dur="0" fill="hold">
                                          <p:stCondLst>
                                            <p:cond delay="0"/>
                                          </p:stCondLst>
                                        </p:cTn>
                                        <p:tgtEl>
                                          <p:spTgt spid="20483">
                                            <p:txEl>
                                              <p:pRg st="0" end="0"/>
                                            </p:txEl>
                                          </p:spTgt>
                                        </p:tgtEl>
                                        <p:attrNameLst>
                                          <p:attrName>style.visibility</p:attrName>
                                        </p:attrNameLst>
                                      </p:cBhvr>
                                      <p:to>
                                        <p:strVal val="visible"/>
                                      </p:to>
                                    </p:set>
                                    <p:animEffect transition="in" filter="fade">
                                      <p:cBhvr>
                                        <p:cTn id="15" dur="500">
                                          <p:stCondLst>
                                            <p:cond delay="0"/>
                                          </p:stCondLst>
                                        </p:cTn>
                                        <p:tgtEl>
                                          <p:spTgt spid="20483">
                                            <p:txEl>
                                              <p:pRg st="0" end="0"/>
                                            </p:txEl>
                                          </p:spTgt>
                                        </p:tgtEl>
                                      </p:cBhvr>
                                    </p:animEffect>
                                    <p:anim calcmode="lin" valueType="num">
                                      <p:cBhvr>
                                        <p:cTn id="16" dur="500" fill="hold">
                                          <p:stCondLst>
                                            <p:cond delay="0"/>
                                          </p:stCondLst>
                                        </p:cTn>
                                        <p:tgtEl>
                                          <p:spTgt spid="20483">
                                            <p:txEl>
                                              <p:pRg st="0" end="0"/>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204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0" presetClass="entr" presetSubtype="0" fill="hold" grpId="0" nodeType="clickEffect">
                                  <p:stCondLst>
                                    <p:cond delay="0"/>
                                  </p:stCondLst>
                                  <p:iterate type="lt">
                                    <p:tmPct val="10000"/>
                                  </p:iterate>
                                  <p:childTnLst>
                                    <p:set>
                                      <p:cBhvr>
                                        <p:cTn id="21" dur="0" fill="hold">
                                          <p:stCondLst>
                                            <p:cond delay="0"/>
                                          </p:stCondLst>
                                        </p:cTn>
                                        <p:tgtEl>
                                          <p:spTgt spid="20483">
                                            <p:txEl>
                                              <p:pRg st="1" end="1"/>
                                            </p:txEl>
                                          </p:spTgt>
                                        </p:tgtEl>
                                        <p:attrNameLst>
                                          <p:attrName>style.visibility</p:attrName>
                                        </p:attrNameLst>
                                      </p:cBhvr>
                                      <p:to>
                                        <p:strVal val="visible"/>
                                      </p:to>
                                    </p:set>
                                    <p:animEffect transition="in" filter="fade">
                                      <p:cBhvr>
                                        <p:cTn id="22" dur="500">
                                          <p:stCondLst>
                                            <p:cond delay="0"/>
                                          </p:stCondLst>
                                        </p:cTn>
                                        <p:tgtEl>
                                          <p:spTgt spid="20483">
                                            <p:txEl>
                                              <p:pRg st="1" end="1"/>
                                            </p:txEl>
                                          </p:spTgt>
                                        </p:tgtEl>
                                      </p:cBhvr>
                                    </p:animEffect>
                                    <p:anim calcmode="lin" valueType="num">
                                      <p:cBhvr>
                                        <p:cTn id="23" dur="500" fill="hold">
                                          <p:stCondLst>
                                            <p:cond delay="0"/>
                                          </p:stCondLst>
                                        </p:cTn>
                                        <p:tgtEl>
                                          <p:spTgt spid="20483">
                                            <p:txEl>
                                              <p:pRg st="1" end="1"/>
                                            </p:txEl>
                                          </p:spTgt>
                                        </p:tgtEl>
                                        <p:attrNameLst>
                                          <p:attrName>ppt_x</p:attrName>
                                        </p:attrNameLst>
                                      </p:cBhvr>
                                      <p:tavLst>
                                        <p:tav tm="0">
                                          <p:val>
                                            <p:strVal val="#ppt_x-.1"/>
                                          </p:val>
                                        </p:tav>
                                        <p:tav tm="100000">
                                          <p:val>
                                            <p:strVal val="#ppt_x"/>
                                          </p:val>
                                        </p:tav>
                                      </p:tavLst>
                                    </p:anim>
                                    <p:anim calcmode="lin" valueType="num">
                                      <p:cBhvr>
                                        <p:cTn id="24" dur="500" fill="hold">
                                          <p:stCondLst>
                                            <p:cond delay="0"/>
                                          </p:stCondLst>
                                        </p:cTn>
                                        <p:tgtEl>
                                          <p:spTgt spid="204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40" presetClass="entr" presetSubtype="0" fill="hold" grpId="0" nodeType="clickEffect">
                                  <p:stCondLst>
                                    <p:cond delay="0"/>
                                  </p:stCondLst>
                                  <p:iterate type="lt">
                                    <p:tmPct val="10000"/>
                                  </p:iterate>
                                  <p:childTnLst>
                                    <p:set>
                                      <p:cBhvr>
                                        <p:cTn id="28" dur="0" fill="hold">
                                          <p:stCondLst>
                                            <p:cond delay="0"/>
                                          </p:stCondLst>
                                        </p:cTn>
                                        <p:tgtEl>
                                          <p:spTgt spid="20483">
                                            <p:txEl>
                                              <p:pRg st="2" end="2"/>
                                            </p:txEl>
                                          </p:spTgt>
                                        </p:tgtEl>
                                        <p:attrNameLst>
                                          <p:attrName>style.visibility</p:attrName>
                                        </p:attrNameLst>
                                      </p:cBhvr>
                                      <p:to>
                                        <p:strVal val="visible"/>
                                      </p:to>
                                    </p:set>
                                    <p:animEffect transition="in" filter="fade">
                                      <p:cBhvr>
                                        <p:cTn id="29" dur="500">
                                          <p:stCondLst>
                                            <p:cond delay="0"/>
                                          </p:stCondLst>
                                        </p:cTn>
                                        <p:tgtEl>
                                          <p:spTgt spid="20483">
                                            <p:txEl>
                                              <p:pRg st="2" end="2"/>
                                            </p:txEl>
                                          </p:spTgt>
                                        </p:tgtEl>
                                      </p:cBhvr>
                                    </p:animEffect>
                                    <p:anim calcmode="lin" valueType="num">
                                      <p:cBhvr>
                                        <p:cTn id="30" dur="500" fill="hold">
                                          <p:stCondLst>
                                            <p:cond delay="0"/>
                                          </p:stCondLst>
                                        </p:cTn>
                                        <p:tgtEl>
                                          <p:spTgt spid="20483">
                                            <p:txEl>
                                              <p:pRg st="2" end="2"/>
                                            </p:txEl>
                                          </p:spTgt>
                                        </p:tgtEl>
                                        <p:attrNameLst>
                                          <p:attrName>ppt_x</p:attrName>
                                        </p:attrNameLst>
                                      </p:cBhvr>
                                      <p:tavLst>
                                        <p:tav tm="0">
                                          <p:val>
                                            <p:strVal val="#ppt_x-.1"/>
                                          </p:val>
                                        </p:tav>
                                        <p:tav tm="100000">
                                          <p:val>
                                            <p:strVal val="#ppt_x"/>
                                          </p:val>
                                        </p:tav>
                                      </p:tavLst>
                                    </p:anim>
                                    <p:anim calcmode="lin" valueType="num">
                                      <p:cBhvr>
                                        <p:cTn id="31" dur="500" fill="hold">
                                          <p:stCondLst>
                                            <p:cond delay="0"/>
                                          </p:stCondLst>
                                        </p:cTn>
                                        <p:tgtEl>
                                          <p:spTgt spid="2048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直接连接符 21505">
            <a:extLst>
              <a:ext uri="{FF2B5EF4-FFF2-40B4-BE49-F238E27FC236}">
                <a16:creationId xmlns:a16="http://schemas.microsoft.com/office/drawing/2014/main" id="{1424BA7C-F340-4C0B-8CD9-F185EC2ABC97}"/>
              </a:ext>
            </a:extLst>
          </p:cNvPr>
          <p:cNvSpPr>
            <a:spLocks noChangeShapeType="1"/>
          </p:cNvSpPr>
          <p:nvPr/>
        </p:nvSpPr>
        <p:spPr bwMode="auto">
          <a:xfrm>
            <a:off x="1979613" y="5373688"/>
            <a:ext cx="4968875" cy="0"/>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1506" name="直接连接符 21506">
            <a:extLst>
              <a:ext uri="{FF2B5EF4-FFF2-40B4-BE49-F238E27FC236}">
                <a16:creationId xmlns:a16="http://schemas.microsoft.com/office/drawing/2014/main" id="{1DBFA73B-2134-450C-B210-C6716189A3A8}"/>
              </a:ext>
            </a:extLst>
          </p:cNvPr>
          <p:cNvSpPr>
            <a:spLocks noChangeShapeType="1"/>
          </p:cNvSpPr>
          <p:nvPr/>
        </p:nvSpPr>
        <p:spPr bwMode="auto">
          <a:xfrm flipV="1">
            <a:off x="1979613" y="1844675"/>
            <a:ext cx="0" cy="3529013"/>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1507" name="任意多边形 21507">
            <a:extLst>
              <a:ext uri="{FF2B5EF4-FFF2-40B4-BE49-F238E27FC236}">
                <a16:creationId xmlns:a16="http://schemas.microsoft.com/office/drawing/2014/main" id="{BF610B4D-0A46-4916-B54A-67878B758981}"/>
              </a:ext>
            </a:extLst>
          </p:cNvPr>
          <p:cNvSpPr>
            <a:spLocks noChangeArrowheads="1"/>
          </p:cNvSpPr>
          <p:nvPr/>
        </p:nvSpPr>
        <p:spPr bwMode="auto">
          <a:xfrm flipH="1" flipV="1">
            <a:off x="3419475" y="3860800"/>
            <a:ext cx="1368425" cy="1441450"/>
          </a:xfrm>
          <a:custGeom>
            <a:avLst/>
            <a:gdLst>
              <a:gd name="T0" fmla="*/ 0 w 21600"/>
              <a:gd name="T1" fmla="*/ 0 h 21600"/>
              <a:gd name="T2" fmla="*/ 21600 w 21600"/>
              <a:gd name="T3" fmla="*/ 21600 h 21600"/>
              <a:gd name="T4" fmla="*/ 21600 w 21600"/>
              <a:gd name="T5" fmla="*/ 21600 h 21600"/>
              <a:gd name="T6" fmla="*/ 32400 w 21600"/>
              <a:gd name="T7" fmla="*/ 0 h 21600"/>
              <a:gd name="T8" fmla="*/ 43200 w 21600"/>
              <a:gd name="T9" fmla="*/ 21600 h 21600"/>
              <a:gd name="T10" fmla="*/ 42648 w 21600"/>
              <a:gd name="T11" fmla="*/ 28436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fill="none">
                <a:moveTo>
                  <a:pt x="0" y="0"/>
                </a:moveTo>
                <a:cubicBezTo>
                  <a:pt x="11929" y="0"/>
                  <a:pt x="21600" y="9671"/>
                  <a:pt x="21600" y="21600"/>
                </a:cubicBezTo>
              </a:path>
              <a:path w="21600" h="21600" stroke="0">
                <a:moveTo>
                  <a:pt x="21600" y="21600"/>
                </a:moveTo>
                <a:cubicBezTo>
                  <a:pt x="21600" y="9671"/>
                  <a:pt x="26435" y="0"/>
                  <a:pt x="32400" y="0"/>
                </a:cubicBezTo>
                <a:cubicBezTo>
                  <a:pt x="38365" y="0"/>
                  <a:pt x="43200" y="9671"/>
                  <a:pt x="43200" y="21600"/>
                </a:cubicBezTo>
                <a:cubicBezTo>
                  <a:pt x="43200" y="23991"/>
                  <a:pt x="43006" y="26290"/>
                  <a:pt x="42648" y="28436"/>
                </a:cubicBezTo>
                <a:lnTo>
                  <a:pt x="0" y="0"/>
                </a:lnTo>
                <a:close/>
              </a:path>
            </a:pathLst>
          </a:custGeom>
          <a:noFill/>
          <a:ln w="3810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1508" name="文本框 21508">
            <a:extLst>
              <a:ext uri="{FF2B5EF4-FFF2-40B4-BE49-F238E27FC236}">
                <a16:creationId xmlns:a16="http://schemas.microsoft.com/office/drawing/2014/main" id="{4FBDC5FB-A006-4800-B23D-20138B55E1CF}"/>
              </a:ext>
            </a:extLst>
          </p:cNvPr>
          <p:cNvSpPr txBox="1">
            <a:spLocks noChangeArrowheads="1"/>
          </p:cNvSpPr>
          <p:nvPr/>
        </p:nvSpPr>
        <p:spPr bwMode="auto">
          <a:xfrm>
            <a:off x="6216650" y="5445125"/>
            <a:ext cx="29257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a:latin typeface="Tahoma" panose="020B0604030504040204" pitchFamily="34" charset="0"/>
                <a:ea typeface="黑体" panose="02010609060101010101" pitchFamily="49" charset="-122"/>
              </a:rPr>
              <a:t>接受补贴的地方性公共产品</a:t>
            </a:r>
          </a:p>
        </p:txBody>
      </p:sp>
      <p:sp>
        <p:nvSpPr>
          <p:cNvPr id="21509" name="文本框 21509">
            <a:extLst>
              <a:ext uri="{FF2B5EF4-FFF2-40B4-BE49-F238E27FC236}">
                <a16:creationId xmlns:a16="http://schemas.microsoft.com/office/drawing/2014/main" id="{8AE76BF7-1391-4A5D-AECA-171F1DF7FF60}"/>
              </a:ext>
            </a:extLst>
          </p:cNvPr>
          <p:cNvSpPr txBox="1">
            <a:spLocks noChangeArrowheads="1"/>
          </p:cNvSpPr>
          <p:nvPr/>
        </p:nvSpPr>
        <p:spPr bwMode="auto">
          <a:xfrm>
            <a:off x="1452563" y="1196975"/>
            <a:ext cx="4572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p>
            <a:r>
              <a:rPr lang="zh-CN" altLang="en-US">
                <a:latin typeface="Tahoma" panose="020B0604030504040204" pitchFamily="34" charset="0"/>
                <a:ea typeface="黑体" panose="02010609060101010101" pitchFamily="49" charset="-122"/>
              </a:rPr>
              <a:t>其它产品</a:t>
            </a:r>
          </a:p>
        </p:txBody>
      </p:sp>
      <p:sp>
        <p:nvSpPr>
          <p:cNvPr id="21510" name="文本框 21510">
            <a:extLst>
              <a:ext uri="{FF2B5EF4-FFF2-40B4-BE49-F238E27FC236}">
                <a16:creationId xmlns:a16="http://schemas.microsoft.com/office/drawing/2014/main" id="{D9F972E7-B728-45E8-8EB2-42D82CCCE61F}"/>
              </a:ext>
            </a:extLst>
          </p:cNvPr>
          <p:cNvSpPr txBox="1">
            <a:spLocks noChangeArrowheads="1"/>
          </p:cNvSpPr>
          <p:nvPr/>
        </p:nvSpPr>
        <p:spPr bwMode="auto">
          <a:xfrm>
            <a:off x="1671638" y="2076450"/>
            <a:ext cx="3175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B</a:t>
            </a:r>
          </a:p>
        </p:txBody>
      </p:sp>
      <p:sp>
        <p:nvSpPr>
          <p:cNvPr id="21511" name="文本框 21511">
            <a:extLst>
              <a:ext uri="{FF2B5EF4-FFF2-40B4-BE49-F238E27FC236}">
                <a16:creationId xmlns:a16="http://schemas.microsoft.com/office/drawing/2014/main" id="{F1BCBC8D-0384-4B67-AC11-B9D856962076}"/>
              </a:ext>
            </a:extLst>
          </p:cNvPr>
          <p:cNvSpPr txBox="1">
            <a:spLocks noChangeArrowheads="1"/>
          </p:cNvSpPr>
          <p:nvPr/>
        </p:nvSpPr>
        <p:spPr bwMode="auto">
          <a:xfrm>
            <a:off x="5580063" y="5445125"/>
            <a:ext cx="31908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C</a:t>
            </a:r>
          </a:p>
        </p:txBody>
      </p:sp>
      <p:sp>
        <p:nvSpPr>
          <p:cNvPr id="21512" name="文本框 21512">
            <a:extLst>
              <a:ext uri="{FF2B5EF4-FFF2-40B4-BE49-F238E27FC236}">
                <a16:creationId xmlns:a16="http://schemas.microsoft.com/office/drawing/2014/main" id="{1984AAFE-F616-4C9B-85C3-0C97D640B4D1}"/>
              </a:ext>
            </a:extLst>
          </p:cNvPr>
          <p:cNvSpPr txBox="1">
            <a:spLocks noChangeArrowheads="1"/>
          </p:cNvSpPr>
          <p:nvPr/>
        </p:nvSpPr>
        <p:spPr bwMode="auto">
          <a:xfrm>
            <a:off x="3995738" y="5445125"/>
            <a:ext cx="3206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A</a:t>
            </a:r>
          </a:p>
        </p:txBody>
      </p:sp>
      <p:sp>
        <p:nvSpPr>
          <p:cNvPr id="21513" name="文本框 21513">
            <a:extLst>
              <a:ext uri="{FF2B5EF4-FFF2-40B4-BE49-F238E27FC236}">
                <a16:creationId xmlns:a16="http://schemas.microsoft.com/office/drawing/2014/main" id="{1B2E2EF1-4F30-4946-8B0D-B0F93DF34E17}"/>
              </a:ext>
            </a:extLst>
          </p:cNvPr>
          <p:cNvSpPr txBox="1">
            <a:spLocks noChangeArrowheads="1"/>
          </p:cNvSpPr>
          <p:nvPr/>
        </p:nvSpPr>
        <p:spPr bwMode="auto">
          <a:xfrm>
            <a:off x="3563938" y="4437063"/>
            <a:ext cx="639762"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a:latin typeface="Tahoma" panose="020B0604030504040204" pitchFamily="34" charset="0"/>
              </a:rPr>
              <a:t>E</a:t>
            </a:r>
            <a:r>
              <a:rPr lang="en-US" altLang="zh-CN" sz="1600" baseline="-25000">
                <a:latin typeface="Tahoma" panose="020B0604030504040204" pitchFamily="34" charset="0"/>
              </a:rPr>
              <a:t>1</a:t>
            </a:r>
          </a:p>
        </p:txBody>
      </p:sp>
      <p:sp>
        <p:nvSpPr>
          <p:cNvPr id="21514" name="文本框 21514">
            <a:extLst>
              <a:ext uri="{FF2B5EF4-FFF2-40B4-BE49-F238E27FC236}">
                <a16:creationId xmlns:a16="http://schemas.microsoft.com/office/drawing/2014/main" id="{0DCFE47E-ABFA-43F2-87D9-C342CE28820B}"/>
              </a:ext>
            </a:extLst>
          </p:cNvPr>
          <p:cNvSpPr txBox="1">
            <a:spLocks noChangeArrowheads="1"/>
          </p:cNvSpPr>
          <p:nvPr/>
        </p:nvSpPr>
        <p:spPr bwMode="auto">
          <a:xfrm>
            <a:off x="4427538" y="3860800"/>
            <a:ext cx="433387"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a:latin typeface="Tahoma" panose="020B0604030504040204" pitchFamily="34" charset="0"/>
              </a:rPr>
              <a:t>E</a:t>
            </a:r>
            <a:r>
              <a:rPr lang="en-US" altLang="zh-CN" sz="1600" baseline="-25000">
                <a:latin typeface="Tahoma" panose="020B0604030504040204" pitchFamily="34" charset="0"/>
              </a:rPr>
              <a:t>2</a:t>
            </a:r>
          </a:p>
        </p:txBody>
      </p:sp>
      <p:sp>
        <p:nvSpPr>
          <p:cNvPr id="21515" name="文本框 21515">
            <a:extLst>
              <a:ext uri="{FF2B5EF4-FFF2-40B4-BE49-F238E27FC236}">
                <a16:creationId xmlns:a16="http://schemas.microsoft.com/office/drawing/2014/main" id="{EED06273-E700-4A8C-A73B-209A95F21917}"/>
              </a:ext>
            </a:extLst>
          </p:cNvPr>
          <p:cNvSpPr txBox="1">
            <a:spLocks noChangeArrowheads="1"/>
          </p:cNvSpPr>
          <p:nvPr/>
        </p:nvSpPr>
        <p:spPr bwMode="auto">
          <a:xfrm>
            <a:off x="3203575" y="5435600"/>
            <a:ext cx="3095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zh-CN" altLang="zh-CN">
              <a:latin typeface="Tahoma" panose="020B0604030504040204" pitchFamily="34" charset="0"/>
            </a:endParaRPr>
          </a:p>
        </p:txBody>
      </p:sp>
      <p:sp>
        <p:nvSpPr>
          <p:cNvPr id="21516" name="文本框 21516">
            <a:extLst>
              <a:ext uri="{FF2B5EF4-FFF2-40B4-BE49-F238E27FC236}">
                <a16:creationId xmlns:a16="http://schemas.microsoft.com/office/drawing/2014/main" id="{9F9883A0-ED63-42AE-8B7E-980B3346708C}"/>
              </a:ext>
            </a:extLst>
          </p:cNvPr>
          <p:cNvSpPr txBox="1">
            <a:spLocks noChangeArrowheads="1"/>
          </p:cNvSpPr>
          <p:nvPr/>
        </p:nvSpPr>
        <p:spPr bwMode="auto">
          <a:xfrm>
            <a:off x="323850" y="333375"/>
            <a:ext cx="5872163"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2800">
                <a:solidFill>
                  <a:schemeClr val="bg1"/>
                </a:solidFill>
                <a:latin typeface="黑体" panose="02010609060101010101" pitchFamily="49" charset="-122"/>
                <a:ea typeface="黑体" panose="02010609060101010101" pitchFamily="49" charset="-122"/>
              </a:rPr>
              <a:t>5.2.3 有条件不封顶配套拨款的效应</a:t>
            </a:r>
          </a:p>
        </p:txBody>
      </p:sp>
      <p:sp>
        <p:nvSpPr>
          <p:cNvPr id="21517" name="直接连接符 21517">
            <a:extLst>
              <a:ext uri="{FF2B5EF4-FFF2-40B4-BE49-F238E27FC236}">
                <a16:creationId xmlns:a16="http://schemas.microsoft.com/office/drawing/2014/main" id="{E3820AC1-69E3-4BBA-A59E-4CF84DE5DBB7}"/>
              </a:ext>
            </a:extLst>
          </p:cNvPr>
          <p:cNvSpPr>
            <a:spLocks noChangeShapeType="1"/>
          </p:cNvSpPr>
          <p:nvPr/>
        </p:nvSpPr>
        <p:spPr bwMode="auto">
          <a:xfrm>
            <a:off x="1979613" y="2349500"/>
            <a:ext cx="2160587" cy="3024188"/>
          </a:xfrm>
          <a:prstGeom prst="line">
            <a:avLst/>
          </a:prstGeom>
          <a:noFill/>
          <a:ln w="38100">
            <a:solidFill>
              <a:srgbClr val="66FF66"/>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1518" name="直接连接符 21518">
            <a:extLst>
              <a:ext uri="{FF2B5EF4-FFF2-40B4-BE49-F238E27FC236}">
                <a16:creationId xmlns:a16="http://schemas.microsoft.com/office/drawing/2014/main" id="{E452119B-4F56-4D98-A7D5-599E7A916DD2}"/>
              </a:ext>
            </a:extLst>
          </p:cNvPr>
          <p:cNvSpPr>
            <a:spLocks noChangeShapeType="1"/>
          </p:cNvSpPr>
          <p:nvPr/>
        </p:nvSpPr>
        <p:spPr bwMode="auto">
          <a:xfrm>
            <a:off x="3635375" y="4724400"/>
            <a:ext cx="0" cy="649288"/>
          </a:xfrm>
          <a:prstGeom prst="line">
            <a:avLst/>
          </a:prstGeom>
          <a:noFill/>
          <a:ln w="38100">
            <a:solidFill>
              <a:srgbClr val="66FF66"/>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1519" name="直接连接符 21519">
            <a:extLst>
              <a:ext uri="{FF2B5EF4-FFF2-40B4-BE49-F238E27FC236}">
                <a16:creationId xmlns:a16="http://schemas.microsoft.com/office/drawing/2014/main" id="{BA3718CE-81CC-48F7-BB61-22B99B863A34}"/>
              </a:ext>
            </a:extLst>
          </p:cNvPr>
          <p:cNvSpPr>
            <a:spLocks noChangeShapeType="1"/>
          </p:cNvSpPr>
          <p:nvPr/>
        </p:nvSpPr>
        <p:spPr bwMode="auto">
          <a:xfrm flipH="1">
            <a:off x="1979613" y="4724400"/>
            <a:ext cx="1655762" cy="0"/>
          </a:xfrm>
          <a:prstGeom prst="line">
            <a:avLst/>
          </a:prstGeom>
          <a:noFill/>
          <a:ln w="38100">
            <a:solidFill>
              <a:srgbClr val="66FF66"/>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1520" name="文本框 21520">
            <a:extLst>
              <a:ext uri="{FF2B5EF4-FFF2-40B4-BE49-F238E27FC236}">
                <a16:creationId xmlns:a16="http://schemas.microsoft.com/office/drawing/2014/main" id="{B42EEB62-8A0C-4EA9-AE8E-314EE0434BA0}"/>
              </a:ext>
            </a:extLst>
          </p:cNvPr>
          <p:cNvSpPr txBox="1">
            <a:spLocks noChangeArrowheads="1"/>
          </p:cNvSpPr>
          <p:nvPr/>
        </p:nvSpPr>
        <p:spPr bwMode="auto">
          <a:xfrm>
            <a:off x="3492500" y="5445125"/>
            <a:ext cx="3016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F</a:t>
            </a:r>
          </a:p>
        </p:txBody>
      </p:sp>
      <p:sp>
        <p:nvSpPr>
          <p:cNvPr id="21521" name="矩形 21521">
            <a:extLst>
              <a:ext uri="{FF2B5EF4-FFF2-40B4-BE49-F238E27FC236}">
                <a16:creationId xmlns:a16="http://schemas.microsoft.com/office/drawing/2014/main" id="{C5DD1E16-7DFD-4F25-84E9-F0724308AA8E}"/>
              </a:ext>
            </a:extLst>
          </p:cNvPr>
          <p:cNvSpPr>
            <a:spLocks noChangeArrowheads="1"/>
          </p:cNvSpPr>
          <p:nvPr/>
        </p:nvSpPr>
        <p:spPr bwMode="auto">
          <a:xfrm>
            <a:off x="1219200" y="4191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altLang="zh-CN" sz="2800">
                <a:solidFill>
                  <a:schemeClr val="bg1"/>
                </a:solidFill>
                <a:latin typeface="华文细黑" panose="02010600040101010101" pitchFamily="2" charset="-122"/>
              </a:rPr>
              <a:t> </a:t>
            </a:r>
          </a:p>
        </p:txBody>
      </p:sp>
      <p:sp>
        <p:nvSpPr>
          <p:cNvPr id="21522" name="任意多边形 21522">
            <a:extLst>
              <a:ext uri="{FF2B5EF4-FFF2-40B4-BE49-F238E27FC236}">
                <a16:creationId xmlns:a16="http://schemas.microsoft.com/office/drawing/2014/main" id="{4E913B38-FB77-419E-9805-69C47A6FF0EC}"/>
              </a:ext>
            </a:extLst>
          </p:cNvPr>
          <p:cNvSpPr>
            <a:spLocks noChangeArrowheads="1"/>
          </p:cNvSpPr>
          <p:nvPr/>
        </p:nvSpPr>
        <p:spPr bwMode="auto">
          <a:xfrm flipH="1" flipV="1">
            <a:off x="3924300" y="3213100"/>
            <a:ext cx="1368425" cy="1441450"/>
          </a:xfrm>
          <a:custGeom>
            <a:avLst/>
            <a:gdLst>
              <a:gd name="T0" fmla="*/ 0 w 21600"/>
              <a:gd name="T1" fmla="*/ 0 h 21600"/>
              <a:gd name="T2" fmla="*/ 21600 w 21600"/>
              <a:gd name="T3" fmla="*/ 21600 h 21600"/>
              <a:gd name="T4" fmla="*/ 21600 w 21600"/>
              <a:gd name="T5" fmla="*/ 21600 h 21600"/>
              <a:gd name="T6" fmla="*/ 32400 w 21600"/>
              <a:gd name="T7" fmla="*/ 0 h 21600"/>
              <a:gd name="T8" fmla="*/ 43200 w 21600"/>
              <a:gd name="T9" fmla="*/ 21600 h 21600"/>
              <a:gd name="T10" fmla="*/ 42648 w 21600"/>
              <a:gd name="T11" fmla="*/ 28436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fill="none">
                <a:moveTo>
                  <a:pt x="0" y="0"/>
                </a:moveTo>
                <a:cubicBezTo>
                  <a:pt x="11929" y="0"/>
                  <a:pt x="21600" y="9671"/>
                  <a:pt x="21600" y="21600"/>
                </a:cubicBezTo>
              </a:path>
              <a:path w="21600" h="21600" stroke="0">
                <a:moveTo>
                  <a:pt x="21600" y="21600"/>
                </a:moveTo>
                <a:cubicBezTo>
                  <a:pt x="21600" y="9671"/>
                  <a:pt x="26435" y="0"/>
                  <a:pt x="32400" y="0"/>
                </a:cubicBezTo>
                <a:cubicBezTo>
                  <a:pt x="38365" y="0"/>
                  <a:pt x="43200" y="9671"/>
                  <a:pt x="43200" y="21600"/>
                </a:cubicBezTo>
                <a:cubicBezTo>
                  <a:pt x="43200" y="23991"/>
                  <a:pt x="43006" y="26290"/>
                  <a:pt x="42648" y="28436"/>
                </a:cubicBezTo>
                <a:lnTo>
                  <a:pt x="0" y="0"/>
                </a:lnTo>
                <a:close/>
              </a:path>
            </a:pathLst>
          </a:custGeom>
          <a:noFill/>
          <a:ln w="3810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1523" name="直接连接符 21523">
            <a:extLst>
              <a:ext uri="{FF2B5EF4-FFF2-40B4-BE49-F238E27FC236}">
                <a16:creationId xmlns:a16="http://schemas.microsoft.com/office/drawing/2014/main" id="{E43B4198-A6B8-4C05-8DAC-C32637E37BF8}"/>
              </a:ext>
            </a:extLst>
          </p:cNvPr>
          <p:cNvSpPr>
            <a:spLocks noChangeShapeType="1"/>
          </p:cNvSpPr>
          <p:nvPr/>
        </p:nvSpPr>
        <p:spPr bwMode="auto">
          <a:xfrm>
            <a:off x="4427538" y="4365625"/>
            <a:ext cx="0" cy="1008063"/>
          </a:xfrm>
          <a:prstGeom prst="line">
            <a:avLst/>
          </a:prstGeom>
          <a:noFill/>
          <a:ln w="38100">
            <a:solidFill>
              <a:srgbClr val="66FF66"/>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1524" name="直接连接符 21524">
            <a:extLst>
              <a:ext uri="{FF2B5EF4-FFF2-40B4-BE49-F238E27FC236}">
                <a16:creationId xmlns:a16="http://schemas.microsoft.com/office/drawing/2014/main" id="{4B02E697-0784-4230-8C7C-19D26628F0E5}"/>
              </a:ext>
            </a:extLst>
          </p:cNvPr>
          <p:cNvSpPr>
            <a:spLocks noChangeShapeType="1"/>
          </p:cNvSpPr>
          <p:nvPr/>
        </p:nvSpPr>
        <p:spPr bwMode="auto">
          <a:xfrm>
            <a:off x="1979613" y="2349500"/>
            <a:ext cx="3744912" cy="3024188"/>
          </a:xfrm>
          <a:prstGeom prst="line">
            <a:avLst/>
          </a:prstGeom>
          <a:noFill/>
          <a:ln w="38100">
            <a:solidFill>
              <a:srgbClr val="00FF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1525" name="直接连接符 21525">
            <a:extLst>
              <a:ext uri="{FF2B5EF4-FFF2-40B4-BE49-F238E27FC236}">
                <a16:creationId xmlns:a16="http://schemas.microsoft.com/office/drawing/2014/main" id="{C5C288A5-B0B1-4D54-96A0-4E518365A4E1}"/>
              </a:ext>
            </a:extLst>
          </p:cNvPr>
          <p:cNvSpPr>
            <a:spLocks noChangeShapeType="1"/>
          </p:cNvSpPr>
          <p:nvPr/>
        </p:nvSpPr>
        <p:spPr bwMode="auto">
          <a:xfrm flipH="1">
            <a:off x="1979613" y="4365625"/>
            <a:ext cx="2447925" cy="0"/>
          </a:xfrm>
          <a:prstGeom prst="line">
            <a:avLst/>
          </a:prstGeom>
          <a:noFill/>
          <a:ln w="38100">
            <a:solidFill>
              <a:srgbClr val="00FF00"/>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1526" name="文本框 21526">
            <a:extLst>
              <a:ext uri="{FF2B5EF4-FFF2-40B4-BE49-F238E27FC236}">
                <a16:creationId xmlns:a16="http://schemas.microsoft.com/office/drawing/2014/main" id="{449664A7-9772-416A-80DC-397BDD3B6AE6}"/>
              </a:ext>
            </a:extLst>
          </p:cNvPr>
          <p:cNvSpPr txBox="1">
            <a:spLocks noChangeArrowheads="1"/>
          </p:cNvSpPr>
          <p:nvPr/>
        </p:nvSpPr>
        <p:spPr bwMode="auto">
          <a:xfrm>
            <a:off x="1619250" y="4149725"/>
            <a:ext cx="2778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J</a:t>
            </a:r>
          </a:p>
        </p:txBody>
      </p:sp>
      <p:sp>
        <p:nvSpPr>
          <p:cNvPr id="21527" name="文本框 21527">
            <a:extLst>
              <a:ext uri="{FF2B5EF4-FFF2-40B4-BE49-F238E27FC236}">
                <a16:creationId xmlns:a16="http://schemas.microsoft.com/office/drawing/2014/main" id="{D59A8BF5-363C-4FB7-8D0F-6E2448F70E9E}"/>
              </a:ext>
            </a:extLst>
          </p:cNvPr>
          <p:cNvSpPr txBox="1">
            <a:spLocks noChangeArrowheads="1"/>
          </p:cNvSpPr>
          <p:nvPr/>
        </p:nvSpPr>
        <p:spPr bwMode="auto">
          <a:xfrm>
            <a:off x="1547813" y="4581525"/>
            <a:ext cx="3365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a:latin typeface="Tahoma" panose="020B0604030504040204" pitchFamily="34" charset="0"/>
              </a:rPr>
              <a:t>G</a:t>
            </a:r>
          </a:p>
        </p:txBody>
      </p:sp>
      <p:sp>
        <p:nvSpPr>
          <p:cNvPr id="21528" name="文本框 21528">
            <a:extLst>
              <a:ext uri="{FF2B5EF4-FFF2-40B4-BE49-F238E27FC236}">
                <a16:creationId xmlns:a16="http://schemas.microsoft.com/office/drawing/2014/main" id="{650684C1-1265-4430-B1F6-6A396C0152AB}"/>
              </a:ext>
            </a:extLst>
          </p:cNvPr>
          <p:cNvSpPr txBox="1">
            <a:spLocks noChangeArrowheads="1"/>
          </p:cNvSpPr>
          <p:nvPr/>
        </p:nvSpPr>
        <p:spPr bwMode="auto">
          <a:xfrm>
            <a:off x="4356100" y="5445125"/>
            <a:ext cx="3587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M</a:t>
            </a:r>
          </a:p>
        </p:txBody>
      </p:sp>
      <p:sp>
        <p:nvSpPr>
          <p:cNvPr id="21529" name="文本框 21529">
            <a:extLst>
              <a:ext uri="{FF2B5EF4-FFF2-40B4-BE49-F238E27FC236}">
                <a16:creationId xmlns:a16="http://schemas.microsoft.com/office/drawing/2014/main" id="{40BF5EBE-76BC-4858-9571-7FF83B0D0C29}"/>
              </a:ext>
            </a:extLst>
          </p:cNvPr>
          <p:cNvSpPr txBox="1">
            <a:spLocks noChangeArrowheads="1"/>
          </p:cNvSpPr>
          <p:nvPr/>
        </p:nvSpPr>
        <p:spPr bwMode="auto">
          <a:xfrm>
            <a:off x="1763713" y="5445125"/>
            <a:ext cx="34448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O</a:t>
            </a:r>
          </a:p>
        </p:txBody>
      </p:sp>
    </p:spTree>
  </p:cSld>
  <p:clrMapOvr>
    <a:masterClrMapping/>
  </p:clrMapOvr>
  <p:transition spd="slow">
    <p:random/>
    <p:sndAc>
      <p:stSnd>
        <p:snd r:embed="rId2" name="camera.wav"/>
      </p:stSnd>
    </p:sndAc>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标题 22529">
            <a:extLst>
              <a:ext uri="{FF2B5EF4-FFF2-40B4-BE49-F238E27FC236}">
                <a16:creationId xmlns:a16="http://schemas.microsoft.com/office/drawing/2014/main" id="{7C18CA94-1CDE-469D-A555-6F9FEE32C123}"/>
              </a:ext>
            </a:extLst>
          </p:cNvPr>
          <p:cNvSpPr>
            <a:spLocks noChangeArrowheads="1"/>
          </p:cNvSpPr>
          <p:nvPr>
            <p:ph type="title"/>
          </p:nvPr>
        </p:nvSpPr>
        <p:spPr/>
        <p:txBody>
          <a:bodyPr/>
          <a:lstStyle/>
          <a:p>
            <a:r>
              <a:rPr lang="zh-CN" altLang="en-US">
                <a:ea typeface="黑体" panose="02010609060101010101" pitchFamily="49" charset="-122"/>
              </a:rPr>
              <a:t>有条件不封顶配套拨款的效应</a:t>
            </a:r>
          </a:p>
        </p:txBody>
      </p:sp>
      <p:sp>
        <p:nvSpPr>
          <p:cNvPr id="22531" name="内容占位符 22530">
            <a:extLst>
              <a:ext uri="{FF2B5EF4-FFF2-40B4-BE49-F238E27FC236}">
                <a16:creationId xmlns:a16="http://schemas.microsoft.com/office/drawing/2014/main" id="{050926AB-7F4E-4406-A666-85C178DCA8EF}"/>
              </a:ext>
            </a:extLst>
          </p:cNvPr>
          <p:cNvSpPr>
            <a:spLocks noChangeArrowheads="1"/>
          </p:cNvSpPr>
          <p:nvPr>
            <p:ph idx="1"/>
          </p:nvPr>
        </p:nvSpPr>
        <p:spPr>
          <a:xfrm>
            <a:off x="468313" y="1773238"/>
            <a:ext cx="8229600" cy="4525962"/>
          </a:xfrm>
        </p:spPr>
        <p:txBody>
          <a:bodyPr/>
          <a:lstStyle/>
          <a:p>
            <a:r>
              <a:rPr lang="zh-CN" altLang="en-US">
                <a:latin typeface="黑体" panose="02010609060101010101" pitchFamily="49" charset="-122"/>
                <a:ea typeface="黑体" panose="02010609060101010101" pitchFamily="49" charset="-122"/>
              </a:rPr>
              <a:t>增加接受补助的地方性公共产品的提供量；</a:t>
            </a:r>
          </a:p>
          <a:p>
            <a:r>
              <a:rPr lang="zh-CN" altLang="en-US">
                <a:latin typeface="黑体" panose="02010609060101010101" pitchFamily="49" charset="-122"/>
                <a:ea typeface="黑体" panose="02010609060101010101" pitchFamily="49" charset="-122"/>
              </a:rPr>
              <a:t>存在“漏出”效应；</a:t>
            </a:r>
          </a:p>
          <a:p>
            <a:r>
              <a:rPr lang="zh-CN" altLang="en-US">
                <a:latin typeface="黑体" panose="02010609060101010101" pitchFamily="49" charset="-122"/>
                <a:ea typeface="黑体" panose="02010609060101010101" pitchFamily="49" charset="-122"/>
              </a:rPr>
              <a:t>改变接受补助的地方性公共产品与其它产品之间的相对价格；</a:t>
            </a:r>
          </a:p>
          <a:p>
            <a:r>
              <a:rPr lang="zh-CN" altLang="en-US">
                <a:latin typeface="黑体" panose="02010609060101010101" pitchFamily="49" charset="-122"/>
                <a:ea typeface="黑体" panose="02010609060101010101" pitchFamily="49" charset="-122"/>
              </a:rPr>
              <a:t>对地方财政决策产生较大影响。</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0" fill="hold">
                                          <p:stCondLst>
                                            <p:cond delay="0"/>
                                          </p:stCondLst>
                                        </p:cTn>
                                        <p:tgtEl>
                                          <p:spTgt spid="22530"/>
                                        </p:tgtEl>
                                        <p:attrNameLst>
                                          <p:attrName>style.visibility</p:attrName>
                                        </p:attrNameLst>
                                      </p:cBhvr>
                                      <p:to>
                                        <p:strVal val="visible"/>
                                      </p:to>
                                    </p:set>
                                    <p:anim calcmode="lin" valueType="num">
                                      <p:cBhvr>
                                        <p:cTn id="7" dur="2000" fill="hold"/>
                                        <p:tgtEl>
                                          <p:spTgt spid="22530"/>
                                        </p:tgtEl>
                                        <p:attrNameLst>
                                          <p:attrName>ppt_w</p:attrName>
                                        </p:attrNameLst>
                                      </p:cBhvr>
                                      <p:tavLst>
                                        <p:tav tm="0">
                                          <p:val>
                                            <p:strVal val="#ppt_w"/>
                                          </p:val>
                                        </p:tav>
                                        <p:tav tm="100000">
                                          <p:val>
                                            <p:strVal val="#ppt_w"/>
                                          </p:val>
                                        </p:tav>
                                      </p:tavLst>
                                    </p:anim>
                                    <p:anim calcmode="lin" valueType="num">
                                      <p:cBhvr>
                                        <p:cTn id="8" dur="2000" fill="hold"/>
                                        <p:tgtEl>
                                          <p:spTgt spid="22530"/>
                                        </p:tgtEl>
                                        <p:attrNameLst>
                                          <p:attrName>ppt_h</p:attrName>
                                        </p:attrNameLst>
                                      </p:cBhvr>
                                      <p:tavLst>
                                        <p:tav tm="0">
                                          <p:val>
                                            <p:strVal val="#ppt_h"/>
                                          </p:val>
                                        </p:tav>
                                        <p:tav tm="29800">
                                          <p:val>
                                            <p:strVal val="#ppt_h/2"/>
                                          </p:val>
                                        </p:tav>
                                        <p:tav tm="39800">
                                          <p:val>
                                            <p:strVal val="#ppt_h"/>
                                          </p:val>
                                        </p:tav>
                                        <p:tav tm="50000">
                                          <p:val>
                                            <p:strVal val="#ppt_h/2"/>
                                          </p:val>
                                        </p:tav>
                                        <p:tav tm="59700">
                                          <p:val>
                                            <p:strVal val="#ppt_h"/>
                                          </p:val>
                                        </p:tav>
                                        <p:tav tm="69800">
                                          <p:val>
                                            <p:strVal val="#ppt_h/2"/>
                                          </p:val>
                                        </p:tav>
                                        <p:tav tm="79900">
                                          <p:val>
                                            <p:strVal val="#ppt_h"/>
                                          </p:val>
                                        </p:tav>
                                        <p:tav tm="100000">
                                          <p:val>
                                            <p:strVal val="#ppt_h"/>
                                          </p:val>
                                        </p:tav>
                                      </p:tavLst>
                                    </p:anim>
                                    <p:anim calcmode="lin" valueType="num">
                                      <p:cBhvr>
                                        <p:cTn id="9" dur="2000" fill="hold"/>
                                        <p:tgtEl>
                                          <p:spTgt spid="22530"/>
                                        </p:tgtEl>
                                        <p:attrNameLst>
                                          <p:attrName>ppt_x</p:attrName>
                                        </p:attrNameLst>
                                      </p:cBhvr>
                                      <p:tavLst>
                                        <p:tav tm="0">
                                          <p:val>
                                            <p:strVal val="#ppt_x-.4"/>
                                          </p:val>
                                        </p:tav>
                                        <p:tav tm="100000">
                                          <p:val>
                                            <p:strVal val="#ppt_x"/>
                                          </p:val>
                                        </p:tav>
                                      </p:tavLst>
                                    </p:anim>
                                    <p:anim calcmode="lin" valueType="num">
                                      <p:cBhvr>
                                        <p:cTn id="10" dur="2000" fill="hold"/>
                                        <p:tgtEl>
                                          <p:spTgt spid="22530"/>
                                        </p:tgtEl>
                                        <p:attrNameLst>
                                          <p:attrName>ppt_y</p:attrName>
                                        </p:attrNameLst>
                                      </p:cBhvr>
                                      <p:tavLst>
                                        <p:tav tm="0">
                                          <p:val>
                                            <p:strVal val="#ppt_y-.5"/>
                                          </p:val>
                                        </p:tav>
                                        <p:tav tm="19900">
                                          <p:val>
                                            <p:strVal val="#ppt_y-.2"/>
                                          </p:val>
                                        </p:tav>
                                        <p:tav tm="29800">
                                          <p:val>
                                            <p:strVal val="#ppt_y"/>
                                          </p:val>
                                        </p:tav>
                                        <p:tav tm="39800">
                                          <p:val>
                                            <p:strVal val="#ppt_y-.15"/>
                                          </p:val>
                                        </p:tav>
                                        <p:tav tm="50000">
                                          <p:val>
                                            <p:strVal val="#ppt_y"/>
                                          </p:val>
                                        </p:tav>
                                        <p:tav tm="59700">
                                          <p:val>
                                            <p:strVal val="#ppt_y-.1"/>
                                          </p:val>
                                        </p:tav>
                                        <p:tav tm="69800">
                                          <p:val>
                                            <p:strVal val="#ppt_y"/>
                                          </p:val>
                                        </p:tav>
                                        <p:tav tm="79900">
                                          <p:val>
                                            <p:strVal val="#ppt_y-.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0" presetClass="entr" presetSubtype="0" fill="hold" grpId="0" nodeType="clickEffect">
                                  <p:stCondLst>
                                    <p:cond delay="0"/>
                                  </p:stCondLst>
                                  <p:iterate type="lt">
                                    <p:tmPct val="10000"/>
                                  </p:iterate>
                                  <p:childTnLst>
                                    <p:set>
                                      <p:cBhvr>
                                        <p:cTn id="14" dur="0" fill="hold">
                                          <p:stCondLst>
                                            <p:cond delay="0"/>
                                          </p:stCondLst>
                                        </p:cTn>
                                        <p:tgtEl>
                                          <p:spTgt spid="22531">
                                            <p:txEl>
                                              <p:pRg st="0" end="0"/>
                                            </p:txEl>
                                          </p:spTgt>
                                        </p:tgtEl>
                                        <p:attrNameLst>
                                          <p:attrName>style.visibility</p:attrName>
                                        </p:attrNameLst>
                                      </p:cBhvr>
                                      <p:to>
                                        <p:strVal val="visible"/>
                                      </p:to>
                                    </p:set>
                                    <p:animEffect transition="in" filter="fade">
                                      <p:cBhvr>
                                        <p:cTn id="15" dur="500">
                                          <p:stCondLst>
                                            <p:cond delay="0"/>
                                          </p:stCondLst>
                                        </p:cTn>
                                        <p:tgtEl>
                                          <p:spTgt spid="22531">
                                            <p:txEl>
                                              <p:pRg st="0" end="0"/>
                                            </p:txEl>
                                          </p:spTgt>
                                        </p:tgtEl>
                                      </p:cBhvr>
                                    </p:animEffect>
                                    <p:anim calcmode="lin" valueType="num">
                                      <p:cBhvr>
                                        <p:cTn id="16" dur="500" fill="hold">
                                          <p:stCondLst>
                                            <p:cond delay="0"/>
                                          </p:stCondLst>
                                        </p:cTn>
                                        <p:tgtEl>
                                          <p:spTgt spid="22531">
                                            <p:txEl>
                                              <p:pRg st="0" end="0"/>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225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0" presetClass="entr" presetSubtype="0" fill="hold" grpId="0" nodeType="clickEffect">
                                  <p:stCondLst>
                                    <p:cond delay="0"/>
                                  </p:stCondLst>
                                  <p:iterate type="lt">
                                    <p:tmPct val="10000"/>
                                  </p:iterate>
                                  <p:childTnLst>
                                    <p:set>
                                      <p:cBhvr>
                                        <p:cTn id="21" dur="0" fill="hold">
                                          <p:stCondLst>
                                            <p:cond delay="0"/>
                                          </p:stCondLst>
                                        </p:cTn>
                                        <p:tgtEl>
                                          <p:spTgt spid="22531">
                                            <p:txEl>
                                              <p:pRg st="1" end="1"/>
                                            </p:txEl>
                                          </p:spTgt>
                                        </p:tgtEl>
                                        <p:attrNameLst>
                                          <p:attrName>style.visibility</p:attrName>
                                        </p:attrNameLst>
                                      </p:cBhvr>
                                      <p:to>
                                        <p:strVal val="visible"/>
                                      </p:to>
                                    </p:set>
                                    <p:animEffect transition="in" filter="fade">
                                      <p:cBhvr>
                                        <p:cTn id="22" dur="500">
                                          <p:stCondLst>
                                            <p:cond delay="0"/>
                                          </p:stCondLst>
                                        </p:cTn>
                                        <p:tgtEl>
                                          <p:spTgt spid="22531">
                                            <p:txEl>
                                              <p:pRg st="1" end="1"/>
                                            </p:txEl>
                                          </p:spTgt>
                                        </p:tgtEl>
                                      </p:cBhvr>
                                    </p:animEffect>
                                    <p:anim calcmode="lin" valueType="num">
                                      <p:cBhvr>
                                        <p:cTn id="23" dur="500" fill="hold">
                                          <p:stCondLst>
                                            <p:cond delay="0"/>
                                          </p:stCondLst>
                                        </p:cTn>
                                        <p:tgtEl>
                                          <p:spTgt spid="22531">
                                            <p:txEl>
                                              <p:pRg st="1" end="1"/>
                                            </p:txEl>
                                          </p:spTgt>
                                        </p:tgtEl>
                                        <p:attrNameLst>
                                          <p:attrName>ppt_x</p:attrName>
                                        </p:attrNameLst>
                                      </p:cBhvr>
                                      <p:tavLst>
                                        <p:tav tm="0">
                                          <p:val>
                                            <p:strVal val="#ppt_x-.1"/>
                                          </p:val>
                                        </p:tav>
                                        <p:tav tm="100000">
                                          <p:val>
                                            <p:strVal val="#ppt_x"/>
                                          </p:val>
                                        </p:tav>
                                      </p:tavLst>
                                    </p:anim>
                                    <p:anim calcmode="lin" valueType="num">
                                      <p:cBhvr>
                                        <p:cTn id="24" dur="500" fill="hold">
                                          <p:stCondLst>
                                            <p:cond delay="0"/>
                                          </p:stCondLst>
                                        </p:cTn>
                                        <p:tgtEl>
                                          <p:spTgt spid="225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40" presetClass="entr" presetSubtype="0" fill="hold" grpId="0" nodeType="clickEffect">
                                  <p:stCondLst>
                                    <p:cond delay="0"/>
                                  </p:stCondLst>
                                  <p:iterate type="lt">
                                    <p:tmPct val="10000"/>
                                  </p:iterate>
                                  <p:childTnLst>
                                    <p:set>
                                      <p:cBhvr>
                                        <p:cTn id="28" dur="0" fill="hold">
                                          <p:stCondLst>
                                            <p:cond delay="0"/>
                                          </p:stCondLst>
                                        </p:cTn>
                                        <p:tgtEl>
                                          <p:spTgt spid="22531">
                                            <p:txEl>
                                              <p:pRg st="2" end="2"/>
                                            </p:txEl>
                                          </p:spTgt>
                                        </p:tgtEl>
                                        <p:attrNameLst>
                                          <p:attrName>style.visibility</p:attrName>
                                        </p:attrNameLst>
                                      </p:cBhvr>
                                      <p:to>
                                        <p:strVal val="visible"/>
                                      </p:to>
                                    </p:set>
                                    <p:animEffect transition="in" filter="fade">
                                      <p:cBhvr>
                                        <p:cTn id="29" dur="500">
                                          <p:stCondLst>
                                            <p:cond delay="0"/>
                                          </p:stCondLst>
                                        </p:cTn>
                                        <p:tgtEl>
                                          <p:spTgt spid="22531">
                                            <p:txEl>
                                              <p:pRg st="2" end="2"/>
                                            </p:txEl>
                                          </p:spTgt>
                                        </p:tgtEl>
                                      </p:cBhvr>
                                    </p:animEffect>
                                    <p:anim calcmode="lin" valueType="num">
                                      <p:cBhvr>
                                        <p:cTn id="30" dur="500" fill="hold">
                                          <p:stCondLst>
                                            <p:cond delay="0"/>
                                          </p:stCondLst>
                                        </p:cTn>
                                        <p:tgtEl>
                                          <p:spTgt spid="22531">
                                            <p:txEl>
                                              <p:pRg st="2" end="2"/>
                                            </p:txEl>
                                          </p:spTgt>
                                        </p:tgtEl>
                                        <p:attrNameLst>
                                          <p:attrName>ppt_x</p:attrName>
                                        </p:attrNameLst>
                                      </p:cBhvr>
                                      <p:tavLst>
                                        <p:tav tm="0">
                                          <p:val>
                                            <p:strVal val="#ppt_x-.1"/>
                                          </p:val>
                                        </p:tav>
                                        <p:tav tm="100000">
                                          <p:val>
                                            <p:strVal val="#ppt_x"/>
                                          </p:val>
                                        </p:tav>
                                      </p:tavLst>
                                    </p:anim>
                                    <p:anim calcmode="lin" valueType="num">
                                      <p:cBhvr>
                                        <p:cTn id="31" dur="500" fill="hold">
                                          <p:stCondLst>
                                            <p:cond delay="0"/>
                                          </p:stCondLst>
                                        </p:cTn>
                                        <p:tgtEl>
                                          <p:spTgt spid="2253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40" presetClass="entr" presetSubtype="0" fill="hold" grpId="0" nodeType="clickEffect">
                                  <p:stCondLst>
                                    <p:cond delay="0"/>
                                  </p:stCondLst>
                                  <p:iterate type="lt">
                                    <p:tmPct val="10000"/>
                                  </p:iterate>
                                  <p:childTnLst>
                                    <p:set>
                                      <p:cBhvr>
                                        <p:cTn id="35" dur="0" fill="hold">
                                          <p:stCondLst>
                                            <p:cond delay="0"/>
                                          </p:stCondLst>
                                        </p:cTn>
                                        <p:tgtEl>
                                          <p:spTgt spid="22531">
                                            <p:txEl>
                                              <p:pRg st="3" end="3"/>
                                            </p:txEl>
                                          </p:spTgt>
                                        </p:tgtEl>
                                        <p:attrNameLst>
                                          <p:attrName>style.visibility</p:attrName>
                                        </p:attrNameLst>
                                      </p:cBhvr>
                                      <p:to>
                                        <p:strVal val="visible"/>
                                      </p:to>
                                    </p:set>
                                    <p:animEffect transition="in" filter="fade">
                                      <p:cBhvr>
                                        <p:cTn id="36" dur="500">
                                          <p:stCondLst>
                                            <p:cond delay="0"/>
                                          </p:stCondLst>
                                        </p:cTn>
                                        <p:tgtEl>
                                          <p:spTgt spid="22531">
                                            <p:txEl>
                                              <p:pRg st="3" end="3"/>
                                            </p:txEl>
                                          </p:spTgt>
                                        </p:tgtEl>
                                      </p:cBhvr>
                                    </p:animEffect>
                                    <p:anim calcmode="lin" valueType="num">
                                      <p:cBhvr>
                                        <p:cTn id="37" dur="500" fill="hold">
                                          <p:stCondLst>
                                            <p:cond delay="0"/>
                                          </p:stCondLst>
                                        </p:cTn>
                                        <p:tgtEl>
                                          <p:spTgt spid="22531">
                                            <p:txEl>
                                              <p:pRg st="3" end="3"/>
                                            </p:txEl>
                                          </p:spTgt>
                                        </p:tgtEl>
                                        <p:attrNameLst>
                                          <p:attrName>ppt_x</p:attrName>
                                        </p:attrNameLst>
                                      </p:cBhvr>
                                      <p:tavLst>
                                        <p:tav tm="0">
                                          <p:val>
                                            <p:strVal val="#ppt_x-.1"/>
                                          </p:val>
                                        </p:tav>
                                        <p:tav tm="100000">
                                          <p:val>
                                            <p:strVal val="#ppt_x"/>
                                          </p:val>
                                        </p:tav>
                                      </p:tavLst>
                                    </p:anim>
                                    <p:anim calcmode="lin" valueType="num">
                                      <p:cBhvr>
                                        <p:cTn id="38" dur="500" fill="hold">
                                          <p:stCondLst>
                                            <p:cond delay="0"/>
                                          </p:stCondLst>
                                        </p:cTn>
                                        <p:tgtEl>
                                          <p:spTgt spid="2253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2531"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3" name="直接连接符 23553">
            <a:extLst>
              <a:ext uri="{FF2B5EF4-FFF2-40B4-BE49-F238E27FC236}">
                <a16:creationId xmlns:a16="http://schemas.microsoft.com/office/drawing/2014/main" id="{959B798C-A94C-4478-A19A-85D977B82625}"/>
              </a:ext>
            </a:extLst>
          </p:cNvPr>
          <p:cNvSpPr>
            <a:spLocks noChangeShapeType="1"/>
          </p:cNvSpPr>
          <p:nvPr/>
        </p:nvSpPr>
        <p:spPr bwMode="auto">
          <a:xfrm>
            <a:off x="1979613" y="5373688"/>
            <a:ext cx="4968875" cy="0"/>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3554" name="直接连接符 23554">
            <a:extLst>
              <a:ext uri="{FF2B5EF4-FFF2-40B4-BE49-F238E27FC236}">
                <a16:creationId xmlns:a16="http://schemas.microsoft.com/office/drawing/2014/main" id="{9554DE9F-794E-472B-9C5F-9A8B052700B6}"/>
              </a:ext>
            </a:extLst>
          </p:cNvPr>
          <p:cNvSpPr>
            <a:spLocks noChangeShapeType="1"/>
          </p:cNvSpPr>
          <p:nvPr/>
        </p:nvSpPr>
        <p:spPr bwMode="auto">
          <a:xfrm flipV="1">
            <a:off x="1979613" y="1844675"/>
            <a:ext cx="0" cy="3529013"/>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3555" name="任意多边形 23555">
            <a:extLst>
              <a:ext uri="{FF2B5EF4-FFF2-40B4-BE49-F238E27FC236}">
                <a16:creationId xmlns:a16="http://schemas.microsoft.com/office/drawing/2014/main" id="{289757AB-77F4-4043-857B-8082ABFCB6EE}"/>
              </a:ext>
            </a:extLst>
          </p:cNvPr>
          <p:cNvSpPr>
            <a:spLocks noChangeArrowheads="1"/>
          </p:cNvSpPr>
          <p:nvPr/>
        </p:nvSpPr>
        <p:spPr bwMode="auto">
          <a:xfrm flipH="1" flipV="1">
            <a:off x="3419475" y="3860800"/>
            <a:ext cx="1368425" cy="1441450"/>
          </a:xfrm>
          <a:custGeom>
            <a:avLst/>
            <a:gdLst>
              <a:gd name="T0" fmla="*/ 0 w 21600"/>
              <a:gd name="T1" fmla="*/ 0 h 21600"/>
              <a:gd name="T2" fmla="*/ 21600 w 21600"/>
              <a:gd name="T3" fmla="*/ 21600 h 21600"/>
              <a:gd name="T4" fmla="*/ 21600 w 21600"/>
              <a:gd name="T5" fmla="*/ 21600 h 21600"/>
              <a:gd name="T6" fmla="*/ 32400 w 21600"/>
              <a:gd name="T7" fmla="*/ 0 h 21600"/>
              <a:gd name="T8" fmla="*/ 43200 w 21600"/>
              <a:gd name="T9" fmla="*/ 21600 h 21600"/>
              <a:gd name="T10" fmla="*/ 42648 w 21600"/>
              <a:gd name="T11" fmla="*/ 28436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fill="none">
                <a:moveTo>
                  <a:pt x="0" y="0"/>
                </a:moveTo>
                <a:cubicBezTo>
                  <a:pt x="11929" y="0"/>
                  <a:pt x="21600" y="9671"/>
                  <a:pt x="21600" y="21600"/>
                </a:cubicBezTo>
              </a:path>
              <a:path w="21600" h="21600" stroke="0">
                <a:moveTo>
                  <a:pt x="21600" y="21600"/>
                </a:moveTo>
                <a:cubicBezTo>
                  <a:pt x="21600" y="9671"/>
                  <a:pt x="26435" y="0"/>
                  <a:pt x="32400" y="0"/>
                </a:cubicBezTo>
                <a:cubicBezTo>
                  <a:pt x="38365" y="0"/>
                  <a:pt x="43200" y="9671"/>
                  <a:pt x="43200" y="21600"/>
                </a:cubicBezTo>
                <a:cubicBezTo>
                  <a:pt x="43200" y="23991"/>
                  <a:pt x="43006" y="26290"/>
                  <a:pt x="42648" y="28436"/>
                </a:cubicBezTo>
                <a:lnTo>
                  <a:pt x="0" y="0"/>
                </a:lnTo>
                <a:close/>
              </a:path>
            </a:pathLst>
          </a:custGeom>
          <a:noFill/>
          <a:ln w="3810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3556" name="文本框 23556">
            <a:extLst>
              <a:ext uri="{FF2B5EF4-FFF2-40B4-BE49-F238E27FC236}">
                <a16:creationId xmlns:a16="http://schemas.microsoft.com/office/drawing/2014/main" id="{85A84C4C-892B-439D-9C9B-3EFA7185C4DF}"/>
              </a:ext>
            </a:extLst>
          </p:cNvPr>
          <p:cNvSpPr txBox="1">
            <a:spLocks noChangeArrowheads="1"/>
          </p:cNvSpPr>
          <p:nvPr/>
        </p:nvSpPr>
        <p:spPr bwMode="auto">
          <a:xfrm>
            <a:off x="6216650" y="5445125"/>
            <a:ext cx="29257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a:latin typeface="Tahoma" panose="020B0604030504040204" pitchFamily="34" charset="0"/>
                <a:ea typeface="黑体" panose="02010609060101010101" pitchFamily="49" charset="-122"/>
              </a:rPr>
              <a:t>接受补贴的地方性公共产品</a:t>
            </a:r>
          </a:p>
        </p:txBody>
      </p:sp>
      <p:sp>
        <p:nvSpPr>
          <p:cNvPr id="23557" name="文本框 23557">
            <a:extLst>
              <a:ext uri="{FF2B5EF4-FFF2-40B4-BE49-F238E27FC236}">
                <a16:creationId xmlns:a16="http://schemas.microsoft.com/office/drawing/2014/main" id="{BABB5D4D-784C-401A-8AD2-A325CC0A11BD}"/>
              </a:ext>
            </a:extLst>
          </p:cNvPr>
          <p:cNvSpPr txBox="1">
            <a:spLocks noChangeArrowheads="1"/>
          </p:cNvSpPr>
          <p:nvPr/>
        </p:nvSpPr>
        <p:spPr bwMode="auto">
          <a:xfrm>
            <a:off x="1452563" y="1196975"/>
            <a:ext cx="4572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p>
            <a:r>
              <a:rPr lang="zh-CN" altLang="en-US">
                <a:latin typeface="Tahoma" panose="020B0604030504040204" pitchFamily="34" charset="0"/>
                <a:ea typeface="黑体" panose="02010609060101010101" pitchFamily="49" charset="-122"/>
              </a:rPr>
              <a:t>其它产品</a:t>
            </a:r>
          </a:p>
        </p:txBody>
      </p:sp>
      <p:sp>
        <p:nvSpPr>
          <p:cNvPr id="23558" name="文本框 23558">
            <a:extLst>
              <a:ext uri="{FF2B5EF4-FFF2-40B4-BE49-F238E27FC236}">
                <a16:creationId xmlns:a16="http://schemas.microsoft.com/office/drawing/2014/main" id="{35F50653-8F58-45F8-B720-204C84DCBC83}"/>
              </a:ext>
            </a:extLst>
          </p:cNvPr>
          <p:cNvSpPr txBox="1">
            <a:spLocks noChangeArrowheads="1"/>
          </p:cNvSpPr>
          <p:nvPr/>
        </p:nvSpPr>
        <p:spPr bwMode="auto">
          <a:xfrm>
            <a:off x="1671638" y="2076450"/>
            <a:ext cx="3175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B</a:t>
            </a:r>
          </a:p>
        </p:txBody>
      </p:sp>
      <p:sp>
        <p:nvSpPr>
          <p:cNvPr id="23559" name="文本框 23559">
            <a:extLst>
              <a:ext uri="{FF2B5EF4-FFF2-40B4-BE49-F238E27FC236}">
                <a16:creationId xmlns:a16="http://schemas.microsoft.com/office/drawing/2014/main" id="{6858EE45-5F84-4034-8554-7AC48C35F327}"/>
              </a:ext>
            </a:extLst>
          </p:cNvPr>
          <p:cNvSpPr txBox="1">
            <a:spLocks noChangeArrowheads="1"/>
          </p:cNvSpPr>
          <p:nvPr/>
        </p:nvSpPr>
        <p:spPr bwMode="auto">
          <a:xfrm>
            <a:off x="5651500" y="5445125"/>
            <a:ext cx="3381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D</a:t>
            </a:r>
          </a:p>
        </p:txBody>
      </p:sp>
      <p:sp>
        <p:nvSpPr>
          <p:cNvPr id="23560" name="文本框 23560">
            <a:extLst>
              <a:ext uri="{FF2B5EF4-FFF2-40B4-BE49-F238E27FC236}">
                <a16:creationId xmlns:a16="http://schemas.microsoft.com/office/drawing/2014/main" id="{E9353ACE-6F9E-4C9C-871F-C771CD54185F}"/>
              </a:ext>
            </a:extLst>
          </p:cNvPr>
          <p:cNvSpPr txBox="1">
            <a:spLocks noChangeArrowheads="1"/>
          </p:cNvSpPr>
          <p:nvPr/>
        </p:nvSpPr>
        <p:spPr bwMode="auto">
          <a:xfrm>
            <a:off x="3851275" y="5445125"/>
            <a:ext cx="3206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A</a:t>
            </a:r>
          </a:p>
        </p:txBody>
      </p:sp>
      <p:sp>
        <p:nvSpPr>
          <p:cNvPr id="23561" name="文本框 23561">
            <a:extLst>
              <a:ext uri="{FF2B5EF4-FFF2-40B4-BE49-F238E27FC236}">
                <a16:creationId xmlns:a16="http://schemas.microsoft.com/office/drawing/2014/main" id="{D5883BBF-906F-4D02-9A18-1B0D03829CD2}"/>
              </a:ext>
            </a:extLst>
          </p:cNvPr>
          <p:cNvSpPr txBox="1">
            <a:spLocks noChangeArrowheads="1"/>
          </p:cNvSpPr>
          <p:nvPr/>
        </p:nvSpPr>
        <p:spPr bwMode="auto">
          <a:xfrm>
            <a:off x="3563938" y="4437063"/>
            <a:ext cx="639762" cy="41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a:latin typeface="Tahoma" panose="020B0604030504040204" pitchFamily="34" charset="0"/>
              </a:rPr>
              <a:t>E</a:t>
            </a:r>
            <a:r>
              <a:rPr lang="en-US" altLang="zh-CN" baseline="-25000">
                <a:latin typeface="Tahoma" panose="020B0604030504040204" pitchFamily="34" charset="0"/>
              </a:rPr>
              <a:t>1</a:t>
            </a:r>
          </a:p>
        </p:txBody>
      </p:sp>
      <p:sp>
        <p:nvSpPr>
          <p:cNvPr id="23562" name="文本框 23562">
            <a:extLst>
              <a:ext uri="{FF2B5EF4-FFF2-40B4-BE49-F238E27FC236}">
                <a16:creationId xmlns:a16="http://schemas.microsoft.com/office/drawing/2014/main" id="{777BAA46-CBD7-4D5E-BB07-3870DA903BA2}"/>
              </a:ext>
            </a:extLst>
          </p:cNvPr>
          <p:cNvSpPr txBox="1">
            <a:spLocks noChangeArrowheads="1"/>
          </p:cNvSpPr>
          <p:nvPr/>
        </p:nvSpPr>
        <p:spPr bwMode="auto">
          <a:xfrm>
            <a:off x="3708400" y="4076700"/>
            <a:ext cx="433388"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a:latin typeface="Tahoma" panose="020B0604030504040204" pitchFamily="34" charset="0"/>
              </a:rPr>
              <a:t>E</a:t>
            </a:r>
            <a:r>
              <a:rPr lang="en-US" altLang="zh-CN" sz="1600" baseline="-25000">
                <a:latin typeface="Tahoma" panose="020B0604030504040204" pitchFamily="34" charset="0"/>
              </a:rPr>
              <a:t>2</a:t>
            </a:r>
          </a:p>
        </p:txBody>
      </p:sp>
      <p:sp>
        <p:nvSpPr>
          <p:cNvPr id="23563" name="文本框 23563">
            <a:extLst>
              <a:ext uri="{FF2B5EF4-FFF2-40B4-BE49-F238E27FC236}">
                <a16:creationId xmlns:a16="http://schemas.microsoft.com/office/drawing/2014/main" id="{3DF85FA4-8BF9-487F-B16F-62E8FA46F025}"/>
              </a:ext>
            </a:extLst>
          </p:cNvPr>
          <p:cNvSpPr txBox="1">
            <a:spLocks noChangeArrowheads="1"/>
          </p:cNvSpPr>
          <p:nvPr/>
        </p:nvSpPr>
        <p:spPr bwMode="auto">
          <a:xfrm>
            <a:off x="3203575" y="5435600"/>
            <a:ext cx="3095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zh-CN" altLang="zh-CN">
              <a:latin typeface="Tahoma" panose="020B0604030504040204" pitchFamily="34" charset="0"/>
            </a:endParaRPr>
          </a:p>
        </p:txBody>
      </p:sp>
      <p:sp>
        <p:nvSpPr>
          <p:cNvPr id="23564" name="文本框 23564">
            <a:extLst>
              <a:ext uri="{FF2B5EF4-FFF2-40B4-BE49-F238E27FC236}">
                <a16:creationId xmlns:a16="http://schemas.microsoft.com/office/drawing/2014/main" id="{FA29C2EA-A1AA-46B3-A532-ABDE1DA188F5}"/>
              </a:ext>
            </a:extLst>
          </p:cNvPr>
          <p:cNvSpPr txBox="1">
            <a:spLocks noChangeArrowheads="1"/>
          </p:cNvSpPr>
          <p:nvPr/>
        </p:nvSpPr>
        <p:spPr bwMode="auto">
          <a:xfrm>
            <a:off x="3492500" y="5445125"/>
            <a:ext cx="3175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K</a:t>
            </a:r>
          </a:p>
        </p:txBody>
      </p:sp>
      <p:sp>
        <p:nvSpPr>
          <p:cNvPr id="23565" name="文本框 23565">
            <a:extLst>
              <a:ext uri="{FF2B5EF4-FFF2-40B4-BE49-F238E27FC236}">
                <a16:creationId xmlns:a16="http://schemas.microsoft.com/office/drawing/2014/main" id="{62255652-D5C1-4219-A7C6-ECF9F5FEF722}"/>
              </a:ext>
            </a:extLst>
          </p:cNvPr>
          <p:cNvSpPr txBox="1">
            <a:spLocks noChangeArrowheads="1"/>
          </p:cNvSpPr>
          <p:nvPr/>
        </p:nvSpPr>
        <p:spPr bwMode="auto">
          <a:xfrm>
            <a:off x="396875" y="333375"/>
            <a:ext cx="5516563"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2800">
                <a:solidFill>
                  <a:schemeClr val="bg1"/>
                </a:solidFill>
                <a:latin typeface="黑体" panose="02010609060101010101" pitchFamily="49" charset="-122"/>
                <a:ea typeface="黑体" panose="02010609060101010101" pitchFamily="49" charset="-122"/>
              </a:rPr>
              <a:t>5.2.4 有条件封顶配套拨款的效应</a:t>
            </a:r>
          </a:p>
        </p:txBody>
      </p:sp>
      <p:sp>
        <p:nvSpPr>
          <p:cNvPr id="23566" name="直接连接符 23566">
            <a:extLst>
              <a:ext uri="{FF2B5EF4-FFF2-40B4-BE49-F238E27FC236}">
                <a16:creationId xmlns:a16="http://schemas.microsoft.com/office/drawing/2014/main" id="{0EC1CC3D-15C3-42DE-BA2F-D067C7100C67}"/>
              </a:ext>
            </a:extLst>
          </p:cNvPr>
          <p:cNvSpPr>
            <a:spLocks noChangeShapeType="1"/>
          </p:cNvSpPr>
          <p:nvPr/>
        </p:nvSpPr>
        <p:spPr bwMode="auto">
          <a:xfrm>
            <a:off x="1979613" y="2349500"/>
            <a:ext cx="2160587" cy="3024188"/>
          </a:xfrm>
          <a:prstGeom prst="line">
            <a:avLst/>
          </a:prstGeom>
          <a:noFill/>
          <a:ln w="38100">
            <a:solidFill>
              <a:srgbClr val="66FF66"/>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3567" name="直接连接符 23567">
            <a:extLst>
              <a:ext uri="{FF2B5EF4-FFF2-40B4-BE49-F238E27FC236}">
                <a16:creationId xmlns:a16="http://schemas.microsoft.com/office/drawing/2014/main" id="{87021106-95F8-46F6-9227-0CF68BF7FA54}"/>
              </a:ext>
            </a:extLst>
          </p:cNvPr>
          <p:cNvSpPr>
            <a:spLocks noChangeShapeType="1"/>
          </p:cNvSpPr>
          <p:nvPr/>
        </p:nvSpPr>
        <p:spPr bwMode="auto">
          <a:xfrm>
            <a:off x="3779838" y="3860800"/>
            <a:ext cx="1152525" cy="1512888"/>
          </a:xfrm>
          <a:prstGeom prst="line">
            <a:avLst/>
          </a:prstGeom>
          <a:noFill/>
          <a:ln w="38100">
            <a:solidFill>
              <a:srgbClr val="66FF66"/>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3568" name="直接连接符 23568">
            <a:extLst>
              <a:ext uri="{FF2B5EF4-FFF2-40B4-BE49-F238E27FC236}">
                <a16:creationId xmlns:a16="http://schemas.microsoft.com/office/drawing/2014/main" id="{8F0C9351-0889-4F67-8062-1B74DCC0E491}"/>
              </a:ext>
            </a:extLst>
          </p:cNvPr>
          <p:cNvSpPr>
            <a:spLocks noChangeShapeType="1"/>
          </p:cNvSpPr>
          <p:nvPr/>
        </p:nvSpPr>
        <p:spPr bwMode="auto">
          <a:xfrm>
            <a:off x="1979613" y="2349500"/>
            <a:ext cx="1800225" cy="1511300"/>
          </a:xfrm>
          <a:prstGeom prst="line">
            <a:avLst/>
          </a:prstGeom>
          <a:noFill/>
          <a:ln w="38100">
            <a:solidFill>
              <a:srgbClr val="66FF66"/>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3569" name="直接连接符 23569">
            <a:extLst>
              <a:ext uri="{FF2B5EF4-FFF2-40B4-BE49-F238E27FC236}">
                <a16:creationId xmlns:a16="http://schemas.microsoft.com/office/drawing/2014/main" id="{5A24F214-13DA-4911-BED7-8DD5F5E9803D}"/>
              </a:ext>
            </a:extLst>
          </p:cNvPr>
          <p:cNvSpPr>
            <a:spLocks noChangeShapeType="1"/>
          </p:cNvSpPr>
          <p:nvPr/>
        </p:nvSpPr>
        <p:spPr bwMode="auto">
          <a:xfrm>
            <a:off x="3851275" y="3933825"/>
            <a:ext cx="1944688" cy="1439863"/>
          </a:xfrm>
          <a:prstGeom prst="line">
            <a:avLst/>
          </a:prstGeom>
          <a:noFill/>
          <a:ln w="38100">
            <a:solidFill>
              <a:srgbClr val="66FF66"/>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3570" name="直接连接符 23570">
            <a:extLst>
              <a:ext uri="{FF2B5EF4-FFF2-40B4-BE49-F238E27FC236}">
                <a16:creationId xmlns:a16="http://schemas.microsoft.com/office/drawing/2014/main" id="{480091D1-CD14-4FA0-BF88-21BFDFA27C8E}"/>
              </a:ext>
            </a:extLst>
          </p:cNvPr>
          <p:cNvSpPr>
            <a:spLocks noChangeShapeType="1"/>
          </p:cNvSpPr>
          <p:nvPr/>
        </p:nvSpPr>
        <p:spPr bwMode="auto">
          <a:xfrm>
            <a:off x="3635375" y="4724400"/>
            <a:ext cx="0" cy="649288"/>
          </a:xfrm>
          <a:prstGeom prst="line">
            <a:avLst/>
          </a:prstGeom>
          <a:noFill/>
          <a:ln w="38100">
            <a:solidFill>
              <a:srgbClr val="66FF66"/>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3571" name="直接连接符 23571">
            <a:extLst>
              <a:ext uri="{FF2B5EF4-FFF2-40B4-BE49-F238E27FC236}">
                <a16:creationId xmlns:a16="http://schemas.microsoft.com/office/drawing/2014/main" id="{B2BEE262-6A82-4164-B555-4D3E35F370C7}"/>
              </a:ext>
            </a:extLst>
          </p:cNvPr>
          <p:cNvSpPr>
            <a:spLocks noChangeShapeType="1"/>
          </p:cNvSpPr>
          <p:nvPr/>
        </p:nvSpPr>
        <p:spPr bwMode="auto">
          <a:xfrm flipH="1">
            <a:off x="1979613" y="4724400"/>
            <a:ext cx="1655762" cy="0"/>
          </a:xfrm>
          <a:prstGeom prst="line">
            <a:avLst/>
          </a:prstGeom>
          <a:noFill/>
          <a:ln w="38100">
            <a:solidFill>
              <a:srgbClr val="66FF66"/>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3572" name="文本框 23572">
            <a:extLst>
              <a:ext uri="{FF2B5EF4-FFF2-40B4-BE49-F238E27FC236}">
                <a16:creationId xmlns:a16="http://schemas.microsoft.com/office/drawing/2014/main" id="{04FAEC40-2AF1-4A5E-90B5-84F6EB042603}"/>
              </a:ext>
            </a:extLst>
          </p:cNvPr>
          <p:cNvSpPr txBox="1">
            <a:spLocks noChangeArrowheads="1"/>
          </p:cNvSpPr>
          <p:nvPr/>
        </p:nvSpPr>
        <p:spPr bwMode="auto">
          <a:xfrm>
            <a:off x="3563938" y="3429000"/>
            <a:ext cx="3206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C</a:t>
            </a:r>
          </a:p>
        </p:txBody>
      </p:sp>
      <p:sp>
        <p:nvSpPr>
          <p:cNvPr id="23573" name="文本框 23573">
            <a:extLst>
              <a:ext uri="{FF2B5EF4-FFF2-40B4-BE49-F238E27FC236}">
                <a16:creationId xmlns:a16="http://schemas.microsoft.com/office/drawing/2014/main" id="{2F4C5646-B6C9-4583-8A9B-EDE8EAE158C7}"/>
              </a:ext>
            </a:extLst>
          </p:cNvPr>
          <p:cNvSpPr txBox="1">
            <a:spLocks noChangeArrowheads="1"/>
          </p:cNvSpPr>
          <p:nvPr/>
        </p:nvSpPr>
        <p:spPr bwMode="auto">
          <a:xfrm>
            <a:off x="4787900" y="5445125"/>
            <a:ext cx="3016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F</a:t>
            </a:r>
          </a:p>
        </p:txBody>
      </p:sp>
      <p:sp>
        <p:nvSpPr>
          <p:cNvPr id="23574" name="标题 23574">
            <a:extLst>
              <a:ext uri="{FF2B5EF4-FFF2-40B4-BE49-F238E27FC236}">
                <a16:creationId xmlns:a16="http://schemas.microsoft.com/office/drawing/2014/main" id="{BC6B374D-6FAD-4BDB-A55D-5E1CD1D78BA1}"/>
              </a:ext>
            </a:extLst>
          </p:cNvPr>
          <p:cNvSpPr>
            <a:spLocks noChangeArrowheads="1"/>
          </p:cNvSpPr>
          <p:nvPr>
            <p:ph type="title" idx="4294967295"/>
          </p:nvPr>
        </p:nvSpPr>
        <p:spPr>
          <a:xfrm>
            <a:off x="457200" y="457200"/>
            <a:ext cx="8229600" cy="1371600"/>
          </a:xfrm>
        </p:spPr>
        <p:txBody>
          <a:bodyPr/>
          <a:lstStyle/>
          <a:p>
            <a:r>
              <a:rPr lang="en-US" altLang="zh-CN"/>
              <a:t> </a:t>
            </a:r>
          </a:p>
        </p:txBody>
      </p:sp>
      <p:sp>
        <p:nvSpPr>
          <p:cNvPr id="23575" name="任意多边形 23575">
            <a:extLst>
              <a:ext uri="{FF2B5EF4-FFF2-40B4-BE49-F238E27FC236}">
                <a16:creationId xmlns:a16="http://schemas.microsoft.com/office/drawing/2014/main" id="{F06CB417-08D5-4986-8EDA-F45D1541A913}"/>
              </a:ext>
            </a:extLst>
          </p:cNvPr>
          <p:cNvSpPr>
            <a:spLocks noChangeArrowheads="1"/>
          </p:cNvSpPr>
          <p:nvPr/>
        </p:nvSpPr>
        <p:spPr bwMode="auto">
          <a:xfrm flipH="1" flipV="1">
            <a:off x="3924300" y="3213100"/>
            <a:ext cx="1368425" cy="1441450"/>
          </a:xfrm>
          <a:custGeom>
            <a:avLst/>
            <a:gdLst>
              <a:gd name="T0" fmla="*/ 0 w 21600"/>
              <a:gd name="T1" fmla="*/ 0 h 21600"/>
              <a:gd name="T2" fmla="*/ 21600 w 21600"/>
              <a:gd name="T3" fmla="*/ 21600 h 21600"/>
              <a:gd name="T4" fmla="*/ 21600 w 21600"/>
              <a:gd name="T5" fmla="*/ 21600 h 21600"/>
              <a:gd name="T6" fmla="*/ 32400 w 21600"/>
              <a:gd name="T7" fmla="*/ 0 h 21600"/>
              <a:gd name="T8" fmla="*/ 43200 w 21600"/>
              <a:gd name="T9" fmla="*/ 21600 h 21600"/>
              <a:gd name="T10" fmla="*/ 42648 w 21600"/>
              <a:gd name="T11" fmla="*/ 28436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fill="none">
                <a:moveTo>
                  <a:pt x="0" y="0"/>
                </a:moveTo>
                <a:cubicBezTo>
                  <a:pt x="11929" y="0"/>
                  <a:pt x="21600" y="9671"/>
                  <a:pt x="21600" y="21600"/>
                </a:cubicBezTo>
              </a:path>
              <a:path w="21600" h="21600" stroke="0">
                <a:moveTo>
                  <a:pt x="21600" y="21600"/>
                </a:moveTo>
                <a:cubicBezTo>
                  <a:pt x="21600" y="9671"/>
                  <a:pt x="26435" y="0"/>
                  <a:pt x="32400" y="0"/>
                </a:cubicBezTo>
                <a:cubicBezTo>
                  <a:pt x="38365" y="0"/>
                  <a:pt x="43200" y="9671"/>
                  <a:pt x="43200" y="21600"/>
                </a:cubicBezTo>
                <a:cubicBezTo>
                  <a:pt x="43200" y="23991"/>
                  <a:pt x="43006" y="26290"/>
                  <a:pt x="42648" y="28436"/>
                </a:cubicBezTo>
                <a:lnTo>
                  <a:pt x="0" y="0"/>
                </a:lnTo>
                <a:close/>
              </a:path>
            </a:pathLst>
          </a:custGeom>
          <a:noFill/>
          <a:ln w="3810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3576" name="直接连接符 23576">
            <a:extLst>
              <a:ext uri="{FF2B5EF4-FFF2-40B4-BE49-F238E27FC236}">
                <a16:creationId xmlns:a16="http://schemas.microsoft.com/office/drawing/2014/main" id="{9337EA2A-006F-4FCD-9E81-DEFE5BF39588}"/>
              </a:ext>
            </a:extLst>
          </p:cNvPr>
          <p:cNvSpPr>
            <a:spLocks noChangeShapeType="1"/>
          </p:cNvSpPr>
          <p:nvPr/>
        </p:nvSpPr>
        <p:spPr bwMode="auto">
          <a:xfrm>
            <a:off x="4427538" y="4365625"/>
            <a:ext cx="0" cy="1008063"/>
          </a:xfrm>
          <a:prstGeom prst="line">
            <a:avLst/>
          </a:prstGeom>
          <a:noFill/>
          <a:ln w="38100">
            <a:solidFill>
              <a:srgbClr val="66FF66"/>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3577" name="文本框 23577">
            <a:extLst>
              <a:ext uri="{FF2B5EF4-FFF2-40B4-BE49-F238E27FC236}">
                <a16:creationId xmlns:a16="http://schemas.microsoft.com/office/drawing/2014/main" id="{DA4BEF53-286D-4363-9501-D5964107340F}"/>
              </a:ext>
            </a:extLst>
          </p:cNvPr>
          <p:cNvSpPr txBox="1">
            <a:spLocks noChangeArrowheads="1"/>
          </p:cNvSpPr>
          <p:nvPr/>
        </p:nvSpPr>
        <p:spPr bwMode="auto">
          <a:xfrm>
            <a:off x="4408488" y="4024313"/>
            <a:ext cx="407987"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t>E</a:t>
            </a:r>
            <a:r>
              <a:rPr lang="en-US" altLang="zh-CN" sz="1600" baseline="-25000"/>
              <a:t>3</a:t>
            </a:r>
          </a:p>
        </p:txBody>
      </p:sp>
      <p:sp>
        <p:nvSpPr>
          <p:cNvPr id="23578" name="文本框 23578">
            <a:extLst>
              <a:ext uri="{FF2B5EF4-FFF2-40B4-BE49-F238E27FC236}">
                <a16:creationId xmlns:a16="http://schemas.microsoft.com/office/drawing/2014/main" id="{DA1303F4-ED32-4FDE-9A9A-5F67FB309289}"/>
              </a:ext>
            </a:extLst>
          </p:cNvPr>
          <p:cNvSpPr txBox="1">
            <a:spLocks noChangeArrowheads="1"/>
          </p:cNvSpPr>
          <p:nvPr/>
        </p:nvSpPr>
        <p:spPr bwMode="auto">
          <a:xfrm>
            <a:off x="4335463" y="5445125"/>
            <a:ext cx="3746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a:t>M</a:t>
            </a:r>
          </a:p>
        </p:txBody>
      </p:sp>
      <p:sp>
        <p:nvSpPr>
          <p:cNvPr id="23579" name="文本框 23579">
            <a:extLst>
              <a:ext uri="{FF2B5EF4-FFF2-40B4-BE49-F238E27FC236}">
                <a16:creationId xmlns:a16="http://schemas.microsoft.com/office/drawing/2014/main" id="{4C659040-D3EC-4D01-84BF-6582C62C15B1}"/>
              </a:ext>
            </a:extLst>
          </p:cNvPr>
          <p:cNvSpPr txBox="1">
            <a:spLocks noChangeArrowheads="1"/>
          </p:cNvSpPr>
          <p:nvPr/>
        </p:nvSpPr>
        <p:spPr bwMode="auto">
          <a:xfrm>
            <a:off x="4067175" y="5445125"/>
            <a:ext cx="3492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a:t>H</a:t>
            </a:r>
          </a:p>
        </p:txBody>
      </p:sp>
      <p:sp>
        <p:nvSpPr>
          <p:cNvPr id="23580" name="任意多边形 23580">
            <a:extLst>
              <a:ext uri="{FF2B5EF4-FFF2-40B4-BE49-F238E27FC236}">
                <a16:creationId xmlns:a16="http://schemas.microsoft.com/office/drawing/2014/main" id="{5F784498-41FD-4B22-9A63-D4AB3C97D9BD}"/>
              </a:ext>
            </a:extLst>
          </p:cNvPr>
          <p:cNvSpPr>
            <a:spLocks noChangeArrowheads="1"/>
          </p:cNvSpPr>
          <p:nvPr/>
        </p:nvSpPr>
        <p:spPr bwMode="auto">
          <a:xfrm rot="-540328" flipH="1" flipV="1">
            <a:off x="3995738" y="3573463"/>
            <a:ext cx="1368425" cy="1441450"/>
          </a:xfrm>
          <a:custGeom>
            <a:avLst/>
            <a:gdLst>
              <a:gd name="T0" fmla="*/ 0 w 21600"/>
              <a:gd name="T1" fmla="*/ 0 h 21600"/>
              <a:gd name="T2" fmla="*/ 21600 w 21600"/>
              <a:gd name="T3" fmla="*/ 21600 h 21600"/>
              <a:gd name="T4" fmla="*/ 21600 w 21600"/>
              <a:gd name="T5" fmla="*/ 21600 h 21600"/>
              <a:gd name="T6" fmla="*/ 32400 w 21600"/>
              <a:gd name="T7" fmla="*/ 0 h 21600"/>
              <a:gd name="T8" fmla="*/ 43200 w 21600"/>
              <a:gd name="T9" fmla="*/ 21600 h 21600"/>
              <a:gd name="T10" fmla="*/ 42648 w 21600"/>
              <a:gd name="T11" fmla="*/ 28436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fill="none">
                <a:moveTo>
                  <a:pt x="0" y="0"/>
                </a:moveTo>
                <a:cubicBezTo>
                  <a:pt x="11929" y="0"/>
                  <a:pt x="21600" y="9671"/>
                  <a:pt x="21600" y="21600"/>
                </a:cubicBezTo>
              </a:path>
              <a:path w="21600" h="21600" stroke="0">
                <a:moveTo>
                  <a:pt x="21600" y="21600"/>
                </a:moveTo>
                <a:cubicBezTo>
                  <a:pt x="21600" y="9671"/>
                  <a:pt x="26435" y="0"/>
                  <a:pt x="32400" y="0"/>
                </a:cubicBezTo>
                <a:cubicBezTo>
                  <a:pt x="38365" y="0"/>
                  <a:pt x="43200" y="9671"/>
                  <a:pt x="43200" y="21600"/>
                </a:cubicBezTo>
                <a:cubicBezTo>
                  <a:pt x="43200" y="23991"/>
                  <a:pt x="43006" y="26290"/>
                  <a:pt x="42648" y="28436"/>
                </a:cubicBezTo>
                <a:lnTo>
                  <a:pt x="0" y="0"/>
                </a:lnTo>
                <a:close/>
              </a:path>
            </a:pathLst>
          </a:custGeom>
          <a:noFill/>
          <a:ln w="3810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3581" name="直接连接符 23581">
            <a:extLst>
              <a:ext uri="{FF2B5EF4-FFF2-40B4-BE49-F238E27FC236}">
                <a16:creationId xmlns:a16="http://schemas.microsoft.com/office/drawing/2014/main" id="{1C1F643B-9AD7-4253-9333-FA33D0C6E25E}"/>
              </a:ext>
            </a:extLst>
          </p:cNvPr>
          <p:cNvSpPr>
            <a:spLocks noChangeShapeType="1"/>
          </p:cNvSpPr>
          <p:nvPr/>
        </p:nvSpPr>
        <p:spPr bwMode="auto">
          <a:xfrm>
            <a:off x="4211638" y="4508500"/>
            <a:ext cx="0" cy="865188"/>
          </a:xfrm>
          <a:prstGeom prst="line">
            <a:avLst/>
          </a:prstGeom>
          <a:noFill/>
          <a:ln w="38100">
            <a:solidFill>
              <a:srgbClr val="00FF00"/>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3582" name="直接连接符 23582">
            <a:extLst>
              <a:ext uri="{FF2B5EF4-FFF2-40B4-BE49-F238E27FC236}">
                <a16:creationId xmlns:a16="http://schemas.microsoft.com/office/drawing/2014/main" id="{0DFF8106-DF05-4CE8-8F0A-088E8F2C897D}"/>
              </a:ext>
            </a:extLst>
          </p:cNvPr>
          <p:cNvSpPr>
            <a:spLocks noChangeShapeType="1"/>
          </p:cNvSpPr>
          <p:nvPr/>
        </p:nvSpPr>
        <p:spPr bwMode="auto">
          <a:xfrm flipH="1">
            <a:off x="1979613" y="4508500"/>
            <a:ext cx="2232025" cy="0"/>
          </a:xfrm>
          <a:prstGeom prst="line">
            <a:avLst/>
          </a:prstGeom>
          <a:noFill/>
          <a:ln w="38100">
            <a:solidFill>
              <a:srgbClr val="00FF00"/>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3583" name="直接连接符 23583">
            <a:extLst>
              <a:ext uri="{FF2B5EF4-FFF2-40B4-BE49-F238E27FC236}">
                <a16:creationId xmlns:a16="http://schemas.microsoft.com/office/drawing/2014/main" id="{9A4E34CB-B2D7-454C-B8FC-FC46F4AF5444}"/>
              </a:ext>
            </a:extLst>
          </p:cNvPr>
          <p:cNvSpPr>
            <a:spLocks noChangeShapeType="1"/>
          </p:cNvSpPr>
          <p:nvPr/>
        </p:nvSpPr>
        <p:spPr bwMode="auto">
          <a:xfrm flipH="1">
            <a:off x="1979613" y="4365625"/>
            <a:ext cx="2447925" cy="0"/>
          </a:xfrm>
          <a:prstGeom prst="line">
            <a:avLst/>
          </a:prstGeom>
          <a:noFill/>
          <a:ln w="38100">
            <a:solidFill>
              <a:srgbClr val="00FF00"/>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3584" name="文本框 23584">
            <a:extLst>
              <a:ext uri="{FF2B5EF4-FFF2-40B4-BE49-F238E27FC236}">
                <a16:creationId xmlns:a16="http://schemas.microsoft.com/office/drawing/2014/main" id="{E7FDC0A7-1551-4456-8A6B-2D44056846C4}"/>
              </a:ext>
            </a:extLst>
          </p:cNvPr>
          <p:cNvSpPr txBox="1">
            <a:spLocks noChangeArrowheads="1"/>
          </p:cNvSpPr>
          <p:nvPr/>
        </p:nvSpPr>
        <p:spPr bwMode="auto">
          <a:xfrm>
            <a:off x="1547813" y="4652963"/>
            <a:ext cx="3349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G</a:t>
            </a:r>
          </a:p>
        </p:txBody>
      </p:sp>
      <p:sp>
        <p:nvSpPr>
          <p:cNvPr id="23585" name="文本框 23585">
            <a:extLst>
              <a:ext uri="{FF2B5EF4-FFF2-40B4-BE49-F238E27FC236}">
                <a16:creationId xmlns:a16="http://schemas.microsoft.com/office/drawing/2014/main" id="{8C28C7F1-56E5-4160-B630-3C3DDCAA9610}"/>
              </a:ext>
            </a:extLst>
          </p:cNvPr>
          <p:cNvSpPr txBox="1">
            <a:spLocks noChangeArrowheads="1"/>
          </p:cNvSpPr>
          <p:nvPr/>
        </p:nvSpPr>
        <p:spPr bwMode="auto">
          <a:xfrm>
            <a:off x="1547813" y="4365625"/>
            <a:ext cx="26828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I</a:t>
            </a:r>
          </a:p>
        </p:txBody>
      </p:sp>
      <p:sp>
        <p:nvSpPr>
          <p:cNvPr id="23586" name="文本框 23586">
            <a:extLst>
              <a:ext uri="{FF2B5EF4-FFF2-40B4-BE49-F238E27FC236}">
                <a16:creationId xmlns:a16="http://schemas.microsoft.com/office/drawing/2014/main" id="{D745F275-F55C-4128-AD82-C3381D2D2079}"/>
              </a:ext>
            </a:extLst>
          </p:cNvPr>
          <p:cNvSpPr txBox="1">
            <a:spLocks noChangeArrowheads="1"/>
          </p:cNvSpPr>
          <p:nvPr/>
        </p:nvSpPr>
        <p:spPr bwMode="auto">
          <a:xfrm>
            <a:off x="1547813" y="4076700"/>
            <a:ext cx="27781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J</a:t>
            </a:r>
          </a:p>
        </p:txBody>
      </p:sp>
      <p:sp>
        <p:nvSpPr>
          <p:cNvPr id="23587" name="文本框 23587">
            <a:extLst>
              <a:ext uri="{FF2B5EF4-FFF2-40B4-BE49-F238E27FC236}">
                <a16:creationId xmlns:a16="http://schemas.microsoft.com/office/drawing/2014/main" id="{7E2664CD-EB64-4A5E-849A-977A29854A00}"/>
              </a:ext>
            </a:extLst>
          </p:cNvPr>
          <p:cNvSpPr txBox="1">
            <a:spLocks noChangeArrowheads="1"/>
          </p:cNvSpPr>
          <p:nvPr/>
        </p:nvSpPr>
        <p:spPr bwMode="auto">
          <a:xfrm>
            <a:off x="1763713" y="5445125"/>
            <a:ext cx="34448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O</a:t>
            </a:r>
          </a:p>
        </p:txBody>
      </p:sp>
      <p:sp>
        <p:nvSpPr>
          <p:cNvPr id="23588" name="直接连接符 23588">
            <a:extLst>
              <a:ext uri="{FF2B5EF4-FFF2-40B4-BE49-F238E27FC236}">
                <a16:creationId xmlns:a16="http://schemas.microsoft.com/office/drawing/2014/main" id="{1181FBD5-F894-40E8-8494-9E85F6AB797A}"/>
              </a:ext>
            </a:extLst>
          </p:cNvPr>
          <p:cNvSpPr>
            <a:spLocks noChangeShapeType="1"/>
          </p:cNvSpPr>
          <p:nvPr/>
        </p:nvSpPr>
        <p:spPr bwMode="auto">
          <a:xfrm flipH="1">
            <a:off x="3059113" y="3860800"/>
            <a:ext cx="720725" cy="0"/>
          </a:xfrm>
          <a:prstGeom prst="line">
            <a:avLst/>
          </a:prstGeom>
          <a:noFill/>
          <a:ln w="38100">
            <a:solidFill>
              <a:srgbClr val="66FF66"/>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3589" name="文本框 23589">
            <a:extLst>
              <a:ext uri="{FF2B5EF4-FFF2-40B4-BE49-F238E27FC236}">
                <a16:creationId xmlns:a16="http://schemas.microsoft.com/office/drawing/2014/main" id="{E6FF6565-948F-4CC4-B3E5-F44EA2664B8E}"/>
              </a:ext>
            </a:extLst>
          </p:cNvPr>
          <p:cNvSpPr txBox="1">
            <a:spLocks noChangeArrowheads="1"/>
          </p:cNvSpPr>
          <p:nvPr/>
        </p:nvSpPr>
        <p:spPr bwMode="auto">
          <a:xfrm>
            <a:off x="2987675" y="3429000"/>
            <a:ext cx="2968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L</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0" fill="hold">
                                          <p:stCondLst>
                                            <p:cond delay="0"/>
                                          </p:stCondLst>
                                        </p:cTn>
                                        <p:tgtEl>
                                          <p:spTgt spid="23574"/>
                                        </p:tgtEl>
                                        <p:attrNameLst>
                                          <p:attrName>style.visibility</p:attrName>
                                        </p:attrNameLst>
                                      </p:cBhvr>
                                      <p:to>
                                        <p:strVal val="visible"/>
                                      </p:to>
                                    </p:set>
                                    <p:anim calcmode="lin" valueType="num">
                                      <p:cBhvr>
                                        <p:cTn id="7" dur="1000" fill="hold"/>
                                        <p:tgtEl>
                                          <p:spTgt spid="23574"/>
                                        </p:tgtEl>
                                        <p:attrNameLst>
                                          <p:attrName>ppt_x</p:attrName>
                                        </p:attrNameLst>
                                      </p:cBhvr>
                                      <p:tavLst>
                                        <p:tav tm="0">
                                          <p:val>
                                            <p:strVal val="#ppt_x-.2"/>
                                          </p:val>
                                        </p:tav>
                                        <p:tav tm="100000">
                                          <p:val>
                                            <p:strVal val="#ppt_x"/>
                                          </p:val>
                                        </p:tav>
                                      </p:tavLst>
                                    </p:anim>
                                    <p:anim calcmode="lin" valueType="num">
                                      <p:cBhvr>
                                        <p:cTn id="8" dur="1000" fill="hold"/>
                                        <p:tgtEl>
                                          <p:spTgt spid="23574"/>
                                        </p:tgtEl>
                                        <p:attrNameLst>
                                          <p:attrName>ppt_y</p:attrName>
                                        </p:attrNameLst>
                                      </p:cBhvr>
                                      <p:tavLst>
                                        <p:tav tm="0">
                                          <p:val>
                                            <p:strVal val="#ppt_y"/>
                                          </p:val>
                                        </p:tav>
                                        <p:tav tm="100000">
                                          <p:val>
                                            <p:strVal val="#ppt_y"/>
                                          </p:val>
                                        </p:tav>
                                      </p:tavLst>
                                    </p:anim>
                                    <p:animEffect transition="in" filter="wipe(right)" prLst="gradientSize: 0.1">
                                      <p:cBhvr>
                                        <p:cTn id="9" dur="1000"/>
                                        <p:tgtEl>
                                          <p:spTgt spid="235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74" grpId="0" bldLvl="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标题 6145">
            <a:extLst>
              <a:ext uri="{FF2B5EF4-FFF2-40B4-BE49-F238E27FC236}">
                <a16:creationId xmlns:a16="http://schemas.microsoft.com/office/drawing/2014/main" id="{053FBCEE-5ABE-4627-B7E2-30C77A970972}"/>
              </a:ext>
            </a:extLst>
          </p:cNvPr>
          <p:cNvSpPr>
            <a:spLocks noChangeArrowheads="1"/>
          </p:cNvSpPr>
          <p:nvPr>
            <p:ph type="title"/>
          </p:nvPr>
        </p:nvSpPr>
        <p:spPr/>
        <p:txBody>
          <a:bodyPr/>
          <a:lstStyle/>
          <a:p>
            <a:pPr algn="ctr"/>
            <a:r>
              <a:rPr lang="zh-CN" altLang="en-US" sz="4000">
                <a:ea typeface="黑体" panose="02010609060101010101" pitchFamily="49" charset="-122"/>
              </a:rPr>
              <a:t>本章主要内容</a:t>
            </a:r>
          </a:p>
        </p:txBody>
      </p:sp>
      <p:sp>
        <p:nvSpPr>
          <p:cNvPr id="6146" name="文本占位符 6146">
            <a:extLst>
              <a:ext uri="{FF2B5EF4-FFF2-40B4-BE49-F238E27FC236}">
                <a16:creationId xmlns:a16="http://schemas.microsoft.com/office/drawing/2014/main" id="{060645DC-562F-4081-A355-D3F5745A8ADA}"/>
              </a:ext>
            </a:extLst>
          </p:cNvPr>
          <p:cNvSpPr>
            <a:spLocks noChangeArrowheads="1"/>
          </p:cNvSpPr>
          <p:nvPr>
            <p:ph idx="1"/>
          </p:nvPr>
        </p:nvSpPr>
        <p:spPr/>
        <p:txBody>
          <a:bodyPr/>
          <a:lstStyle/>
          <a:p>
            <a:r>
              <a:rPr lang="en-US" altLang="zh-CN">
                <a:latin typeface="黑体" panose="02010609060101010101" pitchFamily="49" charset="-122"/>
                <a:ea typeface="黑体" panose="02010609060101010101" pitchFamily="49" charset="-122"/>
              </a:rPr>
              <a:t>5.1  </a:t>
            </a:r>
            <a:r>
              <a:rPr lang="zh-CN" altLang="en-US">
                <a:latin typeface="黑体" panose="02010609060101010101" pitchFamily="49" charset="-122"/>
                <a:ea typeface="黑体" panose="02010609060101010101" pitchFamily="49" charset="-122"/>
              </a:rPr>
              <a:t>政府间财政转移支付概述</a:t>
            </a:r>
          </a:p>
          <a:p>
            <a:r>
              <a:rPr lang="en-US" altLang="zh-CN">
                <a:latin typeface="黑体" panose="02010609060101010101" pitchFamily="49" charset="-122"/>
                <a:ea typeface="黑体" panose="02010609060101010101" pitchFamily="49" charset="-122"/>
              </a:rPr>
              <a:t>5.2  </a:t>
            </a:r>
            <a:r>
              <a:rPr lang="zh-CN" altLang="en-US">
                <a:latin typeface="黑体" panose="02010609060101010101" pitchFamily="49" charset="-122"/>
                <a:ea typeface="黑体" panose="02010609060101010101" pitchFamily="49" charset="-122"/>
              </a:rPr>
              <a:t>政府间财政转移支付的经济效应</a:t>
            </a:r>
          </a:p>
          <a:p>
            <a:r>
              <a:rPr lang="en-US" altLang="zh-CN">
                <a:latin typeface="黑体" panose="02010609060101010101" pitchFamily="49" charset="-122"/>
                <a:ea typeface="黑体" panose="02010609060101010101" pitchFamily="49" charset="-122"/>
              </a:rPr>
              <a:t>5.3  </a:t>
            </a:r>
            <a:r>
              <a:rPr lang="zh-CN" altLang="en-US">
                <a:latin typeface="黑体" panose="02010609060101010101" pitchFamily="49" charset="-122"/>
                <a:ea typeface="黑体" panose="02010609060101010101" pitchFamily="49" charset="-122"/>
              </a:rPr>
              <a:t>政府间财政转移支付的目标与方式的选择</a:t>
            </a:r>
          </a:p>
          <a:p>
            <a:r>
              <a:rPr lang="en-US" altLang="zh-CN">
                <a:latin typeface="黑体" panose="02010609060101010101" pitchFamily="49" charset="-122"/>
                <a:ea typeface="黑体" panose="02010609060101010101" pitchFamily="49" charset="-122"/>
              </a:rPr>
              <a:t>5.4  </a:t>
            </a:r>
            <a:r>
              <a:rPr lang="zh-CN" altLang="en-US">
                <a:latin typeface="黑体" panose="02010609060101010101" pitchFamily="49" charset="-122"/>
                <a:ea typeface="黑体" panose="02010609060101010101" pitchFamily="49" charset="-122"/>
              </a:rPr>
              <a:t>政府间财政转移支付的资金分配</a:t>
            </a:r>
          </a:p>
          <a:p>
            <a:r>
              <a:rPr lang="en-US" altLang="zh-CN">
                <a:latin typeface="黑体" panose="02010609060101010101" pitchFamily="49" charset="-122"/>
                <a:ea typeface="黑体" panose="02010609060101010101" pitchFamily="49" charset="-122"/>
              </a:rPr>
              <a:t>5.5  </a:t>
            </a:r>
            <a:r>
              <a:rPr lang="zh-CN" altLang="en-US">
                <a:latin typeface="黑体" panose="02010609060101010101" pitchFamily="49" charset="-122"/>
                <a:ea typeface="黑体" panose="02010609060101010101" pitchFamily="49" charset="-122"/>
              </a:rPr>
              <a:t>主要国家的政府间财政转移支付</a:t>
            </a:r>
          </a:p>
        </p:txBody>
      </p:sp>
    </p:spTree>
  </p:cSld>
  <p:clrMapOvr>
    <a:masterClrMapping/>
  </p:clrMapOvr>
  <p:transition spd="slow">
    <p:random/>
    <p:sndAc>
      <p:stSnd>
        <p:snd r:embed="rId2" name="camera.wav"/>
      </p:stSnd>
    </p:sndAc>
  </p:transition>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7" name="直接连接符 24577">
            <a:extLst>
              <a:ext uri="{FF2B5EF4-FFF2-40B4-BE49-F238E27FC236}">
                <a16:creationId xmlns:a16="http://schemas.microsoft.com/office/drawing/2014/main" id="{FD6DBDD0-88E8-46B1-8AD0-3E49FF728FCB}"/>
              </a:ext>
            </a:extLst>
          </p:cNvPr>
          <p:cNvSpPr>
            <a:spLocks noChangeShapeType="1"/>
          </p:cNvSpPr>
          <p:nvPr/>
        </p:nvSpPr>
        <p:spPr bwMode="auto">
          <a:xfrm>
            <a:off x="1979613" y="5373688"/>
            <a:ext cx="4968875" cy="0"/>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4578" name="直接连接符 24578">
            <a:extLst>
              <a:ext uri="{FF2B5EF4-FFF2-40B4-BE49-F238E27FC236}">
                <a16:creationId xmlns:a16="http://schemas.microsoft.com/office/drawing/2014/main" id="{9139DBD8-0FD8-48C5-A532-53264BAFF56A}"/>
              </a:ext>
            </a:extLst>
          </p:cNvPr>
          <p:cNvSpPr>
            <a:spLocks noChangeShapeType="1"/>
          </p:cNvSpPr>
          <p:nvPr/>
        </p:nvSpPr>
        <p:spPr bwMode="auto">
          <a:xfrm flipV="1">
            <a:off x="1979613" y="1844675"/>
            <a:ext cx="0" cy="3529013"/>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4579" name="任意多边形 24579">
            <a:extLst>
              <a:ext uri="{FF2B5EF4-FFF2-40B4-BE49-F238E27FC236}">
                <a16:creationId xmlns:a16="http://schemas.microsoft.com/office/drawing/2014/main" id="{6AA3F5C9-19D7-46DF-9DA7-B5757724E0EB}"/>
              </a:ext>
            </a:extLst>
          </p:cNvPr>
          <p:cNvSpPr>
            <a:spLocks noChangeArrowheads="1"/>
          </p:cNvSpPr>
          <p:nvPr/>
        </p:nvSpPr>
        <p:spPr bwMode="auto">
          <a:xfrm rot="-904951" flipH="1" flipV="1">
            <a:off x="3132138" y="3357563"/>
            <a:ext cx="1368425" cy="1441450"/>
          </a:xfrm>
          <a:custGeom>
            <a:avLst/>
            <a:gdLst>
              <a:gd name="T0" fmla="*/ 0 w 21600"/>
              <a:gd name="T1" fmla="*/ 0 h 21600"/>
              <a:gd name="T2" fmla="*/ 21600 w 21600"/>
              <a:gd name="T3" fmla="*/ 21600 h 21600"/>
              <a:gd name="T4" fmla="*/ 21600 w 21600"/>
              <a:gd name="T5" fmla="*/ 21600 h 21600"/>
              <a:gd name="T6" fmla="*/ 32400 w 21600"/>
              <a:gd name="T7" fmla="*/ 0 h 21600"/>
              <a:gd name="T8" fmla="*/ 43200 w 21600"/>
              <a:gd name="T9" fmla="*/ 21600 h 21600"/>
              <a:gd name="T10" fmla="*/ 42648 w 21600"/>
              <a:gd name="T11" fmla="*/ 28436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fill="none">
                <a:moveTo>
                  <a:pt x="0" y="0"/>
                </a:moveTo>
                <a:cubicBezTo>
                  <a:pt x="11929" y="0"/>
                  <a:pt x="21600" y="9671"/>
                  <a:pt x="21600" y="21600"/>
                </a:cubicBezTo>
              </a:path>
              <a:path w="21600" h="21600" stroke="0">
                <a:moveTo>
                  <a:pt x="21600" y="21600"/>
                </a:moveTo>
                <a:cubicBezTo>
                  <a:pt x="21600" y="9671"/>
                  <a:pt x="26435" y="0"/>
                  <a:pt x="32400" y="0"/>
                </a:cubicBezTo>
                <a:cubicBezTo>
                  <a:pt x="38365" y="0"/>
                  <a:pt x="43200" y="9671"/>
                  <a:pt x="43200" y="21600"/>
                </a:cubicBezTo>
                <a:cubicBezTo>
                  <a:pt x="43200" y="23991"/>
                  <a:pt x="43006" y="26290"/>
                  <a:pt x="42648" y="28436"/>
                </a:cubicBezTo>
                <a:lnTo>
                  <a:pt x="0" y="0"/>
                </a:lnTo>
                <a:close/>
              </a:path>
            </a:pathLst>
          </a:custGeom>
          <a:noFill/>
          <a:ln w="3810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4580" name="文本框 24580">
            <a:extLst>
              <a:ext uri="{FF2B5EF4-FFF2-40B4-BE49-F238E27FC236}">
                <a16:creationId xmlns:a16="http://schemas.microsoft.com/office/drawing/2014/main" id="{990916F1-3268-4E80-B8E4-233780B23CB3}"/>
              </a:ext>
            </a:extLst>
          </p:cNvPr>
          <p:cNvSpPr txBox="1">
            <a:spLocks noChangeArrowheads="1"/>
          </p:cNvSpPr>
          <p:nvPr/>
        </p:nvSpPr>
        <p:spPr bwMode="auto">
          <a:xfrm>
            <a:off x="6216650" y="5445125"/>
            <a:ext cx="29257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a:latin typeface="Tahoma" panose="020B0604030504040204" pitchFamily="34" charset="0"/>
                <a:ea typeface="黑体" panose="02010609060101010101" pitchFamily="49" charset="-122"/>
              </a:rPr>
              <a:t>接受补贴的地方性公共产品</a:t>
            </a:r>
          </a:p>
        </p:txBody>
      </p:sp>
      <p:sp>
        <p:nvSpPr>
          <p:cNvPr id="24581" name="文本框 24581">
            <a:extLst>
              <a:ext uri="{FF2B5EF4-FFF2-40B4-BE49-F238E27FC236}">
                <a16:creationId xmlns:a16="http://schemas.microsoft.com/office/drawing/2014/main" id="{46CCCE1B-6663-44EE-992E-59D9749FD27B}"/>
              </a:ext>
            </a:extLst>
          </p:cNvPr>
          <p:cNvSpPr txBox="1">
            <a:spLocks noChangeArrowheads="1"/>
          </p:cNvSpPr>
          <p:nvPr/>
        </p:nvSpPr>
        <p:spPr bwMode="auto">
          <a:xfrm>
            <a:off x="1452563" y="1196975"/>
            <a:ext cx="4572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p>
            <a:r>
              <a:rPr lang="zh-CN" altLang="en-US">
                <a:latin typeface="Tahoma" panose="020B0604030504040204" pitchFamily="34" charset="0"/>
                <a:ea typeface="黑体" panose="02010609060101010101" pitchFamily="49" charset="-122"/>
              </a:rPr>
              <a:t>其它产品</a:t>
            </a:r>
          </a:p>
        </p:txBody>
      </p:sp>
      <p:sp>
        <p:nvSpPr>
          <p:cNvPr id="24582" name="文本框 24582">
            <a:extLst>
              <a:ext uri="{FF2B5EF4-FFF2-40B4-BE49-F238E27FC236}">
                <a16:creationId xmlns:a16="http://schemas.microsoft.com/office/drawing/2014/main" id="{DEE3BA37-3D82-43B7-AF46-F28CD3234D07}"/>
              </a:ext>
            </a:extLst>
          </p:cNvPr>
          <p:cNvSpPr txBox="1">
            <a:spLocks noChangeArrowheads="1"/>
          </p:cNvSpPr>
          <p:nvPr/>
        </p:nvSpPr>
        <p:spPr bwMode="auto">
          <a:xfrm>
            <a:off x="1671638" y="2076450"/>
            <a:ext cx="3175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B</a:t>
            </a:r>
          </a:p>
        </p:txBody>
      </p:sp>
      <p:sp>
        <p:nvSpPr>
          <p:cNvPr id="24583" name="文本框 24583">
            <a:extLst>
              <a:ext uri="{FF2B5EF4-FFF2-40B4-BE49-F238E27FC236}">
                <a16:creationId xmlns:a16="http://schemas.microsoft.com/office/drawing/2014/main" id="{85C58026-E91F-41F6-9787-C6D319C55C4C}"/>
              </a:ext>
            </a:extLst>
          </p:cNvPr>
          <p:cNvSpPr txBox="1">
            <a:spLocks noChangeArrowheads="1"/>
          </p:cNvSpPr>
          <p:nvPr/>
        </p:nvSpPr>
        <p:spPr bwMode="auto">
          <a:xfrm>
            <a:off x="5651500" y="5445125"/>
            <a:ext cx="3381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D</a:t>
            </a:r>
          </a:p>
        </p:txBody>
      </p:sp>
      <p:sp>
        <p:nvSpPr>
          <p:cNvPr id="24584" name="文本框 24584">
            <a:extLst>
              <a:ext uri="{FF2B5EF4-FFF2-40B4-BE49-F238E27FC236}">
                <a16:creationId xmlns:a16="http://schemas.microsoft.com/office/drawing/2014/main" id="{861CC450-9049-44A7-B115-7ADD3CB932D0}"/>
              </a:ext>
            </a:extLst>
          </p:cNvPr>
          <p:cNvSpPr txBox="1">
            <a:spLocks noChangeArrowheads="1"/>
          </p:cNvSpPr>
          <p:nvPr/>
        </p:nvSpPr>
        <p:spPr bwMode="auto">
          <a:xfrm>
            <a:off x="3924300" y="5445125"/>
            <a:ext cx="3190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A</a:t>
            </a:r>
          </a:p>
        </p:txBody>
      </p:sp>
      <p:sp>
        <p:nvSpPr>
          <p:cNvPr id="24585" name="文本框 24585">
            <a:extLst>
              <a:ext uri="{FF2B5EF4-FFF2-40B4-BE49-F238E27FC236}">
                <a16:creationId xmlns:a16="http://schemas.microsoft.com/office/drawing/2014/main" id="{79CF672C-5E71-4DA2-9103-38A0EE259090}"/>
              </a:ext>
            </a:extLst>
          </p:cNvPr>
          <p:cNvSpPr txBox="1">
            <a:spLocks noChangeArrowheads="1"/>
          </p:cNvSpPr>
          <p:nvPr/>
        </p:nvSpPr>
        <p:spPr bwMode="auto">
          <a:xfrm>
            <a:off x="2843213" y="4076700"/>
            <a:ext cx="639762"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a:latin typeface="Tahoma" panose="020B0604030504040204" pitchFamily="34" charset="0"/>
              </a:rPr>
              <a:t>E</a:t>
            </a:r>
            <a:r>
              <a:rPr lang="en-US" altLang="zh-CN" sz="1600" baseline="-25000">
                <a:latin typeface="Tahoma" panose="020B0604030504040204" pitchFamily="34" charset="0"/>
              </a:rPr>
              <a:t>1</a:t>
            </a:r>
          </a:p>
        </p:txBody>
      </p:sp>
      <p:sp>
        <p:nvSpPr>
          <p:cNvPr id="24586" name="文本框 24586">
            <a:extLst>
              <a:ext uri="{FF2B5EF4-FFF2-40B4-BE49-F238E27FC236}">
                <a16:creationId xmlns:a16="http://schemas.microsoft.com/office/drawing/2014/main" id="{FC78332B-52FD-4E64-99FA-2A1BC816547E}"/>
              </a:ext>
            </a:extLst>
          </p:cNvPr>
          <p:cNvSpPr txBox="1">
            <a:spLocks noChangeArrowheads="1"/>
          </p:cNvSpPr>
          <p:nvPr/>
        </p:nvSpPr>
        <p:spPr bwMode="auto">
          <a:xfrm>
            <a:off x="3419475" y="3213100"/>
            <a:ext cx="434975"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a:latin typeface="Tahoma" panose="020B0604030504040204" pitchFamily="34" charset="0"/>
              </a:rPr>
              <a:t>E</a:t>
            </a:r>
            <a:r>
              <a:rPr lang="en-US" altLang="zh-CN" sz="1600" baseline="-25000">
                <a:latin typeface="Tahoma" panose="020B0604030504040204" pitchFamily="34" charset="0"/>
              </a:rPr>
              <a:t>2</a:t>
            </a:r>
          </a:p>
        </p:txBody>
      </p:sp>
      <p:sp>
        <p:nvSpPr>
          <p:cNvPr id="24587" name="文本框 24587">
            <a:extLst>
              <a:ext uri="{FF2B5EF4-FFF2-40B4-BE49-F238E27FC236}">
                <a16:creationId xmlns:a16="http://schemas.microsoft.com/office/drawing/2014/main" id="{FD4317E3-915E-4EE7-979E-C88C9AF39531}"/>
              </a:ext>
            </a:extLst>
          </p:cNvPr>
          <p:cNvSpPr txBox="1">
            <a:spLocks noChangeArrowheads="1"/>
          </p:cNvSpPr>
          <p:nvPr/>
        </p:nvSpPr>
        <p:spPr bwMode="auto">
          <a:xfrm>
            <a:off x="3203575" y="5435600"/>
            <a:ext cx="3095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zh-CN" altLang="zh-CN">
              <a:latin typeface="Tahoma" panose="020B0604030504040204" pitchFamily="34" charset="0"/>
            </a:endParaRPr>
          </a:p>
        </p:txBody>
      </p:sp>
      <p:sp>
        <p:nvSpPr>
          <p:cNvPr id="24588" name="文本框 24588">
            <a:extLst>
              <a:ext uri="{FF2B5EF4-FFF2-40B4-BE49-F238E27FC236}">
                <a16:creationId xmlns:a16="http://schemas.microsoft.com/office/drawing/2014/main" id="{D19C6BEC-60F4-4541-8A3D-589681C9CCFD}"/>
              </a:ext>
            </a:extLst>
          </p:cNvPr>
          <p:cNvSpPr txBox="1">
            <a:spLocks noChangeArrowheads="1"/>
          </p:cNvSpPr>
          <p:nvPr/>
        </p:nvSpPr>
        <p:spPr bwMode="auto">
          <a:xfrm>
            <a:off x="3059113" y="5445125"/>
            <a:ext cx="3175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K</a:t>
            </a:r>
          </a:p>
        </p:txBody>
      </p:sp>
      <p:sp>
        <p:nvSpPr>
          <p:cNvPr id="24589" name="文本框 24589">
            <a:extLst>
              <a:ext uri="{FF2B5EF4-FFF2-40B4-BE49-F238E27FC236}">
                <a16:creationId xmlns:a16="http://schemas.microsoft.com/office/drawing/2014/main" id="{6E4AE6D2-5568-4B62-BD6B-708292DD82FB}"/>
              </a:ext>
            </a:extLst>
          </p:cNvPr>
          <p:cNvSpPr txBox="1">
            <a:spLocks noChangeArrowheads="1"/>
          </p:cNvSpPr>
          <p:nvPr/>
        </p:nvSpPr>
        <p:spPr bwMode="auto">
          <a:xfrm>
            <a:off x="396875" y="333375"/>
            <a:ext cx="4449763"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2800">
                <a:solidFill>
                  <a:schemeClr val="bg1"/>
                </a:solidFill>
                <a:latin typeface="华文行楷" panose="02010800040101010101" pitchFamily="2" charset="-122"/>
                <a:ea typeface="黑体" panose="02010609060101010101" pitchFamily="49" charset="-122"/>
              </a:rPr>
              <a:t>有条件</a:t>
            </a:r>
            <a:r>
              <a:rPr lang="zh-CN" altLang="en-US" sz="2800">
                <a:solidFill>
                  <a:schemeClr val="bg1"/>
                </a:solidFill>
                <a:latin typeface="Tahoma" panose="020B0604030504040204" pitchFamily="34" charset="0"/>
                <a:ea typeface="黑体" panose="02010609060101010101" pitchFamily="49" charset="-122"/>
              </a:rPr>
              <a:t>封顶配套拨款的效应</a:t>
            </a:r>
          </a:p>
        </p:txBody>
      </p:sp>
      <p:sp>
        <p:nvSpPr>
          <p:cNvPr id="24590" name="直接连接符 24590">
            <a:extLst>
              <a:ext uri="{FF2B5EF4-FFF2-40B4-BE49-F238E27FC236}">
                <a16:creationId xmlns:a16="http://schemas.microsoft.com/office/drawing/2014/main" id="{6CB35663-945A-4443-BAC7-021C4D7101CC}"/>
              </a:ext>
            </a:extLst>
          </p:cNvPr>
          <p:cNvSpPr>
            <a:spLocks noChangeShapeType="1"/>
          </p:cNvSpPr>
          <p:nvPr/>
        </p:nvSpPr>
        <p:spPr bwMode="auto">
          <a:xfrm>
            <a:off x="1979613" y="2349500"/>
            <a:ext cx="2160587" cy="3024188"/>
          </a:xfrm>
          <a:prstGeom prst="line">
            <a:avLst/>
          </a:prstGeom>
          <a:noFill/>
          <a:ln w="38100">
            <a:solidFill>
              <a:srgbClr val="66FF66"/>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4591" name="直接连接符 24591">
            <a:extLst>
              <a:ext uri="{FF2B5EF4-FFF2-40B4-BE49-F238E27FC236}">
                <a16:creationId xmlns:a16="http://schemas.microsoft.com/office/drawing/2014/main" id="{41791142-63DB-4825-BB66-5BD9740E26ED}"/>
              </a:ext>
            </a:extLst>
          </p:cNvPr>
          <p:cNvSpPr>
            <a:spLocks noChangeShapeType="1"/>
          </p:cNvSpPr>
          <p:nvPr/>
        </p:nvSpPr>
        <p:spPr bwMode="auto">
          <a:xfrm>
            <a:off x="3779838" y="3860800"/>
            <a:ext cx="1152525" cy="1512888"/>
          </a:xfrm>
          <a:prstGeom prst="line">
            <a:avLst/>
          </a:prstGeom>
          <a:noFill/>
          <a:ln w="38100">
            <a:solidFill>
              <a:srgbClr val="66FF66"/>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4592" name="直接连接符 24592">
            <a:extLst>
              <a:ext uri="{FF2B5EF4-FFF2-40B4-BE49-F238E27FC236}">
                <a16:creationId xmlns:a16="http://schemas.microsoft.com/office/drawing/2014/main" id="{3175A1C3-76F5-42B2-B242-5F7C2F2B0600}"/>
              </a:ext>
            </a:extLst>
          </p:cNvPr>
          <p:cNvSpPr>
            <a:spLocks noChangeShapeType="1"/>
          </p:cNvSpPr>
          <p:nvPr/>
        </p:nvSpPr>
        <p:spPr bwMode="auto">
          <a:xfrm>
            <a:off x="1979613" y="2349500"/>
            <a:ext cx="1800225" cy="1511300"/>
          </a:xfrm>
          <a:prstGeom prst="line">
            <a:avLst/>
          </a:prstGeom>
          <a:noFill/>
          <a:ln w="38100">
            <a:solidFill>
              <a:srgbClr val="66FF66"/>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4593" name="直接连接符 24593">
            <a:extLst>
              <a:ext uri="{FF2B5EF4-FFF2-40B4-BE49-F238E27FC236}">
                <a16:creationId xmlns:a16="http://schemas.microsoft.com/office/drawing/2014/main" id="{56814B21-77B7-4A6E-A9CB-0045E6194671}"/>
              </a:ext>
            </a:extLst>
          </p:cNvPr>
          <p:cNvSpPr>
            <a:spLocks noChangeShapeType="1"/>
          </p:cNvSpPr>
          <p:nvPr/>
        </p:nvSpPr>
        <p:spPr bwMode="auto">
          <a:xfrm>
            <a:off x="3851275" y="3933825"/>
            <a:ext cx="1944688" cy="1439863"/>
          </a:xfrm>
          <a:prstGeom prst="line">
            <a:avLst/>
          </a:prstGeom>
          <a:noFill/>
          <a:ln w="38100">
            <a:solidFill>
              <a:srgbClr val="66FF66"/>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4594" name="文本框 24594">
            <a:extLst>
              <a:ext uri="{FF2B5EF4-FFF2-40B4-BE49-F238E27FC236}">
                <a16:creationId xmlns:a16="http://schemas.microsoft.com/office/drawing/2014/main" id="{E4B23FFA-94A4-41B2-8F3D-0D0323303EC8}"/>
              </a:ext>
            </a:extLst>
          </p:cNvPr>
          <p:cNvSpPr txBox="1">
            <a:spLocks noChangeArrowheads="1"/>
          </p:cNvSpPr>
          <p:nvPr/>
        </p:nvSpPr>
        <p:spPr bwMode="auto">
          <a:xfrm>
            <a:off x="3708400" y="3500438"/>
            <a:ext cx="3206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C</a:t>
            </a:r>
          </a:p>
        </p:txBody>
      </p:sp>
      <p:sp>
        <p:nvSpPr>
          <p:cNvPr id="24595" name="文本框 24595">
            <a:extLst>
              <a:ext uri="{FF2B5EF4-FFF2-40B4-BE49-F238E27FC236}">
                <a16:creationId xmlns:a16="http://schemas.microsoft.com/office/drawing/2014/main" id="{CDC03914-876B-4DF7-A8EA-0F1730F03A9D}"/>
              </a:ext>
            </a:extLst>
          </p:cNvPr>
          <p:cNvSpPr txBox="1">
            <a:spLocks noChangeArrowheads="1"/>
          </p:cNvSpPr>
          <p:nvPr/>
        </p:nvSpPr>
        <p:spPr bwMode="auto">
          <a:xfrm>
            <a:off x="4787900" y="5445125"/>
            <a:ext cx="3016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F</a:t>
            </a:r>
          </a:p>
        </p:txBody>
      </p:sp>
      <p:sp>
        <p:nvSpPr>
          <p:cNvPr id="24596" name="标题 24596">
            <a:extLst>
              <a:ext uri="{FF2B5EF4-FFF2-40B4-BE49-F238E27FC236}">
                <a16:creationId xmlns:a16="http://schemas.microsoft.com/office/drawing/2014/main" id="{898D56EF-B717-4700-9B28-AEEA81B27169}"/>
              </a:ext>
            </a:extLst>
          </p:cNvPr>
          <p:cNvSpPr>
            <a:spLocks noChangeArrowheads="1"/>
          </p:cNvSpPr>
          <p:nvPr>
            <p:ph type="title" idx="4294967295"/>
          </p:nvPr>
        </p:nvSpPr>
        <p:spPr>
          <a:xfrm>
            <a:off x="457200" y="457200"/>
            <a:ext cx="8229600" cy="1371600"/>
          </a:xfrm>
        </p:spPr>
        <p:txBody>
          <a:bodyPr/>
          <a:lstStyle/>
          <a:p>
            <a:r>
              <a:rPr lang="en-US" altLang="zh-CN"/>
              <a:t> </a:t>
            </a:r>
          </a:p>
        </p:txBody>
      </p:sp>
      <p:sp>
        <p:nvSpPr>
          <p:cNvPr id="24597" name="任意多边形 24597">
            <a:extLst>
              <a:ext uri="{FF2B5EF4-FFF2-40B4-BE49-F238E27FC236}">
                <a16:creationId xmlns:a16="http://schemas.microsoft.com/office/drawing/2014/main" id="{505EDE02-88F3-4631-9CC3-A9DE65AA79E1}"/>
              </a:ext>
            </a:extLst>
          </p:cNvPr>
          <p:cNvSpPr>
            <a:spLocks noChangeArrowheads="1"/>
          </p:cNvSpPr>
          <p:nvPr/>
        </p:nvSpPr>
        <p:spPr bwMode="auto">
          <a:xfrm rot="-726215" flipH="1" flipV="1">
            <a:off x="3132138" y="2636838"/>
            <a:ext cx="1368425" cy="1441450"/>
          </a:xfrm>
          <a:custGeom>
            <a:avLst/>
            <a:gdLst>
              <a:gd name="T0" fmla="*/ 0 w 21600"/>
              <a:gd name="T1" fmla="*/ 0 h 21600"/>
              <a:gd name="T2" fmla="*/ 21600 w 21600"/>
              <a:gd name="T3" fmla="*/ 21600 h 21600"/>
              <a:gd name="T4" fmla="*/ 21600 w 21600"/>
              <a:gd name="T5" fmla="*/ 21600 h 21600"/>
              <a:gd name="T6" fmla="*/ 32400 w 21600"/>
              <a:gd name="T7" fmla="*/ 0 h 21600"/>
              <a:gd name="T8" fmla="*/ 43200 w 21600"/>
              <a:gd name="T9" fmla="*/ 21600 h 21600"/>
              <a:gd name="T10" fmla="*/ 42648 w 21600"/>
              <a:gd name="T11" fmla="*/ 28436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fill="none">
                <a:moveTo>
                  <a:pt x="0" y="0"/>
                </a:moveTo>
                <a:cubicBezTo>
                  <a:pt x="11929" y="0"/>
                  <a:pt x="21600" y="9671"/>
                  <a:pt x="21600" y="21600"/>
                </a:cubicBezTo>
              </a:path>
              <a:path w="21600" h="21600" stroke="0">
                <a:moveTo>
                  <a:pt x="21600" y="21600"/>
                </a:moveTo>
                <a:cubicBezTo>
                  <a:pt x="21600" y="9671"/>
                  <a:pt x="26435" y="0"/>
                  <a:pt x="32400" y="0"/>
                </a:cubicBezTo>
                <a:cubicBezTo>
                  <a:pt x="38365" y="0"/>
                  <a:pt x="43200" y="9671"/>
                  <a:pt x="43200" y="21600"/>
                </a:cubicBezTo>
                <a:cubicBezTo>
                  <a:pt x="43200" y="23991"/>
                  <a:pt x="43006" y="26290"/>
                  <a:pt x="42648" y="28436"/>
                </a:cubicBezTo>
                <a:lnTo>
                  <a:pt x="0" y="0"/>
                </a:lnTo>
                <a:close/>
              </a:path>
            </a:pathLst>
          </a:custGeom>
          <a:noFill/>
          <a:ln w="3810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4598" name="文本框 24598">
            <a:extLst>
              <a:ext uri="{FF2B5EF4-FFF2-40B4-BE49-F238E27FC236}">
                <a16:creationId xmlns:a16="http://schemas.microsoft.com/office/drawing/2014/main" id="{55209019-BBDC-4D52-B83A-B7EE7649A97E}"/>
              </a:ext>
            </a:extLst>
          </p:cNvPr>
          <p:cNvSpPr txBox="1">
            <a:spLocks noChangeArrowheads="1"/>
          </p:cNvSpPr>
          <p:nvPr/>
        </p:nvSpPr>
        <p:spPr bwMode="auto">
          <a:xfrm>
            <a:off x="1547813" y="4005263"/>
            <a:ext cx="3349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G</a:t>
            </a:r>
          </a:p>
        </p:txBody>
      </p:sp>
      <p:sp>
        <p:nvSpPr>
          <p:cNvPr id="24599" name="文本框 24599">
            <a:extLst>
              <a:ext uri="{FF2B5EF4-FFF2-40B4-BE49-F238E27FC236}">
                <a16:creationId xmlns:a16="http://schemas.microsoft.com/office/drawing/2014/main" id="{841A151B-3AE4-4A3E-BECC-33CA1262D613}"/>
              </a:ext>
            </a:extLst>
          </p:cNvPr>
          <p:cNvSpPr txBox="1">
            <a:spLocks noChangeArrowheads="1"/>
          </p:cNvSpPr>
          <p:nvPr/>
        </p:nvSpPr>
        <p:spPr bwMode="auto">
          <a:xfrm>
            <a:off x="1547813" y="4067175"/>
            <a:ext cx="30956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zh-CN" altLang="zh-CN">
              <a:latin typeface="Tahoma" panose="020B0604030504040204" pitchFamily="34" charset="0"/>
            </a:endParaRPr>
          </a:p>
        </p:txBody>
      </p:sp>
      <p:sp>
        <p:nvSpPr>
          <p:cNvPr id="24600" name="文本框 24600">
            <a:extLst>
              <a:ext uri="{FF2B5EF4-FFF2-40B4-BE49-F238E27FC236}">
                <a16:creationId xmlns:a16="http://schemas.microsoft.com/office/drawing/2014/main" id="{1ABC0944-C94E-4E40-B019-7BD9C5B391CE}"/>
              </a:ext>
            </a:extLst>
          </p:cNvPr>
          <p:cNvSpPr txBox="1">
            <a:spLocks noChangeArrowheads="1"/>
          </p:cNvSpPr>
          <p:nvPr/>
        </p:nvSpPr>
        <p:spPr bwMode="auto">
          <a:xfrm>
            <a:off x="1763713" y="5445125"/>
            <a:ext cx="34448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O</a:t>
            </a:r>
          </a:p>
        </p:txBody>
      </p:sp>
      <p:sp>
        <p:nvSpPr>
          <p:cNvPr id="24601" name="直接连接符 24601">
            <a:extLst>
              <a:ext uri="{FF2B5EF4-FFF2-40B4-BE49-F238E27FC236}">
                <a16:creationId xmlns:a16="http://schemas.microsoft.com/office/drawing/2014/main" id="{846663D2-63C5-40A6-937B-B8B615492F9D}"/>
              </a:ext>
            </a:extLst>
          </p:cNvPr>
          <p:cNvSpPr>
            <a:spLocks noChangeShapeType="1"/>
          </p:cNvSpPr>
          <p:nvPr/>
        </p:nvSpPr>
        <p:spPr bwMode="auto">
          <a:xfrm flipH="1">
            <a:off x="3059113" y="3860800"/>
            <a:ext cx="720725" cy="0"/>
          </a:xfrm>
          <a:prstGeom prst="line">
            <a:avLst/>
          </a:prstGeom>
          <a:noFill/>
          <a:ln w="28575">
            <a:solidFill>
              <a:srgbClr val="66FF66"/>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4602" name="文本框 24602">
            <a:extLst>
              <a:ext uri="{FF2B5EF4-FFF2-40B4-BE49-F238E27FC236}">
                <a16:creationId xmlns:a16="http://schemas.microsoft.com/office/drawing/2014/main" id="{C797436F-8FD9-4FEA-A49D-F428F30627B5}"/>
              </a:ext>
            </a:extLst>
          </p:cNvPr>
          <p:cNvSpPr txBox="1">
            <a:spLocks noChangeArrowheads="1"/>
          </p:cNvSpPr>
          <p:nvPr/>
        </p:nvSpPr>
        <p:spPr bwMode="auto">
          <a:xfrm>
            <a:off x="2987675" y="3573463"/>
            <a:ext cx="298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a:latin typeface="Tahoma" panose="020B0604030504040204" pitchFamily="34" charset="0"/>
              </a:rPr>
              <a:t>L</a:t>
            </a:r>
          </a:p>
        </p:txBody>
      </p:sp>
      <p:sp>
        <p:nvSpPr>
          <p:cNvPr id="24603" name="直接连接符 24603">
            <a:extLst>
              <a:ext uri="{FF2B5EF4-FFF2-40B4-BE49-F238E27FC236}">
                <a16:creationId xmlns:a16="http://schemas.microsoft.com/office/drawing/2014/main" id="{2F736C9E-25C8-4137-8555-31F4B9FD32B2}"/>
              </a:ext>
            </a:extLst>
          </p:cNvPr>
          <p:cNvSpPr>
            <a:spLocks noChangeShapeType="1"/>
          </p:cNvSpPr>
          <p:nvPr/>
        </p:nvSpPr>
        <p:spPr bwMode="auto">
          <a:xfrm>
            <a:off x="3419475" y="3573463"/>
            <a:ext cx="0" cy="1800225"/>
          </a:xfrm>
          <a:prstGeom prst="line">
            <a:avLst/>
          </a:prstGeom>
          <a:noFill/>
          <a:ln w="28575">
            <a:solidFill>
              <a:srgbClr val="66FF66"/>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4604" name="直接连接符 24604">
            <a:extLst>
              <a:ext uri="{FF2B5EF4-FFF2-40B4-BE49-F238E27FC236}">
                <a16:creationId xmlns:a16="http://schemas.microsoft.com/office/drawing/2014/main" id="{F1C07E65-79E2-41C0-B99D-202143C1AE39}"/>
              </a:ext>
            </a:extLst>
          </p:cNvPr>
          <p:cNvSpPr>
            <a:spLocks noChangeShapeType="1"/>
          </p:cNvSpPr>
          <p:nvPr/>
        </p:nvSpPr>
        <p:spPr bwMode="auto">
          <a:xfrm flipH="1">
            <a:off x="1979613" y="3573463"/>
            <a:ext cx="1439862" cy="0"/>
          </a:xfrm>
          <a:prstGeom prst="line">
            <a:avLst/>
          </a:prstGeom>
          <a:noFill/>
          <a:ln w="28575">
            <a:solidFill>
              <a:srgbClr val="66FF66"/>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4605" name="直接连接符 24605">
            <a:extLst>
              <a:ext uri="{FF2B5EF4-FFF2-40B4-BE49-F238E27FC236}">
                <a16:creationId xmlns:a16="http://schemas.microsoft.com/office/drawing/2014/main" id="{6C7186CF-77BF-46D9-A2FC-EA76C674ADEB}"/>
              </a:ext>
            </a:extLst>
          </p:cNvPr>
          <p:cNvSpPr>
            <a:spLocks noChangeShapeType="1"/>
          </p:cNvSpPr>
          <p:nvPr/>
        </p:nvSpPr>
        <p:spPr bwMode="auto">
          <a:xfrm>
            <a:off x="3203575" y="4076700"/>
            <a:ext cx="0" cy="1296988"/>
          </a:xfrm>
          <a:prstGeom prst="line">
            <a:avLst/>
          </a:prstGeom>
          <a:noFill/>
          <a:ln w="28575">
            <a:solidFill>
              <a:srgbClr val="66FF66"/>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4606" name="直接连接符 24606">
            <a:extLst>
              <a:ext uri="{FF2B5EF4-FFF2-40B4-BE49-F238E27FC236}">
                <a16:creationId xmlns:a16="http://schemas.microsoft.com/office/drawing/2014/main" id="{B7140D14-EA4C-4783-974D-37452DBD7D41}"/>
              </a:ext>
            </a:extLst>
          </p:cNvPr>
          <p:cNvSpPr>
            <a:spLocks noChangeShapeType="1"/>
          </p:cNvSpPr>
          <p:nvPr/>
        </p:nvSpPr>
        <p:spPr bwMode="auto">
          <a:xfrm flipH="1">
            <a:off x="1979613" y="4076700"/>
            <a:ext cx="1223962" cy="0"/>
          </a:xfrm>
          <a:prstGeom prst="line">
            <a:avLst/>
          </a:prstGeom>
          <a:noFill/>
          <a:ln w="28575">
            <a:solidFill>
              <a:srgbClr val="66FF66"/>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4607" name="文本框 24607">
            <a:extLst>
              <a:ext uri="{FF2B5EF4-FFF2-40B4-BE49-F238E27FC236}">
                <a16:creationId xmlns:a16="http://schemas.microsoft.com/office/drawing/2014/main" id="{34561A68-54FD-4DEF-85B3-9009248F3E11}"/>
              </a:ext>
            </a:extLst>
          </p:cNvPr>
          <p:cNvSpPr txBox="1">
            <a:spLocks noChangeArrowheads="1"/>
          </p:cNvSpPr>
          <p:nvPr/>
        </p:nvSpPr>
        <p:spPr bwMode="auto">
          <a:xfrm>
            <a:off x="1619250" y="3429000"/>
            <a:ext cx="2682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a:latin typeface="Tahoma" panose="020B0604030504040204" pitchFamily="34" charset="0"/>
              </a:rPr>
              <a:t>I</a:t>
            </a:r>
          </a:p>
        </p:txBody>
      </p:sp>
      <p:sp>
        <p:nvSpPr>
          <p:cNvPr id="24608" name="文本框 24608">
            <a:extLst>
              <a:ext uri="{FF2B5EF4-FFF2-40B4-BE49-F238E27FC236}">
                <a16:creationId xmlns:a16="http://schemas.microsoft.com/office/drawing/2014/main" id="{3057588C-771F-4593-AC4B-8BCEB6D3DCD2}"/>
              </a:ext>
            </a:extLst>
          </p:cNvPr>
          <p:cNvSpPr txBox="1">
            <a:spLocks noChangeArrowheads="1"/>
          </p:cNvSpPr>
          <p:nvPr/>
        </p:nvSpPr>
        <p:spPr bwMode="auto">
          <a:xfrm>
            <a:off x="3276600" y="5445125"/>
            <a:ext cx="3492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a:t>H</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0" fill="hold">
                                          <p:stCondLst>
                                            <p:cond delay="0"/>
                                          </p:stCondLst>
                                        </p:cTn>
                                        <p:tgtEl>
                                          <p:spTgt spid="24596"/>
                                        </p:tgtEl>
                                        <p:attrNameLst>
                                          <p:attrName>style.visibility</p:attrName>
                                        </p:attrNameLst>
                                      </p:cBhvr>
                                      <p:to>
                                        <p:strVal val="visible"/>
                                      </p:to>
                                    </p:set>
                                    <p:anim calcmode="lin" valueType="num">
                                      <p:cBhvr>
                                        <p:cTn id="7" dur="1000" fill="hold"/>
                                        <p:tgtEl>
                                          <p:spTgt spid="24596"/>
                                        </p:tgtEl>
                                        <p:attrNameLst>
                                          <p:attrName>ppt_x</p:attrName>
                                        </p:attrNameLst>
                                      </p:cBhvr>
                                      <p:tavLst>
                                        <p:tav tm="0">
                                          <p:val>
                                            <p:strVal val="#ppt_x-.2"/>
                                          </p:val>
                                        </p:tav>
                                        <p:tav tm="100000">
                                          <p:val>
                                            <p:strVal val="#ppt_x"/>
                                          </p:val>
                                        </p:tav>
                                      </p:tavLst>
                                    </p:anim>
                                    <p:anim calcmode="lin" valueType="num">
                                      <p:cBhvr>
                                        <p:cTn id="8" dur="1000" fill="hold"/>
                                        <p:tgtEl>
                                          <p:spTgt spid="24596"/>
                                        </p:tgtEl>
                                        <p:attrNameLst>
                                          <p:attrName>ppt_y</p:attrName>
                                        </p:attrNameLst>
                                      </p:cBhvr>
                                      <p:tavLst>
                                        <p:tav tm="0">
                                          <p:val>
                                            <p:strVal val="#ppt_y"/>
                                          </p:val>
                                        </p:tav>
                                        <p:tav tm="100000">
                                          <p:val>
                                            <p:strVal val="#ppt_y"/>
                                          </p:val>
                                        </p:tav>
                                      </p:tavLst>
                                    </p:anim>
                                    <p:animEffect transition="in" filter="wipe(right)" prLst="gradientSize: 0.1">
                                      <p:cBhvr>
                                        <p:cTn id="9" dur="1000"/>
                                        <p:tgtEl>
                                          <p:spTgt spid="245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96" grpId="0" bldLvl="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标题 25601">
            <a:extLst>
              <a:ext uri="{FF2B5EF4-FFF2-40B4-BE49-F238E27FC236}">
                <a16:creationId xmlns:a16="http://schemas.microsoft.com/office/drawing/2014/main" id="{79130759-40F2-40E6-BFFE-1032889D7DDB}"/>
              </a:ext>
            </a:extLst>
          </p:cNvPr>
          <p:cNvSpPr>
            <a:spLocks noChangeArrowheads="1"/>
          </p:cNvSpPr>
          <p:nvPr>
            <p:ph type="title"/>
          </p:nvPr>
        </p:nvSpPr>
        <p:spPr/>
        <p:txBody>
          <a:bodyPr/>
          <a:lstStyle/>
          <a:p>
            <a:endParaRPr lang="zh-CN" altLang="zh-CN"/>
          </a:p>
        </p:txBody>
      </p:sp>
      <p:sp>
        <p:nvSpPr>
          <p:cNvPr id="25602" name="文本占位符 25602">
            <a:extLst>
              <a:ext uri="{FF2B5EF4-FFF2-40B4-BE49-F238E27FC236}">
                <a16:creationId xmlns:a16="http://schemas.microsoft.com/office/drawing/2014/main" id="{8EC4B730-72DB-450F-8CCD-AB63721B32F7}"/>
              </a:ext>
            </a:extLst>
          </p:cNvPr>
          <p:cNvSpPr>
            <a:spLocks noChangeArrowheads="1"/>
          </p:cNvSpPr>
          <p:nvPr>
            <p:ph idx="1"/>
          </p:nvPr>
        </p:nvSpPr>
        <p:spPr>
          <a:xfrm>
            <a:off x="755650" y="1989138"/>
            <a:ext cx="8229600" cy="3886200"/>
          </a:xfrm>
        </p:spPr>
        <p:txBody>
          <a:bodyPr/>
          <a:lstStyle/>
          <a:p>
            <a:pPr>
              <a:buFont typeface="Arial" panose="020B0604020202020204" pitchFamily="34" charset="0"/>
              <a:buNone/>
            </a:pPr>
            <a:endParaRPr lang="zh-CN" altLang="en-US">
              <a:solidFill>
                <a:schemeClr val="accent2"/>
              </a:solidFill>
              <a:ea typeface="华文行楷" panose="02010800040101010101" pitchFamily="2" charset="-122"/>
            </a:endParaRPr>
          </a:p>
          <a:p>
            <a:pPr algn="ctr">
              <a:buFont typeface="Arial" panose="020B0604020202020204" pitchFamily="34" charset="0"/>
              <a:buNone/>
            </a:pPr>
            <a:r>
              <a:rPr lang="zh-CN" altLang="en-US" sz="5400">
                <a:latin typeface="黑体" panose="02010609060101010101" pitchFamily="49" charset="-122"/>
                <a:ea typeface="黑体" panose="02010609060101010101" pitchFamily="49" charset="-122"/>
              </a:rPr>
              <a:t>5.3 政府间财政转移支付的目标与方式的选择</a:t>
            </a:r>
          </a:p>
        </p:txBody>
      </p:sp>
    </p:spTree>
  </p:cSld>
  <p:clrMapOvr>
    <a:masterClrMapping/>
  </p:clrMapOvr>
  <p:transition spd="slow">
    <p:random/>
    <p:sndAc>
      <p:stSnd>
        <p:snd r:embed="rId2" name="camera.wav"/>
      </p:stSnd>
    </p:sndAc>
  </p:transition>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标题 26625">
            <a:extLst>
              <a:ext uri="{FF2B5EF4-FFF2-40B4-BE49-F238E27FC236}">
                <a16:creationId xmlns:a16="http://schemas.microsoft.com/office/drawing/2014/main" id="{63A65264-3B24-426A-9050-7D3B5CAF8AE6}"/>
              </a:ext>
            </a:extLst>
          </p:cNvPr>
          <p:cNvSpPr>
            <a:spLocks noChangeArrowheads="1"/>
          </p:cNvSpPr>
          <p:nvPr>
            <p:ph type="title"/>
          </p:nvPr>
        </p:nvSpPr>
        <p:spPr>
          <a:xfrm>
            <a:off x="215900" y="214313"/>
            <a:ext cx="7885113" cy="725487"/>
          </a:xfrm>
        </p:spPr>
        <p:txBody>
          <a:bodyPr/>
          <a:lstStyle/>
          <a:p>
            <a:r>
              <a:rPr lang="zh-CN" altLang="en-US">
                <a:latin typeface="黑体" panose="02010609060101010101" pitchFamily="49" charset="-122"/>
                <a:ea typeface="黑体" panose="02010609060101010101" pitchFamily="49" charset="-122"/>
              </a:rPr>
              <a:t>5.3.1 弥补地方财政缺口</a:t>
            </a:r>
            <a:endParaRPr lang="zh-CN" altLang="en-US" b="1">
              <a:latin typeface="黑体" panose="02010609060101010101" pitchFamily="49" charset="-122"/>
              <a:ea typeface="黑体" panose="02010609060101010101" pitchFamily="49" charset="-122"/>
            </a:endParaRPr>
          </a:p>
        </p:txBody>
      </p:sp>
      <p:sp>
        <p:nvSpPr>
          <p:cNvPr id="26627" name="内容占位符 26626">
            <a:extLst>
              <a:ext uri="{FF2B5EF4-FFF2-40B4-BE49-F238E27FC236}">
                <a16:creationId xmlns:a16="http://schemas.microsoft.com/office/drawing/2014/main" id="{C9671D24-6D11-4644-A763-1197E033176E}"/>
              </a:ext>
            </a:extLst>
          </p:cNvPr>
          <p:cNvSpPr>
            <a:spLocks noChangeArrowheads="1"/>
          </p:cNvSpPr>
          <p:nvPr>
            <p:ph idx="1"/>
          </p:nvPr>
        </p:nvSpPr>
        <p:spPr>
          <a:xfrm>
            <a:off x="468313" y="1844675"/>
            <a:ext cx="8229600" cy="4527550"/>
          </a:xfrm>
        </p:spPr>
        <p:txBody>
          <a:bodyPr/>
          <a:lstStyle/>
          <a:p>
            <a:r>
              <a:rPr lang="zh-CN" altLang="en-US">
                <a:latin typeface="黑体" panose="02010609060101010101" pitchFamily="49" charset="-122"/>
                <a:ea typeface="黑体" panose="02010609060101010101" pitchFamily="49" charset="-122"/>
              </a:rPr>
              <a:t>地方财政缺口（</a:t>
            </a:r>
            <a:r>
              <a:rPr lang="zh-CN" altLang="en-US">
                <a:latin typeface="Times New Roman" panose="02020603050405020304" pitchFamily="18" charset="0"/>
                <a:ea typeface="黑体" panose="02010609060101010101" pitchFamily="49" charset="-122"/>
              </a:rPr>
              <a:t>Local Fiscal Gap</a:t>
            </a:r>
            <a:r>
              <a:rPr lang="zh-CN" altLang="en-US">
                <a:latin typeface="黑体" panose="02010609060101010101" pitchFamily="49" charset="-122"/>
                <a:ea typeface="黑体" panose="02010609060101010101" pitchFamily="49" charset="-122"/>
              </a:rPr>
              <a:t>）</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反映的是一个多级政府间支出职责和收入能力之间的结构性失衡，它是纵向财政失衡的一种表现 。</a:t>
            </a:r>
          </a:p>
          <a:p>
            <a:r>
              <a:rPr lang="zh-CN" altLang="en-US">
                <a:latin typeface="黑体" panose="02010609060101010101" pitchFamily="49" charset="-122"/>
                <a:ea typeface="黑体" panose="02010609060101010101" pitchFamily="49" charset="-122"/>
              </a:rPr>
              <a:t>纵向财政失衡是确保中央政府有效行使宏观调控职能的需要。</a:t>
            </a:r>
          </a:p>
          <a:p>
            <a:r>
              <a:rPr lang="zh-CN" altLang="en-US">
                <a:latin typeface="黑体" panose="02010609060101010101" pitchFamily="49" charset="-122"/>
                <a:ea typeface="黑体" panose="02010609060101010101" pitchFamily="49" charset="-122"/>
              </a:rPr>
              <a:t>地方财政缺口不同于地方财政赤字。</a:t>
            </a:r>
          </a:p>
          <a:p>
            <a:r>
              <a:rPr lang="zh-CN" altLang="en-US">
                <a:latin typeface="黑体" panose="02010609060101010101" pitchFamily="49" charset="-122"/>
                <a:ea typeface="黑体" panose="02010609060101010101" pitchFamily="49" charset="-122"/>
              </a:rPr>
              <a:t>一般用无条件拨款来弥补地方财政缺口。</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fade">
                                      <p:cBhvr>
                                        <p:cTn id="7" dur="2000"/>
                                        <p:tgtEl>
                                          <p:spTgt spid="266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6627">
                                            <p:txEl>
                                              <p:pRg st="0" end="0"/>
                                            </p:txEl>
                                          </p:spTgt>
                                        </p:tgtEl>
                                        <p:attrNameLst>
                                          <p:attrName>style.visibility</p:attrName>
                                        </p:attrNameLst>
                                      </p:cBhvr>
                                      <p:to>
                                        <p:strVal val="visible"/>
                                      </p:to>
                                    </p:set>
                                    <p:animEffect transition="in" filter="wipe(left)">
                                      <p:cBhvr>
                                        <p:cTn id="12" dur="500"/>
                                        <p:tgtEl>
                                          <p:spTgt spid="2662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6627">
                                            <p:txEl>
                                              <p:pRg st="1" end="1"/>
                                            </p:txEl>
                                          </p:spTgt>
                                        </p:tgtEl>
                                        <p:attrNameLst>
                                          <p:attrName>style.visibility</p:attrName>
                                        </p:attrNameLst>
                                      </p:cBhvr>
                                      <p:to>
                                        <p:strVal val="visible"/>
                                      </p:to>
                                    </p:set>
                                    <p:animEffect transition="in" filter="wipe(left)">
                                      <p:cBhvr>
                                        <p:cTn id="17" dur="500"/>
                                        <p:tgtEl>
                                          <p:spTgt spid="2662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6627">
                                            <p:txEl>
                                              <p:pRg st="2" end="2"/>
                                            </p:txEl>
                                          </p:spTgt>
                                        </p:tgtEl>
                                        <p:attrNameLst>
                                          <p:attrName>style.visibility</p:attrName>
                                        </p:attrNameLst>
                                      </p:cBhvr>
                                      <p:to>
                                        <p:strVal val="visible"/>
                                      </p:to>
                                    </p:set>
                                    <p:animEffect transition="in" filter="wipe(left)">
                                      <p:cBhvr>
                                        <p:cTn id="22" dur="500"/>
                                        <p:tgtEl>
                                          <p:spTgt spid="2662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6627">
                                            <p:txEl>
                                              <p:pRg st="3" end="3"/>
                                            </p:txEl>
                                          </p:spTgt>
                                        </p:tgtEl>
                                        <p:attrNameLst>
                                          <p:attrName>style.visibility</p:attrName>
                                        </p:attrNameLst>
                                      </p:cBhvr>
                                      <p:to>
                                        <p:strVal val="visible"/>
                                      </p:to>
                                    </p:set>
                                    <p:animEffect transition="in" filter="wipe(left)">
                                      <p:cBhvr>
                                        <p:cTn id="27" dur="500"/>
                                        <p:tgtEl>
                                          <p:spTgt spid="26627">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6627">
                                            <p:txEl>
                                              <p:pRg st="4" end="4"/>
                                            </p:txEl>
                                          </p:spTgt>
                                        </p:tgtEl>
                                        <p:attrNameLst>
                                          <p:attrName>style.visibility</p:attrName>
                                        </p:attrNameLst>
                                      </p:cBhvr>
                                      <p:to>
                                        <p:strVal val="visible"/>
                                      </p:to>
                                    </p:set>
                                    <p:animEffect transition="in" filter="wipe(left)">
                                      <p:cBhvr>
                                        <p:cTn id="32" dur="500"/>
                                        <p:tgtEl>
                                          <p:spTgt spid="266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P spid="26627"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标题 27649">
            <a:extLst>
              <a:ext uri="{FF2B5EF4-FFF2-40B4-BE49-F238E27FC236}">
                <a16:creationId xmlns:a16="http://schemas.microsoft.com/office/drawing/2014/main" id="{1239D5AB-F321-4673-BD98-A002E4474710}"/>
              </a:ext>
            </a:extLst>
          </p:cNvPr>
          <p:cNvSpPr>
            <a:spLocks noChangeArrowheads="1"/>
          </p:cNvSpPr>
          <p:nvPr>
            <p:ph type="title"/>
          </p:nvPr>
        </p:nvSpPr>
        <p:spPr>
          <a:xfrm>
            <a:off x="214313" y="214313"/>
            <a:ext cx="8031162" cy="725487"/>
          </a:xfrm>
        </p:spPr>
        <p:txBody>
          <a:bodyPr/>
          <a:lstStyle/>
          <a:p>
            <a:r>
              <a:rPr lang="zh-CN" altLang="en-US">
                <a:latin typeface="黑体" panose="02010609060101010101" pitchFamily="49" charset="-122"/>
                <a:ea typeface="黑体" panose="02010609060101010101" pitchFamily="49" charset="-122"/>
              </a:rPr>
              <a:t>5.3.2 辖区间外部效应的内部化</a:t>
            </a:r>
            <a:endParaRPr lang="zh-CN" altLang="en-US" sz="2400" b="1">
              <a:latin typeface="楷体_GB2312" pitchFamily="1" charset="-122"/>
              <a:ea typeface="楷体_GB2312" pitchFamily="1" charset="-122"/>
            </a:endParaRPr>
          </a:p>
        </p:txBody>
      </p:sp>
      <p:sp>
        <p:nvSpPr>
          <p:cNvPr id="27651" name="内容占位符 27650">
            <a:extLst>
              <a:ext uri="{FF2B5EF4-FFF2-40B4-BE49-F238E27FC236}">
                <a16:creationId xmlns:a16="http://schemas.microsoft.com/office/drawing/2014/main" id="{F27FAC5B-0895-4E51-BD01-4D94F922CB54}"/>
              </a:ext>
            </a:extLst>
          </p:cNvPr>
          <p:cNvSpPr>
            <a:spLocks noChangeArrowheads="1"/>
          </p:cNvSpPr>
          <p:nvPr>
            <p:ph idx="1"/>
          </p:nvPr>
        </p:nvSpPr>
        <p:spPr>
          <a:xfrm>
            <a:off x="468313" y="1773238"/>
            <a:ext cx="8229600" cy="4525962"/>
          </a:xfrm>
        </p:spPr>
        <p:txBody>
          <a:bodyPr/>
          <a:lstStyle/>
          <a:p>
            <a:r>
              <a:rPr lang="zh-CN" altLang="en-US">
                <a:latin typeface="黑体" panose="02010609060101010101" pitchFamily="49" charset="-122"/>
                <a:ea typeface="黑体" panose="02010609060101010101" pitchFamily="49" charset="-122"/>
              </a:rPr>
              <a:t>辖区间外部效应的存在使得地方财政活动中收益与成本的对等关系得不到保证，从而使得资源配置也难以达到有效状态。</a:t>
            </a:r>
          </a:p>
          <a:p>
            <a:r>
              <a:rPr lang="zh-CN" altLang="en-US">
                <a:latin typeface="黑体" panose="02010609060101010101" pitchFamily="49" charset="-122"/>
                <a:ea typeface="黑体" panose="02010609060101010101" pitchFamily="49" charset="-122"/>
              </a:rPr>
              <a:t>辖区间的外部效应具体包括辖区间效益的外溢（正外部性）和辖区间成本的外溢（负外部性） 。</a:t>
            </a:r>
          </a:p>
          <a:p>
            <a:r>
              <a:rPr lang="zh-CN" altLang="en-US">
                <a:latin typeface="黑体" panose="02010609060101010101" pitchFamily="49" charset="-122"/>
                <a:ea typeface="黑体" panose="02010609060101010101" pitchFamily="49" charset="-122"/>
              </a:rPr>
              <a:t>有条件配套补助是适合于外部效应内部化的财政转移支付方式。</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withEffect">
                                  <p:stCondLst>
                                    <p:cond delay="0"/>
                                  </p:stCondLst>
                                  <p:iterate type="lt">
                                    <p:tmPct val="10000"/>
                                  </p:iterate>
                                  <p:childTnLst>
                                    <p:set>
                                      <p:cBhvr>
                                        <p:cTn id="6" dur="0" fill="hold">
                                          <p:stCondLst>
                                            <p:cond delay="0"/>
                                          </p:stCondLst>
                                        </p:cTn>
                                        <p:tgtEl>
                                          <p:spTgt spid="27650"/>
                                        </p:tgtEl>
                                        <p:attrNameLst>
                                          <p:attrName>style.visibility</p:attrName>
                                        </p:attrNameLst>
                                      </p:cBhvr>
                                      <p:to>
                                        <p:strVal val="visible"/>
                                      </p:to>
                                    </p:set>
                                    <p:anim calcmode="lin" valueType="num">
                                      <p:cBhvr additive="base">
                                        <p:cTn id="7" dur="799" fill="hold">
                                          <p:stCondLst>
                                            <p:cond delay="0"/>
                                          </p:stCondLst>
                                        </p:cTn>
                                        <p:tgtEl>
                                          <p:spTgt spid="27650"/>
                                        </p:tgtEl>
                                        <p:attrNameLst>
                                          <p:attrName>ppt_x</p:attrName>
                                        </p:attrNameLst>
                                      </p:cBhvr>
                                      <p:tavLst>
                                        <p:tav tm="0">
                                          <p:val>
                                            <p:strVal val="0-#ppt_w/2"/>
                                          </p:val>
                                        </p:tav>
                                        <p:tav tm="100000">
                                          <p:val>
                                            <p:strVal val="#ppt_x"/>
                                          </p:val>
                                        </p:tav>
                                      </p:tavLst>
                                    </p:anim>
                                    <p:anim calcmode="lin" valueType="num">
                                      <p:cBhvr additive="base">
                                        <p:cTn id="8" dur="799" fill="hold">
                                          <p:stCondLst>
                                            <p:cond delay="0"/>
                                          </p:stCondLst>
                                        </p:cTn>
                                        <p:tgtEl>
                                          <p:spTgt spid="27650"/>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0" presetClass="entr" presetSubtype="0" fill="hold" grpId="0" nodeType="clickEffect">
                                  <p:stCondLst>
                                    <p:cond delay="0"/>
                                  </p:stCondLst>
                                  <p:iterate type="lt">
                                    <p:tmPct val="10000"/>
                                  </p:iterate>
                                  <p:childTnLst>
                                    <p:set>
                                      <p:cBhvr>
                                        <p:cTn id="12" dur="0" fill="hold">
                                          <p:stCondLst>
                                            <p:cond delay="0"/>
                                          </p:stCondLst>
                                        </p:cTn>
                                        <p:tgtEl>
                                          <p:spTgt spid="27651">
                                            <p:txEl>
                                              <p:pRg st="0" end="0"/>
                                            </p:txEl>
                                          </p:spTgt>
                                        </p:tgtEl>
                                        <p:attrNameLst>
                                          <p:attrName>style.visibility</p:attrName>
                                        </p:attrNameLst>
                                      </p:cBhvr>
                                      <p:to>
                                        <p:strVal val="visible"/>
                                      </p:to>
                                    </p:set>
                                    <p:animEffect transition="in" filter="fade">
                                      <p:cBhvr>
                                        <p:cTn id="13" dur="1000"/>
                                        <p:tgtEl>
                                          <p:spTgt spid="27651">
                                            <p:txEl>
                                              <p:pRg st="0" end="0"/>
                                            </p:txEl>
                                          </p:spTgt>
                                        </p:tgtEl>
                                      </p:cBhvr>
                                    </p:animEffect>
                                    <p:anim calcmode="lin" valueType="num">
                                      <p:cBhvr>
                                        <p:cTn id="14" dur="1000" fill="hold"/>
                                        <p:tgtEl>
                                          <p:spTgt spid="27651">
                                            <p:txEl>
                                              <p:pRg st="0" end="0"/>
                                            </p:txEl>
                                          </p:spTgt>
                                        </p:tgtEl>
                                        <p:attrNameLst>
                                          <p:attrName>ppt_x</p:attrName>
                                        </p:attrNameLst>
                                      </p:cBhvr>
                                      <p:tavLst>
                                        <p:tav tm="0">
                                          <p:val>
                                            <p:strVal val="#ppt_x-.1"/>
                                          </p:val>
                                        </p:tav>
                                        <p:tav tm="100000">
                                          <p:val>
                                            <p:strVal val="#ppt_x"/>
                                          </p:val>
                                        </p:tav>
                                      </p:tavLst>
                                    </p:anim>
                                    <p:anim calcmode="lin" valueType="num">
                                      <p:cBhvr>
                                        <p:cTn id="15" dur="1000" fill="hold"/>
                                        <p:tgtEl>
                                          <p:spTgt spid="276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40" presetClass="entr" presetSubtype="0" fill="hold" grpId="0" nodeType="clickEffect">
                                  <p:stCondLst>
                                    <p:cond delay="0"/>
                                  </p:stCondLst>
                                  <p:iterate type="lt">
                                    <p:tmPct val="10000"/>
                                  </p:iterate>
                                  <p:childTnLst>
                                    <p:set>
                                      <p:cBhvr>
                                        <p:cTn id="19" dur="0" fill="hold">
                                          <p:stCondLst>
                                            <p:cond delay="0"/>
                                          </p:stCondLst>
                                        </p:cTn>
                                        <p:tgtEl>
                                          <p:spTgt spid="27651">
                                            <p:txEl>
                                              <p:pRg st="1" end="1"/>
                                            </p:txEl>
                                          </p:spTgt>
                                        </p:tgtEl>
                                        <p:attrNameLst>
                                          <p:attrName>style.visibility</p:attrName>
                                        </p:attrNameLst>
                                      </p:cBhvr>
                                      <p:to>
                                        <p:strVal val="visible"/>
                                      </p:to>
                                    </p:set>
                                    <p:animEffect transition="in" filter="fade">
                                      <p:cBhvr>
                                        <p:cTn id="20" dur="1000"/>
                                        <p:tgtEl>
                                          <p:spTgt spid="27651">
                                            <p:txEl>
                                              <p:pRg st="1" end="1"/>
                                            </p:txEl>
                                          </p:spTgt>
                                        </p:tgtEl>
                                      </p:cBhvr>
                                    </p:animEffect>
                                    <p:anim calcmode="lin" valueType="num">
                                      <p:cBhvr>
                                        <p:cTn id="21" dur="1000" fill="hold"/>
                                        <p:tgtEl>
                                          <p:spTgt spid="27651">
                                            <p:txEl>
                                              <p:pRg st="1" end="1"/>
                                            </p:txEl>
                                          </p:spTgt>
                                        </p:tgtEl>
                                        <p:attrNameLst>
                                          <p:attrName>ppt_x</p:attrName>
                                        </p:attrNameLst>
                                      </p:cBhvr>
                                      <p:tavLst>
                                        <p:tav tm="0">
                                          <p:val>
                                            <p:strVal val="#ppt_x-.1"/>
                                          </p:val>
                                        </p:tav>
                                        <p:tav tm="100000">
                                          <p:val>
                                            <p:strVal val="#ppt_x"/>
                                          </p:val>
                                        </p:tav>
                                      </p:tavLst>
                                    </p:anim>
                                    <p:anim calcmode="lin" valueType="num">
                                      <p:cBhvr>
                                        <p:cTn id="22" dur="1000" fill="hold"/>
                                        <p:tgtEl>
                                          <p:spTgt spid="276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40" presetClass="entr" presetSubtype="0" fill="hold" grpId="0" nodeType="clickEffect">
                                  <p:stCondLst>
                                    <p:cond delay="0"/>
                                  </p:stCondLst>
                                  <p:iterate type="lt">
                                    <p:tmPct val="10000"/>
                                  </p:iterate>
                                  <p:childTnLst>
                                    <p:set>
                                      <p:cBhvr>
                                        <p:cTn id="26" dur="0" fill="hold">
                                          <p:stCondLst>
                                            <p:cond delay="0"/>
                                          </p:stCondLst>
                                        </p:cTn>
                                        <p:tgtEl>
                                          <p:spTgt spid="27651">
                                            <p:txEl>
                                              <p:pRg st="2" end="2"/>
                                            </p:txEl>
                                          </p:spTgt>
                                        </p:tgtEl>
                                        <p:attrNameLst>
                                          <p:attrName>style.visibility</p:attrName>
                                        </p:attrNameLst>
                                      </p:cBhvr>
                                      <p:to>
                                        <p:strVal val="visible"/>
                                      </p:to>
                                    </p:set>
                                    <p:animEffect transition="in" filter="fade">
                                      <p:cBhvr>
                                        <p:cTn id="27" dur="1000"/>
                                        <p:tgtEl>
                                          <p:spTgt spid="27651">
                                            <p:txEl>
                                              <p:pRg st="2" end="2"/>
                                            </p:txEl>
                                          </p:spTgt>
                                        </p:tgtEl>
                                      </p:cBhvr>
                                    </p:animEffect>
                                    <p:anim calcmode="lin" valueType="num">
                                      <p:cBhvr>
                                        <p:cTn id="28" dur="1000" fill="hold"/>
                                        <p:tgtEl>
                                          <p:spTgt spid="27651">
                                            <p:txEl>
                                              <p:pRg st="2" end="2"/>
                                            </p:txEl>
                                          </p:spTgt>
                                        </p:tgtEl>
                                        <p:attrNameLst>
                                          <p:attrName>ppt_x</p:attrName>
                                        </p:attrNameLst>
                                      </p:cBhvr>
                                      <p:tavLst>
                                        <p:tav tm="0">
                                          <p:val>
                                            <p:strVal val="#ppt_x-.1"/>
                                          </p:val>
                                        </p:tav>
                                        <p:tav tm="100000">
                                          <p:val>
                                            <p:strVal val="#ppt_x"/>
                                          </p:val>
                                        </p:tav>
                                      </p:tavLst>
                                    </p:anim>
                                    <p:anim calcmode="lin" valueType="num">
                                      <p:cBhvr>
                                        <p:cTn id="29" dur="1000" fill="hold"/>
                                        <p:tgtEl>
                                          <p:spTgt spid="2765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P spid="27651"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标题 28673">
            <a:extLst>
              <a:ext uri="{FF2B5EF4-FFF2-40B4-BE49-F238E27FC236}">
                <a16:creationId xmlns:a16="http://schemas.microsoft.com/office/drawing/2014/main" id="{E328D4EA-EF86-4A80-A79E-D5AC9D4305D7}"/>
              </a:ext>
            </a:extLst>
          </p:cNvPr>
          <p:cNvSpPr>
            <a:spLocks noChangeArrowheads="1"/>
          </p:cNvSpPr>
          <p:nvPr>
            <p:ph type="title"/>
          </p:nvPr>
        </p:nvSpPr>
        <p:spPr>
          <a:xfrm>
            <a:off x="215900" y="214313"/>
            <a:ext cx="7958138" cy="725487"/>
          </a:xfrm>
        </p:spPr>
        <p:txBody>
          <a:bodyPr/>
          <a:lstStyle/>
          <a:p>
            <a:r>
              <a:rPr lang="zh-CN" altLang="en-US">
                <a:latin typeface="黑体" panose="02010609060101010101" pitchFamily="49" charset="-122"/>
                <a:ea typeface="黑体" panose="02010609060101010101" pitchFamily="49" charset="-122"/>
              </a:rPr>
              <a:t>5.3.3 最低公共服务标准</a:t>
            </a:r>
            <a:endParaRPr lang="zh-CN" altLang="en-US" b="1">
              <a:latin typeface="楷体_GB2312" pitchFamily="1" charset="-122"/>
              <a:ea typeface="楷体_GB2312" pitchFamily="1" charset="-122"/>
            </a:endParaRPr>
          </a:p>
        </p:txBody>
      </p:sp>
      <p:sp>
        <p:nvSpPr>
          <p:cNvPr id="28675" name="内容占位符 28674">
            <a:extLst>
              <a:ext uri="{FF2B5EF4-FFF2-40B4-BE49-F238E27FC236}">
                <a16:creationId xmlns:a16="http://schemas.microsoft.com/office/drawing/2014/main" id="{DD200D97-7551-4B76-A12B-CBC5678F28DF}"/>
              </a:ext>
            </a:extLst>
          </p:cNvPr>
          <p:cNvSpPr>
            <a:spLocks noChangeArrowheads="1"/>
          </p:cNvSpPr>
          <p:nvPr>
            <p:ph idx="1"/>
          </p:nvPr>
        </p:nvSpPr>
        <p:spPr>
          <a:xfrm>
            <a:off x="468313" y="1773238"/>
            <a:ext cx="8229600" cy="4525962"/>
          </a:xfrm>
        </p:spPr>
        <p:txBody>
          <a:bodyPr/>
          <a:lstStyle/>
          <a:p>
            <a:r>
              <a:rPr lang="zh-CN" altLang="en-US">
                <a:ea typeface="黑体" panose="02010609060101010101" pitchFamily="49" charset="-122"/>
              </a:rPr>
              <a:t>公平角度：一个居民无论他生活在什么地方，作为其生存条件的一个重要组成部分的公共服务，其最低的基本标准应该得到满足。</a:t>
            </a:r>
          </a:p>
          <a:p>
            <a:r>
              <a:rPr lang="zh-CN" altLang="en-US">
                <a:ea typeface="黑体" panose="02010609060101010101" pitchFamily="49" charset="-122"/>
              </a:rPr>
              <a:t>效率角度：共同的最低公共服务标准有助于减少地区间要素和商品流动的壁垒，促进要素的合理流动。</a:t>
            </a:r>
          </a:p>
          <a:p>
            <a:r>
              <a:rPr lang="zh-CN" altLang="en-US">
                <a:ea typeface="黑体" panose="02010609060101010101" pitchFamily="49" charset="-122"/>
              </a:rPr>
              <a:t>有条件非配套拨款和有条件配套拨款比较适合于用来确保全国统一的最低公共服务标准。</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28674"/>
                                        </p:tgtEl>
                                        <p:attrNameLst>
                                          <p:attrName>style.visibility</p:attrName>
                                        </p:attrNameLst>
                                      </p:cBhvr>
                                      <p:to>
                                        <p:strVal val="visible"/>
                                      </p:to>
                                    </p:set>
                                    <p:animEffect transition="in" filter="fade">
                                      <p:cBhvr>
                                        <p:cTn id="7" dur="1000">
                                          <p:stCondLst>
                                            <p:cond delay="0"/>
                                          </p:stCondLst>
                                        </p:cTn>
                                        <p:tgtEl>
                                          <p:spTgt spid="286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28675">
                                            <p:txEl>
                                              <p:pRg st="0" end="0"/>
                                            </p:txEl>
                                          </p:spTgt>
                                        </p:tgtEl>
                                        <p:attrNameLst>
                                          <p:attrName>style.visibility</p:attrName>
                                        </p:attrNameLst>
                                      </p:cBhvr>
                                      <p:to>
                                        <p:strVal val="visible"/>
                                      </p:to>
                                    </p:set>
                                    <p:animEffect transition="in" filter="fade">
                                      <p:cBhvr>
                                        <p:cTn id="12" dur="500">
                                          <p:stCondLst>
                                            <p:cond delay="0"/>
                                          </p:stCondLst>
                                        </p:cTn>
                                        <p:tgtEl>
                                          <p:spTgt spid="2867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iterate type="lt">
                                    <p:tmPct val="10000"/>
                                  </p:iterate>
                                  <p:childTnLst>
                                    <p:set>
                                      <p:cBhvr>
                                        <p:cTn id="16" dur="1" fill="hold">
                                          <p:stCondLst>
                                            <p:cond delay="0"/>
                                          </p:stCondLst>
                                        </p:cTn>
                                        <p:tgtEl>
                                          <p:spTgt spid="28675">
                                            <p:txEl>
                                              <p:pRg st="1" end="1"/>
                                            </p:txEl>
                                          </p:spTgt>
                                        </p:tgtEl>
                                        <p:attrNameLst>
                                          <p:attrName>style.visibility</p:attrName>
                                        </p:attrNameLst>
                                      </p:cBhvr>
                                      <p:to>
                                        <p:strVal val="visible"/>
                                      </p:to>
                                    </p:set>
                                    <p:animEffect transition="in" filter="fade">
                                      <p:cBhvr>
                                        <p:cTn id="17" dur="500">
                                          <p:stCondLst>
                                            <p:cond delay="0"/>
                                          </p:stCondLst>
                                        </p:cTn>
                                        <p:tgtEl>
                                          <p:spTgt spid="2867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iterate type="lt">
                                    <p:tmPct val="10000"/>
                                  </p:iterate>
                                  <p:childTnLst>
                                    <p:set>
                                      <p:cBhvr>
                                        <p:cTn id="21" dur="1" fill="hold">
                                          <p:stCondLst>
                                            <p:cond delay="0"/>
                                          </p:stCondLst>
                                        </p:cTn>
                                        <p:tgtEl>
                                          <p:spTgt spid="28675">
                                            <p:txEl>
                                              <p:pRg st="2" end="2"/>
                                            </p:txEl>
                                          </p:spTgt>
                                        </p:tgtEl>
                                        <p:attrNameLst>
                                          <p:attrName>style.visibility</p:attrName>
                                        </p:attrNameLst>
                                      </p:cBhvr>
                                      <p:to>
                                        <p:strVal val="visible"/>
                                      </p:to>
                                    </p:set>
                                    <p:animEffect transition="in" filter="fade">
                                      <p:cBhvr>
                                        <p:cTn id="22" dur="500">
                                          <p:stCondLst>
                                            <p:cond delay="0"/>
                                          </p:stCondLst>
                                        </p:cTn>
                                        <p:tgtEl>
                                          <p:spTgt spid="286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bldLvl="0"/>
      <p:bldP spid="28675"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标题 29697">
            <a:extLst>
              <a:ext uri="{FF2B5EF4-FFF2-40B4-BE49-F238E27FC236}">
                <a16:creationId xmlns:a16="http://schemas.microsoft.com/office/drawing/2014/main" id="{C3BB068A-3DA6-46FB-8E28-67362113242C}"/>
              </a:ext>
            </a:extLst>
          </p:cNvPr>
          <p:cNvSpPr>
            <a:spLocks noChangeArrowheads="1"/>
          </p:cNvSpPr>
          <p:nvPr>
            <p:ph type="title"/>
          </p:nvPr>
        </p:nvSpPr>
        <p:spPr>
          <a:xfrm>
            <a:off x="0" y="214313"/>
            <a:ext cx="9109075" cy="725487"/>
          </a:xfrm>
        </p:spPr>
        <p:txBody>
          <a:bodyPr/>
          <a:lstStyle/>
          <a:p>
            <a:r>
              <a:rPr lang="zh-CN" altLang="en-US">
                <a:latin typeface="黑体" panose="02010609060101010101" pitchFamily="49" charset="-122"/>
                <a:ea typeface="黑体" panose="02010609060101010101" pitchFamily="49" charset="-122"/>
              </a:rPr>
              <a:t>5.3.4 减少或降低各地区财政净利益的差别</a:t>
            </a:r>
            <a:endParaRPr lang="zh-CN" altLang="en-US" b="1">
              <a:latin typeface="楷体_GB2312" pitchFamily="1" charset="-122"/>
              <a:ea typeface="楷体_GB2312" pitchFamily="1" charset="-122"/>
            </a:endParaRPr>
          </a:p>
        </p:txBody>
      </p:sp>
      <p:sp>
        <p:nvSpPr>
          <p:cNvPr id="29699" name="内容占位符 29698">
            <a:extLst>
              <a:ext uri="{FF2B5EF4-FFF2-40B4-BE49-F238E27FC236}">
                <a16:creationId xmlns:a16="http://schemas.microsoft.com/office/drawing/2014/main" id="{E8C6CF62-BD03-4CD8-8465-2E4310C8A4D1}"/>
              </a:ext>
            </a:extLst>
          </p:cNvPr>
          <p:cNvSpPr>
            <a:spLocks noChangeArrowheads="1"/>
          </p:cNvSpPr>
          <p:nvPr>
            <p:ph idx="1"/>
          </p:nvPr>
        </p:nvSpPr>
        <p:spPr>
          <a:xfrm>
            <a:off x="457200" y="1768475"/>
            <a:ext cx="8229600" cy="4357688"/>
          </a:xfrm>
        </p:spPr>
        <p:txBody>
          <a:bodyPr/>
          <a:lstStyle/>
          <a:p>
            <a:r>
              <a:rPr lang="zh-CN" altLang="en-US">
                <a:latin typeface="黑体" panose="02010609060101010101" pitchFamily="49" charset="-122"/>
                <a:ea typeface="黑体" panose="02010609060101010101" pitchFamily="49" charset="-122"/>
              </a:rPr>
              <a:t>财政净利益（财政净剩余，</a:t>
            </a:r>
            <a:r>
              <a:rPr lang="zh-CN" altLang="en-US">
                <a:latin typeface="Times New Roman" panose="02020603050405020304" pitchFamily="18" charset="0"/>
                <a:ea typeface="黑体" panose="02010609060101010101" pitchFamily="49" charset="-122"/>
              </a:rPr>
              <a:t>Net Fiscal Benefit</a:t>
            </a:r>
            <a:r>
              <a:rPr lang="zh-CN" altLang="en-US">
                <a:latin typeface="黑体" panose="02010609060101010101" pitchFamily="49" charset="-122"/>
                <a:ea typeface="黑体" panose="02010609060101010101" pitchFamily="49" charset="-122"/>
              </a:rPr>
              <a:t>）＝（人均）财政支出－（人均）财政收入</a:t>
            </a:r>
          </a:p>
          <a:p>
            <a:r>
              <a:rPr lang="zh-CN" altLang="en-US">
                <a:latin typeface="黑体" panose="02010609060101010101" pitchFamily="49" charset="-122"/>
                <a:ea typeface="黑体" panose="02010609060101010101" pitchFamily="49" charset="-122"/>
              </a:rPr>
              <a:t>国内统一大市场要求各地区间财政净利益的差异不应成为干扰经济活动中资源配置区位中性原则的一个要素。</a:t>
            </a:r>
          </a:p>
          <a:p>
            <a:r>
              <a:rPr lang="zh-CN" altLang="en-US">
                <a:latin typeface="黑体" panose="02010609060101010101" pitchFamily="49" charset="-122"/>
                <a:ea typeface="黑体" panose="02010609060101010101" pitchFamily="49" charset="-122"/>
              </a:rPr>
              <a:t>对各地区政府间财政净利益的差异进行矫正的基本措施是运用无条件财政拨款。</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9698"/>
                                        </p:tgtEl>
                                        <p:attrNameLst>
                                          <p:attrName>style.visibility</p:attrName>
                                        </p:attrNameLst>
                                      </p:cBhvr>
                                      <p:to>
                                        <p:strVal val="visible"/>
                                      </p:to>
                                    </p:set>
                                    <p:anim calcmode="lin" valueType="num">
                                      <p:cBhvr>
                                        <p:cTn id="7" dur="500" fill="hold"/>
                                        <p:tgtEl>
                                          <p:spTgt spid="29698"/>
                                        </p:tgtEl>
                                        <p:attrNameLst>
                                          <p:attrName>ppt_w</p:attrName>
                                        </p:attrNameLst>
                                      </p:cBhvr>
                                      <p:tavLst>
                                        <p:tav tm="0">
                                          <p:val>
                                            <p:fltVal val="0"/>
                                          </p:val>
                                        </p:tav>
                                        <p:tav tm="100000">
                                          <p:val>
                                            <p:strVal val="#ppt_w"/>
                                          </p:val>
                                        </p:tav>
                                      </p:tavLst>
                                    </p:anim>
                                    <p:anim calcmode="lin" valueType="num">
                                      <p:cBhvr>
                                        <p:cTn id="8" dur="500" fill="hold"/>
                                        <p:tgtEl>
                                          <p:spTgt spid="29698"/>
                                        </p:tgtEl>
                                        <p:attrNameLst>
                                          <p:attrName>ppt_h</p:attrName>
                                        </p:attrNameLst>
                                      </p:cBhvr>
                                      <p:tavLst>
                                        <p:tav tm="0">
                                          <p:val>
                                            <p:fltVal val="0"/>
                                          </p:val>
                                        </p:tav>
                                        <p:tav tm="100000">
                                          <p:val>
                                            <p:strVal val="#ppt_h"/>
                                          </p:val>
                                        </p:tav>
                                      </p:tavLst>
                                    </p:anim>
                                    <p:animEffect transition="in" filter="fade">
                                      <p:cBhvr>
                                        <p:cTn id="9" dur="500"/>
                                        <p:tgtEl>
                                          <p:spTgt spid="2969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9699">
                                            <p:txEl>
                                              <p:pRg st="0" end="0"/>
                                            </p:txEl>
                                          </p:spTgt>
                                        </p:tgtEl>
                                        <p:attrNameLst>
                                          <p:attrName>style.visibility</p:attrName>
                                        </p:attrNameLst>
                                      </p:cBhvr>
                                      <p:to>
                                        <p:strVal val="visible"/>
                                      </p:to>
                                    </p:set>
                                    <p:animEffect transition="in" filter="fade">
                                      <p:cBhvr>
                                        <p:cTn id="14" dur="1000">
                                          <p:stCondLst>
                                            <p:cond delay="0"/>
                                          </p:stCondLst>
                                        </p:cTn>
                                        <p:tgtEl>
                                          <p:spTgt spid="29699">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29699">
                                            <p:txEl>
                                              <p:pRg st="1" end="1"/>
                                            </p:txEl>
                                          </p:spTgt>
                                        </p:tgtEl>
                                        <p:attrNameLst>
                                          <p:attrName>style.visibility</p:attrName>
                                        </p:attrNameLst>
                                      </p:cBhvr>
                                      <p:to>
                                        <p:strVal val="visible"/>
                                      </p:to>
                                    </p:set>
                                    <p:animEffect transition="in" filter="fade">
                                      <p:cBhvr>
                                        <p:cTn id="19" dur="1000">
                                          <p:stCondLst>
                                            <p:cond delay="0"/>
                                          </p:stCondLst>
                                        </p:cTn>
                                        <p:tgtEl>
                                          <p:spTgt spid="29699">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9699">
                                            <p:txEl>
                                              <p:pRg st="2" end="2"/>
                                            </p:txEl>
                                          </p:spTgt>
                                        </p:tgtEl>
                                        <p:attrNameLst>
                                          <p:attrName>style.visibility</p:attrName>
                                        </p:attrNameLst>
                                      </p:cBhvr>
                                      <p:to>
                                        <p:strVal val="visible"/>
                                      </p:to>
                                    </p:set>
                                    <p:animEffect transition="in" filter="fade">
                                      <p:cBhvr>
                                        <p:cTn id="24" dur="1000">
                                          <p:stCondLst>
                                            <p:cond delay="0"/>
                                          </p:stCondLst>
                                        </p:cTn>
                                        <p:tgtEl>
                                          <p:spTgt spid="296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P spid="29699"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标题 30721">
            <a:extLst>
              <a:ext uri="{FF2B5EF4-FFF2-40B4-BE49-F238E27FC236}">
                <a16:creationId xmlns:a16="http://schemas.microsoft.com/office/drawing/2014/main" id="{82FE9857-4B53-4E46-8325-06BE66F30279}"/>
              </a:ext>
            </a:extLst>
          </p:cNvPr>
          <p:cNvSpPr>
            <a:spLocks noChangeArrowheads="1"/>
          </p:cNvSpPr>
          <p:nvPr>
            <p:ph type="title"/>
          </p:nvPr>
        </p:nvSpPr>
        <p:spPr>
          <a:xfrm>
            <a:off x="215900" y="214313"/>
            <a:ext cx="8677275" cy="725487"/>
          </a:xfrm>
        </p:spPr>
        <p:txBody>
          <a:bodyPr/>
          <a:lstStyle/>
          <a:p>
            <a:r>
              <a:rPr lang="zh-CN" altLang="en-US">
                <a:latin typeface="黑体" panose="02010609060101010101" pitchFamily="49" charset="-122"/>
                <a:ea typeface="黑体" panose="02010609060101010101" pitchFamily="49" charset="-122"/>
              </a:rPr>
              <a:t>5.3.5 鼓励提供地方性公共品中的优值品</a:t>
            </a:r>
            <a:endParaRPr lang="zh-CN" altLang="en-US" b="1">
              <a:latin typeface="楷体_GB2312" pitchFamily="1" charset="-122"/>
              <a:ea typeface="楷体_GB2312" pitchFamily="1" charset="-122"/>
            </a:endParaRPr>
          </a:p>
        </p:txBody>
      </p:sp>
      <p:sp>
        <p:nvSpPr>
          <p:cNvPr id="30723" name="内容占位符 30722">
            <a:extLst>
              <a:ext uri="{FF2B5EF4-FFF2-40B4-BE49-F238E27FC236}">
                <a16:creationId xmlns:a16="http://schemas.microsoft.com/office/drawing/2014/main" id="{BD337464-45B7-40EE-A995-2FA564CA5572}"/>
              </a:ext>
            </a:extLst>
          </p:cNvPr>
          <p:cNvSpPr>
            <a:spLocks noChangeArrowheads="1"/>
          </p:cNvSpPr>
          <p:nvPr>
            <p:ph idx="1"/>
          </p:nvPr>
        </p:nvSpPr>
        <p:spPr>
          <a:xfrm>
            <a:off x="468313" y="1484313"/>
            <a:ext cx="8229600" cy="4525962"/>
          </a:xfrm>
        </p:spPr>
        <p:txBody>
          <a:bodyPr/>
          <a:lstStyle/>
          <a:p>
            <a:r>
              <a:rPr lang="zh-CN" altLang="en-US">
                <a:latin typeface="黑体" panose="02010609060101010101" pitchFamily="49" charset="-122"/>
                <a:ea typeface="黑体" panose="02010609060101010101" pitchFamily="49" charset="-122"/>
              </a:rPr>
              <a:t>中央政府和地方政府对地方性公共产品的效用评价往往也可能会存在差别。</a:t>
            </a:r>
          </a:p>
          <a:p>
            <a:r>
              <a:rPr lang="zh-CN" altLang="en-US">
                <a:latin typeface="黑体" panose="02010609060101010101" pitchFamily="49" charset="-122"/>
                <a:ea typeface="黑体" panose="02010609060101010101" pitchFamily="49" charset="-122"/>
              </a:rPr>
              <a:t>全国性优值品（</a:t>
            </a:r>
            <a:r>
              <a:rPr lang="zh-CN" altLang="en-US">
                <a:latin typeface="Times New Roman" panose="02020603050405020304" pitchFamily="18" charset="0"/>
                <a:ea typeface="黑体" panose="02010609060101010101" pitchFamily="49" charset="-122"/>
              </a:rPr>
              <a:t>National Merit Goods </a:t>
            </a:r>
            <a:r>
              <a:rPr lang="zh-CN" altLang="en-US">
                <a:latin typeface="黑体" panose="02010609060101010101" pitchFamily="49" charset="-122"/>
                <a:ea typeface="黑体" panose="02010609060101010101" pitchFamily="49" charset="-122"/>
              </a:rPr>
              <a:t>）：中央政府对某项地方公共产品的效用评价高于地方政府对它的评价。</a:t>
            </a:r>
          </a:p>
          <a:p>
            <a:r>
              <a:rPr lang="zh-CN" altLang="en-US">
                <a:latin typeface="黑体" panose="02010609060101010101" pitchFamily="49" charset="-122"/>
                <a:ea typeface="黑体" panose="02010609060101010101" pitchFamily="49" charset="-122"/>
              </a:rPr>
              <a:t>鼓励提供优值品主要采用有条件不封顶配套拨款的方式。</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30722"/>
                                        </p:tgtEl>
                                        <p:attrNameLst>
                                          <p:attrName>style.visibility</p:attrName>
                                        </p:attrNameLst>
                                      </p:cBhvr>
                                      <p:to>
                                        <p:strVal val="visible"/>
                                      </p:to>
                                    </p:set>
                                    <p:animEffect transition="in" filter="dissolve">
                                      <p:cBhvr>
                                        <p:cTn id="7" dur="500"/>
                                        <p:tgtEl>
                                          <p:spTgt spid="307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0723">
                                            <p:txEl>
                                              <p:pRg st="0" end="0"/>
                                            </p:txEl>
                                          </p:spTgt>
                                        </p:tgtEl>
                                        <p:attrNameLst>
                                          <p:attrName>style.visibility</p:attrName>
                                        </p:attrNameLst>
                                      </p:cBhvr>
                                      <p:to>
                                        <p:strVal val="visible"/>
                                      </p:to>
                                    </p:set>
                                    <p:animEffect transition="in" filter="dissolve">
                                      <p:cBhvr>
                                        <p:cTn id="12" dur="500"/>
                                        <p:tgtEl>
                                          <p:spTgt spid="3072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0723">
                                            <p:txEl>
                                              <p:pRg st="1" end="1"/>
                                            </p:txEl>
                                          </p:spTgt>
                                        </p:tgtEl>
                                        <p:attrNameLst>
                                          <p:attrName>style.visibility</p:attrName>
                                        </p:attrNameLst>
                                      </p:cBhvr>
                                      <p:to>
                                        <p:strVal val="visible"/>
                                      </p:to>
                                    </p:set>
                                    <p:animEffect transition="in" filter="dissolve">
                                      <p:cBhvr>
                                        <p:cTn id="17" dur="500"/>
                                        <p:tgtEl>
                                          <p:spTgt spid="3072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0723">
                                            <p:txEl>
                                              <p:pRg st="2" end="2"/>
                                            </p:txEl>
                                          </p:spTgt>
                                        </p:tgtEl>
                                        <p:attrNameLst>
                                          <p:attrName>style.visibility</p:attrName>
                                        </p:attrNameLst>
                                      </p:cBhvr>
                                      <p:to>
                                        <p:strVal val="visible"/>
                                      </p:to>
                                    </p:set>
                                    <p:animEffect transition="in" filter="dissolve">
                                      <p:cBhvr>
                                        <p:cTn id="22" dur="500"/>
                                        <p:tgtEl>
                                          <p:spTgt spid="307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bldLvl="0"/>
      <p:bldP spid="3072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标题 31745">
            <a:extLst>
              <a:ext uri="{FF2B5EF4-FFF2-40B4-BE49-F238E27FC236}">
                <a16:creationId xmlns:a16="http://schemas.microsoft.com/office/drawing/2014/main" id="{8E4358A8-AD04-4E38-8268-22E06C89BEED}"/>
              </a:ext>
            </a:extLst>
          </p:cNvPr>
          <p:cNvSpPr>
            <a:spLocks noChangeArrowheads="1"/>
          </p:cNvSpPr>
          <p:nvPr>
            <p:ph type="title"/>
          </p:nvPr>
        </p:nvSpPr>
        <p:spPr/>
        <p:txBody>
          <a:bodyPr/>
          <a:lstStyle/>
          <a:p>
            <a:r>
              <a:rPr lang="en-US" altLang="zh-CN">
                <a:latin typeface="黑体" panose="02010609060101010101" pitchFamily="49" charset="-122"/>
                <a:ea typeface="黑体" panose="02010609060101010101" pitchFamily="49" charset="-122"/>
              </a:rPr>
              <a:t>5.3.6  </a:t>
            </a:r>
            <a:r>
              <a:rPr lang="zh-CN" altLang="en-US">
                <a:latin typeface="黑体" panose="02010609060101010101" pitchFamily="49" charset="-122"/>
                <a:ea typeface="黑体" panose="02010609060101010101" pitchFamily="49" charset="-122"/>
              </a:rPr>
              <a:t>稳定宏观经济运行</a:t>
            </a:r>
          </a:p>
        </p:txBody>
      </p:sp>
      <p:sp>
        <p:nvSpPr>
          <p:cNvPr id="31746" name="文本占位符 31746">
            <a:extLst>
              <a:ext uri="{FF2B5EF4-FFF2-40B4-BE49-F238E27FC236}">
                <a16:creationId xmlns:a16="http://schemas.microsoft.com/office/drawing/2014/main" id="{9E77E9BC-686E-480D-A9DA-578DAFA39ED3}"/>
              </a:ext>
            </a:extLst>
          </p:cNvPr>
          <p:cNvSpPr>
            <a:spLocks noChangeArrowheads="1"/>
          </p:cNvSpPr>
          <p:nvPr>
            <p:ph idx="1"/>
          </p:nvPr>
        </p:nvSpPr>
        <p:spPr/>
        <p:txBody>
          <a:bodyPr/>
          <a:lstStyle/>
          <a:p>
            <a:r>
              <a:rPr lang="zh-CN" altLang="en-US">
                <a:ea typeface="黑体" panose="02010609060101010101" pitchFamily="49" charset="-122"/>
              </a:rPr>
              <a:t>经济危机时期</a:t>
            </a:r>
          </a:p>
          <a:p>
            <a:pPr>
              <a:buFont typeface="Arial" panose="020B0604020202020204" pitchFamily="34" charset="0"/>
              <a:buNone/>
            </a:pPr>
            <a:r>
              <a:rPr lang="zh-CN" altLang="en-US">
                <a:ea typeface="黑体" panose="02010609060101010101" pitchFamily="49" charset="-122"/>
              </a:rPr>
              <a:t>		中央政府可增加财政拨款，用以帮助地方政府增加对失业者的补助额，延长对失业者提供补助金的期限；</a:t>
            </a:r>
          </a:p>
          <a:p>
            <a:pPr>
              <a:buFont typeface="Arial" panose="020B0604020202020204" pitchFamily="34" charset="0"/>
              <a:buNone/>
            </a:pPr>
            <a:r>
              <a:rPr lang="zh-CN" altLang="en-US">
                <a:ea typeface="黑体" panose="02010609060101010101" pitchFamily="49" charset="-122"/>
              </a:rPr>
              <a:t>		提高对地方政府兴办公共工程的资金支持力度。</a:t>
            </a:r>
          </a:p>
          <a:p>
            <a:r>
              <a:rPr lang="zh-CN" altLang="en-US">
                <a:ea typeface="黑体" panose="02010609060101010101" pitchFamily="49" charset="-122"/>
              </a:rPr>
              <a:t>经济繁荣时期</a:t>
            </a:r>
          </a:p>
          <a:p>
            <a:pPr>
              <a:buFont typeface="Arial" panose="020B0604020202020204" pitchFamily="34" charset="0"/>
              <a:buNone/>
            </a:pPr>
            <a:r>
              <a:rPr lang="zh-CN" altLang="en-US">
                <a:ea typeface="黑体" panose="02010609060101010101" pitchFamily="49" charset="-122"/>
              </a:rPr>
              <a:t>		中央政府可减少反周期的财政拨款，以限制地方财政支出、防止经济过热。</a:t>
            </a:r>
          </a:p>
        </p:txBody>
      </p:sp>
    </p:spTree>
  </p:cSld>
  <p:clrMapOvr>
    <a:masterClrMapping/>
  </p:clrMapOvr>
  <p:transition spd="slow">
    <p:random/>
    <p:sndAc>
      <p:stSnd>
        <p:snd r:embed="rId2" name="camera.wav"/>
      </p:stSnd>
    </p:sndAc>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标题 32769">
            <a:extLst>
              <a:ext uri="{FF2B5EF4-FFF2-40B4-BE49-F238E27FC236}">
                <a16:creationId xmlns:a16="http://schemas.microsoft.com/office/drawing/2014/main" id="{FB9F5C6D-EDF7-4AEE-81F5-004B07AA5FD5}"/>
              </a:ext>
            </a:extLst>
          </p:cNvPr>
          <p:cNvSpPr>
            <a:spLocks noChangeArrowheads="1"/>
          </p:cNvSpPr>
          <p:nvPr>
            <p:ph type="title"/>
          </p:nvPr>
        </p:nvSpPr>
        <p:spPr/>
        <p:txBody>
          <a:bodyPr/>
          <a:lstStyle/>
          <a:p>
            <a:r>
              <a:rPr lang="en-US" altLang="zh-CN">
                <a:latin typeface="黑体" panose="02010609060101010101" pitchFamily="49" charset="-122"/>
                <a:ea typeface="黑体" panose="02010609060101010101" pitchFamily="49" charset="-122"/>
              </a:rPr>
              <a:t>5.3.7  </a:t>
            </a:r>
            <a:r>
              <a:rPr lang="zh-CN" altLang="en-US">
                <a:latin typeface="黑体" panose="02010609060101010101" pitchFamily="49" charset="-122"/>
                <a:ea typeface="黑体" panose="02010609060101010101" pitchFamily="49" charset="-122"/>
              </a:rPr>
              <a:t>弥补政府间税收划分存在不足</a:t>
            </a:r>
          </a:p>
        </p:txBody>
      </p:sp>
      <p:sp>
        <p:nvSpPr>
          <p:cNvPr id="32770" name="文本占位符 32770">
            <a:extLst>
              <a:ext uri="{FF2B5EF4-FFF2-40B4-BE49-F238E27FC236}">
                <a16:creationId xmlns:a16="http://schemas.microsoft.com/office/drawing/2014/main" id="{48816FE1-5549-440E-93F8-95ACFD92A352}"/>
              </a:ext>
            </a:extLst>
          </p:cNvPr>
          <p:cNvSpPr>
            <a:spLocks noChangeArrowheads="1"/>
          </p:cNvSpPr>
          <p:nvPr>
            <p:ph idx="1"/>
          </p:nvPr>
        </p:nvSpPr>
        <p:spPr/>
        <p:txBody>
          <a:bodyPr/>
          <a:lstStyle/>
          <a:p>
            <a:r>
              <a:rPr lang="zh-CN" altLang="en-US">
                <a:ea typeface="黑体" panose="02010609060101010101" pitchFamily="49" charset="-122"/>
              </a:rPr>
              <a:t>各国都通过政府间财政转移支付制度弥补政府间税收划分本身的一些固有缺陷。</a:t>
            </a:r>
          </a:p>
        </p:txBody>
      </p:sp>
    </p:spTree>
  </p:cSld>
  <p:clrMapOvr>
    <a:masterClrMapping/>
  </p:clrMapOvr>
  <p:transition spd="slow">
    <p:random/>
    <p:sndAc>
      <p:stSnd>
        <p:snd r:embed="rId2" name="camera.wav"/>
      </p:stSnd>
    </p:sndAc>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794" name="表格 33793">
            <a:extLst>
              <a:ext uri="{FF2B5EF4-FFF2-40B4-BE49-F238E27FC236}">
                <a16:creationId xmlns:a16="http://schemas.microsoft.com/office/drawing/2014/main" id="{57CCBF5E-1589-4279-94F3-2F3451CA3875}"/>
              </a:ext>
            </a:extLst>
          </p:cNvPr>
          <p:cNvGraphicFramePr/>
          <p:nvPr/>
        </p:nvGraphicFramePr>
        <p:xfrm>
          <a:off x="419100" y="1341438"/>
          <a:ext cx="8474075" cy="5029200"/>
        </p:xfrm>
        <a:graphic>
          <a:graphicData uri="http://schemas.openxmlformats.org/drawingml/2006/table">
            <a:tbl>
              <a:tblPr/>
              <a:tblGrid>
                <a:gridCol w="3240088">
                  <a:extLst>
                    <a:ext uri="{9D8B030D-6E8A-4147-A177-3AD203B41FA5}">
                      <a16:colId xmlns:a16="http://schemas.microsoft.com/office/drawing/2014/main" val="20000"/>
                    </a:ext>
                  </a:extLst>
                </a:gridCol>
                <a:gridCol w="1046162">
                  <a:extLst>
                    <a:ext uri="{9D8B030D-6E8A-4147-A177-3AD203B41FA5}">
                      <a16:colId xmlns:a16="http://schemas.microsoft.com/office/drawing/2014/main" val="20001"/>
                    </a:ext>
                  </a:extLst>
                </a:gridCol>
                <a:gridCol w="1330325">
                  <a:extLst>
                    <a:ext uri="{9D8B030D-6E8A-4147-A177-3AD203B41FA5}">
                      <a16:colId xmlns:a16="http://schemas.microsoft.com/office/drawing/2014/main" val="20002"/>
                    </a:ext>
                  </a:extLst>
                </a:gridCol>
                <a:gridCol w="1368425">
                  <a:extLst>
                    <a:ext uri="{9D8B030D-6E8A-4147-A177-3AD203B41FA5}">
                      <a16:colId xmlns:a16="http://schemas.microsoft.com/office/drawing/2014/main" val="20003"/>
                    </a:ext>
                  </a:extLst>
                </a:gridCol>
                <a:gridCol w="1489075">
                  <a:extLst>
                    <a:ext uri="{9D8B030D-6E8A-4147-A177-3AD203B41FA5}">
                      <a16:colId xmlns:a16="http://schemas.microsoft.com/office/drawing/2014/main" val="20004"/>
                    </a:ext>
                  </a:extLst>
                </a:gridCol>
              </a:tblGrid>
              <a:tr h="1295400">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spcBef>
                          <a:spcPct val="0"/>
                        </a:spcBef>
                        <a:buClr>
                          <a:srgbClr val="000000"/>
                        </a:buClr>
                        <a:buNone/>
                      </a:pPr>
                      <a:r>
                        <a:rPr lang="en-US" altLang="zh-CN" sz="2000" b="1">
                          <a:solidFill>
                            <a:srgbClr val="FFFFFF"/>
                          </a:solidFill>
                          <a:latin typeface="黑体" pitchFamily="2" charset="-122"/>
                          <a:ea typeface="黑体" pitchFamily="2" charset="-122"/>
                        </a:rPr>
                        <a:t>            </a:t>
                      </a:r>
                      <a:r>
                        <a:rPr lang="zh-CN" altLang="en-US" sz="2000" b="1">
                          <a:solidFill>
                            <a:srgbClr val="FFFFFF"/>
                          </a:solidFill>
                          <a:latin typeface="黑体" pitchFamily="2" charset="-122"/>
                          <a:ea typeface="黑体" pitchFamily="2" charset="-122"/>
                        </a:rPr>
                        <a:t>方式</a:t>
                      </a:r>
                    </a:p>
                    <a:p>
                      <a:pPr marL="0" lvl="0" indent="0">
                        <a:spcBef>
                          <a:spcPct val="0"/>
                        </a:spcBef>
                        <a:buClr>
                          <a:srgbClr val="000000"/>
                        </a:buClr>
                        <a:buNone/>
                      </a:pPr>
                      <a:endParaRPr lang="zh-CN" altLang="en-US" sz="2000" b="1">
                        <a:solidFill>
                          <a:srgbClr val="FFFFFF"/>
                        </a:solidFill>
                        <a:latin typeface="黑体" pitchFamily="2" charset="-122"/>
                        <a:ea typeface="黑体" pitchFamily="2" charset="-122"/>
                      </a:endParaRPr>
                    </a:p>
                    <a:p>
                      <a:pPr marL="0" lvl="0" indent="0">
                        <a:spcBef>
                          <a:spcPct val="0"/>
                        </a:spcBef>
                        <a:buClr>
                          <a:srgbClr val="000000"/>
                        </a:buClr>
                        <a:buNone/>
                      </a:pPr>
                      <a:r>
                        <a:rPr lang="zh-CN" altLang="en-US" sz="2000" b="1">
                          <a:solidFill>
                            <a:srgbClr val="FFFFFF"/>
                          </a:solidFill>
                          <a:latin typeface="黑体" pitchFamily="2" charset="-122"/>
                          <a:ea typeface="黑体" pitchFamily="2" charset="-122"/>
                        </a:rPr>
                        <a:t>目标</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38100" cap="flat" cmpd="sng">
                      <a:solidFill>
                        <a:srgbClr val="FFFFFF"/>
                      </a:solidFill>
                      <a:prstDash val="solid"/>
                      <a:headEnd type="none" w="med" len="med"/>
                      <a:tailEnd type="none" w="med" len="med"/>
                    </a:lnB>
                    <a:lnTlToBr w="12700" cap="rnd" cmpd="sng">
                      <a:solidFill>
                        <a:schemeClr val="tx1"/>
                      </a:solidFill>
                      <a:prstDash val="solid"/>
                      <a:headEnd type="none" w="med" len="med"/>
                      <a:tailEnd type="none" w="med" len="med"/>
                    </a:lnTlToBr>
                    <a:lnBlToTr>
                      <a:noFill/>
                    </a:lnBlToTr>
                    <a:solidFill>
                      <a:srgbClr val="4F81BD">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spcBef>
                          <a:spcPct val="0"/>
                        </a:spcBef>
                        <a:buClr>
                          <a:srgbClr val="000000"/>
                        </a:buClr>
                        <a:buNone/>
                      </a:pPr>
                      <a:r>
                        <a:rPr lang="zh-CN" altLang="en-US" sz="2400" b="1">
                          <a:solidFill>
                            <a:srgbClr val="FFFFFF"/>
                          </a:solidFill>
                          <a:latin typeface="Calibri" charset="0"/>
                          <a:ea typeface="黑体" pitchFamily="2" charset="-122"/>
                        </a:rPr>
                        <a:t>无条件拨款</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38100" cap="flat" cmpd="sng">
                      <a:solidFill>
                        <a:srgbClr val="FFFFFF"/>
                      </a:solidFill>
                      <a:prstDash val="solid"/>
                      <a:headEnd type="none" w="med" len="med"/>
                      <a:tailEnd type="none" w="med" len="med"/>
                    </a:lnB>
                    <a:lnTlToBr>
                      <a:noFill/>
                    </a:lnTlToBr>
                    <a:lnBlToTr>
                      <a:noFill/>
                    </a:lnBlToTr>
                    <a:solidFill>
                      <a:srgbClr val="4F81BD">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spcBef>
                          <a:spcPct val="0"/>
                        </a:spcBef>
                        <a:buClr>
                          <a:srgbClr val="000000"/>
                        </a:buClr>
                        <a:buNone/>
                      </a:pPr>
                      <a:r>
                        <a:rPr lang="zh-CN" altLang="en-US" sz="2400" b="1">
                          <a:solidFill>
                            <a:srgbClr val="FFFFFF"/>
                          </a:solidFill>
                          <a:latin typeface="Calibri" charset="0"/>
                          <a:ea typeface="黑体" pitchFamily="2" charset="-122"/>
                        </a:rPr>
                        <a:t>有条件非配套拨款</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38100" cap="flat" cmpd="sng">
                      <a:solidFill>
                        <a:srgbClr val="FFFFFF"/>
                      </a:solidFill>
                      <a:prstDash val="solid"/>
                      <a:headEnd type="none" w="med" len="med"/>
                      <a:tailEnd type="none" w="med" len="med"/>
                    </a:lnB>
                    <a:lnTlToBr>
                      <a:noFill/>
                    </a:lnTlToBr>
                    <a:lnBlToTr>
                      <a:noFill/>
                    </a:lnBlToTr>
                    <a:solidFill>
                      <a:srgbClr val="4F81BD">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spcBef>
                          <a:spcPct val="0"/>
                        </a:spcBef>
                        <a:buClr>
                          <a:srgbClr val="000000"/>
                        </a:buClr>
                        <a:buNone/>
                      </a:pPr>
                      <a:r>
                        <a:rPr lang="zh-CN" altLang="en-US" sz="2400" b="1">
                          <a:solidFill>
                            <a:srgbClr val="FFFFFF"/>
                          </a:solidFill>
                          <a:latin typeface="Calibri" charset="0"/>
                          <a:ea typeface="黑体" pitchFamily="2" charset="-122"/>
                        </a:rPr>
                        <a:t>有条件封顶配套拨款</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38100" cap="flat" cmpd="sng">
                      <a:solidFill>
                        <a:srgbClr val="FFFFFF"/>
                      </a:solidFill>
                      <a:prstDash val="solid"/>
                      <a:headEnd type="none" w="med" len="med"/>
                      <a:tailEnd type="none" w="med" len="med"/>
                    </a:lnB>
                    <a:lnTlToBr>
                      <a:noFill/>
                    </a:lnTlToBr>
                    <a:lnBlToTr>
                      <a:noFill/>
                    </a:lnBlToTr>
                    <a:solidFill>
                      <a:srgbClr val="4F81BD">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spcBef>
                          <a:spcPct val="0"/>
                        </a:spcBef>
                        <a:buClr>
                          <a:srgbClr val="000000"/>
                        </a:buClr>
                        <a:buNone/>
                      </a:pPr>
                      <a:r>
                        <a:rPr lang="zh-CN" altLang="en-US" sz="2400" b="1">
                          <a:solidFill>
                            <a:srgbClr val="FFFFFF"/>
                          </a:solidFill>
                          <a:latin typeface="Calibri" charset="0"/>
                          <a:ea typeface="黑体" pitchFamily="2" charset="-122"/>
                        </a:rPr>
                        <a:t>有条件不封顶配套拨款</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38100" cap="flat" cmpd="sng">
                      <a:solidFill>
                        <a:srgbClr val="FFFFFF"/>
                      </a:solidFill>
                      <a:prstDash val="solid"/>
                      <a:headEnd type="none" w="med" len="med"/>
                      <a:tailEnd type="none" w="med" len="med"/>
                    </a:lnB>
                    <a:lnTlToBr>
                      <a:noFill/>
                    </a:lnTlToBr>
                    <a:lnBlToTr>
                      <a:noFill/>
                    </a:lnBlToTr>
                    <a:solidFill>
                      <a:srgbClr val="4F81BD">
                        <a:alpha val="100000"/>
                      </a:srgbClr>
                    </a:solidFill>
                  </a:tcPr>
                </a:tc>
                <a:extLst>
                  <a:ext uri="{0D108BD9-81ED-4DB2-BD59-A6C34878D82A}">
                    <a16:rowId xmlns:a16="http://schemas.microsoft.com/office/drawing/2014/main" val="10000"/>
                  </a:ext>
                </a:extLst>
              </a:tr>
              <a:tr h="533400">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spcBef>
                          <a:spcPct val="0"/>
                        </a:spcBef>
                        <a:buClr>
                          <a:srgbClr val="000000"/>
                        </a:buClr>
                        <a:buNone/>
                      </a:pPr>
                      <a:r>
                        <a:rPr lang="zh-CN" altLang="en-US" sz="2400">
                          <a:solidFill>
                            <a:srgbClr val="000000"/>
                          </a:solidFill>
                          <a:latin typeface="Calibri" charset="0"/>
                          <a:ea typeface="黑体" pitchFamily="2" charset="-122"/>
                        </a:rPr>
                        <a:t>弥补地方财政缺口</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38100" cap="flat" cmpd="sng">
                      <a:solidFill>
                        <a:srgbClr val="FFFFFF"/>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endParaRPr sz="1800">
                        <a:solidFill>
                          <a:srgbClr val="000000"/>
                        </a:solidFill>
                        <a:latin typeface="黑体" pitchFamily="2" charset="-122"/>
                        <a:ea typeface="黑体" pitchFamily="2" charset="-122"/>
                      </a:endParaRP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38100" cap="flat" cmpd="sng">
                      <a:solidFill>
                        <a:srgbClr val="FFFFFF"/>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endParaRPr sz="1800">
                        <a:solidFill>
                          <a:srgbClr val="000000"/>
                        </a:solidFill>
                        <a:latin typeface="黑体" pitchFamily="2" charset="-122"/>
                        <a:ea typeface="黑体" pitchFamily="2" charset="-122"/>
                      </a:endParaRP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38100" cap="flat" cmpd="sng">
                      <a:solidFill>
                        <a:srgbClr val="FFFFFF"/>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endParaRPr sz="1800">
                        <a:solidFill>
                          <a:srgbClr val="000000"/>
                        </a:solidFill>
                        <a:latin typeface="黑体" pitchFamily="2" charset="-122"/>
                        <a:ea typeface="黑体" pitchFamily="2" charset="-122"/>
                      </a:endParaRP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38100" cap="flat" cmpd="sng">
                      <a:solidFill>
                        <a:srgbClr val="FFFFFF"/>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endParaRPr sz="1800">
                        <a:solidFill>
                          <a:srgbClr val="000000"/>
                        </a:solidFill>
                        <a:latin typeface="黑体" pitchFamily="2" charset="-122"/>
                        <a:ea typeface="黑体" pitchFamily="2" charset="-122"/>
                      </a:endParaRP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38100" cap="flat" cmpd="sng">
                      <a:solidFill>
                        <a:srgbClr val="FFFFFF"/>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0001"/>
                  </a:ext>
                </a:extLst>
              </a:tr>
              <a:tr h="533400">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spcBef>
                          <a:spcPct val="0"/>
                        </a:spcBef>
                        <a:buClr>
                          <a:srgbClr val="000000"/>
                        </a:buClr>
                        <a:buNone/>
                      </a:pPr>
                      <a:r>
                        <a:rPr lang="zh-CN" altLang="en-US" sz="2400">
                          <a:solidFill>
                            <a:srgbClr val="000000"/>
                          </a:solidFill>
                          <a:latin typeface="Calibri" charset="0"/>
                          <a:ea typeface="黑体" pitchFamily="2" charset="-122"/>
                        </a:rPr>
                        <a:t>均等财政净利益</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endParaRPr sz="1800">
                        <a:solidFill>
                          <a:srgbClr val="000000"/>
                        </a:solidFill>
                        <a:latin typeface="黑体" pitchFamily="2" charset="-122"/>
                        <a:ea typeface="黑体" pitchFamily="2" charset="-122"/>
                      </a:endParaRP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endParaRPr sz="1800">
                        <a:solidFill>
                          <a:srgbClr val="000000"/>
                        </a:solidFill>
                        <a:latin typeface="黑体" pitchFamily="2" charset="-122"/>
                        <a:ea typeface="黑体" pitchFamily="2" charset="-122"/>
                      </a:endParaRP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endParaRPr sz="1800">
                        <a:solidFill>
                          <a:srgbClr val="000000"/>
                        </a:solidFill>
                        <a:latin typeface="黑体" pitchFamily="2" charset="-122"/>
                        <a:ea typeface="黑体" pitchFamily="2" charset="-122"/>
                      </a:endParaRP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endParaRPr sz="1800">
                        <a:solidFill>
                          <a:srgbClr val="000000"/>
                        </a:solidFill>
                        <a:latin typeface="黑体" pitchFamily="2" charset="-122"/>
                        <a:ea typeface="黑体" pitchFamily="2" charset="-122"/>
                      </a:endParaRP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33400">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spcBef>
                          <a:spcPct val="0"/>
                        </a:spcBef>
                        <a:buClr>
                          <a:srgbClr val="000000"/>
                        </a:buClr>
                        <a:buNone/>
                      </a:pPr>
                      <a:r>
                        <a:rPr lang="zh-CN" altLang="en-US" sz="2400">
                          <a:solidFill>
                            <a:srgbClr val="000000"/>
                          </a:solidFill>
                          <a:latin typeface="Calibri" charset="0"/>
                          <a:ea typeface="黑体" pitchFamily="2" charset="-122"/>
                        </a:rPr>
                        <a:t>最低公共服务水平</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endParaRPr sz="1800">
                        <a:solidFill>
                          <a:srgbClr val="000000"/>
                        </a:solidFill>
                        <a:latin typeface="黑体" pitchFamily="2" charset="-122"/>
                        <a:ea typeface="黑体" pitchFamily="2" charset="-122"/>
                      </a:endParaRP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endParaRPr sz="1800">
                        <a:solidFill>
                          <a:srgbClr val="000000"/>
                        </a:solidFill>
                        <a:latin typeface="黑体" pitchFamily="2" charset="-122"/>
                        <a:ea typeface="黑体" pitchFamily="2" charset="-122"/>
                      </a:endParaRP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endParaRPr sz="1800">
                        <a:solidFill>
                          <a:srgbClr val="000000"/>
                        </a:solidFill>
                        <a:latin typeface="黑体" pitchFamily="2" charset="-122"/>
                        <a:ea typeface="黑体" pitchFamily="2" charset="-122"/>
                      </a:endParaRP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endParaRPr sz="1800">
                        <a:solidFill>
                          <a:srgbClr val="000000"/>
                        </a:solidFill>
                        <a:latin typeface="黑体" pitchFamily="2" charset="-122"/>
                        <a:ea typeface="黑体" pitchFamily="2" charset="-122"/>
                      </a:endParaRP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0003"/>
                  </a:ext>
                </a:extLst>
              </a:tr>
              <a:tr h="533400">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spcBef>
                          <a:spcPct val="0"/>
                        </a:spcBef>
                        <a:buClr>
                          <a:srgbClr val="000000"/>
                        </a:buClr>
                        <a:buNone/>
                      </a:pPr>
                      <a:r>
                        <a:rPr lang="zh-CN" altLang="en-US" sz="2400">
                          <a:solidFill>
                            <a:srgbClr val="000000"/>
                          </a:solidFill>
                          <a:latin typeface="Calibri" charset="0"/>
                          <a:ea typeface="黑体" pitchFamily="2" charset="-122"/>
                        </a:rPr>
                        <a:t>外部性内部化</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endParaRPr sz="1800">
                        <a:solidFill>
                          <a:srgbClr val="000000"/>
                        </a:solidFill>
                        <a:latin typeface="黑体" pitchFamily="2" charset="-122"/>
                        <a:ea typeface="黑体" pitchFamily="2" charset="-122"/>
                      </a:endParaRP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endParaRPr sz="1800">
                        <a:solidFill>
                          <a:srgbClr val="000000"/>
                        </a:solidFill>
                        <a:latin typeface="黑体" pitchFamily="2" charset="-122"/>
                        <a:ea typeface="黑体" pitchFamily="2" charset="-122"/>
                      </a:endParaRP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endParaRPr sz="1800">
                        <a:solidFill>
                          <a:srgbClr val="000000"/>
                        </a:solidFill>
                        <a:latin typeface="黑体" pitchFamily="2" charset="-122"/>
                        <a:ea typeface="黑体" pitchFamily="2" charset="-122"/>
                      </a:endParaRP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endParaRPr sz="1800">
                        <a:solidFill>
                          <a:srgbClr val="000000"/>
                        </a:solidFill>
                        <a:latin typeface="黑体" pitchFamily="2" charset="-122"/>
                        <a:ea typeface="黑体" pitchFamily="2" charset="-122"/>
                      </a:endParaRP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33400">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spcBef>
                          <a:spcPct val="0"/>
                        </a:spcBef>
                        <a:buClr>
                          <a:srgbClr val="000000"/>
                        </a:buClr>
                        <a:buNone/>
                      </a:pPr>
                      <a:r>
                        <a:rPr lang="zh-CN" altLang="en-US" sz="2400">
                          <a:solidFill>
                            <a:srgbClr val="000000"/>
                          </a:solidFill>
                          <a:latin typeface="Calibri" charset="0"/>
                          <a:ea typeface="黑体" pitchFamily="2" charset="-122"/>
                        </a:rPr>
                        <a:t>体现中央政府意图</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endParaRPr sz="1800">
                        <a:solidFill>
                          <a:srgbClr val="000000"/>
                        </a:solidFill>
                        <a:latin typeface="黑体" pitchFamily="2" charset="-122"/>
                        <a:ea typeface="黑体" pitchFamily="2" charset="-122"/>
                      </a:endParaRP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endParaRPr sz="1800">
                        <a:solidFill>
                          <a:srgbClr val="000000"/>
                        </a:solidFill>
                        <a:latin typeface="黑体" pitchFamily="2" charset="-122"/>
                        <a:ea typeface="黑体" pitchFamily="2" charset="-122"/>
                      </a:endParaRP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endParaRPr sz="1800">
                        <a:solidFill>
                          <a:srgbClr val="000000"/>
                        </a:solidFill>
                        <a:latin typeface="黑体" pitchFamily="2" charset="-122"/>
                        <a:ea typeface="黑体" pitchFamily="2" charset="-122"/>
                      </a:endParaRP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endParaRPr sz="1800">
                        <a:solidFill>
                          <a:srgbClr val="000000"/>
                        </a:solidFill>
                        <a:latin typeface="黑体" pitchFamily="2" charset="-122"/>
                        <a:ea typeface="黑体" pitchFamily="2" charset="-122"/>
                      </a:endParaRP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0005"/>
                  </a:ext>
                </a:extLst>
              </a:tr>
              <a:tr h="533400">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spcBef>
                          <a:spcPct val="0"/>
                        </a:spcBef>
                        <a:buClr>
                          <a:srgbClr val="000000"/>
                        </a:buClr>
                        <a:buNone/>
                      </a:pPr>
                      <a:r>
                        <a:rPr lang="zh-CN" altLang="en-US" sz="2400">
                          <a:solidFill>
                            <a:srgbClr val="000000"/>
                          </a:solidFill>
                          <a:latin typeface="Calibri" charset="0"/>
                          <a:ea typeface="黑体" pitchFamily="2" charset="-122"/>
                        </a:rPr>
                        <a:t>影响地方政府决策</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endParaRPr sz="1800">
                        <a:solidFill>
                          <a:srgbClr val="000000"/>
                        </a:solidFill>
                        <a:latin typeface="黑体" pitchFamily="2" charset="-122"/>
                        <a:ea typeface="黑体" pitchFamily="2" charset="-122"/>
                      </a:endParaRP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endParaRPr sz="1800">
                        <a:solidFill>
                          <a:srgbClr val="000000"/>
                        </a:solidFill>
                        <a:latin typeface="黑体" pitchFamily="2" charset="-122"/>
                        <a:ea typeface="黑体" pitchFamily="2" charset="-122"/>
                      </a:endParaRP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endParaRPr sz="1800">
                        <a:solidFill>
                          <a:srgbClr val="000000"/>
                        </a:solidFill>
                        <a:latin typeface="黑体" pitchFamily="2" charset="-122"/>
                        <a:ea typeface="黑体" pitchFamily="2" charset="-122"/>
                      </a:endParaRP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endParaRPr sz="1800">
                        <a:solidFill>
                          <a:srgbClr val="000000"/>
                        </a:solidFill>
                        <a:latin typeface="黑体" pitchFamily="2" charset="-122"/>
                        <a:ea typeface="黑体" pitchFamily="2" charset="-122"/>
                      </a:endParaRP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33400">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spcBef>
                          <a:spcPct val="0"/>
                        </a:spcBef>
                        <a:buClr>
                          <a:srgbClr val="000000"/>
                        </a:buClr>
                        <a:buNone/>
                      </a:pPr>
                      <a:r>
                        <a:rPr lang="zh-CN" altLang="en-US" sz="2000">
                          <a:solidFill>
                            <a:srgbClr val="000000"/>
                          </a:solidFill>
                          <a:latin typeface="Calibri" charset="0"/>
                          <a:ea typeface="黑体" pitchFamily="2" charset="-122"/>
                        </a:rPr>
                        <a:t>地方政府运用资金的自由度</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endParaRPr sz="1800">
                        <a:solidFill>
                          <a:srgbClr val="000000"/>
                        </a:solidFill>
                        <a:latin typeface="黑体" pitchFamily="2" charset="-122"/>
                        <a:ea typeface="黑体" pitchFamily="2" charset="-122"/>
                      </a:endParaRP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endParaRPr sz="1800">
                        <a:solidFill>
                          <a:srgbClr val="000000"/>
                        </a:solidFill>
                        <a:latin typeface="黑体" pitchFamily="2" charset="-122"/>
                        <a:ea typeface="黑体" pitchFamily="2" charset="-122"/>
                      </a:endParaRP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endParaRPr sz="1800">
                        <a:solidFill>
                          <a:srgbClr val="000000"/>
                        </a:solidFill>
                        <a:latin typeface="黑体" pitchFamily="2" charset="-122"/>
                        <a:ea typeface="黑体" pitchFamily="2" charset="-122"/>
                      </a:endParaRP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endParaRPr sz="1800">
                        <a:solidFill>
                          <a:srgbClr val="000000"/>
                        </a:solidFill>
                        <a:latin typeface="黑体" pitchFamily="2" charset="-122"/>
                        <a:ea typeface="黑体" pitchFamily="2" charset="-122"/>
                      </a:endParaRP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0007"/>
                  </a:ext>
                </a:extLst>
              </a:tr>
            </a:tbl>
          </a:graphicData>
        </a:graphic>
      </p:graphicFrame>
      <p:sp>
        <p:nvSpPr>
          <p:cNvPr id="33929" name="文本框 33928">
            <a:extLst>
              <a:ext uri="{FF2B5EF4-FFF2-40B4-BE49-F238E27FC236}">
                <a16:creationId xmlns:a16="http://schemas.microsoft.com/office/drawing/2014/main" id="{5ECA06BB-1B75-4860-9F86-1FB31F89F330}"/>
              </a:ext>
            </a:extLst>
          </p:cNvPr>
          <p:cNvSpPr txBox="1"/>
          <p:nvPr/>
        </p:nvSpPr>
        <p:spPr>
          <a:xfrm>
            <a:off x="396875" y="260350"/>
            <a:ext cx="7324725" cy="519113"/>
          </a:xfrm>
          <a:prstGeom prst="rect">
            <a:avLst/>
          </a:prstGeom>
          <a:noFill/>
          <a:ln w="9525">
            <a:noFill/>
            <a:miter/>
          </a:ln>
        </p:spPr>
        <p:txBody>
          <a:bodyPr>
            <a:spAutoFit/>
          </a:bodyPr>
          <a:lstStyle/>
          <a:p>
            <a:r>
              <a:rPr lang="zh-CN" altLang="en-US" sz="2800" noProof="1">
                <a:solidFill>
                  <a:schemeClr val="bg1"/>
                </a:solidFill>
                <a:effectLst>
                  <a:outerShdw blurRad="38100" dist="38100" dir="2700000">
                    <a:srgbClr val="000000"/>
                  </a:outerShdw>
                </a:effectLst>
                <a:latin typeface="Arial" charset="0"/>
                <a:ea typeface="黑体" pitchFamily="2" charset="-122"/>
                <a:cs typeface="+mn-ea"/>
              </a:rPr>
              <a:t>财政转移支付形式与目标的对应关系</a:t>
            </a:r>
            <a:endParaRPr lang="zh-CN" altLang="en-US" sz="2800" noProof="1">
              <a:solidFill>
                <a:schemeClr val="bg1"/>
              </a:solidFill>
              <a:effectLst>
                <a:outerShdw blurRad="38100" dist="38100" dir="2700000">
                  <a:srgbClr val="000000"/>
                </a:outerShdw>
              </a:effectLst>
              <a:latin typeface="Arial" charset="0"/>
              <a:ea typeface="黑体" pitchFamily="2" charset="-122"/>
            </a:endParaRPr>
          </a:p>
        </p:txBody>
      </p:sp>
    </p:spTree>
  </p:cSld>
  <p:clrMapOvr>
    <a:masterClrMapping/>
  </p:clrMapOvr>
  <p:transition spd="slow">
    <p:random/>
    <p:sndAc>
      <p:stSnd>
        <p:snd r:embed="rId2" name="camera.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标题 7169">
            <a:extLst>
              <a:ext uri="{FF2B5EF4-FFF2-40B4-BE49-F238E27FC236}">
                <a16:creationId xmlns:a16="http://schemas.microsoft.com/office/drawing/2014/main" id="{57C1C137-FD49-4E5E-9831-39A32489B7A5}"/>
              </a:ext>
            </a:extLst>
          </p:cNvPr>
          <p:cNvSpPr>
            <a:spLocks noChangeArrowheads="1"/>
          </p:cNvSpPr>
          <p:nvPr>
            <p:ph type="title"/>
          </p:nvPr>
        </p:nvSpPr>
        <p:spPr/>
        <p:txBody>
          <a:bodyPr/>
          <a:lstStyle/>
          <a:p>
            <a:endParaRPr lang="zh-CN" altLang="zh-CN"/>
          </a:p>
        </p:txBody>
      </p:sp>
      <p:sp>
        <p:nvSpPr>
          <p:cNvPr id="7170" name="文本占位符 7170">
            <a:extLst>
              <a:ext uri="{FF2B5EF4-FFF2-40B4-BE49-F238E27FC236}">
                <a16:creationId xmlns:a16="http://schemas.microsoft.com/office/drawing/2014/main" id="{B260A136-E701-4C7A-A040-A72E0FFD0094}"/>
              </a:ext>
            </a:extLst>
          </p:cNvPr>
          <p:cNvSpPr>
            <a:spLocks noChangeArrowheads="1"/>
          </p:cNvSpPr>
          <p:nvPr>
            <p:ph idx="1"/>
          </p:nvPr>
        </p:nvSpPr>
        <p:spPr/>
        <p:txBody>
          <a:bodyPr/>
          <a:lstStyle/>
          <a:p>
            <a:pPr>
              <a:buFont typeface="Arial" panose="020B0604020202020204" pitchFamily="34" charset="0"/>
              <a:buNone/>
            </a:pPr>
            <a:endParaRPr lang="zh-CN" altLang="en-US" sz="4000">
              <a:solidFill>
                <a:srgbClr val="000099"/>
              </a:solidFill>
              <a:latin typeface="楷体_GB2312" pitchFamily="1" charset="-122"/>
              <a:ea typeface="楷体_GB2312" pitchFamily="1" charset="-122"/>
            </a:endParaRPr>
          </a:p>
          <a:p>
            <a:pPr algn="ctr">
              <a:buFont typeface="Arial" panose="020B0604020202020204" pitchFamily="34" charset="0"/>
              <a:buNone/>
            </a:pPr>
            <a:r>
              <a:rPr lang="zh-CN" altLang="en-US" sz="5400">
                <a:latin typeface="黑体" panose="02010609060101010101" pitchFamily="49" charset="-122"/>
                <a:ea typeface="黑体" panose="02010609060101010101" pitchFamily="49" charset="-122"/>
              </a:rPr>
              <a:t>5.1 政府间财政转移支付概述</a:t>
            </a:r>
          </a:p>
        </p:txBody>
      </p:sp>
    </p:spTree>
  </p:cSld>
  <p:clrMapOvr>
    <a:masterClrMapping/>
  </p:clrMapOvr>
  <p:transition spd="slow">
    <p:random/>
    <p:sndAc>
      <p:stSnd>
        <p:snd r:embed="rId2" name="camera.wav"/>
      </p:stSnd>
    </p:sndAc>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818" name="表格 34817">
            <a:extLst>
              <a:ext uri="{FF2B5EF4-FFF2-40B4-BE49-F238E27FC236}">
                <a16:creationId xmlns:a16="http://schemas.microsoft.com/office/drawing/2014/main" id="{278C8E25-AC24-4736-A024-26A3B2304ECF}"/>
              </a:ext>
            </a:extLst>
          </p:cNvPr>
          <p:cNvGraphicFramePr/>
          <p:nvPr/>
        </p:nvGraphicFramePr>
        <p:xfrm>
          <a:off x="503238" y="1341438"/>
          <a:ext cx="8462962" cy="5183187"/>
        </p:xfrm>
        <a:graphic>
          <a:graphicData uri="http://schemas.openxmlformats.org/drawingml/2006/table">
            <a:tbl>
              <a:tblPr/>
              <a:tblGrid>
                <a:gridCol w="3455988">
                  <a:extLst>
                    <a:ext uri="{9D8B030D-6E8A-4147-A177-3AD203B41FA5}">
                      <a16:colId xmlns:a16="http://schemas.microsoft.com/office/drawing/2014/main" val="20000"/>
                    </a:ext>
                  </a:extLst>
                </a:gridCol>
                <a:gridCol w="1081087">
                  <a:extLst>
                    <a:ext uri="{9D8B030D-6E8A-4147-A177-3AD203B41FA5}">
                      <a16:colId xmlns:a16="http://schemas.microsoft.com/office/drawing/2014/main" val="20001"/>
                    </a:ext>
                  </a:extLst>
                </a:gridCol>
                <a:gridCol w="1152525">
                  <a:extLst>
                    <a:ext uri="{9D8B030D-6E8A-4147-A177-3AD203B41FA5}">
                      <a16:colId xmlns:a16="http://schemas.microsoft.com/office/drawing/2014/main" val="20002"/>
                    </a:ext>
                  </a:extLst>
                </a:gridCol>
                <a:gridCol w="1368425">
                  <a:extLst>
                    <a:ext uri="{9D8B030D-6E8A-4147-A177-3AD203B41FA5}">
                      <a16:colId xmlns:a16="http://schemas.microsoft.com/office/drawing/2014/main" val="20003"/>
                    </a:ext>
                  </a:extLst>
                </a:gridCol>
                <a:gridCol w="1404938">
                  <a:extLst>
                    <a:ext uri="{9D8B030D-6E8A-4147-A177-3AD203B41FA5}">
                      <a16:colId xmlns:a16="http://schemas.microsoft.com/office/drawing/2014/main" val="20004"/>
                    </a:ext>
                  </a:extLst>
                </a:gridCol>
              </a:tblGrid>
              <a:tr h="1483941">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spcBef>
                          <a:spcPct val="0"/>
                        </a:spcBef>
                        <a:buClr>
                          <a:srgbClr val="000000"/>
                        </a:buClr>
                        <a:buNone/>
                      </a:pPr>
                      <a:r>
                        <a:rPr lang="en-US" altLang="zh-CN" sz="1700" b="1">
                          <a:solidFill>
                            <a:srgbClr val="FFFFFF"/>
                          </a:solidFill>
                          <a:latin typeface="黑体" pitchFamily="2" charset="-122"/>
                          <a:ea typeface="黑体" pitchFamily="2" charset="-122"/>
                        </a:rPr>
                        <a:t>            </a:t>
                      </a:r>
                      <a:r>
                        <a:rPr lang="zh-CN" altLang="en-US" sz="1900" b="1">
                          <a:solidFill>
                            <a:srgbClr val="FFFFFF"/>
                          </a:solidFill>
                          <a:latin typeface="黑体" pitchFamily="2" charset="-122"/>
                          <a:ea typeface="黑体" pitchFamily="2" charset="-122"/>
                        </a:rPr>
                        <a:t>方式</a:t>
                      </a:r>
                    </a:p>
                    <a:p>
                      <a:pPr marL="0" lvl="0" indent="0">
                        <a:spcBef>
                          <a:spcPct val="0"/>
                        </a:spcBef>
                        <a:buClr>
                          <a:srgbClr val="000000"/>
                        </a:buClr>
                        <a:buNone/>
                      </a:pPr>
                      <a:endParaRPr lang="zh-CN" altLang="en-US" sz="1900" b="1">
                        <a:solidFill>
                          <a:srgbClr val="FFFFFF"/>
                        </a:solidFill>
                        <a:latin typeface="黑体" pitchFamily="2" charset="-122"/>
                        <a:ea typeface="黑体" pitchFamily="2" charset="-122"/>
                      </a:endParaRPr>
                    </a:p>
                    <a:p>
                      <a:pPr marL="0" lvl="0" indent="0">
                        <a:spcBef>
                          <a:spcPct val="0"/>
                        </a:spcBef>
                        <a:buClr>
                          <a:srgbClr val="000000"/>
                        </a:buClr>
                        <a:buNone/>
                      </a:pPr>
                      <a:r>
                        <a:rPr lang="zh-CN" altLang="en-US" sz="1900" b="1">
                          <a:solidFill>
                            <a:srgbClr val="FFFFFF"/>
                          </a:solidFill>
                          <a:latin typeface="黑体" pitchFamily="2" charset="-122"/>
                          <a:ea typeface="黑体" pitchFamily="2" charset="-122"/>
                        </a:rPr>
                        <a:t>目标</a:t>
                      </a:r>
                    </a:p>
                  </a:txBody>
                  <a:tcPr marT="43645" marB="43645">
                    <a:lnL w="12700" cap="flat" cmpd="sng">
                      <a:solidFill>
                        <a:srgbClr val="4F81BD"/>
                      </a:solidFill>
                      <a:prstDash val="solid"/>
                      <a:miter/>
                      <a:headEnd type="none" w="med" len="med"/>
                      <a:tailEnd type="none" w="med" len="med"/>
                    </a:lnL>
                    <a:lnR cap="flat">
                      <a:noFill/>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w="12700" cap="rnd" cmpd="sng">
                      <a:solidFill>
                        <a:schemeClr val="tx1"/>
                      </a:solidFill>
                      <a:prstDash val="solid"/>
                      <a:miter/>
                      <a:headEnd type="none" w="med" len="med"/>
                      <a:tailEnd type="none" w="med" len="med"/>
                    </a:lnTlToBr>
                    <a:lnBlToTr>
                      <a:noFill/>
                    </a:lnBlToTr>
                    <a:solidFill>
                      <a:srgbClr val="4F81BD">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spcBef>
                          <a:spcPct val="0"/>
                        </a:spcBef>
                        <a:buClr>
                          <a:srgbClr val="000000"/>
                        </a:buClr>
                        <a:buNone/>
                      </a:pPr>
                      <a:r>
                        <a:rPr lang="zh-CN" altLang="en-US" sz="2300" b="1">
                          <a:solidFill>
                            <a:srgbClr val="FFFFFF"/>
                          </a:solidFill>
                          <a:latin typeface="Calibri" charset="0"/>
                          <a:ea typeface="黑体" pitchFamily="2" charset="-122"/>
                        </a:rPr>
                        <a:t>无条件拨款</a:t>
                      </a:r>
                    </a:p>
                  </a:txBody>
                  <a:tcPr marT="43645" marB="43645">
                    <a:lnL cap="flat">
                      <a:noFill/>
                    </a:lnL>
                    <a:lnR cap="flat">
                      <a:noFill/>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4F81BD">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spcBef>
                          <a:spcPct val="0"/>
                        </a:spcBef>
                        <a:buClr>
                          <a:srgbClr val="000000"/>
                        </a:buClr>
                        <a:buNone/>
                      </a:pPr>
                      <a:r>
                        <a:rPr lang="zh-CN" altLang="en-US" sz="2300" b="1">
                          <a:solidFill>
                            <a:srgbClr val="FFFFFF"/>
                          </a:solidFill>
                          <a:latin typeface="Calibri" charset="0"/>
                          <a:ea typeface="黑体" pitchFamily="2" charset="-122"/>
                        </a:rPr>
                        <a:t>有条件非配套拨款</a:t>
                      </a:r>
                    </a:p>
                  </a:txBody>
                  <a:tcPr marT="43645" marB="43645">
                    <a:lnL cap="flat">
                      <a:noFill/>
                    </a:lnL>
                    <a:lnR cap="flat">
                      <a:noFill/>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4F81BD">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spcBef>
                          <a:spcPct val="0"/>
                        </a:spcBef>
                        <a:buClr>
                          <a:srgbClr val="000000"/>
                        </a:buClr>
                        <a:buNone/>
                      </a:pPr>
                      <a:r>
                        <a:rPr lang="zh-CN" altLang="en-US" sz="2300" b="1">
                          <a:solidFill>
                            <a:srgbClr val="FFFFFF"/>
                          </a:solidFill>
                          <a:latin typeface="Calibri" charset="0"/>
                          <a:ea typeface="黑体" pitchFamily="2" charset="-122"/>
                        </a:rPr>
                        <a:t>有条件封顶配套拨款</a:t>
                      </a:r>
                    </a:p>
                  </a:txBody>
                  <a:tcPr marT="43645" marB="43645">
                    <a:lnL cap="flat">
                      <a:noFill/>
                    </a:lnL>
                    <a:lnR cap="flat">
                      <a:noFill/>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4F81BD">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spcBef>
                          <a:spcPct val="0"/>
                        </a:spcBef>
                        <a:buClr>
                          <a:srgbClr val="000000"/>
                        </a:buClr>
                        <a:buNone/>
                      </a:pPr>
                      <a:r>
                        <a:rPr lang="zh-CN" altLang="en-US" sz="2300" b="1">
                          <a:solidFill>
                            <a:srgbClr val="FFFFFF"/>
                          </a:solidFill>
                          <a:latin typeface="Calibri" charset="0"/>
                          <a:ea typeface="黑体" pitchFamily="2" charset="-122"/>
                        </a:rPr>
                        <a:t>有条件不封顶配套拨款</a:t>
                      </a:r>
                    </a:p>
                  </a:txBody>
                  <a:tcPr marT="43645" marB="43645">
                    <a:lnL cap="flat">
                      <a:noFill/>
                    </a:lnL>
                    <a:lnR w="12700" cap="flat" cmpd="sng">
                      <a:solidFill>
                        <a:srgbClr val="4F81BD"/>
                      </a:solidFill>
                      <a:prstDash val="solid"/>
                      <a:miter/>
                      <a:headEnd type="none" w="med" len="med"/>
                      <a:tailEnd type="none" w="med" len="med"/>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4F81BD">
                        <a:alpha val="100000"/>
                      </a:srgbClr>
                    </a:solidFill>
                  </a:tcPr>
                </a:tc>
                <a:extLst>
                  <a:ext uri="{0D108BD9-81ED-4DB2-BD59-A6C34878D82A}">
                    <a16:rowId xmlns:a16="http://schemas.microsoft.com/office/drawing/2014/main" val="10000"/>
                  </a:ext>
                </a:extLst>
              </a:tr>
              <a:tr h="536474">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spcBef>
                          <a:spcPct val="0"/>
                        </a:spcBef>
                        <a:buClr>
                          <a:srgbClr val="000000"/>
                        </a:buClr>
                        <a:buNone/>
                      </a:pPr>
                      <a:r>
                        <a:rPr lang="zh-CN" altLang="en-US" sz="2300">
                          <a:solidFill>
                            <a:srgbClr val="000000"/>
                          </a:solidFill>
                          <a:latin typeface="Calibri" charset="0"/>
                          <a:ea typeface="黑体" pitchFamily="2" charset="-122"/>
                        </a:rPr>
                        <a:t>弥补地方财政缺口</a:t>
                      </a:r>
                    </a:p>
                  </a:txBody>
                  <a:tcPr marT="43645" marB="43645">
                    <a:lnL w="12700" cap="flat" cmpd="sng">
                      <a:solidFill>
                        <a:srgbClr val="4F81BD"/>
                      </a:solidFill>
                      <a:prstDash val="solid"/>
                      <a:miter/>
                      <a:headEnd type="none" w="med" len="med"/>
                      <a:tailEnd type="none" w="med" len="med"/>
                    </a:lnL>
                    <a:lnR cap="flat">
                      <a:noFill/>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E9EDF4">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r>
                        <a:rPr lang="zh-CN" altLang="en-US" sz="2300">
                          <a:solidFill>
                            <a:srgbClr val="000000"/>
                          </a:solidFill>
                          <a:latin typeface="Calibri" charset="0"/>
                          <a:ea typeface="黑体" pitchFamily="2" charset="-122"/>
                        </a:rPr>
                        <a:t>强</a:t>
                      </a:r>
                    </a:p>
                  </a:txBody>
                  <a:tcPr marT="43645" marB="43645">
                    <a:lnL cap="flat">
                      <a:noFill/>
                    </a:lnL>
                    <a:lnR cap="flat">
                      <a:noFill/>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E9EDF4">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r>
                        <a:rPr lang="zh-CN" altLang="en-US" sz="2300">
                          <a:solidFill>
                            <a:srgbClr val="000000"/>
                          </a:solidFill>
                          <a:latin typeface="Calibri" charset="0"/>
                          <a:ea typeface="黑体" pitchFamily="2" charset="-122"/>
                        </a:rPr>
                        <a:t>中</a:t>
                      </a:r>
                    </a:p>
                  </a:txBody>
                  <a:tcPr marT="43645" marB="43645">
                    <a:lnL cap="flat">
                      <a:noFill/>
                    </a:lnL>
                    <a:lnR cap="flat">
                      <a:noFill/>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E9EDF4">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r>
                        <a:rPr lang="zh-CN" altLang="en-US" sz="2300">
                          <a:solidFill>
                            <a:srgbClr val="000000"/>
                          </a:solidFill>
                          <a:latin typeface="Calibri" charset="0"/>
                          <a:ea typeface="黑体" pitchFamily="2" charset="-122"/>
                        </a:rPr>
                        <a:t>弱</a:t>
                      </a:r>
                    </a:p>
                  </a:txBody>
                  <a:tcPr marT="43645" marB="43645">
                    <a:lnL cap="flat">
                      <a:noFill/>
                    </a:lnL>
                    <a:lnR cap="flat">
                      <a:noFill/>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E9EDF4">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r>
                        <a:rPr lang="zh-CN" altLang="en-US" sz="2300">
                          <a:solidFill>
                            <a:srgbClr val="000000"/>
                          </a:solidFill>
                          <a:latin typeface="Calibri" charset="0"/>
                          <a:ea typeface="黑体" pitchFamily="2" charset="-122"/>
                        </a:rPr>
                        <a:t>弱</a:t>
                      </a:r>
                    </a:p>
                  </a:txBody>
                  <a:tcPr marT="43645" marB="43645">
                    <a:lnL cap="flat">
                      <a:noFill/>
                    </a:lnL>
                    <a:lnR w="12700" cap="flat" cmpd="sng">
                      <a:solidFill>
                        <a:srgbClr val="4F81BD"/>
                      </a:solidFill>
                      <a:prstDash val="solid"/>
                      <a:miter/>
                      <a:headEnd type="none" w="med" len="med"/>
                      <a:tailEnd type="none" w="med" len="med"/>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E9EDF4">
                        <a:alpha val="100000"/>
                      </a:srgbClr>
                    </a:solidFill>
                  </a:tcPr>
                </a:tc>
                <a:extLst>
                  <a:ext uri="{0D108BD9-81ED-4DB2-BD59-A6C34878D82A}">
                    <a16:rowId xmlns:a16="http://schemas.microsoft.com/office/drawing/2014/main" val="10001"/>
                  </a:ext>
                </a:extLst>
              </a:tr>
              <a:tr h="534959">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spcBef>
                          <a:spcPct val="0"/>
                        </a:spcBef>
                        <a:buClr>
                          <a:srgbClr val="000000"/>
                        </a:buClr>
                        <a:buNone/>
                      </a:pPr>
                      <a:r>
                        <a:rPr lang="zh-CN" altLang="en-US" sz="2300">
                          <a:solidFill>
                            <a:srgbClr val="000000"/>
                          </a:solidFill>
                          <a:latin typeface="Calibri" charset="0"/>
                          <a:ea typeface="黑体" pitchFamily="2" charset="-122"/>
                        </a:rPr>
                        <a:t>均等财政净利益</a:t>
                      </a:r>
                    </a:p>
                  </a:txBody>
                  <a:tcPr marT="43645" marB="43645">
                    <a:lnL w="12700" cap="flat" cmpd="sng">
                      <a:solidFill>
                        <a:srgbClr val="4F81BD"/>
                      </a:solidFill>
                      <a:prstDash val="solid"/>
                      <a:miter/>
                      <a:headEnd type="none" w="med" len="med"/>
                      <a:tailEnd type="none" w="med" len="med"/>
                    </a:lnL>
                    <a:lnR cap="flat">
                      <a:noFill/>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FFFFFF">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r>
                        <a:rPr lang="zh-CN" altLang="en-US" sz="2300">
                          <a:solidFill>
                            <a:srgbClr val="000000"/>
                          </a:solidFill>
                          <a:latin typeface="Calibri" charset="0"/>
                          <a:ea typeface="黑体" pitchFamily="2" charset="-122"/>
                        </a:rPr>
                        <a:t>强</a:t>
                      </a:r>
                    </a:p>
                  </a:txBody>
                  <a:tcPr marT="43645" marB="43645">
                    <a:lnL cap="flat">
                      <a:noFill/>
                    </a:lnL>
                    <a:lnR cap="flat">
                      <a:noFill/>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FFFFFF">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r>
                        <a:rPr lang="zh-CN" altLang="en-US" sz="2300">
                          <a:solidFill>
                            <a:srgbClr val="000000"/>
                          </a:solidFill>
                          <a:latin typeface="Calibri" charset="0"/>
                          <a:ea typeface="黑体" pitchFamily="2" charset="-122"/>
                        </a:rPr>
                        <a:t>中</a:t>
                      </a:r>
                    </a:p>
                  </a:txBody>
                  <a:tcPr marT="43645" marB="43645">
                    <a:lnL cap="flat">
                      <a:noFill/>
                    </a:lnL>
                    <a:lnR cap="flat">
                      <a:noFill/>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FFFFFF">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r>
                        <a:rPr lang="zh-CN" altLang="en-US" sz="2300">
                          <a:solidFill>
                            <a:srgbClr val="000000"/>
                          </a:solidFill>
                          <a:latin typeface="Calibri" charset="0"/>
                          <a:ea typeface="黑体" pitchFamily="2" charset="-122"/>
                        </a:rPr>
                        <a:t>弱</a:t>
                      </a:r>
                    </a:p>
                  </a:txBody>
                  <a:tcPr marT="43645" marB="43645">
                    <a:lnL cap="flat">
                      <a:noFill/>
                    </a:lnL>
                    <a:lnR cap="flat">
                      <a:noFill/>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FFFFFF">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r>
                        <a:rPr lang="zh-CN" altLang="en-US" sz="2300">
                          <a:solidFill>
                            <a:srgbClr val="000000"/>
                          </a:solidFill>
                          <a:latin typeface="Calibri" charset="0"/>
                          <a:ea typeface="黑体" pitchFamily="2" charset="-122"/>
                        </a:rPr>
                        <a:t>中</a:t>
                      </a:r>
                    </a:p>
                  </a:txBody>
                  <a:tcPr marT="43645" marB="43645">
                    <a:lnL cap="flat">
                      <a:noFill/>
                    </a:lnL>
                    <a:lnR w="12700" cap="flat" cmpd="sng">
                      <a:solidFill>
                        <a:srgbClr val="4F81BD"/>
                      </a:solidFill>
                      <a:prstDash val="solid"/>
                      <a:miter/>
                      <a:headEnd type="none" w="med" len="med"/>
                      <a:tailEnd type="none" w="med" len="med"/>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FFFFFF">
                        <a:alpha val="100000"/>
                      </a:srgbClr>
                    </a:solidFill>
                  </a:tcPr>
                </a:tc>
                <a:extLst>
                  <a:ext uri="{0D108BD9-81ED-4DB2-BD59-A6C34878D82A}">
                    <a16:rowId xmlns:a16="http://schemas.microsoft.com/office/drawing/2014/main" val="10002"/>
                  </a:ext>
                </a:extLst>
              </a:tr>
              <a:tr h="536474">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spcBef>
                          <a:spcPct val="0"/>
                        </a:spcBef>
                        <a:buClr>
                          <a:srgbClr val="000000"/>
                        </a:buClr>
                        <a:buNone/>
                      </a:pPr>
                      <a:r>
                        <a:rPr lang="zh-CN" altLang="en-US" sz="2300">
                          <a:solidFill>
                            <a:srgbClr val="000000"/>
                          </a:solidFill>
                          <a:latin typeface="Calibri" charset="0"/>
                          <a:ea typeface="黑体" pitchFamily="2" charset="-122"/>
                        </a:rPr>
                        <a:t>最低公共服务水平</a:t>
                      </a:r>
                    </a:p>
                  </a:txBody>
                  <a:tcPr marT="43645" marB="43645">
                    <a:lnL w="12700" cap="flat" cmpd="sng">
                      <a:solidFill>
                        <a:srgbClr val="4F81BD"/>
                      </a:solidFill>
                      <a:prstDash val="solid"/>
                      <a:miter/>
                      <a:headEnd type="none" w="med" len="med"/>
                      <a:tailEnd type="none" w="med" len="med"/>
                    </a:lnL>
                    <a:lnR cap="flat">
                      <a:noFill/>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E9EDF4">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r>
                        <a:rPr lang="zh-CN" altLang="en-US" sz="2300">
                          <a:solidFill>
                            <a:srgbClr val="000000"/>
                          </a:solidFill>
                          <a:latin typeface="Calibri" charset="0"/>
                          <a:ea typeface="黑体" pitchFamily="2" charset="-122"/>
                        </a:rPr>
                        <a:t>弱</a:t>
                      </a:r>
                    </a:p>
                  </a:txBody>
                  <a:tcPr marT="43645" marB="43645">
                    <a:lnL cap="flat">
                      <a:noFill/>
                    </a:lnL>
                    <a:lnR cap="flat">
                      <a:noFill/>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E9EDF4">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r>
                        <a:rPr lang="zh-CN" altLang="en-US" sz="2300">
                          <a:solidFill>
                            <a:srgbClr val="000000"/>
                          </a:solidFill>
                          <a:latin typeface="Calibri" charset="0"/>
                          <a:ea typeface="黑体" pitchFamily="2" charset="-122"/>
                        </a:rPr>
                        <a:t>强</a:t>
                      </a:r>
                    </a:p>
                  </a:txBody>
                  <a:tcPr marT="43645" marB="43645">
                    <a:lnL cap="flat">
                      <a:noFill/>
                    </a:lnL>
                    <a:lnR cap="flat">
                      <a:noFill/>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E9EDF4">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r>
                        <a:rPr lang="zh-CN" altLang="en-US" sz="2300">
                          <a:solidFill>
                            <a:srgbClr val="000000"/>
                          </a:solidFill>
                          <a:latin typeface="Calibri" charset="0"/>
                          <a:ea typeface="黑体" pitchFamily="2" charset="-122"/>
                        </a:rPr>
                        <a:t>强</a:t>
                      </a:r>
                    </a:p>
                  </a:txBody>
                  <a:tcPr marT="43645" marB="43645">
                    <a:lnL cap="flat">
                      <a:noFill/>
                    </a:lnL>
                    <a:lnR cap="flat">
                      <a:noFill/>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E9EDF4">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r>
                        <a:rPr lang="zh-CN" altLang="en-US" sz="2300">
                          <a:solidFill>
                            <a:srgbClr val="000000"/>
                          </a:solidFill>
                          <a:latin typeface="Calibri" charset="0"/>
                          <a:ea typeface="黑体" pitchFamily="2" charset="-122"/>
                        </a:rPr>
                        <a:t>强</a:t>
                      </a:r>
                    </a:p>
                  </a:txBody>
                  <a:tcPr marT="43645" marB="43645">
                    <a:lnL cap="flat">
                      <a:noFill/>
                    </a:lnL>
                    <a:lnR w="12700" cap="flat" cmpd="sng">
                      <a:solidFill>
                        <a:srgbClr val="4F81BD"/>
                      </a:solidFill>
                      <a:prstDash val="solid"/>
                      <a:miter/>
                      <a:headEnd type="none" w="med" len="med"/>
                      <a:tailEnd type="none" w="med" len="med"/>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E9EDF4">
                        <a:alpha val="100000"/>
                      </a:srgbClr>
                    </a:solidFill>
                  </a:tcPr>
                </a:tc>
                <a:extLst>
                  <a:ext uri="{0D108BD9-81ED-4DB2-BD59-A6C34878D82A}">
                    <a16:rowId xmlns:a16="http://schemas.microsoft.com/office/drawing/2014/main" val="10003"/>
                  </a:ext>
                </a:extLst>
              </a:tr>
              <a:tr h="534958">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spcBef>
                          <a:spcPct val="0"/>
                        </a:spcBef>
                        <a:buClr>
                          <a:srgbClr val="000000"/>
                        </a:buClr>
                        <a:buNone/>
                      </a:pPr>
                      <a:r>
                        <a:rPr lang="zh-CN" altLang="en-US" sz="2300">
                          <a:solidFill>
                            <a:srgbClr val="000000"/>
                          </a:solidFill>
                          <a:latin typeface="Calibri" charset="0"/>
                          <a:ea typeface="黑体" pitchFamily="2" charset="-122"/>
                        </a:rPr>
                        <a:t>外部性内部化</a:t>
                      </a:r>
                    </a:p>
                  </a:txBody>
                  <a:tcPr marT="43645" marB="43645">
                    <a:lnL w="12700" cap="flat" cmpd="sng">
                      <a:solidFill>
                        <a:srgbClr val="4F81BD"/>
                      </a:solidFill>
                      <a:prstDash val="solid"/>
                      <a:miter/>
                      <a:headEnd type="none" w="med" len="med"/>
                      <a:tailEnd type="none" w="med" len="med"/>
                    </a:lnL>
                    <a:lnR cap="flat">
                      <a:noFill/>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FFFFFF">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r>
                        <a:rPr lang="zh-CN" altLang="en-US" sz="2300">
                          <a:solidFill>
                            <a:srgbClr val="000000"/>
                          </a:solidFill>
                          <a:latin typeface="Calibri" charset="0"/>
                          <a:ea typeface="黑体" pitchFamily="2" charset="-122"/>
                        </a:rPr>
                        <a:t>弱</a:t>
                      </a:r>
                    </a:p>
                  </a:txBody>
                  <a:tcPr marT="43645" marB="43645">
                    <a:lnL cap="flat">
                      <a:noFill/>
                    </a:lnL>
                    <a:lnR cap="flat">
                      <a:noFill/>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FFFFFF">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r>
                        <a:rPr lang="zh-CN" altLang="en-US" sz="2300">
                          <a:solidFill>
                            <a:srgbClr val="000000"/>
                          </a:solidFill>
                          <a:latin typeface="Calibri" charset="0"/>
                          <a:ea typeface="黑体" pitchFamily="2" charset="-122"/>
                        </a:rPr>
                        <a:t>中</a:t>
                      </a:r>
                    </a:p>
                  </a:txBody>
                  <a:tcPr marT="43645" marB="43645">
                    <a:lnL cap="flat">
                      <a:noFill/>
                    </a:lnL>
                    <a:lnR cap="flat">
                      <a:noFill/>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FFFFFF">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r>
                        <a:rPr lang="zh-CN" altLang="en-US" sz="2300">
                          <a:solidFill>
                            <a:srgbClr val="000000"/>
                          </a:solidFill>
                          <a:latin typeface="Calibri" charset="0"/>
                          <a:ea typeface="黑体" pitchFamily="2" charset="-122"/>
                        </a:rPr>
                        <a:t>强</a:t>
                      </a:r>
                    </a:p>
                  </a:txBody>
                  <a:tcPr marT="43645" marB="43645">
                    <a:lnL cap="flat">
                      <a:noFill/>
                    </a:lnL>
                    <a:lnR cap="flat">
                      <a:noFill/>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FFFFFF">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r>
                        <a:rPr lang="zh-CN" altLang="en-US" sz="2300">
                          <a:solidFill>
                            <a:srgbClr val="000000"/>
                          </a:solidFill>
                          <a:latin typeface="Calibri" charset="0"/>
                          <a:ea typeface="黑体" pitchFamily="2" charset="-122"/>
                        </a:rPr>
                        <a:t>强</a:t>
                      </a:r>
                    </a:p>
                  </a:txBody>
                  <a:tcPr marT="43645" marB="43645">
                    <a:lnL cap="flat">
                      <a:noFill/>
                    </a:lnL>
                    <a:lnR w="12700" cap="flat" cmpd="sng">
                      <a:solidFill>
                        <a:srgbClr val="4F81BD"/>
                      </a:solidFill>
                      <a:prstDash val="solid"/>
                      <a:miter/>
                      <a:headEnd type="none" w="med" len="med"/>
                      <a:tailEnd type="none" w="med" len="med"/>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FFFFFF">
                        <a:alpha val="100000"/>
                      </a:srgbClr>
                    </a:solidFill>
                  </a:tcPr>
                </a:tc>
                <a:extLst>
                  <a:ext uri="{0D108BD9-81ED-4DB2-BD59-A6C34878D82A}">
                    <a16:rowId xmlns:a16="http://schemas.microsoft.com/office/drawing/2014/main" val="10004"/>
                  </a:ext>
                </a:extLst>
              </a:tr>
              <a:tr h="536474">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spcBef>
                          <a:spcPct val="0"/>
                        </a:spcBef>
                        <a:buClr>
                          <a:srgbClr val="000000"/>
                        </a:buClr>
                        <a:buNone/>
                      </a:pPr>
                      <a:r>
                        <a:rPr lang="zh-CN" altLang="en-US" sz="2300">
                          <a:solidFill>
                            <a:srgbClr val="000000"/>
                          </a:solidFill>
                          <a:latin typeface="Calibri" charset="0"/>
                          <a:ea typeface="黑体" pitchFamily="2" charset="-122"/>
                        </a:rPr>
                        <a:t>体现中央政府意图</a:t>
                      </a:r>
                    </a:p>
                  </a:txBody>
                  <a:tcPr marT="43645" marB="43645">
                    <a:lnL w="12700" cap="flat" cmpd="sng">
                      <a:solidFill>
                        <a:srgbClr val="4F81BD"/>
                      </a:solidFill>
                      <a:prstDash val="solid"/>
                      <a:miter/>
                      <a:headEnd type="none" w="med" len="med"/>
                      <a:tailEnd type="none" w="med" len="med"/>
                    </a:lnL>
                    <a:lnR cap="flat">
                      <a:noFill/>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E9EDF4">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r>
                        <a:rPr lang="zh-CN" altLang="en-US" sz="2300">
                          <a:solidFill>
                            <a:srgbClr val="000000"/>
                          </a:solidFill>
                          <a:latin typeface="Calibri" charset="0"/>
                          <a:ea typeface="黑体" pitchFamily="2" charset="-122"/>
                        </a:rPr>
                        <a:t>弱</a:t>
                      </a:r>
                    </a:p>
                  </a:txBody>
                  <a:tcPr marT="43645" marB="43645">
                    <a:lnL cap="flat">
                      <a:noFill/>
                    </a:lnL>
                    <a:lnR cap="flat">
                      <a:noFill/>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E9EDF4">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r>
                        <a:rPr lang="zh-CN" altLang="en-US" sz="2300">
                          <a:solidFill>
                            <a:srgbClr val="000000"/>
                          </a:solidFill>
                          <a:latin typeface="Calibri" charset="0"/>
                          <a:ea typeface="黑体" pitchFamily="2" charset="-122"/>
                        </a:rPr>
                        <a:t>中</a:t>
                      </a:r>
                    </a:p>
                  </a:txBody>
                  <a:tcPr marT="43645" marB="43645">
                    <a:lnL cap="flat">
                      <a:noFill/>
                    </a:lnL>
                    <a:lnR cap="flat">
                      <a:noFill/>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E9EDF4">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r>
                        <a:rPr lang="zh-CN" altLang="en-US" sz="2300">
                          <a:solidFill>
                            <a:srgbClr val="000000"/>
                          </a:solidFill>
                          <a:latin typeface="Calibri" charset="0"/>
                          <a:ea typeface="黑体" pitchFamily="2" charset="-122"/>
                        </a:rPr>
                        <a:t>强</a:t>
                      </a:r>
                    </a:p>
                  </a:txBody>
                  <a:tcPr marT="43645" marB="43645">
                    <a:lnL cap="flat">
                      <a:noFill/>
                    </a:lnL>
                    <a:lnR cap="flat">
                      <a:noFill/>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E9EDF4">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r>
                        <a:rPr lang="zh-CN" altLang="en-US" sz="2300">
                          <a:solidFill>
                            <a:srgbClr val="000000"/>
                          </a:solidFill>
                          <a:latin typeface="Calibri" charset="0"/>
                          <a:ea typeface="黑体" pitchFamily="2" charset="-122"/>
                        </a:rPr>
                        <a:t>强</a:t>
                      </a:r>
                    </a:p>
                  </a:txBody>
                  <a:tcPr marT="43645" marB="43645">
                    <a:lnL cap="flat">
                      <a:noFill/>
                    </a:lnL>
                    <a:lnR w="12700" cap="flat" cmpd="sng">
                      <a:solidFill>
                        <a:srgbClr val="4F81BD"/>
                      </a:solidFill>
                      <a:prstDash val="solid"/>
                      <a:miter/>
                      <a:headEnd type="none" w="med" len="med"/>
                      <a:tailEnd type="none" w="med" len="med"/>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E9EDF4">
                        <a:alpha val="100000"/>
                      </a:srgbClr>
                    </a:solidFill>
                  </a:tcPr>
                </a:tc>
                <a:extLst>
                  <a:ext uri="{0D108BD9-81ED-4DB2-BD59-A6C34878D82A}">
                    <a16:rowId xmlns:a16="http://schemas.microsoft.com/office/drawing/2014/main" val="10005"/>
                  </a:ext>
                </a:extLst>
              </a:tr>
              <a:tr h="534959">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spcBef>
                          <a:spcPct val="0"/>
                        </a:spcBef>
                        <a:buClr>
                          <a:srgbClr val="000000"/>
                        </a:buClr>
                        <a:buNone/>
                      </a:pPr>
                      <a:r>
                        <a:rPr lang="zh-CN" altLang="en-US" sz="2300">
                          <a:solidFill>
                            <a:srgbClr val="000000"/>
                          </a:solidFill>
                          <a:latin typeface="Calibri" charset="0"/>
                          <a:ea typeface="黑体" pitchFamily="2" charset="-122"/>
                        </a:rPr>
                        <a:t>影响地方政府决策</a:t>
                      </a:r>
                    </a:p>
                  </a:txBody>
                  <a:tcPr marT="43645" marB="43645">
                    <a:lnL w="12700" cap="flat" cmpd="sng">
                      <a:solidFill>
                        <a:srgbClr val="4F81BD"/>
                      </a:solidFill>
                      <a:prstDash val="solid"/>
                      <a:miter/>
                      <a:headEnd type="none" w="med" len="med"/>
                      <a:tailEnd type="none" w="med" len="med"/>
                    </a:lnL>
                    <a:lnR cap="flat">
                      <a:noFill/>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FFFFFF">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r>
                        <a:rPr lang="zh-CN" altLang="en-US" sz="2300">
                          <a:solidFill>
                            <a:srgbClr val="000000"/>
                          </a:solidFill>
                          <a:latin typeface="Calibri" charset="0"/>
                          <a:ea typeface="黑体" pitchFamily="2" charset="-122"/>
                        </a:rPr>
                        <a:t>弱</a:t>
                      </a:r>
                    </a:p>
                  </a:txBody>
                  <a:tcPr marT="43645" marB="43645">
                    <a:lnL cap="flat">
                      <a:noFill/>
                    </a:lnL>
                    <a:lnR cap="flat">
                      <a:noFill/>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FFFFFF">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r>
                        <a:rPr lang="zh-CN" altLang="en-US" sz="2300">
                          <a:solidFill>
                            <a:srgbClr val="000000"/>
                          </a:solidFill>
                          <a:latin typeface="Calibri" charset="0"/>
                          <a:ea typeface="黑体" pitchFamily="2" charset="-122"/>
                        </a:rPr>
                        <a:t>中</a:t>
                      </a:r>
                    </a:p>
                  </a:txBody>
                  <a:tcPr marT="43645" marB="43645">
                    <a:lnL cap="flat">
                      <a:noFill/>
                    </a:lnL>
                    <a:lnR cap="flat">
                      <a:noFill/>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FFFFFF">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r>
                        <a:rPr lang="zh-CN" altLang="en-US" sz="2300">
                          <a:solidFill>
                            <a:srgbClr val="000000"/>
                          </a:solidFill>
                          <a:latin typeface="Calibri" charset="0"/>
                          <a:ea typeface="黑体" pitchFamily="2" charset="-122"/>
                        </a:rPr>
                        <a:t>强</a:t>
                      </a:r>
                    </a:p>
                  </a:txBody>
                  <a:tcPr marT="43645" marB="43645">
                    <a:lnL cap="flat">
                      <a:noFill/>
                    </a:lnL>
                    <a:lnR cap="flat">
                      <a:noFill/>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FFFFFF">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r>
                        <a:rPr lang="zh-CN" altLang="en-US" sz="2300">
                          <a:solidFill>
                            <a:srgbClr val="000000"/>
                          </a:solidFill>
                          <a:latin typeface="Calibri" charset="0"/>
                          <a:ea typeface="黑体" pitchFamily="2" charset="-122"/>
                        </a:rPr>
                        <a:t>强</a:t>
                      </a:r>
                    </a:p>
                  </a:txBody>
                  <a:tcPr marT="43645" marB="43645">
                    <a:lnL cap="flat">
                      <a:noFill/>
                    </a:lnL>
                    <a:lnR w="12700" cap="flat" cmpd="sng">
                      <a:solidFill>
                        <a:srgbClr val="4F81BD"/>
                      </a:solidFill>
                      <a:prstDash val="solid"/>
                      <a:miter/>
                      <a:headEnd type="none" w="med" len="med"/>
                      <a:tailEnd type="none" w="med" len="med"/>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FFFFFF">
                        <a:alpha val="100000"/>
                      </a:srgbClr>
                    </a:solidFill>
                  </a:tcPr>
                </a:tc>
                <a:extLst>
                  <a:ext uri="{0D108BD9-81ED-4DB2-BD59-A6C34878D82A}">
                    <a16:rowId xmlns:a16="http://schemas.microsoft.com/office/drawing/2014/main" val="10006"/>
                  </a:ext>
                </a:extLst>
              </a:tr>
              <a:tr h="484948">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spcBef>
                          <a:spcPct val="0"/>
                        </a:spcBef>
                        <a:buClr>
                          <a:srgbClr val="000000"/>
                        </a:buClr>
                        <a:buNone/>
                      </a:pPr>
                      <a:r>
                        <a:rPr lang="zh-CN" altLang="en-US" sz="1900">
                          <a:solidFill>
                            <a:srgbClr val="000000"/>
                          </a:solidFill>
                          <a:latin typeface="Calibri" charset="0"/>
                          <a:ea typeface="黑体" pitchFamily="2" charset="-122"/>
                        </a:rPr>
                        <a:t>地方政府运用资金的自由度</a:t>
                      </a:r>
                    </a:p>
                  </a:txBody>
                  <a:tcPr marT="43645" marB="43645">
                    <a:lnL w="12700" cap="flat" cmpd="sng">
                      <a:solidFill>
                        <a:srgbClr val="4F81BD"/>
                      </a:solidFill>
                      <a:prstDash val="solid"/>
                      <a:miter/>
                      <a:headEnd type="none" w="med" len="med"/>
                      <a:tailEnd type="none" w="med" len="med"/>
                    </a:lnL>
                    <a:lnR cap="flat">
                      <a:noFill/>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E9EDF4">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r>
                        <a:rPr lang="zh-CN" altLang="en-US" sz="2300">
                          <a:solidFill>
                            <a:srgbClr val="000000"/>
                          </a:solidFill>
                          <a:latin typeface="Calibri" charset="0"/>
                          <a:ea typeface="黑体" pitchFamily="2" charset="-122"/>
                        </a:rPr>
                        <a:t>强</a:t>
                      </a:r>
                    </a:p>
                  </a:txBody>
                  <a:tcPr marT="43645" marB="43645">
                    <a:lnL cap="flat">
                      <a:noFill/>
                    </a:lnL>
                    <a:lnR cap="flat">
                      <a:noFill/>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E9EDF4">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r>
                        <a:rPr lang="zh-CN" altLang="en-US" sz="2300">
                          <a:solidFill>
                            <a:srgbClr val="000000"/>
                          </a:solidFill>
                          <a:latin typeface="Calibri" charset="0"/>
                          <a:ea typeface="黑体" pitchFamily="2" charset="-122"/>
                        </a:rPr>
                        <a:t>中</a:t>
                      </a:r>
                    </a:p>
                  </a:txBody>
                  <a:tcPr marT="43645" marB="43645">
                    <a:lnL cap="flat">
                      <a:noFill/>
                    </a:lnL>
                    <a:lnR cap="flat">
                      <a:noFill/>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E9EDF4">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r>
                        <a:rPr lang="zh-CN" altLang="en-US" sz="2300">
                          <a:solidFill>
                            <a:srgbClr val="000000"/>
                          </a:solidFill>
                          <a:latin typeface="Calibri" charset="0"/>
                          <a:ea typeface="黑体" pitchFamily="2" charset="-122"/>
                        </a:rPr>
                        <a:t>弱</a:t>
                      </a:r>
                    </a:p>
                  </a:txBody>
                  <a:tcPr marT="43645" marB="43645">
                    <a:lnL cap="flat">
                      <a:noFill/>
                    </a:lnL>
                    <a:lnR cap="flat">
                      <a:noFill/>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E9EDF4">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spcBef>
                          <a:spcPct val="0"/>
                        </a:spcBef>
                        <a:buClr>
                          <a:srgbClr val="000000"/>
                        </a:buClr>
                        <a:buNone/>
                      </a:pPr>
                      <a:r>
                        <a:rPr lang="zh-CN" altLang="en-US" sz="2300">
                          <a:solidFill>
                            <a:srgbClr val="000000"/>
                          </a:solidFill>
                          <a:latin typeface="Calibri" charset="0"/>
                          <a:ea typeface="黑体" pitchFamily="2" charset="-122"/>
                        </a:rPr>
                        <a:t>弱</a:t>
                      </a:r>
                    </a:p>
                  </a:txBody>
                  <a:tcPr marT="43645" marB="43645">
                    <a:lnL cap="flat">
                      <a:noFill/>
                    </a:lnL>
                    <a:lnR w="12700" cap="flat" cmpd="sng">
                      <a:solidFill>
                        <a:srgbClr val="4F81BD"/>
                      </a:solidFill>
                      <a:prstDash val="solid"/>
                      <a:miter/>
                      <a:headEnd type="none" w="med" len="med"/>
                      <a:tailEnd type="none" w="med" len="med"/>
                    </a:lnR>
                    <a:lnT w="12700" cap="flat" cmpd="sng">
                      <a:solidFill>
                        <a:srgbClr val="4F81BD"/>
                      </a:solidFill>
                      <a:prstDash val="solid"/>
                      <a:miter/>
                      <a:headEnd type="none" w="med" len="med"/>
                      <a:tailEnd type="none" w="med" len="med"/>
                    </a:lnT>
                    <a:lnB w="12700" cap="flat" cmpd="sng">
                      <a:solidFill>
                        <a:srgbClr val="4F81BD"/>
                      </a:solidFill>
                      <a:prstDash val="solid"/>
                      <a:miter/>
                      <a:headEnd type="none" w="med" len="med"/>
                      <a:tailEnd type="none" w="med" len="med"/>
                    </a:lnB>
                    <a:lnTlToBr>
                      <a:noFill/>
                    </a:lnTlToBr>
                    <a:lnBlToTr>
                      <a:noFill/>
                    </a:lnBlToTr>
                    <a:solidFill>
                      <a:srgbClr val="E9EDF4">
                        <a:alpha val="100000"/>
                      </a:srgbClr>
                    </a:solidFill>
                  </a:tcPr>
                </a:tc>
                <a:extLst>
                  <a:ext uri="{0D108BD9-81ED-4DB2-BD59-A6C34878D82A}">
                    <a16:rowId xmlns:a16="http://schemas.microsoft.com/office/drawing/2014/main" val="10007"/>
                  </a:ext>
                </a:extLst>
              </a:tr>
            </a:tbl>
          </a:graphicData>
        </a:graphic>
      </p:graphicFrame>
      <p:sp>
        <p:nvSpPr>
          <p:cNvPr id="34953" name="文本框 34952">
            <a:extLst>
              <a:ext uri="{FF2B5EF4-FFF2-40B4-BE49-F238E27FC236}">
                <a16:creationId xmlns:a16="http://schemas.microsoft.com/office/drawing/2014/main" id="{7305EFB4-73E5-4A75-9FD9-B4A96F564C26}"/>
              </a:ext>
            </a:extLst>
          </p:cNvPr>
          <p:cNvSpPr txBox="1"/>
          <p:nvPr/>
        </p:nvSpPr>
        <p:spPr>
          <a:xfrm>
            <a:off x="396875" y="260350"/>
            <a:ext cx="7324725" cy="519113"/>
          </a:xfrm>
          <a:prstGeom prst="rect">
            <a:avLst/>
          </a:prstGeom>
          <a:noFill/>
          <a:ln w="9525">
            <a:noFill/>
            <a:miter/>
          </a:ln>
        </p:spPr>
        <p:txBody>
          <a:bodyPr>
            <a:spAutoFit/>
          </a:bodyPr>
          <a:lstStyle/>
          <a:p>
            <a:r>
              <a:rPr lang="zh-CN" altLang="en-US" sz="2800" noProof="1">
                <a:solidFill>
                  <a:schemeClr val="bg1"/>
                </a:solidFill>
                <a:effectLst>
                  <a:outerShdw blurRad="38100" dist="38100" dir="2700000">
                    <a:srgbClr val="000000"/>
                  </a:outerShdw>
                </a:effectLst>
                <a:latin typeface="Arial" charset="0"/>
                <a:ea typeface="黑体" pitchFamily="2" charset="-122"/>
                <a:cs typeface="+mn-ea"/>
              </a:rPr>
              <a:t>财政转移支付形式与目标的对应关系</a:t>
            </a:r>
            <a:endParaRPr lang="zh-CN" altLang="en-US" sz="2800" noProof="1">
              <a:solidFill>
                <a:schemeClr val="bg1"/>
              </a:solidFill>
              <a:effectLst>
                <a:outerShdw blurRad="38100" dist="38100" dir="2700000">
                  <a:srgbClr val="000000"/>
                </a:outerShdw>
              </a:effectLst>
              <a:latin typeface="Arial" charset="0"/>
              <a:ea typeface="黑体" pitchFamily="2" charset="-122"/>
            </a:endParaRPr>
          </a:p>
        </p:txBody>
      </p:sp>
    </p:spTree>
  </p:cSld>
  <p:clrMapOvr>
    <a:masterClrMapping/>
  </p:clrMapOvr>
  <p:transition spd="slow">
    <p:newsflash/>
    <p:sndAc>
      <p:stSnd>
        <p:snd r:embed="rId2" name="camera.wav"/>
      </p:stSnd>
    </p:sndAc>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标题 35841">
            <a:extLst>
              <a:ext uri="{FF2B5EF4-FFF2-40B4-BE49-F238E27FC236}">
                <a16:creationId xmlns:a16="http://schemas.microsoft.com/office/drawing/2014/main" id="{E5F16B7D-BD7D-4B57-8184-B7E42AAC233A}"/>
              </a:ext>
            </a:extLst>
          </p:cNvPr>
          <p:cNvSpPr>
            <a:spLocks noChangeArrowheads="1"/>
          </p:cNvSpPr>
          <p:nvPr>
            <p:ph type="title"/>
          </p:nvPr>
        </p:nvSpPr>
        <p:spPr/>
        <p:txBody>
          <a:bodyPr/>
          <a:lstStyle/>
          <a:p>
            <a:endParaRPr lang="zh-CN" altLang="zh-CN"/>
          </a:p>
        </p:txBody>
      </p:sp>
      <p:sp>
        <p:nvSpPr>
          <p:cNvPr id="35842" name="文本占位符 35842">
            <a:extLst>
              <a:ext uri="{FF2B5EF4-FFF2-40B4-BE49-F238E27FC236}">
                <a16:creationId xmlns:a16="http://schemas.microsoft.com/office/drawing/2014/main" id="{81145FD0-9AF7-4013-A1B1-A704516B6EB1}"/>
              </a:ext>
            </a:extLst>
          </p:cNvPr>
          <p:cNvSpPr>
            <a:spLocks noChangeArrowheads="1"/>
          </p:cNvSpPr>
          <p:nvPr>
            <p:ph idx="1"/>
          </p:nvPr>
        </p:nvSpPr>
        <p:spPr/>
        <p:txBody>
          <a:bodyPr/>
          <a:lstStyle/>
          <a:p>
            <a:pPr>
              <a:buFont typeface="Arial" panose="020B0604020202020204" pitchFamily="34" charset="0"/>
              <a:buNone/>
            </a:pPr>
            <a:endParaRPr lang="zh-CN" altLang="en-US">
              <a:solidFill>
                <a:schemeClr val="accent2"/>
              </a:solidFill>
              <a:ea typeface="华文行楷" panose="02010800040101010101" pitchFamily="2" charset="-122"/>
            </a:endParaRPr>
          </a:p>
          <a:p>
            <a:pPr algn="ctr">
              <a:buFont typeface="Arial" panose="020B0604020202020204" pitchFamily="34" charset="0"/>
              <a:buNone/>
            </a:pPr>
            <a:r>
              <a:rPr lang="zh-CN" altLang="en-US" sz="4800">
                <a:latin typeface="黑体" panose="02010609060101010101" pitchFamily="49" charset="-122"/>
                <a:ea typeface="黑体" panose="02010609060101010101" pitchFamily="49" charset="-122"/>
              </a:rPr>
              <a:t>5.4 政府间财政转移支付的资金分配</a:t>
            </a:r>
          </a:p>
        </p:txBody>
      </p:sp>
    </p:spTree>
  </p:cSld>
  <p:clrMapOvr>
    <a:masterClrMapping/>
  </p:clrMapOvr>
  <p:transition spd="slow">
    <p:random/>
    <p:sndAc>
      <p:stSnd>
        <p:snd r:embed="rId2" name="camera.wav"/>
      </p:stSnd>
    </p:sndAc>
  </p:transition>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5" name="标题 38913">
            <a:extLst>
              <a:ext uri="{FF2B5EF4-FFF2-40B4-BE49-F238E27FC236}">
                <a16:creationId xmlns:a16="http://schemas.microsoft.com/office/drawing/2014/main" id="{324B3235-C8DB-4908-AC98-52C0232EBCF7}"/>
              </a:ext>
            </a:extLst>
          </p:cNvPr>
          <p:cNvSpPr>
            <a:spLocks noChangeArrowheads="1"/>
          </p:cNvSpPr>
          <p:nvPr>
            <p:ph type="title"/>
          </p:nvPr>
        </p:nvSpPr>
        <p:spPr/>
        <p:txBody>
          <a:bodyPr/>
          <a:lstStyle/>
          <a:p>
            <a:r>
              <a:rPr lang="en-US" altLang="zh-CN">
                <a:latin typeface="黑体" panose="02010609060101010101" pitchFamily="49" charset="-122"/>
                <a:ea typeface="黑体" panose="02010609060101010101" pitchFamily="49" charset="-122"/>
              </a:rPr>
              <a:t>5.4.1  </a:t>
            </a:r>
            <a:r>
              <a:rPr lang="zh-CN" altLang="en-US">
                <a:latin typeface="黑体" panose="02010609060101010101" pitchFamily="49" charset="-122"/>
                <a:ea typeface="黑体" panose="02010609060101010101" pitchFamily="49" charset="-122"/>
              </a:rPr>
              <a:t>地方财政支出需求</a:t>
            </a:r>
          </a:p>
        </p:txBody>
      </p:sp>
      <p:sp>
        <p:nvSpPr>
          <p:cNvPr id="36866" name="文本占位符 38914">
            <a:extLst>
              <a:ext uri="{FF2B5EF4-FFF2-40B4-BE49-F238E27FC236}">
                <a16:creationId xmlns:a16="http://schemas.microsoft.com/office/drawing/2014/main" id="{6370CFAF-2C86-4B60-AC51-139888BBF29A}"/>
              </a:ext>
            </a:extLst>
          </p:cNvPr>
          <p:cNvSpPr>
            <a:spLocks noChangeArrowheads="1"/>
          </p:cNvSpPr>
          <p:nvPr>
            <p:ph idx="1"/>
          </p:nvPr>
        </p:nvSpPr>
        <p:spPr/>
        <p:txBody>
          <a:bodyPr/>
          <a:lstStyle/>
          <a:p>
            <a:r>
              <a:rPr lang="zh-CN" altLang="en-US">
                <a:latin typeface="黑体" panose="02010609060101010101" pitchFamily="49" charset="-122"/>
                <a:ea typeface="黑体" panose="02010609060101010101" pitchFamily="49" charset="-122"/>
              </a:rPr>
              <a:t>地方政府的财政支出需求（</a:t>
            </a:r>
            <a:r>
              <a:rPr lang="zh-CN" altLang="en-US">
                <a:latin typeface="Times New Roman" panose="02020603050405020304" pitchFamily="18" charset="0"/>
                <a:ea typeface="黑体" panose="02010609060101010101" pitchFamily="49" charset="-122"/>
              </a:rPr>
              <a:t>Subnational Fiscal Needs</a:t>
            </a:r>
            <a:r>
              <a:rPr lang="zh-CN" altLang="en-US">
                <a:latin typeface="黑体" panose="02010609060101010101" pitchFamily="49" charset="-122"/>
                <a:ea typeface="黑体" panose="02010609060101010101" pitchFamily="49" charset="-122"/>
              </a:rPr>
              <a:t>）</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地方政府为提供本地区居民所需的一定数量和质量的公共产品和服务水平而应掌握相应财政资源的需要。</a:t>
            </a:r>
          </a:p>
        </p:txBody>
      </p:sp>
    </p:spTree>
  </p:cSld>
  <p:clrMapOvr>
    <a:masterClrMapping/>
  </p:clrMapOvr>
  <p:transition spd="slow">
    <p:random/>
    <p:sndAc>
      <p:stSnd>
        <p:snd r:embed="rId2" name="camera.wav"/>
      </p:stSnd>
    </p:sndAc>
  </p:transition>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89" name="标题 39937">
            <a:extLst>
              <a:ext uri="{FF2B5EF4-FFF2-40B4-BE49-F238E27FC236}">
                <a16:creationId xmlns:a16="http://schemas.microsoft.com/office/drawing/2014/main" id="{F3F2BA15-7739-4F57-AFC9-E3D10033CE76}"/>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地方财政支出需求的影响因素</a:t>
            </a:r>
            <a:endParaRPr lang="zh-CN" altLang="en-US"/>
          </a:p>
        </p:txBody>
      </p:sp>
      <p:sp>
        <p:nvSpPr>
          <p:cNvPr id="37890" name="文本占位符 39938">
            <a:extLst>
              <a:ext uri="{FF2B5EF4-FFF2-40B4-BE49-F238E27FC236}">
                <a16:creationId xmlns:a16="http://schemas.microsoft.com/office/drawing/2014/main" id="{7B85540C-D26B-46CB-8FC3-CA2C812FC38F}"/>
              </a:ext>
            </a:extLst>
          </p:cNvPr>
          <p:cNvSpPr>
            <a:spLocks noChangeArrowheads="1"/>
          </p:cNvSpPr>
          <p:nvPr>
            <p:ph idx="1"/>
          </p:nvPr>
        </p:nvSpPr>
        <p:spPr/>
        <p:txBody>
          <a:bodyPr/>
          <a:lstStyle/>
          <a:p>
            <a:r>
              <a:rPr lang="zh-CN" altLang="en-US">
                <a:ea typeface="黑体" panose="02010609060101010101" pitchFamily="49" charset="-122"/>
              </a:rPr>
              <a:t>一般因素：人口规模、人口结构、人口增长率和国土面积等；</a:t>
            </a:r>
          </a:p>
          <a:p>
            <a:r>
              <a:rPr lang="zh-CN" altLang="en-US">
                <a:ea typeface="黑体" panose="02010609060101010101" pitchFamily="49" charset="-122"/>
              </a:rPr>
              <a:t>自然条件因素：气候、资源和交通运输条件等；</a:t>
            </a:r>
          </a:p>
          <a:p>
            <a:r>
              <a:rPr lang="zh-CN" altLang="en-US">
                <a:ea typeface="黑体" panose="02010609060101010101" pitchFamily="49" charset="-122"/>
              </a:rPr>
              <a:t>经济发展因素：国民收入总额、人均国民收入、财政收入总额、人均财政收入和经济增长速度等；</a:t>
            </a:r>
          </a:p>
          <a:p>
            <a:r>
              <a:rPr lang="zh-CN" altLang="en-US">
                <a:ea typeface="黑体" panose="02010609060101010101" pitchFamily="49" charset="-122"/>
              </a:rPr>
              <a:t>社会发展因素：教育、医疗卫生、城市化水平等；</a:t>
            </a:r>
          </a:p>
          <a:p>
            <a:r>
              <a:rPr lang="zh-CN" altLang="en-US">
                <a:ea typeface="黑体" panose="02010609060101010101" pitchFamily="49" charset="-122"/>
              </a:rPr>
              <a:t>特殊因素：首都、民族地区、特区、不同地区的成本价格差异和通货膨胀因素等。</a:t>
            </a:r>
          </a:p>
        </p:txBody>
      </p:sp>
    </p:spTree>
  </p:cSld>
  <p:clrMapOvr>
    <a:masterClrMapping/>
  </p:clrMapOvr>
  <p:transition spd="slow">
    <p:random/>
    <p:sndAc>
      <p:stSnd>
        <p:snd r:embed="rId2" name="camera.wav"/>
      </p:stSnd>
    </p:sndAc>
  </p:transition>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3" name="标题 41985">
            <a:extLst>
              <a:ext uri="{FF2B5EF4-FFF2-40B4-BE49-F238E27FC236}">
                <a16:creationId xmlns:a16="http://schemas.microsoft.com/office/drawing/2014/main" id="{DBE8B0CC-63B7-4A04-A7E5-698DFDDCBA7F}"/>
              </a:ext>
            </a:extLst>
          </p:cNvPr>
          <p:cNvSpPr>
            <a:spLocks noChangeArrowheads="1"/>
          </p:cNvSpPr>
          <p:nvPr>
            <p:ph type="title"/>
          </p:nvPr>
        </p:nvSpPr>
        <p:spPr/>
        <p:txBody>
          <a:bodyPr/>
          <a:lstStyle/>
          <a:p>
            <a:r>
              <a:rPr lang="en-US" altLang="zh-CN">
                <a:latin typeface="黑体" panose="02010609060101010101" pitchFamily="49" charset="-122"/>
                <a:ea typeface="黑体" panose="02010609060101010101" pitchFamily="49" charset="-122"/>
              </a:rPr>
              <a:t>5.4.2  </a:t>
            </a:r>
            <a:r>
              <a:rPr lang="zh-CN" altLang="en-US">
                <a:latin typeface="黑体" panose="02010609060101010101" pitchFamily="49" charset="-122"/>
                <a:ea typeface="黑体" panose="02010609060101010101" pitchFamily="49" charset="-122"/>
              </a:rPr>
              <a:t>地方财政收入能力</a:t>
            </a:r>
          </a:p>
        </p:txBody>
      </p:sp>
      <p:sp>
        <p:nvSpPr>
          <p:cNvPr id="38914" name="文本占位符 41986">
            <a:extLst>
              <a:ext uri="{FF2B5EF4-FFF2-40B4-BE49-F238E27FC236}">
                <a16:creationId xmlns:a16="http://schemas.microsoft.com/office/drawing/2014/main" id="{310DD8A8-4662-41AD-90D3-0576FD806A48}"/>
              </a:ext>
            </a:extLst>
          </p:cNvPr>
          <p:cNvSpPr>
            <a:spLocks noChangeArrowheads="1"/>
          </p:cNvSpPr>
          <p:nvPr>
            <p:ph idx="1"/>
          </p:nvPr>
        </p:nvSpPr>
        <p:spPr/>
        <p:txBody>
          <a:bodyPr/>
          <a:lstStyle/>
          <a:p>
            <a:r>
              <a:rPr lang="zh-CN" altLang="en-US">
                <a:latin typeface="黑体" panose="02010609060101010101" pitchFamily="49" charset="-122"/>
                <a:ea typeface="黑体" panose="02010609060101010101" pitchFamily="49" charset="-122"/>
              </a:rPr>
              <a:t>地方政府的财政收入能力（</a:t>
            </a:r>
            <a:r>
              <a:rPr lang="zh-CN" altLang="en-US">
                <a:latin typeface="Times New Roman" panose="02020603050405020304" pitchFamily="18" charset="0"/>
                <a:ea typeface="黑体" panose="02010609060101010101" pitchFamily="49" charset="-122"/>
              </a:rPr>
              <a:t>Subnational Fiscal Capacity</a:t>
            </a:r>
            <a:r>
              <a:rPr lang="zh-CN" altLang="en-US">
                <a:latin typeface="黑体" panose="02010609060101010101" pitchFamily="49" charset="-122"/>
                <a:ea typeface="黑体" panose="02010609060101010101" pitchFamily="49" charset="-122"/>
              </a:rPr>
              <a:t>）：</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地方政府为满足公共需求在既定财政体制的约束下筹集财政资源的能力。</a:t>
            </a:r>
          </a:p>
          <a:p>
            <a:r>
              <a:rPr lang="zh-CN" altLang="en-US">
                <a:latin typeface="黑体" panose="02010609060101010101" pitchFamily="49" charset="-122"/>
                <a:ea typeface="黑体" panose="02010609060101010101" pitchFamily="49" charset="-122"/>
              </a:rPr>
              <a:t>地方政府财政收入能力的影响因素</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经济发展水平、经济结构、人口结构、自然资源禀赋、城镇化水平、税收努力程度和纳税遵从度等。</a:t>
            </a:r>
          </a:p>
        </p:txBody>
      </p:sp>
    </p:spTree>
  </p:cSld>
  <p:clrMapOvr>
    <a:masterClrMapping/>
  </p:clrMapOvr>
  <p:transition spd="slow">
    <p:random/>
    <p:sndAc>
      <p:stSnd>
        <p:snd r:embed="rId2" name="camera.wav"/>
      </p:stSnd>
    </p:sndAc>
  </p:transition>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标题 36865">
            <a:extLst>
              <a:ext uri="{FF2B5EF4-FFF2-40B4-BE49-F238E27FC236}">
                <a16:creationId xmlns:a16="http://schemas.microsoft.com/office/drawing/2014/main" id="{8BC97AF0-AEE1-4EE9-B0B6-C843C0D0ACF7}"/>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5.4.</a:t>
            </a:r>
            <a:r>
              <a:rPr lang="en-US" altLang="zh-CN">
                <a:latin typeface="黑体" panose="02010609060101010101" pitchFamily="49" charset="-122"/>
                <a:ea typeface="黑体" panose="02010609060101010101" pitchFamily="49" charset="-122"/>
              </a:rPr>
              <a:t>3</a:t>
            </a:r>
            <a:r>
              <a:rPr lang="zh-CN" altLang="en-US">
                <a:latin typeface="黑体" panose="02010609060101010101" pitchFamily="49" charset="-122"/>
                <a:ea typeface="黑体" panose="02010609060101010101" pitchFamily="49" charset="-122"/>
              </a:rPr>
              <a:t> 政府间财政转移支付的分配方法</a:t>
            </a:r>
          </a:p>
        </p:txBody>
      </p:sp>
      <p:sp>
        <p:nvSpPr>
          <p:cNvPr id="36867" name="内容占位符 36866">
            <a:extLst>
              <a:ext uri="{FF2B5EF4-FFF2-40B4-BE49-F238E27FC236}">
                <a16:creationId xmlns:a16="http://schemas.microsoft.com/office/drawing/2014/main" id="{36DF3DAC-E46F-415A-A7F2-F71F8A8EB692}"/>
              </a:ext>
            </a:extLst>
          </p:cNvPr>
          <p:cNvSpPr>
            <a:spLocks noChangeArrowheads="1"/>
          </p:cNvSpPr>
          <p:nvPr>
            <p:ph idx="1"/>
          </p:nvPr>
        </p:nvSpPr>
        <p:spPr>
          <a:xfrm>
            <a:off x="468313" y="1484313"/>
            <a:ext cx="8229600" cy="4814887"/>
          </a:xfrm>
        </p:spPr>
        <p:txBody>
          <a:bodyPr/>
          <a:lstStyle/>
          <a:p>
            <a:r>
              <a:rPr lang="zh-CN" altLang="en-US">
                <a:latin typeface="黑体" panose="02010609060101010101" pitchFamily="49" charset="-122"/>
                <a:ea typeface="黑体" panose="02010609060101010101" pitchFamily="49" charset="-122"/>
              </a:rPr>
              <a:t>基数法</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政府间财政转移支付的分配以各地区以前年度实际财政收支额为依据，并适当考虑增长因素来确定。</a:t>
            </a:r>
          </a:p>
          <a:p>
            <a:r>
              <a:rPr lang="zh-CN" altLang="en-US">
                <a:latin typeface="黑体" panose="02010609060101010101" pitchFamily="49" charset="-122"/>
                <a:ea typeface="黑体" panose="02010609060101010101" pitchFamily="49" charset="-122"/>
              </a:rPr>
              <a:t>基数法根据静态的历史资料确定财政收支指标，既缺乏科学依据，又无法适应复杂多变的社会经济状况。</a:t>
            </a:r>
          </a:p>
          <a:p>
            <a:r>
              <a:rPr lang="zh-CN" altLang="en-US">
                <a:latin typeface="黑体" panose="02010609060101010101" pitchFamily="49" charset="-122"/>
                <a:ea typeface="黑体" panose="02010609060101010101" pitchFamily="49" charset="-122"/>
              </a:rPr>
              <a:t>基数法不符合公平原则。</a:t>
            </a:r>
          </a:p>
          <a:p>
            <a:r>
              <a:rPr lang="zh-CN" altLang="en-US">
                <a:latin typeface="黑体" panose="02010609060101010101" pitchFamily="49" charset="-122"/>
                <a:ea typeface="黑体" panose="02010609060101010101" pitchFamily="49" charset="-122"/>
              </a:rPr>
              <a:t>基数法往往扭曲地方政府的行为。</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0" fill="hold">
                                          <p:stCondLst>
                                            <p:cond delay="0"/>
                                          </p:stCondLst>
                                        </p:cTn>
                                        <p:tgtEl>
                                          <p:spTgt spid="36866"/>
                                        </p:tgtEl>
                                        <p:attrNameLst>
                                          <p:attrName>style.visibility</p:attrName>
                                        </p:attrNameLst>
                                      </p:cBhvr>
                                      <p:to>
                                        <p:strVal val="visible"/>
                                      </p:to>
                                    </p:set>
                                    <p:anim calcmode="lin" valueType="num">
                                      <p:cBhvr>
                                        <p:cTn id="7" dur="2000" fill="hold"/>
                                        <p:tgtEl>
                                          <p:spTgt spid="36866"/>
                                        </p:tgtEl>
                                        <p:attrNameLst>
                                          <p:attrName>ppt_w</p:attrName>
                                        </p:attrNameLst>
                                      </p:cBhvr>
                                      <p:tavLst>
                                        <p:tav tm="0">
                                          <p:val>
                                            <p:strVal val="#ppt_w"/>
                                          </p:val>
                                        </p:tav>
                                        <p:tav tm="100000">
                                          <p:val>
                                            <p:strVal val="#ppt_w"/>
                                          </p:val>
                                        </p:tav>
                                      </p:tavLst>
                                    </p:anim>
                                    <p:anim calcmode="lin" valueType="num">
                                      <p:cBhvr>
                                        <p:cTn id="8" dur="2000" fill="hold"/>
                                        <p:tgtEl>
                                          <p:spTgt spid="36866"/>
                                        </p:tgtEl>
                                        <p:attrNameLst>
                                          <p:attrName>ppt_h</p:attrName>
                                        </p:attrNameLst>
                                      </p:cBhvr>
                                      <p:tavLst>
                                        <p:tav tm="0">
                                          <p:val>
                                            <p:strVal val="#ppt_h"/>
                                          </p:val>
                                        </p:tav>
                                        <p:tav tm="29800">
                                          <p:val>
                                            <p:strVal val="#ppt_h/2"/>
                                          </p:val>
                                        </p:tav>
                                        <p:tav tm="39800">
                                          <p:val>
                                            <p:strVal val="#ppt_h"/>
                                          </p:val>
                                        </p:tav>
                                        <p:tav tm="50000">
                                          <p:val>
                                            <p:strVal val="#ppt_h/2"/>
                                          </p:val>
                                        </p:tav>
                                        <p:tav tm="59700">
                                          <p:val>
                                            <p:strVal val="#ppt_h"/>
                                          </p:val>
                                        </p:tav>
                                        <p:tav tm="69800">
                                          <p:val>
                                            <p:strVal val="#ppt_h/2"/>
                                          </p:val>
                                        </p:tav>
                                        <p:tav tm="79900">
                                          <p:val>
                                            <p:strVal val="#ppt_h"/>
                                          </p:val>
                                        </p:tav>
                                        <p:tav tm="100000">
                                          <p:val>
                                            <p:strVal val="#ppt_h"/>
                                          </p:val>
                                        </p:tav>
                                      </p:tavLst>
                                    </p:anim>
                                    <p:anim calcmode="lin" valueType="num">
                                      <p:cBhvr>
                                        <p:cTn id="9" dur="2000" fill="hold"/>
                                        <p:tgtEl>
                                          <p:spTgt spid="36866"/>
                                        </p:tgtEl>
                                        <p:attrNameLst>
                                          <p:attrName>ppt_x</p:attrName>
                                        </p:attrNameLst>
                                      </p:cBhvr>
                                      <p:tavLst>
                                        <p:tav tm="0">
                                          <p:val>
                                            <p:strVal val="#ppt_x-.4"/>
                                          </p:val>
                                        </p:tav>
                                        <p:tav tm="100000">
                                          <p:val>
                                            <p:strVal val="#ppt_x"/>
                                          </p:val>
                                        </p:tav>
                                      </p:tavLst>
                                    </p:anim>
                                    <p:anim calcmode="lin" valueType="num">
                                      <p:cBhvr>
                                        <p:cTn id="10" dur="2000" fill="hold"/>
                                        <p:tgtEl>
                                          <p:spTgt spid="36866"/>
                                        </p:tgtEl>
                                        <p:attrNameLst>
                                          <p:attrName>ppt_y</p:attrName>
                                        </p:attrNameLst>
                                      </p:cBhvr>
                                      <p:tavLst>
                                        <p:tav tm="0">
                                          <p:val>
                                            <p:strVal val="#ppt_y-.5"/>
                                          </p:val>
                                        </p:tav>
                                        <p:tav tm="19900">
                                          <p:val>
                                            <p:strVal val="#ppt_y-.2"/>
                                          </p:val>
                                        </p:tav>
                                        <p:tav tm="29800">
                                          <p:val>
                                            <p:strVal val="#ppt_y"/>
                                          </p:val>
                                        </p:tav>
                                        <p:tav tm="39800">
                                          <p:val>
                                            <p:strVal val="#ppt_y-.15"/>
                                          </p:val>
                                        </p:tav>
                                        <p:tav tm="50000">
                                          <p:val>
                                            <p:strVal val="#ppt_y"/>
                                          </p:val>
                                        </p:tav>
                                        <p:tav tm="59700">
                                          <p:val>
                                            <p:strVal val="#ppt_y-.1"/>
                                          </p:val>
                                        </p:tav>
                                        <p:tav tm="69800">
                                          <p:val>
                                            <p:strVal val="#ppt_y"/>
                                          </p:val>
                                        </p:tav>
                                        <p:tav tm="79900">
                                          <p:val>
                                            <p:strVal val="#ppt_y-.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0" presetClass="entr" presetSubtype="0" fill="hold" grpId="0" nodeType="clickEffect">
                                  <p:stCondLst>
                                    <p:cond delay="0"/>
                                  </p:stCondLst>
                                  <p:iterate type="lt">
                                    <p:tmPct val="10000"/>
                                  </p:iterate>
                                  <p:childTnLst>
                                    <p:set>
                                      <p:cBhvr>
                                        <p:cTn id="14" dur="0" fill="hold">
                                          <p:stCondLst>
                                            <p:cond delay="0"/>
                                          </p:stCondLst>
                                        </p:cTn>
                                        <p:tgtEl>
                                          <p:spTgt spid="36867">
                                            <p:txEl>
                                              <p:pRg st="0" end="0"/>
                                            </p:txEl>
                                          </p:spTgt>
                                        </p:tgtEl>
                                        <p:attrNameLst>
                                          <p:attrName>style.visibility</p:attrName>
                                        </p:attrNameLst>
                                      </p:cBhvr>
                                      <p:to>
                                        <p:strVal val="visible"/>
                                      </p:to>
                                    </p:set>
                                    <p:animEffect transition="in" filter="fade">
                                      <p:cBhvr>
                                        <p:cTn id="15" dur="500">
                                          <p:stCondLst>
                                            <p:cond delay="0"/>
                                          </p:stCondLst>
                                        </p:cTn>
                                        <p:tgtEl>
                                          <p:spTgt spid="36867">
                                            <p:txEl>
                                              <p:pRg st="0" end="0"/>
                                            </p:txEl>
                                          </p:spTgt>
                                        </p:tgtEl>
                                      </p:cBhvr>
                                    </p:animEffect>
                                    <p:anim calcmode="lin" valueType="num">
                                      <p:cBhvr>
                                        <p:cTn id="16" dur="500" fill="hold">
                                          <p:stCondLst>
                                            <p:cond delay="0"/>
                                          </p:stCondLst>
                                        </p:cTn>
                                        <p:tgtEl>
                                          <p:spTgt spid="36867">
                                            <p:txEl>
                                              <p:pRg st="0" end="0"/>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368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0" presetClass="entr" presetSubtype="0" fill="hold" grpId="0" nodeType="clickEffect">
                                  <p:stCondLst>
                                    <p:cond delay="0"/>
                                  </p:stCondLst>
                                  <p:iterate type="lt">
                                    <p:tmPct val="10000"/>
                                  </p:iterate>
                                  <p:childTnLst>
                                    <p:set>
                                      <p:cBhvr>
                                        <p:cTn id="21" dur="0" fill="hold">
                                          <p:stCondLst>
                                            <p:cond delay="0"/>
                                          </p:stCondLst>
                                        </p:cTn>
                                        <p:tgtEl>
                                          <p:spTgt spid="36867">
                                            <p:txEl>
                                              <p:pRg st="1" end="1"/>
                                            </p:txEl>
                                          </p:spTgt>
                                        </p:tgtEl>
                                        <p:attrNameLst>
                                          <p:attrName>style.visibility</p:attrName>
                                        </p:attrNameLst>
                                      </p:cBhvr>
                                      <p:to>
                                        <p:strVal val="visible"/>
                                      </p:to>
                                    </p:set>
                                    <p:animEffect transition="in" filter="fade">
                                      <p:cBhvr>
                                        <p:cTn id="22" dur="500">
                                          <p:stCondLst>
                                            <p:cond delay="0"/>
                                          </p:stCondLst>
                                        </p:cTn>
                                        <p:tgtEl>
                                          <p:spTgt spid="36867">
                                            <p:txEl>
                                              <p:pRg st="1" end="1"/>
                                            </p:txEl>
                                          </p:spTgt>
                                        </p:tgtEl>
                                      </p:cBhvr>
                                    </p:animEffect>
                                    <p:anim calcmode="lin" valueType="num">
                                      <p:cBhvr>
                                        <p:cTn id="23" dur="500" fill="hold">
                                          <p:stCondLst>
                                            <p:cond delay="0"/>
                                          </p:stCondLst>
                                        </p:cTn>
                                        <p:tgtEl>
                                          <p:spTgt spid="36867">
                                            <p:txEl>
                                              <p:pRg st="1" end="1"/>
                                            </p:txEl>
                                          </p:spTgt>
                                        </p:tgtEl>
                                        <p:attrNameLst>
                                          <p:attrName>ppt_x</p:attrName>
                                        </p:attrNameLst>
                                      </p:cBhvr>
                                      <p:tavLst>
                                        <p:tav tm="0">
                                          <p:val>
                                            <p:strVal val="#ppt_x-.1"/>
                                          </p:val>
                                        </p:tav>
                                        <p:tav tm="100000">
                                          <p:val>
                                            <p:strVal val="#ppt_x"/>
                                          </p:val>
                                        </p:tav>
                                      </p:tavLst>
                                    </p:anim>
                                    <p:anim calcmode="lin" valueType="num">
                                      <p:cBhvr>
                                        <p:cTn id="24" dur="500" fill="hold">
                                          <p:stCondLst>
                                            <p:cond delay="0"/>
                                          </p:stCondLst>
                                        </p:cTn>
                                        <p:tgtEl>
                                          <p:spTgt spid="368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40" presetClass="entr" presetSubtype="0" fill="hold" grpId="0" nodeType="clickEffect">
                                  <p:stCondLst>
                                    <p:cond delay="0"/>
                                  </p:stCondLst>
                                  <p:iterate type="lt">
                                    <p:tmPct val="10000"/>
                                  </p:iterate>
                                  <p:childTnLst>
                                    <p:set>
                                      <p:cBhvr>
                                        <p:cTn id="28" dur="0" fill="hold">
                                          <p:stCondLst>
                                            <p:cond delay="0"/>
                                          </p:stCondLst>
                                        </p:cTn>
                                        <p:tgtEl>
                                          <p:spTgt spid="36867">
                                            <p:txEl>
                                              <p:pRg st="2" end="2"/>
                                            </p:txEl>
                                          </p:spTgt>
                                        </p:tgtEl>
                                        <p:attrNameLst>
                                          <p:attrName>style.visibility</p:attrName>
                                        </p:attrNameLst>
                                      </p:cBhvr>
                                      <p:to>
                                        <p:strVal val="visible"/>
                                      </p:to>
                                    </p:set>
                                    <p:animEffect transition="in" filter="fade">
                                      <p:cBhvr>
                                        <p:cTn id="29" dur="500">
                                          <p:stCondLst>
                                            <p:cond delay="0"/>
                                          </p:stCondLst>
                                        </p:cTn>
                                        <p:tgtEl>
                                          <p:spTgt spid="36867">
                                            <p:txEl>
                                              <p:pRg st="2" end="2"/>
                                            </p:txEl>
                                          </p:spTgt>
                                        </p:tgtEl>
                                      </p:cBhvr>
                                    </p:animEffect>
                                    <p:anim calcmode="lin" valueType="num">
                                      <p:cBhvr>
                                        <p:cTn id="30" dur="500" fill="hold">
                                          <p:stCondLst>
                                            <p:cond delay="0"/>
                                          </p:stCondLst>
                                        </p:cTn>
                                        <p:tgtEl>
                                          <p:spTgt spid="36867">
                                            <p:txEl>
                                              <p:pRg st="2" end="2"/>
                                            </p:txEl>
                                          </p:spTgt>
                                        </p:tgtEl>
                                        <p:attrNameLst>
                                          <p:attrName>ppt_x</p:attrName>
                                        </p:attrNameLst>
                                      </p:cBhvr>
                                      <p:tavLst>
                                        <p:tav tm="0">
                                          <p:val>
                                            <p:strVal val="#ppt_x-.1"/>
                                          </p:val>
                                        </p:tav>
                                        <p:tav tm="100000">
                                          <p:val>
                                            <p:strVal val="#ppt_x"/>
                                          </p:val>
                                        </p:tav>
                                      </p:tavLst>
                                    </p:anim>
                                    <p:anim calcmode="lin" valueType="num">
                                      <p:cBhvr>
                                        <p:cTn id="31" dur="500" fill="hold">
                                          <p:stCondLst>
                                            <p:cond delay="0"/>
                                          </p:stCondLst>
                                        </p:cTn>
                                        <p:tgtEl>
                                          <p:spTgt spid="368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40" presetClass="entr" presetSubtype="0" fill="hold" grpId="0" nodeType="clickEffect">
                                  <p:stCondLst>
                                    <p:cond delay="0"/>
                                  </p:stCondLst>
                                  <p:iterate type="lt">
                                    <p:tmPct val="10000"/>
                                  </p:iterate>
                                  <p:childTnLst>
                                    <p:set>
                                      <p:cBhvr>
                                        <p:cTn id="35" dur="0" fill="hold">
                                          <p:stCondLst>
                                            <p:cond delay="0"/>
                                          </p:stCondLst>
                                        </p:cTn>
                                        <p:tgtEl>
                                          <p:spTgt spid="36867">
                                            <p:txEl>
                                              <p:pRg st="3" end="3"/>
                                            </p:txEl>
                                          </p:spTgt>
                                        </p:tgtEl>
                                        <p:attrNameLst>
                                          <p:attrName>style.visibility</p:attrName>
                                        </p:attrNameLst>
                                      </p:cBhvr>
                                      <p:to>
                                        <p:strVal val="visible"/>
                                      </p:to>
                                    </p:set>
                                    <p:animEffect transition="in" filter="fade">
                                      <p:cBhvr>
                                        <p:cTn id="36" dur="500">
                                          <p:stCondLst>
                                            <p:cond delay="0"/>
                                          </p:stCondLst>
                                        </p:cTn>
                                        <p:tgtEl>
                                          <p:spTgt spid="36867">
                                            <p:txEl>
                                              <p:pRg st="3" end="3"/>
                                            </p:txEl>
                                          </p:spTgt>
                                        </p:tgtEl>
                                      </p:cBhvr>
                                    </p:animEffect>
                                    <p:anim calcmode="lin" valueType="num">
                                      <p:cBhvr>
                                        <p:cTn id="37" dur="500" fill="hold">
                                          <p:stCondLst>
                                            <p:cond delay="0"/>
                                          </p:stCondLst>
                                        </p:cTn>
                                        <p:tgtEl>
                                          <p:spTgt spid="36867">
                                            <p:txEl>
                                              <p:pRg st="3" end="3"/>
                                            </p:txEl>
                                          </p:spTgt>
                                        </p:tgtEl>
                                        <p:attrNameLst>
                                          <p:attrName>ppt_x</p:attrName>
                                        </p:attrNameLst>
                                      </p:cBhvr>
                                      <p:tavLst>
                                        <p:tav tm="0">
                                          <p:val>
                                            <p:strVal val="#ppt_x-.1"/>
                                          </p:val>
                                        </p:tav>
                                        <p:tav tm="100000">
                                          <p:val>
                                            <p:strVal val="#ppt_x"/>
                                          </p:val>
                                        </p:tav>
                                      </p:tavLst>
                                    </p:anim>
                                    <p:anim calcmode="lin" valueType="num">
                                      <p:cBhvr>
                                        <p:cTn id="38" dur="500" fill="hold">
                                          <p:stCondLst>
                                            <p:cond delay="0"/>
                                          </p:stCondLst>
                                        </p:cTn>
                                        <p:tgtEl>
                                          <p:spTgt spid="3686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40" presetClass="entr" presetSubtype="0" fill="hold" grpId="0" nodeType="clickEffect">
                                  <p:stCondLst>
                                    <p:cond delay="0"/>
                                  </p:stCondLst>
                                  <p:iterate type="lt">
                                    <p:tmPct val="10000"/>
                                  </p:iterate>
                                  <p:childTnLst>
                                    <p:set>
                                      <p:cBhvr>
                                        <p:cTn id="42" dur="0" fill="hold">
                                          <p:stCondLst>
                                            <p:cond delay="0"/>
                                          </p:stCondLst>
                                        </p:cTn>
                                        <p:tgtEl>
                                          <p:spTgt spid="36867">
                                            <p:txEl>
                                              <p:pRg st="4" end="4"/>
                                            </p:txEl>
                                          </p:spTgt>
                                        </p:tgtEl>
                                        <p:attrNameLst>
                                          <p:attrName>style.visibility</p:attrName>
                                        </p:attrNameLst>
                                      </p:cBhvr>
                                      <p:to>
                                        <p:strVal val="visible"/>
                                      </p:to>
                                    </p:set>
                                    <p:animEffect transition="in" filter="fade">
                                      <p:cBhvr>
                                        <p:cTn id="43" dur="500">
                                          <p:stCondLst>
                                            <p:cond delay="0"/>
                                          </p:stCondLst>
                                        </p:cTn>
                                        <p:tgtEl>
                                          <p:spTgt spid="36867">
                                            <p:txEl>
                                              <p:pRg st="4" end="4"/>
                                            </p:txEl>
                                          </p:spTgt>
                                        </p:tgtEl>
                                      </p:cBhvr>
                                    </p:animEffect>
                                    <p:anim calcmode="lin" valueType="num">
                                      <p:cBhvr>
                                        <p:cTn id="44" dur="500" fill="hold">
                                          <p:stCondLst>
                                            <p:cond delay="0"/>
                                          </p:stCondLst>
                                        </p:cTn>
                                        <p:tgtEl>
                                          <p:spTgt spid="36867">
                                            <p:txEl>
                                              <p:pRg st="4" end="4"/>
                                            </p:txEl>
                                          </p:spTgt>
                                        </p:tgtEl>
                                        <p:attrNameLst>
                                          <p:attrName>ppt_x</p:attrName>
                                        </p:attrNameLst>
                                      </p:cBhvr>
                                      <p:tavLst>
                                        <p:tav tm="0">
                                          <p:val>
                                            <p:strVal val="#ppt_x-.1"/>
                                          </p:val>
                                        </p:tav>
                                        <p:tav tm="100000">
                                          <p:val>
                                            <p:strVal val="#ppt_x"/>
                                          </p:val>
                                        </p:tav>
                                      </p:tavLst>
                                    </p:anim>
                                    <p:anim calcmode="lin" valueType="num">
                                      <p:cBhvr>
                                        <p:cTn id="45" dur="500" fill="hold">
                                          <p:stCondLst>
                                            <p:cond delay="0"/>
                                          </p:stCondLst>
                                        </p:cTn>
                                        <p:tgtEl>
                                          <p:spTgt spid="3686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P spid="36867" grpId="0" build="p"/>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标题 37889">
            <a:extLst>
              <a:ext uri="{FF2B5EF4-FFF2-40B4-BE49-F238E27FC236}">
                <a16:creationId xmlns:a16="http://schemas.microsoft.com/office/drawing/2014/main" id="{71198A76-38A7-4C9E-9C85-789A24BB733E}"/>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政府间财政转移支付的分配方法</a:t>
            </a:r>
          </a:p>
        </p:txBody>
      </p:sp>
      <p:sp>
        <p:nvSpPr>
          <p:cNvPr id="37891" name="内容占位符 37890">
            <a:extLst>
              <a:ext uri="{FF2B5EF4-FFF2-40B4-BE49-F238E27FC236}">
                <a16:creationId xmlns:a16="http://schemas.microsoft.com/office/drawing/2014/main" id="{BD42B3A2-8AC8-45C5-B782-9AD00B58DA4E}"/>
              </a:ext>
            </a:extLst>
          </p:cNvPr>
          <p:cNvSpPr>
            <a:spLocks noChangeArrowheads="1"/>
          </p:cNvSpPr>
          <p:nvPr>
            <p:ph idx="1"/>
          </p:nvPr>
        </p:nvSpPr>
        <p:spPr>
          <a:xfrm>
            <a:off x="468313" y="1484313"/>
            <a:ext cx="8229600" cy="4814887"/>
          </a:xfrm>
        </p:spPr>
        <p:txBody>
          <a:bodyPr/>
          <a:lstStyle/>
          <a:p>
            <a:r>
              <a:rPr lang="zh-CN" altLang="en-US">
                <a:latin typeface="黑体" panose="02010609060101010101" pitchFamily="49" charset="-122"/>
                <a:ea typeface="黑体" panose="02010609060101010101" pitchFamily="49" charset="-122"/>
              </a:rPr>
              <a:t>因素评估法（</a:t>
            </a:r>
            <a:r>
              <a:rPr lang="zh-CN" altLang="en-US">
                <a:latin typeface="Times New Roman" panose="02020603050405020304" pitchFamily="18" charset="0"/>
                <a:ea typeface="黑体" panose="02010609060101010101" pitchFamily="49" charset="-122"/>
              </a:rPr>
              <a:t>Factor Assessment Method</a:t>
            </a:r>
            <a:r>
              <a:rPr lang="zh-CN" altLang="en-US">
                <a:latin typeface="黑体" panose="02010609060101010101" pitchFamily="49" charset="-122"/>
                <a:ea typeface="黑体" panose="02010609060101010101" pitchFamily="49" charset="-122"/>
              </a:rPr>
              <a:t>）</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对影响地方财政收入能力和财政支出需求的各种因素进行全面分析，制定全国统一的客观标准和匡算地方财政收支的公式，并根据一些特殊因素加以修正，计算出各地的标准财政收入能力及标准财政支出需求，以此来分配财政拨款。</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0" fill="hold">
                                          <p:stCondLst>
                                            <p:cond delay="0"/>
                                          </p:stCondLst>
                                        </p:cTn>
                                        <p:tgtEl>
                                          <p:spTgt spid="37890"/>
                                        </p:tgtEl>
                                        <p:attrNameLst>
                                          <p:attrName>style.visibility</p:attrName>
                                        </p:attrNameLst>
                                      </p:cBhvr>
                                      <p:to>
                                        <p:strVal val="visible"/>
                                      </p:to>
                                    </p:set>
                                    <p:anim calcmode="lin" valueType="num">
                                      <p:cBhvr>
                                        <p:cTn id="7" dur="2000" fill="hold"/>
                                        <p:tgtEl>
                                          <p:spTgt spid="37890"/>
                                        </p:tgtEl>
                                        <p:attrNameLst>
                                          <p:attrName>ppt_w</p:attrName>
                                        </p:attrNameLst>
                                      </p:cBhvr>
                                      <p:tavLst>
                                        <p:tav tm="0">
                                          <p:val>
                                            <p:strVal val="#ppt_w"/>
                                          </p:val>
                                        </p:tav>
                                        <p:tav tm="100000">
                                          <p:val>
                                            <p:strVal val="#ppt_w"/>
                                          </p:val>
                                        </p:tav>
                                      </p:tavLst>
                                    </p:anim>
                                    <p:anim calcmode="lin" valueType="num">
                                      <p:cBhvr>
                                        <p:cTn id="8" dur="2000" fill="hold"/>
                                        <p:tgtEl>
                                          <p:spTgt spid="37890"/>
                                        </p:tgtEl>
                                        <p:attrNameLst>
                                          <p:attrName>ppt_h</p:attrName>
                                        </p:attrNameLst>
                                      </p:cBhvr>
                                      <p:tavLst>
                                        <p:tav tm="0">
                                          <p:val>
                                            <p:strVal val="#ppt_h"/>
                                          </p:val>
                                        </p:tav>
                                        <p:tav tm="29800">
                                          <p:val>
                                            <p:strVal val="#ppt_h/2"/>
                                          </p:val>
                                        </p:tav>
                                        <p:tav tm="39800">
                                          <p:val>
                                            <p:strVal val="#ppt_h"/>
                                          </p:val>
                                        </p:tav>
                                        <p:tav tm="50000">
                                          <p:val>
                                            <p:strVal val="#ppt_h/2"/>
                                          </p:val>
                                        </p:tav>
                                        <p:tav tm="59700">
                                          <p:val>
                                            <p:strVal val="#ppt_h"/>
                                          </p:val>
                                        </p:tav>
                                        <p:tav tm="69800">
                                          <p:val>
                                            <p:strVal val="#ppt_h/2"/>
                                          </p:val>
                                        </p:tav>
                                        <p:tav tm="79900">
                                          <p:val>
                                            <p:strVal val="#ppt_h"/>
                                          </p:val>
                                        </p:tav>
                                        <p:tav tm="100000">
                                          <p:val>
                                            <p:strVal val="#ppt_h"/>
                                          </p:val>
                                        </p:tav>
                                      </p:tavLst>
                                    </p:anim>
                                    <p:anim calcmode="lin" valueType="num">
                                      <p:cBhvr>
                                        <p:cTn id="9" dur="2000" fill="hold"/>
                                        <p:tgtEl>
                                          <p:spTgt spid="37890"/>
                                        </p:tgtEl>
                                        <p:attrNameLst>
                                          <p:attrName>ppt_x</p:attrName>
                                        </p:attrNameLst>
                                      </p:cBhvr>
                                      <p:tavLst>
                                        <p:tav tm="0">
                                          <p:val>
                                            <p:strVal val="#ppt_x-.4"/>
                                          </p:val>
                                        </p:tav>
                                        <p:tav tm="100000">
                                          <p:val>
                                            <p:strVal val="#ppt_x"/>
                                          </p:val>
                                        </p:tav>
                                      </p:tavLst>
                                    </p:anim>
                                    <p:anim calcmode="lin" valueType="num">
                                      <p:cBhvr>
                                        <p:cTn id="10" dur="2000" fill="hold"/>
                                        <p:tgtEl>
                                          <p:spTgt spid="37890"/>
                                        </p:tgtEl>
                                        <p:attrNameLst>
                                          <p:attrName>ppt_y</p:attrName>
                                        </p:attrNameLst>
                                      </p:cBhvr>
                                      <p:tavLst>
                                        <p:tav tm="0">
                                          <p:val>
                                            <p:strVal val="#ppt_y-.5"/>
                                          </p:val>
                                        </p:tav>
                                        <p:tav tm="19900">
                                          <p:val>
                                            <p:strVal val="#ppt_y-.2"/>
                                          </p:val>
                                        </p:tav>
                                        <p:tav tm="29800">
                                          <p:val>
                                            <p:strVal val="#ppt_y"/>
                                          </p:val>
                                        </p:tav>
                                        <p:tav tm="39800">
                                          <p:val>
                                            <p:strVal val="#ppt_y-.15"/>
                                          </p:val>
                                        </p:tav>
                                        <p:tav tm="50000">
                                          <p:val>
                                            <p:strVal val="#ppt_y"/>
                                          </p:val>
                                        </p:tav>
                                        <p:tav tm="59700">
                                          <p:val>
                                            <p:strVal val="#ppt_y-.1"/>
                                          </p:val>
                                        </p:tav>
                                        <p:tav tm="69800">
                                          <p:val>
                                            <p:strVal val="#ppt_y"/>
                                          </p:val>
                                        </p:tav>
                                        <p:tav tm="79900">
                                          <p:val>
                                            <p:strVal val="#ppt_y-.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0" presetClass="entr" presetSubtype="0" fill="hold" grpId="0" nodeType="clickEffect">
                                  <p:stCondLst>
                                    <p:cond delay="0"/>
                                  </p:stCondLst>
                                  <p:iterate type="lt">
                                    <p:tmPct val="10000"/>
                                  </p:iterate>
                                  <p:childTnLst>
                                    <p:set>
                                      <p:cBhvr>
                                        <p:cTn id="14" dur="0" fill="hold">
                                          <p:stCondLst>
                                            <p:cond delay="0"/>
                                          </p:stCondLst>
                                        </p:cTn>
                                        <p:tgtEl>
                                          <p:spTgt spid="37891">
                                            <p:txEl>
                                              <p:pRg st="0" end="0"/>
                                            </p:txEl>
                                          </p:spTgt>
                                        </p:tgtEl>
                                        <p:attrNameLst>
                                          <p:attrName>style.visibility</p:attrName>
                                        </p:attrNameLst>
                                      </p:cBhvr>
                                      <p:to>
                                        <p:strVal val="visible"/>
                                      </p:to>
                                    </p:set>
                                    <p:animEffect transition="in" filter="fade">
                                      <p:cBhvr>
                                        <p:cTn id="15" dur="500">
                                          <p:stCondLst>
                                            <p:cond delay="0"/>
                                          </p:stCondLst>
                                        </p:cTn>
                                        <p:tgtEl>
                                          <p:spTgt spid="37891">
                                            <p:txEl>
                                              <p:pRg st="0" end="0"/>
                                            </p:txEl>
                                          </p:spTgt>
                                        </p:tgtEl>
                                      </p:cBhvr>
                                    </p:animEffect>
                                    <p:anim calcmode="lin" valueType="num">
                                      <p:cBhvr>
                                        <p:cTn id="16" dur="500" fill="hold">
                                          <p:stCondLst>
                                            <p:cond delay="0"/>
                                          </p:stCondLst>
                                        </p:cTn>
                                        <p:tgtEl>
                                          <p:spTgt spid="37891">
                                            <p:txEl>
                                              <p:pRg st="0" end="0"/>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378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0" presetClass="entr" presetSubtype="0" fill="hold" grpId="0" nodeType="clickEffect">
                                  <p:stCondLst>
                                    <p:cond delay="0"/>
                                  </p:stCondLst>
                                  <p:iterate type="lt">
                                    <p:tmPct val="10000"/>
                                  </p:iterate>
                                  <p:childTnLst>
                                    <p:set>
                                      <p:cBhvr>
                                        <p:cTn id="21" dur="0" fill="hold">
                                          <p:stCondLst>
                                            <p:cond delay="0"/>
                                          </p:stCondLst>
                                        </p:cTn>
                                        <p:tgtEl>
                                          <p:spTgt spid="37891">
                                            <p:txEl>
                                              <p:pRg st="1" end="1"/>
                                            </p:txEl>
                                          </p:spTgt>
                                        </p:tgtEl>
                                        <p:attrNameLst>
                                          <p:attrName>style.visibility</p:attrName>
                                        </p:attrNameLst>
                                      </p:cBhvr>
                                      <p:to>
                                        <p:strVal val="visible"/>
                                      </p:to>
                                    </p:set>
                                    <p:animEffect transition="in" filter="fade">
                                      <p:cBhvr>
                                        <p:cTn id="22" dur="500">
                                          <p:stCondLst>
                                            <p:cond delay="0"/>
                                          </p:stCondLst>
                                        </p:cTn>
                                        <p:tgtEl>
                                          <p:spTgt spid="37891">
                                            <p:txEl>
                                              <p:pRg st="1" end="1"/>
                                            </p:txEl>
                                          </p:spTgt>
                                        </p:tgtEl>
                                      </p:cBhvr>
                                    </p:animEffect>
                                    <p:anim calcmode="lin" valueType="num">
                                      <p:cBhvr>
                                        <p:cTn id="23" dur="500" fill="hold">
                                          <p:stCondLst>
                                            <p:cond delay="0"/>
                                          </p:stCondLst>
                                        </p:cTn>
                                        <p:tgtEl>
                                          <p:spTgt spid="37891">
                                            <p:txEl>
                                              <p:pRg st="1" end="1"/>
                                            </p:txEl>
                                          </p:spTgt>
                                        </p:tgtEl>
                                        <p:attrNameLst>
                                          <p:attrName>ppt_x</p:attrName>
                                        </p:attrNameLst>
                                      </p:cBhvr>
                                      <p:tavLst>
                                        <p:tav tm="0">
                                          <p:val>
                                            <p:strVal val="#ppt_x-.1"/>
                                          </p:val>
                                        </p:tav>
                                        <p:tav tm="100000">
                                          <p:val>
                                            <p:strVal val="#ppt_x"/>
                                          </p:val>
                                        </p:tav>
                                      </p:tavLst>
                                    </p:anim>
                                    <p:anim calcmode="lin" valueType="num">
                                      <p:cBhvr>
                                        <p:cTn id="24" dur="500" fill="hold">
                                          <p:stCondLst>
                                            <p:cond delay="0"/>
                                          </p:stCondLst>
                                        </p:cTn>
                                        <p:tgtEl>
                                          <p:spTgt spid="3789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P spid="37891" grpId="0" build="p"/>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标题 37889">
            <a:extLst>
              <a:ext uri="{FF2B5EF4-FFF2-40B4-BE49-F238E27FC236}">
                <a16:creationId xmlns:a16="http://schemas.microsoft.com/office/drawing/2014/main" id="{9821A654-2379-41D2-AD70-E387A4D2FA48}"/>
              </a:ext>
            </a:extLst>
          </p:cNvPr>
          <p:cNvSpPr>
            <a:spLocks noChangeArrowheads="1"/>
          </p:cNvSpPr>
          <p:nvPr>
            <p:ph type="title"/>
          </p:nvPr>
        </p:nvSpPr>
        <p:spPr/>
        <p:txBody>
          <a:bodyPr/>
          <a:lstStyle/>
          <a:p>
            <a:r>
              <a:rPr lang="en-US" altLang="zh-CN">
                <a:latin typeface="黑体" panose="02010609060101010101" pitchFamily="49" charset="-122"/>
                <a:ea typeface="黑体" panose="02010609060101010101" pitchFamily="49" charset="-122"/>
              </a:rPr>
              <a:t>5.4.4 </a:t>
            </a:r>
            <a:r>
              <a:rPr lang="zh-CN" altLang="en-US">
                <a:latin typeface="黑体" panose="02010609060101010101" pitchFamily="49" charset="-122"/>
                <a:ea typeface="黑体" panose="02010609060101010101" pitchFamily="49" charset="-122"/>
              </a:rPr>
              <a:t>政府间财政转移支付的分配</a:t>
            </a:r>
          </a:p>
        </p:txBody>
      </p:sp>
      <p:sp>
        <p:nvSpPr>
          <p:cNvPr id="37891" name="内容占位符 37890">
            <a:extLst>
              <a:ext uri="{FF2B5EF4-FFF2-40B4-BE49-F238E27FC236}">
                <a16:creationId xmlns:a16="http://schemas.microsoft.com/office/drawing/2014/main" id="{F798C235-9FB9-4705-9C44-7FB25F8D799C}"/>
              </a:ext>
            </a:extLst>
          </p:cNvPr>
          <p:cNvSpPr>
            <a:spLocks noChangeArrowheads="1"/>
          </p:cNvSpPr>
          <p:nvPr>
            <p:ph idx="1"/>
          </p:nvPr>
        </p:nvSpPr>
        <p:spPr>
          <a:xfrm>
            <a:off x="468313" y="1484313"/>
            <a:ext cx="8229600" cy="4814887"/>
          </a:xfrm>
        </p:spPr>
        <p:txBody>
          <a:bodyPr/>
          <a:lstStyle/>
          <a:p>
            <a:r>
              <a:rPr lang="zh-CN" altLang="en-US">
                <a:latin typeface="黑体" panose="02010609060101010101" pitchFamily="49" charset="-122"/>
                <a:ea typeface="黑体" panose="02010609060101010101" pitchFamily="49" charset="-122"/>
              </a:rPr>
              <a:t>财政支出均等化模式</a:t>
            </a:r>
          </a:p>
          <a:p>
            <a:r>
              <a:rPr lang="zh-CN" altLang="en-US">
                <a:latin typeface="黑体" panose="02010609060101010101" pitchFamily="49" charset="-122"/>
                <a:ea typeface="黑体" panose="02010609060101010101" pitchFamily="49" charset="-122"/>
              </a:rPr>
              <a:t>财政收入均等化模式</a:t>
            </a:r>
          </a:p>
          <a:p>
            <a:r>
              <a:rPr lang="zh-CN" altLang="en-US">
                <a:latin typeface="黑体" panose="02010609060101010101" pitchFamily="49" charset="-122"/>
                <a:ea typeface="黑体" panose="02010609060101010101" pitchFamily="49" charset="-122"/>
              </a:rPr>
              <a:t>财政收支均等化模式</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indefinite" fill="hold">
                                          <p:stCondLst>
                                            <p:cond delay="0"/>
                                          </p:stCondLst>
                                        </p:cTn>
                                        <p:tgtEl>
                                          <p:spTgt spid="37890"/>
                                        </p:tgtEl>
                                        <p:attrNameLst>
                                          <p:attrName>style.visibility</p:attrName>
                                        </p:attrNameLst>
                                      </p:cBhvr>
                                      <p:to>
                                        <p:strVal val="visible"/>
                                      </p:to>
                                    </p:set>
                                    <p:anim calcmode="lin" valueType="num">
                                      <p:cBhvr>
                                        <p:cTn id="7" dur="2000" fill="hold"/>
                                        <p:tgtEl>
                                          <p:spTgt spid="37890"/>
                                        </p:tgtEl>
                                        <p:attrNameLst>
                                          <p:attrName>ppt_w</p:attrName>
                                        </p:attrNameLst>
                                      </p:cBhvr>
                                      <p:tavLst>
                                        <p:tav tm="0">
                                          <p:val>
                                            <p:strVal val="#ppt_w"/>
                                          </p:val>
                                        </p:tav>
                                        <p:tav tm="100000">
                                          <p:val>
                                            <p:strVal val="#ppt_w"/>
                                          </p:val>
                                        </p:tav>
                                      </p:tavLst>
                                    </p:anim>
                                    <p:anim calcmode="lin" valueType="num">
                                      <p:cBhvr>
                                        <p:cTn id="8" dur="2000" fill="hold"/>
                                        <p:tgtEl>
                                          <p:spTgt spid="37890"/>
                                        </p:tgtEl>
                                        <p:attrNameLst>
                                          <p:attrName>ppt_h</p:attrName>
                                        </p:attrNameLst>
                                      </p:cBhvr>
                                      <p:tavLst>
                                        <p:tav tm="0">
                                          <p:val>
                                            <p:strVal val="#ppt_h"/>
                                          </p:val>
                                        </p:tav>
                                        <p:tav tm="29800">
                                          <p:val>
                                            <p:strVal val="#ppt_h/2"/>
                                          </p:val>
                                        </p:tav>
                                        <p:tav tm="39800">
                                          <p:val>
                                            <p:strVal val="#ppt_h"/>
                                          </p:val>
                                        </p:tav>
                                        <p:tav tm="50000">
                                          <p:val>
                                            <p:strVal val="#ppt_h/2"/>
                                          </p:val>
                                        </p:tav>
                                        <p:tav tm="59700">
                                          <p:val>
                                            <p:strVal val="#ppt_h"/>
                                          </p:val>
                                        </p:tav>
                                        <p:tav tm="69800">
                                          <p:val>
                                            <p:strVal val="#ppt_h/2"/>
                                          </p:val>
                                        </p:tav>
                                        <p:tav tm="79900">
                                          <p:val>
                                            <p:strVal val="#ppt_h"/>
                                          </p:val>
                                        </p:tav>
                                        <p:tav tm="100000">
                                          <p:val>
                                            <p:strVal val="#ppt_h"/>
                                          </p:val>
                                        </p:tav>
                                      </p:tavLst>
                                    </p:anim>
                                    <p:anim calcmode="lin" valueType="num">
                                      <p:cBhvr>
                                        <p:cTn id="9" dur="2000" fill="hold"/>
                                        <p:tgtEl>
                                          <p:spTgt spid="37890"/>
                                        </p:tgtEl>
                                        <p:attrNameLst>
                                          <p:attrName>ppt_x</p:attrName>
                                        </p:attrNameLst>
                                      </p:cBhvr>
                                      <p:tavLst>
                                        <p:tav tm="0">
                                          <p:val>
                                            <p:strVal val="#ppt_x-.4"/>
                                          </p:val>
                                        </p:tav>
                                        <p:tav tm="100000">
                                          <p:val>
                                            <p:strVal val="#ppt_x"/>
                                          </p:val>
                                        </p:tav>
                                      </p:tavLst>
                                    </p:anim>
                                    <p:anim calcmode="lin" valueType="num">
                                      <p:cBhvr>
                                        <p:cTn id="10" dur="2000" fill="hold"/>
                                        <p:tgtEl>
                                          <p:spTgt spid="37890"/>
                                        </p:tgtEl>
                                        <p:attrNameLst>
                                          <p:attrName>ppt_y</p:attrName>
                                        </p:attrNameLst>
                                      </p:cBhvr>
                                      <p:tavLst>
                                        <p:tav tm="0">
                                          <p:val>
                                            <p:strVal val="#ppt_y-.5"/>
                                          </p:val>
                                        </p:tav>
                                        <p:tav tm="19900">
                                          <p:val>
                                            <p:strVal val="#ppt_y-.2"/>
                                          </p:val>
                                        </p:tav>
                                        <p:tav tm="29800">
                                          <p:val>
                                            <p:strVal val="#ppt_y"/>
                                          </p:val>
                                        </p:tav>
                                        <p:tav tm="39800">
                                          <p:val>
                                            <p:strVal val="#ppt_y-.15"/>
                                          </p:val>
                                        </p:tav>
                                        <p:tav tm="50000">
                                          <p:val>
                                            <p:strVal val="#ppt_y"/>
                                          </p:val>
                                        </p:tav>
                                        <p:tav tm="59700">
                                          <p:val>
                                            <p:strVal val="#ppt_y-.1"/>
                                          </p:val>
                                        </p:tav>
                                        <p:tav tm="69800">
                                          <p:val>
                                            <p:strVal val="#ppt_y"/>
                                          </p:val>
                                        </p:tav>
                                        <p:tav tm="79900">
                                          <p:val>
                                            <p:strVal val="#ppt_y-.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0" presetClass="entr" presetSubtype="0" fill="hold" grpId="0" nodeType="clickEffect">
                                  <p:stCondLst>
                                    <p:cond delay="0"/>
                                  </p:stCondLst>
                                  <p:iterate type="lt">
                                    <p:tmPct val="10000"/>
                                  </p:iterate>
                                  <p:childTnLst>
                                    <p:set>
                                      <p:cBhvr>
                                        <p:cTn id="14" dur="indefinite" fill="hold">
                                          <p:stCondLst>
                                            <p:cond delay="0"/>
                                          </p:stCondLst>
                                        </p:cTn>
                                        <p:tgtEl>
                                          <p:spTgt spid="37891">
                                            <p:txEl>
                                              <p:pRg st="0" end="0"/>
                                            </p:txEl>
                                          </p:spTgt>
                                        </p:tgtEl>
                                        <p:attrNameLst>
                                          <p:attrName>style.visibility</p:attrName>
                                        </p:attrNameLst>
                                      </p:cBhvr>
                                      <p:to>
                                        <p:strVal val="visible"/>
                                      </p:to>
                                    </p:set>
                                    <p:animEffect transition="in" filter="fade">
                                      <p:cBhvr>
                                        <p:cTn id="15" dur="500">
                                          <p:stCondLst>
                                            <p:cond delay="0"/>
                                          </p:stCondLst>
                                        </p:cTn>
                                        <p:tgtEl>
                                          <p:spTgt spid="37891">
                                            <p:txEl>
                                              <p:pRg st="0" end="0"/>
                                            </p:txEl>
                                          </p:spTgt>
                                        </p:tgtEl>
                                      </p:cBhvr>
                                    </p:animEffect>
                                    <p:anim calcmode="lin" valueType="num">
                                      <p:cBhvr>
                                        <p:cTn id="16" dur="500" fill="hold">
                                          <p:stCondLst>
                                            <p:cond delay="0"/>
                                          </p:stCondLst>
                                        </p:cTn>
                                        <p:tgtEl>
                                          <p:spTgt spid="37891">
                                            <p:txEl>
                                              <p:pRg st="0" end="0"/>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378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0" presetClass="entr" presetSubtype="0" fill="hold" grpId="0" nodeType="clickEffect">
                                  <p:stCondLst>
                                    <p:cond delay="0"/>
                                  </p:stCondLst>
                                  <p:iterate type="lt">
                                    <p:tmPct val="10000"/>
                                  </p:iterate>
                                  <p:childTnLst>
                                    <p:set>
                                      <p:cBhvr>
                                        <p:cTn id="21" dur="indefinite" fill="hold">
                                          <p:stCondLst>
                                            <p:cond delay="0"/>
                                          </p:stCondLst>
                                        </p:cTn>
                                        <p:tgtEl>
                                          <p:spTgt spid="37891">
                                            <p:txEl>
                                              <p:pRg st="1" end="1"/>
                                            </p:txEl>
                                          </p:spTgt>
                                        </p:tgtEl>
                                        <p:attrNameLst>
                                          <p:attrName>style.visibility</p:attrName>
                                        </p:attrNameLst>
                                      </p:cBhvr>
                                      <p:to>
                                        <p:strVal val="visible"/>
                                      </p:to>
                                    </p:set>
                                    <p:animEffect transition="in" filter="fade">
                                      <p:cBhvr>
                                        <p:cTn id="22" dur="500">
                                          <p:stCondLst>
                                            <p:cond delay="0"/>
                                          </p:stCondLst>
                                        </p:cTn>
                                        <p:tgtEl>
                                          <p:spTgt spid="37891">
                                            <p:txEl>
                                              <p:pRg st="1" end="1"/>
                                            </p:txEl>
                                          </p:spTgt>
                                        </p:tgtEl>
                                      </p:cBhvr>
                                    </p:animEffect>
                                    <p:anim calcmode="lin" valueType="num">
                                      <p:cBhvr>
                                        <p:cTn id="23" dur="500" fill="hold">
                                          <p:stCondLst>
                                            <p:cond delay="0"/>
                                          </p:stCondLst>
                                        </p:cTn>
                                        <p:tgtEl>
                                          <p:spTgt spid="37891">
                                            <p:txEl>
                                              <p:pRg st="1" end="1"/>
                                            </p:txEl>
                                          </p:spTgt>
                                        </p:tgtEl>
                                        <p:attrNameLst>
                                          <p:attrName>ppt_x</p:attrName>
                                        </p:attrNameLst>
                                      </p:cBhvr>
                                      <p:tavLst>
                                        <p:tav tm="0">
                                          <p:val>
                                            <p:strVal val="#ppt_x-.1"/>
                                          </p:val>
                                        </p:tav>
                                        <p:tav tm="100000">
                                          <p:val>
                                            <p:strVal val="#ppt_x"/>
                                          </p:val>
                                        </p:tav>
                                      </p:tavLst>
                                    </p:anim>
                                    <p:anim calcmode="lin" valueType="num">
                                      <p:cBhvr>
                                        <p:cTn id="24" dur="500" fill="hold">
                                          <p:stCondLst>
                                            <p:cond delay="0"/>
                                          </p:stCondLst>
                                        </p:cTn>
                                        <p:tgtEl>
                                          <p:spTgt spid="378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40" presetClass="entr" presetSubtype="0" fill="hold" grpId="0" nodeType="clickEffect">
                                  <p:stCondLst>
                                    <p:cond delay="0"/>
                                  </p:stCondLst>
                                  <p:iterate type="lt">
                                    <p:tmPct val="10000"/>
                                  </p:iterate>
                                  <p:childTnLst>
                                    <p:set>
                                      <p:cBhvr>
                                        <p:cTn id="28" dur="indefinite" fill="hold">
                                          <p:stCondLst>
                                            <p:cond delay="0"/>
                                          </p:stCondLst>
                                        </p:cTn>
                                        <p:tgtEl>
                                          <p:spTgt spid="37891">
                                            <p:txEl>
                                              <p:pRg st="2" end="2"/>
                                            </p:txEl>
                                          </p:spTgt>
                                        </p:tgtEl>
                                        <p:attrNameLst>
                                          <p:attrName>style.visibility</p:attrName>
                                        </p:attrNameLst>
                                      </p:cBhvr>
                                      <p:to>
                                        <p:strVal val="visible"/>
                                      </p:to>
                                    </p:set>
                                    <p:animEffect transition="in" filter="fade">
                                      <p:cBhvr>
                                        <p:cTn id="29" dur="500">
                                          <p:stCondLst>
                                            <p:cond delay="0"/>
                                          </p:stCondLst>
                                        </p:cTn>
                                        <p:tgtEl>
                                          <p:spTgt spid="37891">
                                            <p:txEl>
                                              <p:pRg st="2" end="2"/>
                                            </p:txEl>
                                          </p:spTgt>
                                        </p:tgtEl>
                                      </p:cBhvr>
                                    </p:animEffect>
                                    <p:anim calcmode="lin" valueType="num">
                                      <p:cBhvr>
                                        <p:cTn id="30" dur="500" fill="hold">
                                          <p:stCondLst>
                                            <p:cond delay="0"/>
                                          </p:stCondLst>
                                        </p:cTn>
                                        <p:tgtEl>
                                          <p:spTgt spid="37891">
                                            <p:txEl>
                                              <p:pRg st="2" end="2"/>
                                            </p:txEl>
                                          </p:spTgt>
                                        </p:tgtEl>
                                        <p:attrNameLst>
                                          <p:attrName>ppt_x</p:attrName>
                                        </p:attrNameLst>
                                      </p:cBhvr>
                                      <p:tavLst>
                                        <p:tav tm="0">
                                          <p:val>
                                            <p:strVal val="#ppt_x-.1"/>
                                          </p:val>
                                        </p:tav>
                                        <p:tav tm="100000">
                                          <p:val>
                                            <p:strVal val="#ppt_x"/>
                                          </p:val>
                                        </p:tav>
                                      </p:tavLst>
                                    </p:anim>
                                    <p:anim calcmode="lin" valueType="num">
                                      <p:cBhvr>
                                        <p:cTn id="31" dur="500" fill="hold">
                                          <p:stCondLst>
                                            <p:cond delay="0"/>
                                          </p:stCondLst>
                                        </p:cTn>
                                        <p:tgtEl>
                                          <p:spTgt spid="3789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P spid="37891"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标题 40961">
            <a:extLst>
              <a:ext uri="{FF2B5EF4-FFF2-40B4-BE49-F238E27FC236}">
                <a16:creationId xmlns:a16="http://schemas.microsoft.com/office/drawing/2014/main" id="{2C09B6C2-76CB-4BF3-964B-2DC8EAC88B74}"/>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财政支出均等化模式的转移支付</a:t>
            </a:r>
          </a:p>
        </p:txBody>
      </p:sp>
      <p:sp>
        <p:nvSpPr>
          <p:cNvPr id="43010" name="文本占位符 40962">
            <a:extLst>
              <a:ext uri="{FF2B5EF4-FFF2-40B4-BE49-F238E27FC236}">
                <a16:creationId xmlns:a16="http://schemas.microsoft.com/office/drawing/2014/main" id="{238E51DA-71C3-43B0-A857-5C4A05EC1F20}"/>
              </a:ext>
            </a:extLst>
          </p:cNvPr>
          <p:cNvSpPr>
            <a:spLocks noChangeArrowheads="1"/>
          </p:cNvSpPr>
          <p:nvPr>
            <p:ph idx="1"/>
          </p:nvPr>
        </p:nvSpPr>
        <p:spPr/>
        <p:txBody>
          <a:bodyPr/>
          <a:lstStyle/>
          <a:p>
            <a:r>
              <a:rPr lang="zh-CN" altLang="en-US">
                <a:latin typeface="黑体" panose="02010609060101010101" pitchFamily="49" charset="-122"/>
                <a:ea typeface="黑体" panose="02010609060101010101" pitchFamily="49" charset="-122"/>
              </a:rPr>
              <a:t>不考虑各地区财政收入能力的差异，而是基于实现各地区相同的人均财政支出需求来分配财政转移支付资金，力求通过使各地区具有相同的人均财政支出来达到不同社会成员享有水平大体相同公共服务的目的。</a:t>
            </a:r>
          </a:p>
          <a:p>
            <a:r>
              <a:rPr lang="zh-CN" altLang="en-US">
                <a:latin typeface="黑体" panose="02010609060101010101" pitchFamily="49" charset="-122"/>
                <a:ea typeface="黑体" panose="02010609060101010101" pitchFamily="49" charset="-122"/>
              </a:rPr>
              <a:t>标准财政支出（</a:t>
            </a:r>
            <a:r>
              <a:rPr lang="en-US" altLang="zh-CN">
                <a:latin typeface="Times New Roman" panose="02020603050405020304" pitchFamily="18" charset="0"/>
                <a:ea typeface="黑体" panose="02010609060101010101" pitchFamily="49" charset="-122"/>
              </a:rPr>
              <a:t>Standardized Expenditures</a:t>
            </a:r>
            <a:r>
              <a:rPr lang="zh-CN" altLang="en-US">
                <a:latin typeface="黑体" panose="02010609060101010101" pitchFamily="49" charset="-122"/>
                <a:ea typeface="黑体" panose="02010609060101010101" pitchFamily="49" charset="-122"/>
              </a:rPr>
              <a:t>）。</a:t>
            </a:r>
          </a:p>
          <a:p>
            <a:r>
              <a:rPr lang="zh-CN" altLang="en-US">
                <a:latin typeface="黑体" panose="02010609060101010101" pitchFamily="49" charset="-122"/>
                <a:ea typeface="黑体" panose="02010609060101010101" pitchFamily="49" charset="-122"/>
              </a:rPr>
              <a:t>某地区应得财政转移支付额＝</a:t>
            </a:r>
            <a:r>
              <a:rPr lang="en-US" altLang="zh-CN">
                <a:latin typeface="黑体" panose="02010609060101010101" pitchFamily="49" charset="-122"/>
                <a:ea typeface="黑体" panose="02010609060101010101" pitchFamily="49" charset="-122"/>
              </a:rPr>
              <a:t>∑</a:t>
            </a:r>
            <a:r>
              <a:rPr lang="zh-CN" altLang="en-US">
                <a:latin typeface="黑体" panose="02010609060101010101" pitchFamily="49" charset="-122"/>
                <a:ea typeface="黑体" panose="02010609060101010101" pitchFamily="49" charset="-122"/>
              </a:rPr>
              <a:t>（该地区某财政支出项目人均标准财政支出</a:t>
            </a:r>
            <a:r>
              <a:rPr lang="en-US" altLang="zh-CN">
                <a:latin typeface="黑体" panose="02010609060101010101" pitchFamily="49" charset="-122"/>
                <a:ea typeface="黑体" panose="02010609060101010101" pitchFamily="49" charset="-122"/>
              </a:rPr>
              <a:t>×</a:t>
            </a:r>
            <a:r>
              <a:rPr lang="zh-CN" altLang="en-US">
                <a:latin typeface="黑体" panose="02010609060101010101" pitchFamily="49" charset="-122"/>
                <a:ea typeface="黑体" panose="02010609060101010101" pitchFamily="49" charset="-122"/>
              </a:rPr>
              <a:t>调整系数－全国某财政支出项目人均标准财政支出）</a:t>
            </a:r>
            <a:r>
              <a:rPr lang="en-US" altLang="zh-CN">
                <a:latin typeface="黑体" panose="02010609060101010101" pitchFamily="49" charset="-122"/>
                <a:ea typeface="黑体" panose="02010609060101010101" pitchFamily="49" charset="-122"/>
              </a:rPr>
              <a:t>×</a:t>
            </a:r>
            <a:r>
              <a:rPr lang="zh-CN" altLang="en-US">
                <a:latin typeface="黑体" panose="02010609060101010101" pitchFamily="49" charset="-122"/>
                <a:ea typeface="黑体" panose="02010609060101010101" pitchFamily="49" charset="-122"/>
              </a:rPr>
              <a:t>该地区人口数</a:t>
            </a:r>
          </a:p>
        </p:txBody>
      </p:sp>
    </p:spTree>
  </p:cSld>
  <p:clrMapOvr>
    <a:masterClrMapping/>
  </p:clrMapOvr>
  <p:transition spd="slow">
    <p:random/>
    <p:sndAc>
      <p:stSnd>
        <p:snd r:embed="rId2" name="camera.wav"/>
      </p:stSnd>
    </p:sndAc>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标题 43009">
            <a:extLst>
              <a:ext uri="{FF2B5EF4-FFF2-40B4-BE49-F238E27FC236}">
                <a16:creationId xmlns:a16="http://schemas.microsoft.com/office/drawing/2014/main" id="{D2023A0A-F872-4019-B457-37AEB49DABDB}"/>
              </a:ext>
            </a:extLst>
          </p:cNvPr>
          <p:cNvSpPr>
            <a:spLocks noChangeArrowheads="1"/>
          </p:cNvSpPr>
          <p:nvPr>
            <p:ph type="title"/>
          </p:nvPr>
        </p:nvSpPr>
        <p:spPr/>
        <p:txBody>
          <a:bodyPr/>
          <a:lstStyle/>
          <a:p>
            <a:r>
              <a:rPr lang="zh-CN" altLang="en-US">
                <a:ea typeface="黑体" panose="02010609060101010101" pitchFamily="49" charset="-122"/>
              </a:rPr>
              <a:t>财政收入能力均等化模式的财政转移支付</a:t>
            </a:r>
          </a:p>
        </p:txBody>
      </p:sp>
      <p:sp>
        <p:nvSpPr>
          <p:cNvPr id="44034" name="文本占位符 43010">
            <a:extLst>
              <a:ext uri="{FF2B5EF4-FFF2-40B4-BE49-F238E27FC236}">
                <a16:creationId xmlns:a16="http://schemas.microsoft.com/office/drawing/2014/main" id="{7E9EAB29-2866-4F2C-9682-AB18BE7BCD51}"/>
              </a:ext>
            </a:extLst>
          </p:cNvPr>
          <p:cNvSpPr>
            <a:spLocks noChangeArrowheads="1"/>
          </p:cNvSpPr>
          <p:nvPr>
            <p:ph idx="1"/>
          </p:nvPr>
        </p:nvSpPr>
        <p:spPr/>
        <p:txBody>
          <a:bodyPr/>
          <a:lstStyle/>
          <a:p>
            <a:r>
              <a:rPr lang="zh-CN" altLang="en-US">
                <a:latin typeface="黑体" panose="02010609060101010101" pitchFamily="49" charset="-122"/>
                <a:ea typeface="黑体" panose="02010609060101010101" pitchFamily="49" charset="-122"/>
              </a:rPr>
              <a:t>不考虑不同地区的财政支出需求差异，而是基于不同地区实现财政收入的均等来分配财政转移支付资金，力图通过使不同地区具有相同的财政收入能力来实现不同社会成员享有水平大体相同公共服务的目的。</a:t>
            </a:r>
          </a:p>
          <a:p>
            <a:r>
              <a:rPr lang="zh-CN" altLang="en-US">
                <a:latin typeface="黑体" panose="02010609060101010101" pitchFamily="49" charset="-122"/>
                <a:ea typeface="黑体" panose="02010609060101010101" pitchFamily="49" charset="-122"/>
              </a:rPr>
              <a:t>标准财政收入（</a:t>
            </a:r>
            <a:r>
              <a:rPr lang="en-US" altLang="zh-CN">
                <a:latin typeface="Times New Roman" panose="02020603050405020304" pitchFamily="18" charset="0"/>
              </a:rPr>
              <a:t>Standardized Revenues</a:t>
            </a:r>
            <a:r>
              <a:rPr lang="zh-CN" altLang="en-US">
                <a:latin typeface="黑体" panose="02010609060101010101" pitchFamily="49" charset="-122"/>
                <a:ea typeface="黑体" panose="02010609060101010101" pitchFamily="49" charset="-122"/>
              </a:rPr>
              <a:t>）</a:t>
            </a:r>
          </a:p>
          <a:p>
            <a:r>
              <a:rPr lang="zh-CN" altLang="en-US">
                <a:latin typeface="黑体" panose="02010609060101010101" pitchFamily="49" charset="-122"/>
                <a:ea typeface="黑体" panose="02010609060101010101" pitchFamily="49" charset="-122"/>
              </a:rPr>
              <a:t>某地区应得财政转移支付额＝</a:t>
            </a:r>
            <a:r>
              <a:rPr lang="en-US" altLang="zh-CN">
                <a:latin typeface="黑体" panose="02010609060101010101" pitchFamily="49" charset="-122"/>
                <a:ea typeface="黑体" panose="02010609060101010101" pitchFamily="49" charset="-122"/>
              </a:rPr>
              <a:t>∑</a:t>
            </a:r>
            <a:r>
              <a:rPr lang="zh-CN" altLang="en-US">
                <a:latin typeface="黑体" panose="02010609060101010101" pitchFamily="49" charset="-122"/>
                <a:ea typeface="黑体" panose="02010609060101010101" pitchFamily="49" charset="-122"/>
              </a:rPr>
              <a:t>（全国某税种税基总和</a:t>
            </a:r>
            <a:r>
              <a:rPr lang="en-US" altLang="zh-CN">
                <a:latin typeface="黑体" panose="02010609060101010101" pitchFamily="49" charset="-122"/>
                <a:ea typeface="黑体" panose="02010609060101010101" pitchFamily="49" charset="-122"/>
              </a:rPr>
              <a:t>÷</a:t>
            </a:r>
            <a:r>
              <a:rPr lang="zh-CN" altLang="en-US">
                <a:latin typeface="黑体" panose="02010609060101010101" pitchFamily="49" charset="-122"/>
                <a:ea typeface="黑体" panose="02010609060101010101" pitchFamily="49" charset="-122"/>
              </a:rPr>
              <a:t>全国总人口数－该地区某税种税基</a:t>
            </a:r>
            <a:r>
              <a:rPr lang="en-US" altLang="zh-CN">
                <a:latin typeface="黑体" panose="02010609060101010101" pitchFamily="49" charset="-122"/>
                <a:ea typeface="黑体" panose="02010609060101010101" pitchFamily="49" charset="-122"/>
              </a:rPr>
              <a:t>÷</a:t>
            </a:r>
            <a:r>
              <a:rPr lang="zh-CN" altLang="en-US">
                <a:latin typeface="黑体" panose="02010609060101010101" pitchFamily="49" charset="-122"/>
                <a:ea typeface="黑体" panose="02010609060101010101" pitchFamily="49" charset="-122"/>
              </a:rPr>
              <a:t>该地区人口数）</a:t>
            </a:r>
            <a:r>
              <a:rPr lang="en-US" altLang="zh-CN">
                <a:latin typeface="黑体" panose="02010609060101010101" pitchFamily="49" charset="-122"/>
                <a:ea typeface="黑体" panose="02010609060101010101" pitchFamily="49" charset="-122"/>
              </a:rPr>
              <a:t>×</a:t>
            </a:r>
            <a:r>
              <a:rPr lang="zh-CN" altLang="en-US">
                <a:latin typeface="黑体" panose="02010609060101010101" pitchFamily="49" charset="-122"/>
                <a:ea typeface="黑体" panose="02010609060101010101" pitchFamily="49" charset="-122"/>
              </a:rPr>
              <a:t>该地区人口数</a:t>
            </a:r>
            <a:r>
              <a:rPr lang="en-US" altLang="zh-CN">
                <a:latin typeface="黑体" panose="02010609060101010101" pitchFamily="49" charset="-122"/>
                <a:ea typeface="黑体" panose="02010609060101010101" pitchFamily="49" charset="-122"/>
              </a:rPr>
              <a:t>×</a:t>
            </a:r>
            <a:r>
              <a:rPr lang="zh-CN" altLang="en-US">
                <a:latin typeface="黑体" panose="02010609060101010101" pitchFamily="49" charset="-122"/>
                <a:ea typeface="黑体" panose="02010609060101010101" pitchFamily="49" charset="-122"/>
              </a:rPr>
              <a:t>标准税率</a:t>
            </a:r>
          </a:p>
        </p:txBody>
      </p:sp>
    </p:spTree>
  </p:cSld>
  <p:clrMapOvr>
    <a:masterClrMapping/>
  </p:clrMapOvr>
  <p:transition spd="slow">
    <p:random/>
    <p:sndAc>
      <p:stSnd>
        <p:snd r:embed="rId2" name="camera.wav"/>
      </p:stSnd>
    </p:sndAc>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标题 8193">
            <a:extLst>
              <a:ext uri="{FF2B5EF4-FFF2-40B4-BE49-F238E27FC236}">
                <a16:creationId xmlns:a16="http://schemas.microsoft.com/office/drawing/2014/main" id="{4CC5661A-2A0B-49B6-A920-4DEFAEB0FEF2}"/>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5.1.1 </a:t>
            </a:r>
            <a:r>
              <a:rPr lang="zh-CN" altLang="en-US">
                <a:latin typeface="华文行楷" panose="02010800040101010101" pitchFamily="2" charset="-122"/>
                <a:ea typeface="黑体" panose="02010609060101010101" pitchFamily="49" charset="-122"/>
              </a:rPr>
              <a:t>政府间财政转移支付的内涵</a:t>
            </a:r>
          </a:p>
        </p:txBody>
      </p:sp>
      <p:sp>
        <p:nvSpPr>
          <p:cNvPr id="8195" name="内容占位符 8194">
            <a:extLst>
              <a:ext uri="{FF2B5EF4-FFF2-40B4-BE49-F238E27FC236}">
                <a16:creationId xmlns:a16="http://schemas.microsoft.com/office/drawing/2014/main" id="{A4656CE0-A770-4A89-A54D-A9AFE71C0E3B}"/>
              </a:ext>
            </a:extLst>
          </p:cNvPr>
          <p:cNvSpPr>
            <a:spLocks noChangeArrowheads="1"/>
          </p:cNvSpPr>
          <p:nvPr>
            <p:ph idx="1"/>
          </p:nvPr>
        </p:nvSpPr>
        <p:spPr>
          <a:xfrm>
            <a:off x="395288" y="1773238"/>
            <a:ext cx="8229600" cy="4525962"/>
          </a:xfrm>
        </p:spPr>
        <p:txBody>
          <a:bodyPr/>
          <a:lstStyle/>
          <a:p>
            <a:r>
              <a:rPr lang="zh-CN" altLang="en-US">
                <a:latin typeface="黑体" panose="02010609060101010101" pitchFamily="49" charset="-122"/>
                <a:ea typeface="黑体" panose="02010609060101010101" pitchFamily="49" charset="-122"/>
              </a:rPr>
              <a:t>政府间的财政转移支付（</a:t>
            </a:r>
            <a:r>
              <a:rPr lang="zh-CN" altLang="en-US">
                <a:latin typeface="Times New Roman" panose="02020603050405020304" pitchFamily="18" charset="0"/>
                <a:ea typeface="黑体" panose="02010609060101010101" pitchFamily="49" charset="-122"/>
              </a:rPr>
              <a:t>intergovernmental fiscal transfers</a:t>
            </a:r>
            <a:r>
              <a:rPr lang="zh-CN" altLang="en-US">
                <a:latin typeface="黑体" panose="02010609060101010101" pitchFamily="49" charset="-122"/>
                <a:ea typeface="黑体" panose="02010609060101010101" pitchFamily="49" charset="-122"/>
              </a:rPr>
              <a:t> ）：</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上级政府向下级的资金转移</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下级政府向上级政府的资金转移</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同级次的不同政府间的资金转移</a:t>
            </a:r>
          </a:p>
          <a:p>
            <a:r>
              <a:rPr lang="zh-CN" altLang="en-US">
                <a:latin typeface="黑体" panose="02010609060101010101" pitchFamily="49" charset="-122"/>
                <a:ea typeface="黑体" panose="02010609060101010101" pitchFamily="49" charset="-122"/>
              </a:rPr>
              <a:t>狭义的政府间财政转移支付：</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财政补助、财政拨款(</a:t>
            </a:r>
            <a:r>
              <a:rPr lang="zh-CN" altLang="en-US">
                <a:latin typeface="Times New Roman" panose="02020603050405020304" pitchFamily="18" charset="0"/>
                <a:ea typeface="黑体" panose="02010609060101010101" pitchFamily="49" charset="-122"/>
              </a:rPr>
              <a:t>grants</a:t>
            </a:r>
            <a:r>
              <a:rPr lang="zh-CN" altLang="en-US">
                <a:latin typeface="黑体" panose="02010609060101010101" pitchFamily="49" charset="-122"/>
                <a:ea typeface="黑体" panose="02010609060101010101" pitchFamily="49" charset="-122"/>
              </a:rPr>
              <a:t>)</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dissolve">
                                      <p:cBhvr>
                                        <p:cTn id="7" dur="500"/>
                                        <p:tgtEl>
                                          <p:spTgt spid="81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Effect transition="in" filter="dissolve">
                                      <p:cBhvr>
                                        <p:cTn id="12" dur="500"/>
                                        <p:tgtEl>
                                          <p:spTgt spid="819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195">
                                            <p:txEl>
                                              <p:pRg st="1" end="1"/>
                                            </p:txEl>
                                          </p:spTgt>
                                        </p:tgtEl>
                                        <p:attrNameLst>
                                          <p:attrName>style.visibility</p:attrName>
                                        </p:attrNameLst>
                                      </p:cBhvr>
                                      <p:to>
                                        <p:strVal val="visible"/>
                                      </p:to>
                                    </p:set>
                                    <p:animEffect transition="in" filter="dissolve">
                                      <p:cBhvr>
                                        <p:cTn id="17" dur="500"/>
                                        <p:tgtEl>
                                          <p:spTgt spid="819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195">
                                            <p:txEl>
                                              <p:pRg st="2" end="2"/>
                                            </p:txEl>
                                          </p:spTgt>
                                        </p:tgtEl>
                                        <p:attrNameLst>
                                          <p:attrName>style.visibility</p:attrName>
                                        </p:attrNameLst>
                                      </p:cBhvr>
                                      <p:to>
                                        <p:strVal val="visible"/>
                                      </p:to>
                                    </p:set>
                                    <p:animEffect transition="in" filter="dissolve">
                                      <p:cBhvr>
                                        <p:cTn id="22" dur="500"/>
                                        <p:tgtEl>
                                          <p:spTgt spid="819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195">
                                            <p:txEl>
                                              <p:pRg st="3" end="3"/>
                                            </p:txEl>
                                          </p:spTgt>
                                        </p:tgtEl>
                                        <p:attrNameLst>
                                          <p:attrName>style.visibility</p:attrName>
                                        </p:attrNameLst>
                                      </p:cBhvr>
                                      <p:to>
                                        <p:strVal val="visible"/>
                                      </p:to>
                                    </p:set>
                                    <p:animEffect transition="in" filter="dissolve">
                                      <p:cBhvr>
                                        <p:cTn id="27" dur="500"/>
                                        <p:tgtEl>
                                          <p:spTgt spid="8195">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195">
                                            <p:txEl>
                                              <p:pRg st="4" end="4"/>
                                            </p:txEl>
                                          </p:spTgt>
                                        </p:tgtEl>
                                        <p:attrNameLst>
                                          <p:attrName>style.visibility</p:attrName>
                                        </p:attrNameLst>
                                      </p:cBhvr>
                                      <p:to>
                                        <p:strVal val="visible"/>
                                      </p:to>
                                    </p:set>
                                    <p:animEffect transition="in" filter="dissolve">
                                      <p:cBhvr>
                                        <p:cTn id="32" dur="500"/>
                                        <p:tgtEl>
                                          <p:spTgt spid="8195">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8195">
                                            <p:txEl>
                                              <p:pRg st="5" end="5"/>
                                            </p:txEl>
                                          </p:spTgt>
                                        </p:tgtEl>
                                        <p:attrNameLst>
                                          <p:attrName>style.visibility</p:attrName>
                                        </p:attrNameLst>
                                      </p:cBhvr>
                                      <p:to>
                                        <p:strVal val="visible"/>
                                      </p:to>
                                    </p:set>
                                    <p:animEffect transition="in" filter="dissolve">
                                      <p:cBhvr>
                                        <p:cTn id="37" dur="500"/>
                                        <p:tgtEl>
                                          <p:spTgt spid="819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bldLvl="0"/>
      <p:bldP spid="8195" grpId="0" build="p"/>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7" name="标题 43009">
            <a:extLst>
              <a:ext uri="{FF2B5EF4-FFF2-40B4-BE49-F238E27FC236}">
                <a16:creationId xmlns:a16="http://schemas.microsoft.com/office/drawing/2014/main" id="{701722AD-BA97-4CDB-A52A-35462CFFEBF3}"/>
              </a:ext>
            </a:extLst>
          </p:cNvPr>
          <p:cNvSpPr>
            <a:spLocks noChangeArrowheads="1"/>
          </p:cNvSpPr>
          <p:nvPr>
            <p:ph type="title"/>
          </p:nvPr>
        </p:nvSpPr>
        <p:spPr/>
        <p:txBody>
          <a:bodyPr/>
          <a:lstStyle/>
          <a:p>
            <a:r>
              <a:rPr lang="zh-CN" altLang="en-US">
                <a:ea typeface="黑体" panose="02010609060101010101" pitchFamily="49" charset="-122"/>
              </a:rPr>
              <a:t>财政收支均等化模式的财政转移支付</a:t>
            </a:r>
          </a:p>
        </p:txBody>
      </p:sp>
      <p:sp>
        <p:nvSpPr>
          <p:cNvPr id="45058" name="文本占位符 43010">
            <a:extLst>
              <a:ext uri="{FF2B5EF4-FFF2-40B4-BE49-F238E27FC236}">
                <a16:creationId xmlns:a16="http://schemas.microsoft.com/office/drawing/2014/main" id="{2F9CD8EC-264C-4915-8DCC-CE6F5ED30BCF}"/>
              </a:ext>
            </a:extLst>
          </p:cNvPr>
          <p:cNvSpPr>
            <a:spLocks noChangeArrowheads="1"/>
          </p:cNvSpPr>
          <p:nvPr>
            <p:ph idx="1"/>
          </p:nvPr>
        </p:nvSpPr>
        <p:spPr/>
        <p:txBody>
          <a:bodyPr/>
          <a:lstStyle/>
          <a:p>
            <a:r>
              <a:rPr lang="zh-CN" altLang="en-US">
                <a:latin typeface="黑体" panose="02010609060101010101" pitchFamily="49" charset="-122"/>
                <a:ea typeface="黑体" panose="02010609060101010101" pitchFamily="49" charset="-122"/>
              </a:rPr>
              <a:t>某地区应得财政转移支付额＝该地区</a:t>
            </a:r>
            <a:r>
              <a:rPr lang="zh-CN" altLang="en-US">
                <a:latin typeface="黑体" panose="02010609060101010101" pitchFamily="49" charset="-122"/>
                <a:ea typeface="黑体" panose="02010609060101010101" pitchFamily="49" charset="-122"/>
                <a:sym typeface="Arial" panose="020B0604020202020204" pitchFamily="34" charset="0"/>
              </a:rPr>
              <a:t>标准财政支出</a:t>
            </a:r>
            <a:r>
              <a:rPr lang="en-US" altLang="en-US">
                <a:latin typeface="黑体" panose="02010609060101010101" pitchFamily="49" charset="-122"/>
                <a:ea typeface="黑体" panose="02010609060101010101" pitchFamily="49" charset="-122"/>
                <a:sym typeface="Arial" panose="020B0604020202020204" pitchFamily="34" charset="0"/>
              </a:rPr>
              <a:t>-</a:t>
            </a:r>
            <a:r>
              <a:rPr lang="zh-CN" altLang="en-US">
                <a:latin typeface="黑体" panose="02010609060101010101" pitchFamily="49" charset="-122"/>
                <a:ea typeface="黑体" panose="02010609060101010101" pitchFamily="49" charset="-122"/>
                <a:sym typeface="Arial" panose="020B0604020202020204" pitchFamily="34" charset="0"/>
              </a:rPr>
              <a:t>该地区</a:t>
            </a:r>
            <a:r>
              <a:rPr lang="zh-CN" altLang="en-US">
                <a:latin typeface="黑体" panose="02010609060101010101" pitchFamily="49" charset="-122"/>
                <a:ea typeface="黑体" panose="02010609060101010101" pitchFamily="49" charset="-122"/>
              </a:rPr>
              <a:t>标准财政收入</a:t>
            </a:r>
          </a:p>
        </p:txBody>
      </p:sp>
    </p:spTree>
  </p:cSld>
  <p:clrMapOvr>
    <a:masterClrMapping/>
  </p:clrMapOvr>
  <p:transition spd="slow">
    <p:random/>
    <p:sndAc>
      <p:stSnd>
        <p:snd r:embed="rId2" name="camera.wav"/>
      </p:stSnd>
    </p:sndAc>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标题 44033">
            <a:extLst>
              <a:ext uri="{FF2B5EF4-FFF2-40B4-BE49-F238E27FC236}">
                <a16:creationId xmlns:a16="http://schemas.microsoft.com/office/drawing/2014/main" id="{74F4F04C-0DFC-4A2B-A21F-1918DFEAC0DF}"/>
              </a:ext>
            </a:extLst>
          </p:cNvPr>
          <p:cNvSpPr>
            <a:spLocks noChangeArrowheads="1"/>
          </p:cNvSpPr>
          <p:nvPr>
            <p:ph type="title"/>
          </p:nvPr>
        </p:nvSpPr>
        <p:spPr/>
        <p:txBody>
          <a:bodyPr/>
          <a:lstStyle/>
          <a:p>
            <a:endParaRPr lang="zh-CN" altLang="zh-CN"/>
          </a:p>
        </p:txBody>
      </p:sp>
      <p:sp>
        <p:nvSpPr>
          <p:cNvPr id="46082" name="文本占位符 44034">
            <a:extLst>
              <a:ext uri="{FF2B5EF4-FFF2-40B4-BE49-F238E27FC236}">
                <a16:creationId xmlns:a16="http://schemas.microsoft.com/office/drawing/2014/main" id="{5F133202-DCFF-4692-B34A-16127B23CB5F}"/>
              </a:ext>
            </a:extLst>
          </p:cNvPr>
          <p:cNvSpPr>
            <a:spLocks noChangeArrowheads="1"/>
          </p:cNvSpPr>
          <p:nvPr>
            <p:ph idx="1"/>
          </p:nvPr>
        </p:nvSpPr>
        <p:spPr/>
        <p:txBody>
          <a:bodyPr/>
          <a:lstStyle/>
          <a:p>
            <a:pPr>
              <a:buFont typeface="Arial" panose="020B0604020202020204" pitchFamily="34" charset="0"/>
              <a:buNone/>
            </a:pPr>
            <a:endParaRPr lang="zh-CN" altLang="en-US">
              <a:solidFill>
                <a:schemeClr val="accent2"/>
              </a:solidFill>
              <a:ea typeface="华文行楷" panose="02010800040101010101" pitchFamily="2" charset="-122"/>
            </a:endParaRPr>
          </a:p>
          <a:p>
            <a:pPr algn="ctr">
              <a:buFont typeface="Arial" panose="020B0604020202020204" pitchFamily="34" charset="0"/>
              <a:buNone/>
            </a:pPr>
            <a:r>
              <a:rPr lang="zh-CN" altLang="en-US" sz="4800">
                <a:latin typeface="黑体" panose="02010609060101010101" pitchFamily="49" charset="-122"/>
                <a:ea typeface="黑体" panose="02010609060101010101" pitchFamily="49" charset="-122"/>
              </a:rPr>
              <a:t>5.5 主要国家的政府间财政转移支付</a:t>
            </a:r>
          </a:p>
        </p:txBody>
      </p:sp>
    </p:spTree>
  </p:cSld>
  <p:clrMapOvr>
    <a:masterClrMapping/>
  </p:clrMapOvr>
  <p:transition spd="slow">
    <p:random/>
    <p:sndAc>
      <p:stSnd>
        <p:snd r:embed="rId2" name="camera.wav"/>
      </p:stSnd>
    </p:sndAc>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058" name="表格占位符 45057">
            <a:extLst>
              <a:ext uri="{FF2B5EF4-FFF2-40B4-BE49-F238E27FC236}">
                <a16:creationId xmlns:a16="http://schemas.microsoft.com/office/drawing/2014/main" id="{29257E4B-6F8F-433B-B4B8-C6EEA1CCB88D}"/>
              </a:ext>
            </a:extLst>
          </p:cNvPr>
          <p:cNvGraphicFramePr>
            <a:graphicFrameLocks noGrp="1"/>
          </p:cNvGraphicFramePr>
          <p:nvPr>
            <p:ph type="tbl" idx="1"/>
          </p:nvPr>
        </p:nvGraphicFramePr>
        <p:xfrm>
          <a:off x="457200" y="1600200"/>
          <a:ext cx="8229600" cy="5018088"/>
        </p:xfrm>
        <a:graphic>
          <a:graphicData uri="http://schemas.openxmlformats.org/drawingml/2006/table">
            <a:tbl>
              <a:tblPr/>
              <a:tblGrid>
                <a:gridCol w="1046163">
                  <a:extLst>
                    <a:ext uri="{9D8B030D-6E8A-4147-A177-3AD203B41FA5}">
                      <a16:colId xmlns:a16="http://schemas.microsoft.com/office/drawing/2014/main" val="20000"/>
                    </a:ext>
                  </a:extLst>
                </a:gridCol>
                <a:gridCol w="1639887">
                  <a:extLst>
                    <a:ext uri="{9D8B030D-6E8A-4147-A177-3AD203B41FA5}">
                      <a16:colId xmlns:a16="http://schemas.microsoft.com/office/drawing/2014/main" val="20001"/>
                    </a:ext>
                  </a:extLst>
                </a:gridCol>
                <a:gridCol w="1231900">
                  <a:extLst>
                    <a:ext uri="{9D8B030D-6E8A-4147-A177-3AD203B41FA5}">
                      <a16:colId xmlns:a16="http://schemas.microsoft.com/office/drawing/2014/main" val="20002"/>
                    </a:ext>
                  </a:extLst>
                </a:gridCol>
                <a:gridCol w="1609725">
                  <a:extLst>
                    <a:ext uri="{9D8B030D-6E8A-4147-A177-3AD203B41FA5}">
                      <a16:colId xmlns:a16="http://schemas.microsoft.com/office/drawing/2014/main" val="20003"/>
                    </a:ext>
                  </a:extLst>
                </a:gridCol>
                <a:gridCol w="1160463">
                  <a:extLst>
                    <a:ext uri="{9D8B030D-6E8A-4147-A177-3AD203B41FA5}">
                      <a16:colId xmlns:a16="http://schemas.microsoft.com/office/drawing/2014/main" val="20004"/>
                    </a:ext>
                  </a:extLst>
                </a:gridCol>
                <a:gridCol w="1541462">
                  <a:extLst>
                    <a:ext uri="{9D8B030D-6E8A-4147-A177-3AD203B41FA5}">
                      <a16:colId xmlns:a16="http://schemas.microsoft.com/office/drawing/2014/main" val="20005"/>
                    </a:ext>
                  </a:extLst>
                </a:gridCol>
              </a:tblGrid>
              <a:tr h="1006475">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zh-CN" altLang="en-US" sz="2000" b="1" u="none">
                          <a:solidFill>
                            <a:srgbClr val="FFFFFF"/>
                          </a:solidFill>
                          <a:latin typeface="Calibri" charset="0"/>
                          <a:ea typeface="黑体" pitchFamily="2" charset="-122"/>
                          <a:sym typeface="宋体" charset="-122"/>
                        </a:rPr>
                        <a:t>财政年度</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38100" cap="flat" cmpd="sng">
                      <a:solidFill>
                        <a:srgbClr val="FFFFFF"/>
                      </a:solidFill>
                      <a:prstDash val="solid"/>
                      <a:headEnd type="none" w="med" len="med"/>
                      <a:tailEnd type="none" w="med" len="med"/>
                    </a:lnB>
                    <a:lnTlToBr>
                      <a:noFill/>
                    </a:lnTlToBr>
                    <a:lnBlToTr>
                      <a:noFill/>
                    </a:lnBlToTr>
                    <a:solidFill>
                      <a:srgbClr val="4F81BD">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zh-CN" altLang="en-US" sz="2000" b="1" u="none">
                          <a:solidFill>
                            <a:srgbClr val="FFFFFF"/>
                          </a:solidFill>
                          <a:latin typeface="黑体" pitchFamily="2" charset="-122"/>
                          <a:ea typeface="黑体" pitchFamily="2" charset="-122"/>
                          <a:sym typeface="宋体" charset="-122"/>
                        </a:rPr>
                        <a:t>联邦财政拨款</a:t>
                      </a:r>
                      <a:r>
                        <a:rPr lang="en-US" altLang="zh-CN" sz="2000" b="1" u="none">
                          <a:solidFill>
                            <a:srgbClr val="FFFFFF"/>
                          </a:solidFill>
                          <a:latin typeface="黑体" pitchFamily="2" charset="-122"/>
                          <a:ea typeface="黑体" pitchFamily="2" charset="-122"/>
                          <a:sym typeface="Times New Roman" pitchFamily="2" charset="0"/>
                        </a:rPr>
                        <a:t>/</a:t>
                      </a:r>
                      <a:r>
                        <a:rPr lang="zh-CN" altLang="en-US" sz="2000" b="1" u="none">
                          <a:solidFill>
                            <a:srgbClr val="FFFFFF"/>
                          </a:solidFill>
                          <a:latin typeface="黑体" pitchFamily="2" charset="-122"/>
                          <a:ea typeface="黑体" pitchFamily="2" charset="-122"/>
                          <a:sym typeface="宋体" charset="-122"/>
                        </a:rPr>
                        <a:t>联邦财政支出</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38100" cap="flat" cmpd="sng">
                      <a:solidFill>
                        <a:srgbClr val="FFFFFF"/>
                      </a:solidFill>
                      <a:prstDash val="solid"/>
                      <a:headEnd type="none" w="med" len="med"/>
                      <a:tailEnd type="none" w="med" len="med"/>
                    </a:lnB>
                    <a:lnTlToBr>
                      <a:noFill/>
                    </a:lnTlToBr>
                    <a:lnBlToTr>
                      <a:noFill/>
                    </a:lnBlToTr>
                    <a:solidFill>
                      <a:srgbClr val="4F81BD">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zh-CN" altLang="en-US" sz="2000" b="1" u="none">
                          <a:solidFill>
                            <a:srgbClr val="FFFFFF"/>
                          </a:solidFill>
                          <a:latin typeface="Calibri" charset="0"/>
                          <a:ea typeface="黑体" pitchFamily="2" charset="-122"/>
                          <a:sym typeface="宋体" charset="-122"/>
                        </a:rPr>
                        <a:t>财政年度</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38100" cap="flat" cmpd="sng">
                      <a:solidFill>
                        <a:srgbClr val="FFFFFF"/>
                      </a:solidFill>
                      <a:prstDash val="solid"/>
                      <a:headEnd type="none" w="med" len="med"/>
                      <a:tailEnd type="none" w="med" len="med"/>
                    </a:lnB>
                    <a:lnTlToBr>
                      <a:noFill/>
                    </a:lnTlToBr>
                    <a:lnBlToTr>
                      <a:noFill/>
                    </a:lnBlToTr>
                    <a:solidFill>
                      <a:srgbClr val="4F81BD">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zh-CN" altLang="en-US" sz="2000" b="1" u="none">
                          <a:solidFill>
                            <a:srgbClr val="FFFFFF"/>
                          </a:solidFill>
                          <a:latin typeface="黑体" pitchFamily="2" charset="-122"/>
                          <a:ea typeface="黑体" pitchFamily="2" charset="-122"/>
                          <a:sym typeface="宋体" charset="-122"/>
                        </a:rPr>
                        <a:t>联邦财政拨款</a:t>
                      </a:r>
                      <a:r>
                        <a:rPr lang="en-US" altLang="zh-CN" sz="2000" b="1" u="none">
                          <a:solidFill>
                            <a:srgbClr val="FFFFFF"/>
                          </a:solidFill>
                          <a:latin typeface="黑体" pitchFamily="2" charset="-122"/>
                          <a:ea typeface="黑体" pitchFamily="2" charset="-122"/>
                          <a:sym typeface="Times New Roman" pitchFamily="2" charset="0"/>
                        </a:rPr>
                        <a:t>/</a:t>
                      </a:r>
                      <a:r>
                        <a:rPr lang="zh-CN" altLang="en-US" sz="2000" b="1" u="none">
                          <a:solidFill>
                            <a:srgbClr val="FFFFFF"/>
                          </a:solidFill>
                          <a:latin typeface="黑体" pitchFamily="2" charset="-122"/>
                          <a:ea typeface="黑体" pitchFamily="2" charset="-122"/>
                          <a:sym typeface="宋体" charset="-122"/>
                        </a:rPr>
                        <a:t>联邦财政支出</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38100" cap="flat" cmpd="sng">
                      <a:solidFill>
                        <a:srgbClr val="FFFFFF"/>
                      </a:solidFill>
                      <a:prstDash val="solid"/>
                      <a:headEnd type="none" w="med" len="med"/>
                      <a:tailEnd type="none" w="med" len="med"/>
                    </a:lnB>
                    <a:lnTlToBr>
                      <a:noFill/>
                    </a:lnTlToBr>
                    <a:lnBlToTr>
                      <a:noFill/>
                    </a:lnBlToTr>
                    <a:solidFill>
                      <a:srgbClr val="4F81BD">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zh-CN" altLang="en-US" sz="2000" b="1" u="none">
                          <a:solidFill>
                            <a:srgbClr val="FFFFFF"/>
                          </a:solidFill>
                          <a:latin typeface="Calibri" charset="0"/>
                          <a:ea typeface="黑体" pitchFamily="2" charset="-122"/>
                          <a:sym typeface="宋体" charset="-122"/>
                        </a:rPr>
                        <a:t>财政年度</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38100" cap="flat" cmpd="sng">
                      <a:solidFill>
                        <a:srgbClr val="FFFFFF"/>
                      </a:solidFill>
                      <a:prstDash val="solid"/>
                      <a:headEnd type="none" w="med" len="med"/>
                      <a:tailEnd type="none" w="med" len="med"/>
                    </a:lnB>
                    <a:lnTlToBr>
                      <a:noFill/>
                    </a:lnTlToBr>
                    <a:lnBlToTr>
                      <a:noFill/>
                    </a:lnBlToTr>
                    <a:solidFill>
                      <a:srgbClr val="4F81BD">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zh-CN" altLang="en-US" sz="2000" b="1" u="none">
                          <a:solidFill>
                            <a:srgbClr val="FFFFFF"/>
                          </a:solidFill>
                          <a:latin typeface="黑体" pitchFamily="2" charset="-122"/>
                          <a:ea typeface="黑体" pitchFamily="2" charset="-122"/>
                          <a:sym typeface="宋体" charset="-122"/>
                        </a:rPr>
                        <a:t>联邦财政拨款</a:t>
                      </a:r>
                      <a:r>
                        <a:rPr lang="en-US" altLang="zh-CN" sz="2000" b="1" u="none">
                          <a:solidFill>
                            <a:srgbClr val="FFFFFF"/>
                          </a:solidFill>
                          <a:latin typeface="黑体" pitchFamily="2" charset="-122"/>
                          <a:ea typeface="黑体" pitchFamily="2" charset="-122"/>
                          <a:sym typeface="Times New Roman" pitchFamily="2" charset="0"/>
                        </a:rPr>
                        <a:t>/</a:t>
                      </a:r>
                      <a:r>
                        <a:rPr lang="zh-CN" altLang="en-US" sz="2000" b="1" u="none">
                          <a:solidFill>
                            <a:srgbClr val="FFFFFF"/>
                          </a:solidFill>
                          <a:latin typeface="黑体" pitchFamily="2" charset="-122"/>
                          <a:ea typeface="黑体" pitchFamily="2" charset="-122"/>
                          <a:sym typeface="宋体" charset="-122"/>
                        </a:rPr>
                        <a:t>联邦财政支出</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38100" cap="flat" cmpd="sng">
                      <a:solidFill>
                        <a:srgbClr val="FFFFFF"/>
                      </a:solidFill>
                      <a:prstDash val="solid"/>
                      <a:headEnd type="none" w="med" len="med"/>
                      <a:tailEnd type="none" w="med" len="med"/>
                    </a:lnB>
                    <a:lnTlToBr>
                      <a:noFill/>
                    </a:lnTlToBr>
                    <a:lnBlToTr>
                      <a:noFill/>
                    </a:lnBlToTr>
                    <a:solidFill>
                      <a:srgbClr val="4F81BD">
                        <a:alpha val="100000"/>
                      </a:srgbClr>
                    </a:solidFill>
                  </a:tcPr>
                </a:tc>
                <a:extLst>
                  <a:ext uri="{0D108BD9-81ED-4DB2-BD59-A6C34878D82A}">
                    <a16:rowId xmlns:a16="http://schemas.microsoft.com/office/drawing/2014/main" val="10000"/>
                  </a:ext>
                </a:extLst>
              </a:tr>
              <a:tr h="444500">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宋体" charset="-122"/>
                        </a:rPr>
                        <a:t>1970</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38100" cap="flat" cmpd="sng">
                      <a:solidFill>
                        <a:srgbClr val="FFFFFF"/>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宋体" charset="-122"/>
                        </a:rPr>
                        <a:t>12.3</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38100" cap="flat" cmpd="sng">
                      <a:solidFill>
                        <a:srgbClr val="FFFFFF"/>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1995</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38100" cap="flat" cmpd="sng">
                      <a:solidFill>
                        <a:srgbClr val="FFFFFF"/>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14.8</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38100" cap="flat" cmpd="sng">
                      <a:solidFill>
                        <a:srgbClr val="FFFFFF"/>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2004</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38100" cap="flat" cmpd="sng">
                      <a:solidFill>
                        <a:srgbClr val="FFFFFF"/>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17.8</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38100" cap="flat" cmpd="sng">
                      <a:solidFill>
                        <a:srgbClr val="FFFFFF"/>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0001"/>
                  </a:ext>
                </a:extLst>
              </a:tr>
              <a:tr h="446088">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宋体" charset="-122"/>
                        </a:rPr>
                        <a:t>1975</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宋体" charset="-122"/>
                        </a:rPr>
                        <a:t>15.0</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1996</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14.6</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2005</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17.3</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46087">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宋体" charset="-122"/>
                        </a:rPr>
                        <a:t>1980</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宋体" charset="-122"/>
                        </a:rPr>
                        <a:t>15.5</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1997</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14.6</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2006</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16.3</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0003"/>
                  </a:ext>
                </a:extLst>
              </a:tr>
              <a:tr h="446088">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宋体" charset="-122"/>
                        </a:rPr>
                        <a:t>1985</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宋体" charset="-122"/>
                        </a:rPr>
                        <a:t>11.2</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1998</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14.9</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2007</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16.3</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46087">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宋体" charset="-122"/>
                        </a:rPr>
                        <a:t>1990</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宋体" charset="-122"/>
                        </a:rPr>
                        <a:t>10.8</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1999</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15.7</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宋体" charset="-122"/>
                        </a:rPr>
                        <a:t>2008</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宋体" charset="-122"/>
                        </a:rPr>
                        <a:t>15.5</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0005"/>
                  </a:ext>
                </a:extLst>
              </a:tr>
              <a:tr h="446088">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宋体" charset="-122"/>
                        </a:rPr>
                        <a:t>1991</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宋体" charset="-122"/>
                        </a:rPr>
                        <a:t>11.7</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2000</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15.9</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宋体" charset="-122"/>
                        </a:rPr>
                        <a:t>2009</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宋体" charset="-122"/>
                        </a:rPr>
                        <a:t>15.3</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46087">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宋体" charset="-122"/>
                        </a:rPr>
                        <a:t>1992</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宋体" charset="-122"/>
                        </a:rPr>
                        <a:t>12.9</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2001</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17.1</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宋体" charset="-122"/>
                        </a:rPr>
                        <a:t>2010</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宋体" charset="-122"/>
                        </a:rPr>
                        <a:t>17.6</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0007"/>
                  </a:ext>
                </a:extLst>
              </a:tr>
              <a:tr h="444500">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宋体" charset="-122"/>
                        </a:rPr>
                        <a:t>1993</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宋体" charset="-122"/>
                        </a:rPr>
                        <a:t>13.7</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2002</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17.5</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宋体" charset="-122"/>
                        </a:rPr>
                        <a:t>2011</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宋体" charset="-122"/>
                        </a:rPr>
                        <a:t>16.8</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46088">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宋体" charset="-122"/>
                        </a:rPr>
                        <a:t>1994</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宋体" charset="-122"/>
                        </a:rPr>
                        <a:t>14.4</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2003</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18</a:t>
                      </a:r>
                      <a:r>
                        <a:rPr lang="en-US" altLang="zh-CN" sz="2000" u="none">
                          <a:solidFill>
                            <a:srgbClr val="000000"/>
                          </a:solidFill>
                          <a:latin typeface="Times New Roman" pitchFamily="2" charset="0"/>
                          <a:ea typeface="黑体" pitchFamily="2" charset="-122"/>
                          <a:sym typeface="宋体" charset="-122"/>
                        </a:rPr>
                        <a:t>.0</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endParaRPr sz="1800">
                        <a:solidFill>
                          <a:srgbClr val="000000"/>
                        </a:solidFill>
                        <a:latin typeface="Times New Roman" pitchFamily="2" charset="0"/>
                        <a:ea typeface="黑体" pitchFamily="2" charset="-122"/>
                      </a:endParaRP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endParaRPr sz="1800">
                        <a:solidFill>
                          <a:srgbClr val="000000"/>
                        </a:solidFill>
                        <a:latin typeface="Times New Roman" pitchFamily="2" charset="0"/>
                        <a:ea typeface="黑体" pitchFamily="2" charset="-122"/>
                      </a:endParaRP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0009"/>
                  </a:ext>
                </a:extLst>
              </a:tr>
            </a:tbl>
          </a:graphicData>
        </a:graphic>
      </p:graphicFrame>
      <p:sp>
        <p:nvSpPr>
          <p:cNvPr id="47184" name="标题 45254">
            <a:extLst>
              <a:ext uri="{FF2B5EF4-FFF2-40B4-BE49-F238E27FC236}">
                <a16:creationId xmlns:a16="http://schemas.microsoft.com/office/drawing/2014/main" id="{58EC8F5C-A531-4C7A-A6EB-498B65FA5471}"/>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5.5.1  补助金模式的政府间财政转移支付</a:t>
            </a:r>
          </a:p>
        </p:txBody>
      </p:sp>
    </p:spTree>
  </p:cSld>
  <p:clrMapOvr>
    <a:masterClrMapping/>
  </p:clrMapOvr>
  <p:transition spd="slow">
    <p:random/>
    <p:sndAc>
      <p:stSnd>
        <p:snd r:embed="rId2" name="camera.wav"/>
      </p:stSnd>
    </p:sndAc>
  </p:transition>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标题 46081">
            <a:extLst>
              <a:ext uri="{FF2B5EF4-FFF2-40B4-BE49-F238E27FC236}">
                <a16:creationId xmlns:a16="http://schemas.microsoft.com/office/drawing/2014/main" id="{1F30C4FA-14A2-4D95-8D2A-787263072BA7}"/>
              </a:ext>
            </a:extLst>
          </p:cNvPr>
          <p:cNvSpPr>
            <a:spLocks noChangeArrowheads="1"/>
          </p:cNvSpPr>
          <p:nvPr>
            <p:ph type="title"/>
          </p:nvPr>
        </p:nvSpPr>
        <p:spPr/>
        <p:txBody>
          <a:bodyPr/>
          <a:lstStyle/>
          <a:p>
            <a:r>
              <a:rPr lang="zh-CN" altLang="en-US">
                <a:ea typeface="黑体" panose="02010609060101010101" pitchFamily="49" charset="-122"/>
              </a:rPr>
              <a:t>补助金模式的政府间财政转移支付</a:t>
            </a:r>
          </a:p>
        </p:txBody>
      </p:sp>
      <p:sp>
        <p:nvSpPr>
          <p:cNvPr id="46083" name="内容占位符 46082">
            <a:extLst>
              <a:ext uri="{FF2B5EF4-FFF2-40B4-BE49-F238E27FC236}">
                <a16:creationId xmlns:a16="http://schemas.microsoft.com/office/drawing/2014/main" id="{D15E79B2-720C-4BB2-803C-C2355CFF502C}"/>
              </a:ext>
            </a:extLst>
          </p:cNvPr>
          <p:cNvSpPr>
            <a:spLocks noChangeArrowheads="1"/>
          </p:cNvSpPr>
          <p:nvPr>
            <p:ph idx="1"/>
          </p:nvPr>
        </p:nvSpPr>
        <p:spPr>
          <a:xfrm>
            <a:off x="468313" y="1773238"/>
            <a:ext cx="8229600" cy="4525962"/>
          </a:xfrm>
        </p:spPr>
        <p:txBody>
          <a:bodyPr/>
          <a:lstStyle/>
          <a:p>
            <a:r>
              <a:rPr lang="zh-CN" altLang="en-US">
                <a:latin typeface="黑体" panose="02010609060101010101" pitchFamily="49" charset="-122"/>
                <a:ea typeface="黑体" panose="02010609060101010101" pitchFamily="49" charset="-122"/>
              </a:rPr>
              <a:t>美国政府间财政转移支付主要包括：有规定用途的补助(</a:t>
            </a:r>
            <a:r>
              <a:rPr lang="zh-CN" altLang="en-US">
                <a:latin typeface="Times New Roman" panose="02020603050405020304" pitchFamily="18" charset="0"/>
                <a:ea typeface="黑体" panose="02010609060101010101" pitchFamily="49" charset="-122"/>
              </a:rPr>
              <a:t>categorical grants</a:t>
            </a:r>
            <a:r>
              <a:rPr lang="zh-CN" altLang="en-US">
                <a:latin typeface="黑体" panose="02010609060101010101" pitchFamily="49" charset="-122"/>
                <a:ea typeface="黑体" panose="02010609060101010101" pitchFamily="49" charset="-122"/>
              </a:rPr>
              <a:t>)、宽范围用途补助(</a:t>
            </a:r>
            <a:r>
              <a:rPr lang="zh-CN" altLang="en-US">
                <a:latin typeface="Times New Roman" panose="02020603050405020304" pitchFamily="18" charset="0"/>
                <a:ea typeface="黑体" panose="02010609060101010101" pitchFamily="49" charset="-122"/>
              </a:rPr>
              <a:t>broad based grants</a:t>
            </a:r>
            <a:r>
              <a:rPr lang="zh-CN" altLang="en-US">
                <a:latin typeface="黑体" panose="02010609060101010101" pitchFamily="49" charset="-122"/>
                <a:ea typeface="黑体" panose="02010609060101010101" pitchFamily="49" charset="-122"/>
              </a:rPr>
              <a:t>)和一般目的补助(</a:t>
            </a:r>
            <a:r>
              <a:rPr lang="zh-CN" altLang="en-US">
                <a:latin typeface="Times New Roman" panose="02020603050405020304" pitchFamily="18" charset="0"/>
                <a:ea typeface="黑体" panose="02010609060101010101" pitchFamily="49" charset="-122"/>
              </a:rPr>
              <a:t>general purpose grants</a:t>
            </a:r>
            <a:r>
              <a:rPr lang="zh-CN" altLang="en-US">
                <a:latin typeface="黑体" panose="02010609060101010101" pitchFamily="49" charset="-122"/>
                <a:ea typeface="黑体" panose="02010609060101010101" pitchFamily="49" charset="-122"/>
              </a:rPr>
              <a:t>)。</a:t>
            </a:r>
          </a:p>
          <a:p>
            <a:r>
              <a:rPr lang="zh-CN" altLang="en-US">
                <a:latin typeface="黑体" panose="02010609060101010101" pitchFamily="49" charset="-122"/>
                <a:ea typeface="黑体" panose="02010609060101010101" pitchFamily="49" charset="-122"/>
              </a:rPr>
              <a:t>有规定用途的补助是美国最主要的财政转移支付形式，其使用范围主要包括</a:t>
            </a:r>
            <a:r>
              <a:rPr lang="zh-CN" altLang="en-US" u="sng">
                <a:latin typeface="黑体" panose="02010609060101010101" pitchFamily="49" charset="-122"/>
                <a:ea typeface="黑体" panose="02010609060101010101" pitchFamily="49" charset="-122"/>
              </a:rPr>
              <a:t>医疗卫生</a:t>
            </a:r>
            <a:r>
              <a:rPr lang="zh-CN" altLang="en-US">
                <a:latin typeface="黑体" panose="02010609060101010101" pitchFamily="49" charset="-122"/>
                <a:ea typeface="黑体" panose="02010609060101010101" pitchFamily="49" charset="-122"/>
              </a:rPr>
              <a:t>、</a:t>
            </a:r>
            <a:r>
              <a:rPr lang="zh-CN" altLang="en-US" u="sng">
                <a:latin typeface="黑体" panose="02010609060101010101" pitchFamily="49" charset="-122"/>
                <a:ea typeface="黑体" panose="02010609060101010101" pitchFamily="49" charset="-122"/>
              </a:rPr>
              <a:t>社会保障</a:t>
            </a:r>
            <a:r>
              <a:rPr lang="zh-CN" altLang="en-US">
                <a:latin typeface="黑体" panose="02010609060101010101" pitchFamily="49" charset="-122"/>
                <a:ea typeface="黑体" panose="02010609060101010101" pitchFamily="49" charset="-122"/>
              </a:rPr>
              <a:t>、交通、农业、劳动保护、住房开发、环境保护和能源开发。大多是按照特定的标准，通过一定的公式进行计算之后再加以分配。</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0" fill="hold">
                                          <p:stCondLst>
                                            <p:cond delay="0"/>
                                          </p:stCondLst>
                                        </p:cTn>
                                        <p:tgtEl>
                                          <p:spTgt spid="46082"/>
                                        </p:tgtEl>
                                        <p:attrNameLst>
                                          <p:attrName>style.visibility</p:attrName>
                                        </p:attrNameLst>
                                      </p:cBhvr>
                                      <p:to>
                                        <p:strVal val="visible"/>
                                      </p:to>
                                    </p:set>
                                    <p:anim calcmode="lin" valueType="num">
                                      <p:cBhvr>
                                        <p:cTn id="7" dur="2000" fill="hold"/>
                                        <p:tgtEl>
                                          <p:spTgt spid="46082"/>
                                        </p:tgtEl>
                                        <p:attrNameLst>
                                          <p:attrName>ppt_w</p:attrName>
                                        </p:attrNameLst>
                                      </p:cBhvr>
                                      <p:tavLst>
                                        <p:tav tm="0">
                                          <p:val>
                                            <p:strVal val="#ppt_w"/>
                                          </p:val>
                                        </p:tav>
                                        <p:tav tm="100000">
                                          <p:val>
                                            <p:strVal val="#ppt_w"/>
                                          </p:val>
                                        </p:tav>
                                      </p:tavLst>
                                    </p:anim>
                                    <p:anim calcmode="lin" valueType="num">
                                      <p:cBhvr>
                                        <p:cTn id="8" dur="2000" fill="hold"/>
                                        <p:tgtEl>
                                          <p:spTgt spid="46082"/>
                                        </p:tgtEl>
                                        <p:attrNameLst>
                                          <p:attrName>ppt_h</p:attrName>
                                        </p:attrNameLst>
                                      </p:cBhvr>
                                      <p:tavLst>
                                        <p:tav tm="0">
                                          <p:val>
                                            <p:strVal val="#ppt_h"/>
                                          </p:val>
                                        </p:tav>
                                        <p:tav tm="29800">
                                          <p:val>
                                            <p:strVal val="#ppt_h/2"/>
                                          </p:val>
                                        </p:tav>
                                        <p:tav tm="39800">
                                          <p:val>
                                            <p:strVal val="#ppt_h"/>
                                          </p:val>
                                        </p:tav>
                                        <p:tav tm="50000">
                                          <p:val>
                                            <p:strVal val="#ppt_h/2"/>
                                          </p:val>
                                        </p:tav>
                                        <p:tav tm="59700">
                                          <p:val>
                                            <p:strVal val="#ppt_h"/>
                                          </p:val>
                                        </p:tav>
                                        <p:tav tm="69800">
                                          <p:val>
                                            <p:strVal val="#ppt_h/2"/>
                                          </p:val>
                                        </p:tav>
                                        <p:tav tm="79900">
                                          <p:val>
                                            <p:strVal val="#ppt_h"/>
                                          </p:val>
                                        </p:tav>
                                        <p:tav tm="100000">
                                          <p:val>
                                            <p:strVal val="#ppt_h"/>
                                          </p:val>
                                        </p:tav>
                                      </p:tavLst>
                                    </p:anim>
                                    <p:anim calcmode="lin" valueType="num">
                                      <p:cBhvr>
                                        <p:cTn id="9" dur="2000" fill="hold"/>
                                        <p:tgtEl>
                                          <p:spTgt spid="46082"/>
                                        </p:tgtEl>
                                        <p:attrNameLst>
                                          <p:attrName>ppt_x</p:attrName>
                                        </p:attrNameLst>
                                      </p:cBhvr>
                                      <p:tavLst>
                                        <p:tav tm="0">
                                          <p:val>
                                            <p:strVal val="#ppt_x-.4"/>
                                          </p:val>
                                        </p:tav>
                                        <p:tav tm="100000">
                                          <p:val>
                                            <p:strVal val="#ppt_x"/>
                                          </p:val>
                                        </p:tav>
                                      </p:tavLst>
                                    </p:anim>
                                    <p:anim calcmode="lin" valueType="num">
                                      <p:cBhvr>
                                        <p:cTn id="10" dur="2000" fill="hold"/>
                                        <p:tgtEl>
                                          <p:spTgt spid="46082"/>
                                        </p:tgtEl>
                                        <p:attrNameLst>
                                          <p:attrName>ppt_y</p:attrName>
                                        </p:attrNameLst>
                                      </p:cBhvr>
                                      <p:tavLst>
                                        <p:tav tm="0">
                                          <p:val>
                                            <p:strVal val="#ppt_y-.5"/>
                                          </p:val>
                                        </p:tav>
                                        <p:tav tm="19900">
                                          <p:val>
                                            <p:strVal val="#ppt_y-.2"/>
                                          </p:val>
                                        </p:tav>
                                        <p:tav tm="29800">
                                          <p:val>
                                            <p:strVal val="#ppt_y"/>
                                          </p:val>
                                        </p:tav>
                                        <p:tav tm="39800">
                                          <p:val>
                                            <p:strVal val="#ppt_y-.15"/>
                                          </p:val>
                                        </p:tav>
                                        <p:tav tm="50000">
                                          <p:val>
                                            <p:strVal val="#ppt_y"/>
                                          </p:val>
                                        </p:tav>
                                        <p:tav tm="59700">
                                          <p:val>
                                            <p:strVal val="#ppt_y-.1"/>
                                          </p:val>
                                        </p:tav>
                                        <p:tav tm="69800">
                                          <p:val>
                                            <p:strVal val="#ppt_y"/>
                                          </p:val>
                                        </p:tav>
                                        <p:tav tm="79900">
                                          <p:val>
                                            <p:strVal val="#ppt_y-.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0" presetClass="entr" presetSubtype="0" fill="hold" grpId="0" nodeType="clickEffect">
                                  <p:stCondLst>
                                    <p:cond delay="0"/>
                                  </p:stCondLst>
                                  <p:iterate type="lt">
                                    <p:tmPct val="10000"/>
                                  </p:iterate>
                                  <p:childTnLst>
                                    <p:set>
                                      <p:cBhvr>
                                        <p:cTn id="14" dur="0" fill="hold">
                                          <p:stCondLst>
                                            <p:cond delay="0"/>
                                          </p:stCondLst>
                                        </p:cTn>
                                        <p:tgtEl>
                                          <p:spTgt spid="46083">
                                            <p:txEl>
                                              <p:pRg st="0" end="0"/>
                                            </p:txEl>
                                          </p:spTgt>
                                        </p:tgtEl>
                                        <p:attrNameLst>
                                          <p:attrName>style.visibility</p:attrName>
                                        </p:attrNameLst>
                                      </p:cBhvr>
                                      <p:to>
                                        <p:strVal val="visible"/>
                                      </p:to>
                                    </p:set>
                                    <p:animEffect transition="in" filter="fade">
                                      <p:cBhvr>
                                        <p:cTn id="15" dur="500">
                                          <p:stCondLst>
                                            <p:cond delay="0"/>
                                          </p:stCondLst>
                                        </p:cTn>
                                        <p:tgtEl>
                                          <p:spTgt spid="46083">
                                            <p:txEl>
                                              <p:pRg st="0" end="0"/>
                                            </p:txEl>
                                          </p:spTgt>
                                        </p:tgtEl>
                                      </p:cBhvr>
                                    </p:animEffect>
                                    <p:anim calcmode="lin" valueType="num">
                                      <p:cBhvr>
                                        <p:cTn id="16" dur="500" fill="hold">
                                          <p:stCondLst>
                                            <p:cond delay="0"/>
                                          </p:stCondLst>
                                        </p:cTn>
                                        <p:tgtEl>
                                          <p:spTgt spid="46083">
                                            <p:txEl>
                                              <p:pRg st="0" end="0"/>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460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0" presetClass="entr" presetSubtype="0" fill="hold" grpId="0" nodeType="clickEffect">
                                  <p:stCondLst>
                                    <p:cond delay="0"/>
                                  </p:stCondLst>
                                  <p:iterate type="lt">
                                    <p:tmPct val="10000"/>
                                  </p:iterate>
                                  <p:childTnLst>
                                    <p:set>
                                      <p:cBhvr>
                                        <p:cTn id="21" dur="0" fill="hold">
                                          <p:stCondLst>
                                            <p:cond delay="0"/>
                                          </p:stCondLst>
                                        </p:cTn>
                                        <p:tgtEl>
                                          <p:spTgt spid="46083">
                                            <p:txEl>
                                              <p:pRg st="1" end="1"/>
                                            </p:txEl>
                                          </p:spTgt>
                                        </p:tgtEl>
                                        <p:attrNameLst>
                                          <p:attrName>style.visibility</p:attrName>
                                        </p:attrNameLst>
                                      </p:cBhvr>
                                      <p:to>
                                        <p:strVal val="visible"/>
                                      </p:to>
                                    </p:set>
                                    <p:animEffect transition="in" filter="fade">
                                      <p:cBhvr>
                                        <p:cTn id="22" dur="500">
                                          <p:stCondLst>
                                            <p:cond delay="0"/>
                                          </p:stCondLst>
                                        </p:cTn>
                                        <p:tgtEl>
                                          <p:spTgt spid="46083">
                                            <p:txEl>
                                              <p:pRg st="1" end="1"/>
                                            </p:txEl>
                                          </p:spTgt>
                                        </p:tgtEl>
                                      </p:cBhvr>
                                    </p:animEffect>
                                    <p:anim calcmode="lin" valueType="num">
                                      <p:cBhvr>
                                        <p:cTn id="23" dur="500" fill="hold">
                                          <p:stCondLst>
                                            <p:cond delay="0"/>
                                          </p:stCondLst>
                                        </p:cTn>
                                        <p:tgtEl>
                                          <p:spTgt spid="46083">
                                            <p:txEl>
                                              <p:pRg st="1" end="1"/>
                                            </p:txEl>
                                          </p:spTgt>
                                        </p:tgtEl>
                                        <p:attrNameLst>
                                          <p:attrName>ppt_x</p:attrName>
                                        </p:attrNameLst>
                                      </p:cBhvr>
                                      <p:tavLst>
                                        <p:tav tm="0">
                                          <p:val>
                                            <p:strVal val="#ppt_x-.1"/>
                                          </p:val>
                                        </p:tav>
                                        <p:tav tm="100000">
                                          <p:val>
                                            <p:strVal val="#ppt_x"/>
                                          </p:val>
                                        </p:tav>
                                      </p:tavLst>
                                    </p:anim>
                                    <p:anim calcmode="lin" valueType="num">
                                      <p:cBhvr>
                                        <p:cTn id="24" dur="500" fill="hold">
                                          <p:stCondLst>
                                            <p:cond delay="0"/>
                                          </p:stCondLst>
                                        </p:cTn>
                                        <p:tgtEl>
                                          <p:spTgt spid="4608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p:bldP spid="46083" grpId="0" build="p"/>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标题 47105">
            <a:extLst>
              <a:ext uri="{FF2B5EF4-FFF2-40B4-BE49-F238E27FC236}">
                <a16:creationId xmlns:a16="http://schemas.microsoft.com/office/drawing/2014/main" id="{9C5EBE4C-E360-4443-B947-F6D5AA68EE02}"/>
              </a:ext>
            </a:extLst>
          </p:cNvPr>
          <p:cNvSpPr>
            <a:spLocks noChangeArrowheads="1"/>
          </p:cNvSpPr>
          <p:nvPr>
            <p:ph type="title"/>
          </p:nvPr>
        </p:nvSpPr>
        <p:spPr/>
        <p:txBody>
          <a:bodyPr/>
          <a:lstStyle/>
          <a:p>
            <a:r>
              <a:rPr lang="zh-CN" altLang="en-US">
                <a:ea typeface="黑体" panose="02010609060101010101" pitchFamily="49" charset="-122"/>
              </a:rPr>
              <a:t>补助金模式的政府间财政转移支付</a:t>
            </a:r>
          </a:p>
        </p:txBody>
      </p:sp>
      <p:sp>
        <p:nvSpPr>
          <p:cNvPr id="47107" name="内容占位符 47106">
            <a:extLst>
              <a:ext uri="{FF2B5EF4-FFF2-40B4-BE49-F238E27FC236}">
                <a16:creationId xmlns:a16="http://schemas.microsoft.com/office/drawing/2014/main" id="{AB10E85E-B8F2-40AC-9A33-5E6E03D5CC59}"/>
              </a:ext>
            </a:extLst>
          </p:cNvPr>
          <p:cNvSpPr>
            <a:spLocks noChangeArrowheads="1"/>
          </p:cNvSpPr>
          <p:nvPr>
            <p:ph idx="1"/>
          </p:nvPr>
        </p:nvSpPr>
        <p:spPr>
          <a:xfrm>
            <a:off x="468313" y="1701800"/>
            <a:ext cx="8229600" cy="4525963"/>
          </a:xfrm>
        </p:spPr>
        <p:txBody>
          <a:bodyPr/>
          <a:lstStyle/>
          <a:p>
            <a:r>
              <a:rPr lang="zh-CN" altLang="en-US">
                <a:ea typeface="黑体" panose="02010609060101010101" pitchFamily="49" charset="-122"/>
              </a:rPr>
              <a:t>宽范围用途补助主要由各州和地方自主决定款项的具体用途。</a:t>
            </a:r>
          </a:p>
          <a:p>
            <a:r>
              <a:rPr lang="zh-CN" altLang="en-US">
                <a:ea typeface="黑体" panose="02010609060101010101" pitchFamily="49" charset="-122"/>
              </a:rPr>
              <a:t>在许多情况下，宽范围用途补助和分类补助都需要地方政府提供一定的配套资金。</a:t>
            </a:r>
          </a:p>
          <a:p>
            <a:r>
              <a:rPr lang="zh-CN" altLang="en-US">
                <a:ea typeface="黑体" panose="02010609060101010101" pitchFamily="49" charset="-122"/>
              </a:rPr>
              <a:t>一般性补助已经取消。</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0" fill="hold">
                                          <p:stCondLst>
                                            <p:cond delay="0"/>
                                          </p:stCondLst>
                                        </p:cTn>
                                        <p:tgtEl>
                                          <p:spTgt spid="47106"/>
                                        </p:tgtEl>
                                        <p:attrNameLst>
                                          <p:attrName>style.visibility</p:attrName>
                                        </p:attrNameLst>
                                      </p:cBhvr>
                                      <p:to>
                                        <p:strVal val="visible"/>
                                      </p:to>
                                    </p:set>
                                    <p:animEffect transition="in" filter="fade">
                                      <p:cBhvr>
                                        <p:cTn id="7" dur="767" decel="100000"/>
                                        <p:tgtEl>
                                          <p:spTgt spid="47106"/>
                                        </p:tgtEl>
                                      </p:cBhvr>
                                    </p:animEffect>
                                    <p:animScale>
                                      <p:cBhvr>
                                        <p:cTn id="8" dur="767" decel="100000"/>
                                        <p:tgtEl>
                                          <p:spTgt spid="47106"/>
                                        </p:tgtEl>
                                      </p:cBhvr>
                                      <p:from x="10000" y="10000"/>
                                      <p:to x="200000" y="450000"/>
                                    </p:animScale>
                                    <p:animScale>
                                      <p:cBhvr>
                                        <p:cTn id="9" dur="1228" accel="100000" fill="hold">
                                          <p:stCondLst>
                                            <p:cond delay="767"/>
                                          </p:stCondLst>
                                        </p:cTn>
                                        <p:tgtEl>
                                          <p:spTgt spid="47106"/>
                                        </p:tgtEl>
                                      </p:cBhvr>
                                      <p:from x="200000" y="450000"/>
                                      <p:to x="100000" y="100000"/>
                                    </p:animScale>
                                    <p:set>
                                      <p:cBhvr>
                                        <p:cTn id="10" dur="767" fill="hold"/>
                                        <p:tgtEl>
                                          <p:spTgt spid="47106"/>
                                        </p:tgtEl>
                                        <p:attrNameLst>
                                          <p:attrName>ppt_x</p:attrName>
                                        </p:attrNameLst>
                                      </p:cBhvr>
                                      <p:to>
                                        <p:strVal val="(0.5)"/>
                                      </p:to>
                                    </p:set>
                                    <p:anim from="(0.5)" to="(#ppt_x)" calcmode="lin" valueType="num">
                                      <p:cBhvr>
                                        <p:cTn id="11" dur="1228" accel="100000" fill="hold">
                                          <p:stCondLst>
                                            <p:cond delay="767"/>
                                          </p:stCondLst>
                                        </p:cTn>
                                        <p:tgtEl>
                                          <p:spTgt spid="47106"/>
                                        </p:tgtEl>
                                        <p:attrNameLst>
                                          <p:attrName>ppt_x</p:attrName>
                                        </p:attrNameLst>
                                      </p:cBhvr>
                                    </p:anim>
                                    <p:set>
                                      <p:cBhvr>
                                        <p:cTn id="12" dur="767" fill="hold"/>
                                        <p:tgtEl>
                                          <p:spTgt spid="47106"/>
                                        </p:tgtEl>
                                        <p:attrNameLst>
                                          <p:attrName>ppt_y</p:attrName>
                                        </p:attrNameLst>
                                      </p:cBhvr>
                                      <p:to>
                                        <p:strVal val="(#ppt_y+0.4)"/>
                                      </p:to>
                                    </p:set>
                                    <p:anim from="(#ppt_y+0.4)" to="(#ppt_y)" calcmode="lin" valueType="num">
                                      <p:cBhvr>
                                        <p:cTn id="13" dur="1228" accel="100000" fill="hold">
                                          <p:stCondLst>
                                            <p:cond delay="767"/>
                                          </p:stCondLst>
                                        </p:cTn>
                                        <p:tgtEl>
                                          <p:spTgt spid="47106"/>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0" fill="hold">
                                          <p:stCondLst>
                                            <p:cond delay="0"/>
                                          </p:stCondLst>
                                        </p:cTn>
                                        <p:tgtEl>
                                          <p:spTgt spid="47107">
                                            <p:txEl>
                                              <p:pRg st="0" end="0"/>
                                            </p:txEl>
                                          </p:spTgt>
                                        </p:tgtEl>
                                        <p:attrNameLst>
                                          <p:attrName>style.visibility</p:attrName>
                                        </p:attrNameLst>
                                      </p:cBhvr>
                                      <p:to>
                                        <p:strVal val="visible"/>
                                      </p:to>
                                    </p:set>
                                    <p:anim calcmode="lin" valueType="num">
                                      <p:cBhvr>
                                        <p:cTn id="18" dur="500" fill="hold"/>
                                        <p:tgtEl>
                                          <p:spTgt spid="47107">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47107">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47107">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3" presetClass="entr" presetSubtype="0" fill="hold" grpId="0" nodeType="clickEffect">
                                  <p:stCondLst>
                                    <p:cond delay="0"/>
                                  </p:stCondLst>
                                  <p:childTnLst>
                                    <p:set>
                                      <p:cBhvr>
                                        <p:cTn id="24" dur="0" fill="hold">
                                          <p:stCondLst>
                                            <p:cond delay="0"/>
                                          </p:stCondLst>
                                        </p:cTn>
                                        <p:tgtEl>
                                          <p:spTgt spid="47107">
                                            <p:txEl>
                                              <p:pRg st="1" end="1"/>
                                            </p:txEl>
                                          </p:spTgt>
                                        </p:tgtEl>
                                        <p:attrNameLst>
                                          <p:attrName>style.visibility</p:attrName>
                                        </p:attrNameLst>
                                      </p:cBhvr>
                                      <p:to>
                                        <p:strVal val="visible"/>
                                      </p:to>
                                    </p:set>
                                    <p:anim calcmode="lin" valueType="num">
                                      <p:cBhvr>
                                        <p:cTn id="25" dur="500" fill="hold"/>
                                        <p:tgtEl>
                                          <p:spTgt spid="47107">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47107">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47107">
                                            <p:txEl>
                                              <p:pRg st="1" end="1"/>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3" presetClass="entr" presetSubtype="0" fill="hold" grpId="0" nodeType="clickEffect">
                                  <p:stCondLst>
                                    <p:cond delay="0"/>
                                  </p:stCondLst>
                                  <p:childTnLst>
                                    <p:set>
                                      <p:cBhvr>
                                        <p:cTn id="31" dur="0" fill="hold">
                                          <p:stCondLst>
                                            <p:cond delay="0"/>
                                          </p:stCondLst>
                                        </p:cTn>
                                        <p:tgtEl>
                                          <p:spTgt spid="47107">
                                            <p:txEl>
                                              <p:pRg st="2" end="2"/>
                                            </p:txEl>
                                          </p:spTgt>
                                        </p:tgtEl>
                                        <p:attrNameLst>
                                          <p:attrName>style.visibility</p:attrName>
                                        </p:attrNameLst>
                                      </p:cBhvr>
                                      <p:to>
                                        <p:strVal val="visible"/>
                                      </p:to>
                                    </p:set>
                                    <p:anim calcmode="lin" valueType="num">
                                      <p:cBhvr>
                                        <p:cTn id="32" dur="500" fill="hold"/>
                                        <p:tgtEl>
                                          <p:spTgt spid="47107">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47107">
                                            <p:txEl>
                                              <p:pRg st="2" end="2"/>
                                            </p:txEl>
                                          </p:spTgt>
                                        </p:tgtEl>
                                        <p:attrNameLst>
                                          <p:attrName>ppt_h</p:attrName>
                                        </p:attrNameLst>
                                      </p:cBhvr>
                                      <p:tavLst>
                                        <p:tav tm="0">
                                          <p:val>
                                            <p:fltVal val="0"/>
                                          </p:val>
                                        </p:tav>
                                        <p:tav tm="100000">
                                          <p:val>
                                            <p:strVal val="#ppt_h"/>
                                          </p:val>
                                        </p:tav>
                                      </p:tavLst>
                                    </p:anim>
                                    <p:animEffect transition="in" filter="fade">
                                      <p:cBhvr>
                                        <p:cTn id="34" dur="500"/>
                                        <p:tgtEl>
                                          <p:spTgt spid="471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p:bldP spid="47107" grpId="0" build="p"/>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标题 48129">
            <a:extLst>
              <a:ext uri="{FF2B5EF4-FFF2-40B4-BE49-F238E27FC236}">
                <a16:creationId xmlns:a16="http://schemas.microsoft.com/office/drawing/2014/main" id="{FFBD5BCD-CC83-4C19-99D1-6A8DD4BD6CB5}"/>
              </a:ext>
            </a:extLst>
          </p:cNvPr>
          <p:cNvSpPr>
            <a:spLocks noChangeArrowheads="1"/>
          </p:cNvSpPr>
          <p:nvPr>
            <p:ph type="title"/>
          </p:nvPr>
        </p:nvSpPr>
        <p:spPr>
          <a:xfrm>
            <a:off x="215900" y="214313"/>
            <a:ext cx="7742238" cy="725487"/>
          </a:xfrm>
        </p:spPr>
        <p:txBody>
          <a:bodyPr/>
          <a:lstStyle/>
          <a:p>
            <a:pPr algn="ctr"/>
            <a:r>
              <a:rPr lang="zh-CN" altLang="en-US">
                <a:latin typeface="黑体" panose="02010609060101010101" pitchFamily="49" charset="-122"/>
                <a:ea typeface="黑体" panose="02010609060101010101" pitchFamily="49" charset="-122"/>
              </a:rPr>
              <a:t>5.5.2 财政均等化模式的政府间财政转移支付</a:t>
            </a:r>
          </a:p>
        </p:txBody>
      </p:sp>
      <p:sp>
        <p:nvSpPr>
          <p:cNvPr id="48131" name="内容占位符 48130">
            <a:extLst>
              <a:ext uri="{FF2B5EF4-FFF2-40B4-BE49-F238E27FC236}">
                <a16:creationId xmlns:a16="http://schemas.microsoft.com/office/drawing/2014/main" id="{6BE69D7E-64C9-41C2-952A-0E56DA03BEE0}"/>
              </a:ext>
            </a:extLst>
          </p:cNvPr>
          <p:cNvSpPr>
            <a:spLocks noChangeArrowheads="1"/>
          </p:cNvSpPr>
          <p:nvPr>
            <p:ph idx="1"/>
          </p:nvPr>
        </p:nvSpPr>
        <p:spPr>
          <a:xfrm>
            <a:off x="468313" y="1773238"/>
            <a:ext cx="8229600" cy="4525962"/>
          </a:xfrm>
        </p:spPr>
        <p:txBody>
          <a:bodyPr/>
          <a:lstStyle/>
          <a:p>
            <a:r>
              <a:rPr lang="zh-CN" altLang="en-US">
                <a:ea typeface="黑体" panose="02010609060101010101" pitchFamily="49" charset="-122"/>
              </a:rPr>
              <a:t>以德国、澳大利亚和加拿大为代表。</a:t>
            </a:r>
          </a:p>
          <a:p>
            <a:r>
              <a:rPr lang="zh-CN" altLang="en-US">
                <a:ea typeface="黑体" panose="02010609060101010101" pitchFamily="49" charset="-122"/>
              </a:rPr>
              <a:t>财政均等化转移支付的依据</a:t>
            </a:r>
          </a:p>
          <a:p>
            <a:pPr>
              <a:buFont typeface="Arial" panose="020B0604020202020204" pitchFamily="34" charset="0"/>
              <a:buNone/>
            </a:pPr>
            <a:r>
              <a:rPr lang="zh-CN" altLang="en-US">
                <a:ea typeface="黑体" panose="02010609060101010101" pitchFamily="49" charset="-122"/>
              </a:rPr>
              <a:t>		既然各地居民都按照同一个所得税法纳税，那么他们所享受的公共产品和服务就不应该存在明显的差异。</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0" fill="hold">
                                          <p:stCondLst>
                                            <p:cond delay="0"/>
                                          </p:stCondLst>
                                        </p:cTn>
                                        <p:tgtEl>
                                          <p:spTgt spid="48130"/>
                                        </p:tgtEl>
                                        <p:attrNameLst>
                                          <p:attrName>style.visibility</p:attrName>
                                        </p:attrNameLst>
                                      </p:cBhvr>
                                      <p:to>
                                        <p:strVal val="visible"/>
                                      </p:to>
                                    </p:set>
                                    <p:animEffect transition="in" filter="fade">
                                      <p:cBhvr>
                                        <p:cTn id="7" dur="767" decel="100000"/>
                                        <p:tgtEl>
                                          <p:spTgt spid="48130"/>
                                        </p:tgtEl>
                                      </p:cBhvr>
                                    </p:animEffect>
                                    <p:animScale>
                                      <p:cBhvr>
                                        <p:cTn id="8" dur="767" decel="100000"/>
                                        <p:tgtEl>
                                          <p:spTgt spid="48130"/>
                                        </p:tgtEl>
                                      </p:cBhvr>
                                      <p:from x="10000" y="10000"/>
                                      <p:to x="200000" y="450000"/>
                                    </p:animScale>
                                    <p:animScale>
                                      <p:cBhvr>
                                        <p:cTn id="9" dur="1228" accel="100000" fill="hold">
                                          <p:stCondLst>
                                            <p:cond delay="767"/>
                                          </p:stCondLst>
                                        </p:cTn>
                                        <p:tgtEl>
                                          <p:spTgt spid="48130"/>
                                        </p:tgtEl>
                                      </p:cBhvr>
                                      <p:from x="200000" y="450000"/>
                                      <p:to x="100000" y="100000"/>
                                    </p:animScale>
                                    <p:set>
                                      <p:cBhvr>
                                        <p:cTn id="10" dur="767" fill="hold"/>
                                        <p:tgtEl>
                                          <p:spTgt spid="48130"/>
                                        </p:tgtEl>
                                        <p:attrNameLst>
                                          <p:attrName>ppt_x</p:attrName>
                                        </p:attrNameLst>
                                      </p:cBhvr>
                                      <p:to>
                                        <p:strVal val="(0.5)"/>
                                      </p:to>
                                    </p:set>
                                    <p:anim from="(0.5)" to="(#ppt_x)" calcmode="lin" valueType="num">
                                      <p:cBhvr>
                                        <p:cTn id="11" dur="1228" accel="100000" fill="hold">
                                          <p:stCondLst>
                                            <p:cond delay="767"/>
                                          </p:stCondLst>
                                        </p:cTn>
                                        <p:tgtEl>
                                          <p:spTgt spid="48130"/>
                                        </p:tgtEl>
                                        <p:attrNameLst>
                                          <p:attrName>ppt_x</p:attrName>
                                        </p:attrNameLst>
                                      </p:cBhvr>
                                    </p:anim>
                                    <p:set>
                                      <p:cBhvr>
                                        <p:cTn id="12" dur="767" fill="hold"/>
                                        <p:tgtEl>
                                          <p:spTgt spid="48130"/>
                                        </p:tgtEl>
                                        <p:attrNameLst>
                                          <p:attrName>ppt_y</p:attrName>
                                        </p:attrNameLst>
                                      </p:cBhvr>
                                      <p:to>
                                        <p:strVal val="(#ppt_y+0.4)"/>
                                      </p:to>
                                    </p:set>
                                    <p:anim from="(#ppt_y+0.4)" to="(#ppt_y)" calcmode="lin" valueType="num">
                                      <p:cBhvr>
                                        <p:cTn id="13" dur="1228" accel="100000" fill="hold">
                                          <p:stCondLst>
                                            <p:cond delay="767"/>
                                          </p:stCondLst>
                                        </p:cTn>
                                        <p:tgtEl>
                                          <p:spTgt spid="48130"/>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0" fill="hold">
                                          <p:stCondLst>
                                            <p:cond delay="0"/>
                                          </p:stCondLst>
                                        </p:cTn>
                                        <p:tgtEl>
                                          <p:spTgt spid="48131">
                                            <p:txEl>
                                              <p:pRg st="0" end="0"/>
                                            </p:txEl>
                                          </p:spTgt>
                                        </p:tgtEl>
                                        <p:attrNameLst>
                                          <p:attrName>style.visibility</p:attrName>
                                        </p:attrNameLst>
                                      </p:cBhvr>
                                      <p:to>
                                        <p:strVal val="visible"/>
                                      </p:to>
                                    </p:set>
                                    <p:anim calcmode="lin" valueType="num">
                                      <p:cBhvr>
                                        <p:cTn id="18" dur="500" fill="hold"/>
                                        <p:tgtEl>
                                          <p:spTgt spid="48131">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48131">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48131">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3" presetClass="entr" presetSubtype="0" fill="hold" grpId="0" nodeType="clickEffect">
                                  <p:stCondLst>
                                    <p:cond delay="0"/>
                                  </p:stCondLst>
                                  <p:childTnLst>
                                    <p:set>
                                      <p:cBhvr>
                                        <p:cTn id="24" dur="0" fill="hold">
                                          <p:stCondLst>
                                            <p:cond delay="0"/>
                                          </p:stCondLst>
                                        </p:cTn>
                                        <p:tgtEl>
                                          <p:spTgt spid="48131">
                                            <p:txEl>
                                              <p:pRg st="1" end="1"/>
                                            </p:txEl>
                                          </p:spTgt>
                                        </p:tgtEl>
                                        <p:attrNameLst>
                                          <p:attrName>style.visibility</p:attrName>
                                        </p:attrNameLst>
                                      </p:cBhvr>
                                      <p:to>
                                        <p:strVal val="visible"/>
                                      </p:to>
                                    </p:set>
                                    <p:anim calcmode="lin" valueType="num">
                                      <p:cBhvr>
                                        <p:cTn id="25" dur="500" fill="hold"/>
                                        <p:tgtEl>
                                          <p:spTgt spid="48131">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48131">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48131">
                                            <p:txEl>
                                              <p:pRg st="1" end="1"/>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3" presetClass="entr" presetSubtype="0" fill="hold" grpId="0" nodeType="clickEffect">
                                  <p:stCondLst>
                                    <p:cond delay="0"/>
                                  </p:stCondLst>
                                  <p:childTnLst>
                                    <p:set>
                                      <p:cBhvr>
                                        <p:cTn id="31" dur="0" fill="hold">
                                          <p:stCondLst>
                                            <p:cond delay="0"/>
                                          </p:stCondLst>
                                        </p:cTn>
                                        <p:tgtEl>
                                          <p:spTgt spid="48131">
                                            <p:txEl>
                                              <p:pRg st="2" end="2"/>
                                            </p:txEl>
                                          </p:spTgt>
                                        </p:tgtEl>
                                        <p:attrNameLst>
                                          <p:attrName>style.visibility</p:attrName>
                                        </p:attrNameLst>
                                      </p:cBhvr>
                                      <p:to>
                                        <p:strVal val="visible"/>
                                      </p:to>
                                    </p:set>
                                    <p:anim calcmode="lin" valueType="num">
                                      <p:cBhvr>
                                        <p:cTn id="32" dur="500" fill="hold"/>
                                        <p:tgtEl>
                                          <p:spTgt spid="48131">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48131">
                                            <p:txEl>
                                              <p:pRg st="2" end="2"/>
                                            </p:txEl>
                                          </p:spTgt>
                                        </p:tgtEl>
                                        <p:attrNameLst>
                                          <p:attrName>ppt_h</p:attrName>
                                        </p:attrNameLst>
                                      </p:cBhvr>
                                      <p:tavLst>
                                        <p:tav tm="0">
                                          <p:val>
                                            <p:fltVal val="0"/>
                                          </p:val>
                                        </p:tav>
                                        <p:tav tm="100000">
                                          <p:val>
                                            <p:strVal val="#ppt_h"/>
                                          </p:val>
                                        </p:tav>
                                      </p:tavLst>
                                    </p:anim>
                                    <p:animEffect transition="in" filter="fade">
                                      <p:cBhvr>
                                        <p:cTn id="34" dur="500"/>
                                        <p:tgtEl>
                                          <p:spTgt spid="481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p:bldP spid="48131"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9154" name="表格占位符 49153">
            <a:extLst>
              <a:ext uri="{FF2B5EF4-FFF2-40B4-BE49-F238E27FC236}">
                <a16:creationId xmlns:a16="http://schemas.microsoft.com/office/drawing/2014/main" id="{A283F5EA-FDD4-430F-A8E9-6DCB0B5609AA}"/>
              </a:ext>
            </a:extLst>
          </p:cNvPr>
          <p:cNvGraphicFramePr>
            <a:graphicFrameLocks noGrp="1"/>
          </p:cNvGraphicFramePr>
          <p:nvPr>
            <p:ph type="tbl" idx="1"/>
          </p:nvPr>
        </p:nvGraphicFramePr>
        <p:xfrm>
          <a:off x="457200" y="1357313"/>
          <a:ext cx="8229600" cy="4768850"/>
        </p:xfrm>
        <a:graphic>
          <a:graphicData uri="http://schemas.openxmlformats.org/drawingml/2006/table">
            <a:tbl>
              <a:tblPr/>
              <a:tblGrid>
                <a:gridCol w="1209675">
                  <a:extLst>
                    <a:ext uri="{9D8B030D-6E8A-4147-A177-3AD203B41FA5}">
                      <a16:colId xmlns:a16="http://schemas.microsoft.com/office/drawing/2014/main" val="20000"/>
                    </a:ext>
                  </a:extLst>
                </a:gridCol>
                <a:gridCol w="1366838">
                  <a:extLst>
                    <a:ext uri="{9D8B030D-6E8A-4147-A177-3AD203B41FA5}">
                      <a16:colId xmlns:a16="http://schemas.microsoft.com/office/drawing/2014/main" val="20001"/>
                    </a:ext>
                  </a:extLst>
                </a:gridCol>
                <a:gridCol w="1460500">
                  <a:extLst>
                    <a:ext uri="{9D8B030D-6E8A-4147-A177-3AD203B41FA5}">
                      <a16:colId xmlns:a16="http://schemas.microsoft.com/office/drawing/2014/main" val="20002"/>
                    </a:ext>
                  </a:extLst>
                </a:gridCol>
                <a:gridCol w="1462087">
                  <a:extLst>
                    <a:ext uri="{9D8B030D-6E8A-4147-A177-3AD203B41FA5}">
                      <a16:colId xmlns:a16="http://schemas.microsoft.com/office/drawing/2014/main" val="20003"/>
                    </a:ext>
                  </a:extLst>
                </a:gridCol>
                <a:gridCol w="1301750">
                  <a:extLst>
                    <a:ext uri="{9D8B030D-6E8A-4147-A177-3AD203B41FA5}">
                      <a16:colId xmlns:a16="http://schemas.microsoft.com/office/drawing/2014/main" val="20004"/>
                    </a:ext>
                  </a:extLst>
                </a:gridCol>
                <a:gridCol w="1428750">
                  <a:extLst>
                    <a:ext uri="{9D8B030D-6E8A-4147-A177-3AD203B41FA5}">
                      <a16:colId xmlns:a16="http://schemas.microsoft.com/office/drawing/2014/main" val="20005"/>
                    </a:ext>
                  </a:extLst>
                </a:gridCol>
              </a:tblGrid>
              <a:tr h="433388">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zh-CN" altLang="en-US" sz="2000" b="1" u="none">
                          <a:solidFill>
                            <a:srgbClr val="FFFFFF"/>
                          </a:solidFill>
                          <a:latin typeface="Calibri" charset="0"/>
                          <a:ea typeface="黑体" pitchFamily="2" charset="-122"/>
                          <a:sym typeface="宋体" charset="-122"/>
                        </a:rPr>
                        <a:t>财政年度</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38100" cap="flat" cmpd="sng">
                      <a:solidFill>
                        <a:srgbClr val="FFFFFF"/>
                      </a:solidFill>
                      <a:prstDash val="solid"/>
                      <a:headEnd type="none" w="med" len="med"/>
                      <a:tailEnd type="none" w="med" len="med"/>
                    </a:lnB>
                    <a:lnTlToBr>
                      <a:noFill/>
                    </a:lnTlToBr>
                    <a:lnBlToTr>
                      <a:noFill/>
                    </a:lnBlToTr>
                    <a:solidFill>
                      <a:srgbClr val="4F81BD">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zh-CN" altLang="en-US" sz="2000" b="1" u="none">
                          <a:solidFill>
                            <a:srgbClr val="FFFFFF"/>
                          </a:solidFill>
                          <a:latin typeface="Calibri" charset="0"/>
                          <a:ea typeface="黑体" pitchFamily="2" charset="-122"/>
                          <a:sym typeface="宋体" charset="-122"/>
                        </a:rPr>
                        <a:t>州</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38100" cap="flat" cmpd="sng">
                      <a:solidFill>
                        <a:srgbClr val="FFFFFF"/>
                      </a:solidFill>
                      <a:prstDash val="solid"/>
                      <a:headEnd type="none" w="med" len="med"/>
                      <a:tailEnd type="none" w="med" len="med"/>
                    </a:lnB>
                    <a:lnTlToBr>
                      <a:noFill/>
                    </a:lnTlToBr>
                    <a:lnBlToTr>
                      <a:noFill/>
                    </a:lnBlToTr>
                    <a:solidFill>
                      <a:srgbClr val="4F81BD">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zh-CN" altLang="en-US" sz="2000" b="1" u="none">
                          <a:solidFill>
                            <a:srgbClr val="FFFFFF"/>
                          </a:solidFill>
                          <a:latin typeface="Calibri" charset="0"/>
                          <a:ea typeface="黑体" pitchFamily="2" charset="-122"/>
                          <a:sym typeface="宋体" charset="-122"/>
                        </a:rPr>
                        <a:t>地方</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38100" cap="flat" cmpd="sng">
                      <a:solidFill>
                        <a:srgbClr val="FFFFFF"/>
                      </a:solidFill>
                      <a:prstDash val="solid"/>
                      <a:headEnd type="none" w="med" len="med"/>
                      <a:tailEnd type="none" w="med" len="med"/>
                    </a:lnB>
                    <a:lnTlToBr>
                      <a:noFill/>
                    </a:lnTlToBr>
                    <a:lnBlToTr>
                      <a:noFill/>
                    </a:lnBlToTr>
                    <a:solidFill>
                      <a:srgbClr val="4F81BD">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zh-CN" altLang="en-US" sz="2000" b="1" u="none">
                          <a:solidFill>
                            <a:srgbClr val="FFFFFF"/>
                          </a:solidFill>
                          <a:latin typeface="Calibri" charset="0"/>
                          <a:ea typeface="黑体" pitchFamily="2" charset="-122"/>
                          <a:sym typeface="宋体" charset="-122"/>
                        </a:rPr>
                        <a:t>财政年度</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38100" cap="flat" cmpd="sng">
                      <a:solidFill>
                        <a:srgbClr val="FFFFFF"/>
                      </a:solidFill>
                      <a:prstDash val="solid"/>
                      <a:headEnd type="none" w="med" len="med"/>
                      <a:tailEnd type="none" w="med" len="med"/>
                    </a:lnB>
                    <a:lnTlToBr>
                      <a:noFill/>
                    </a:lnTlToBr>
                    <a:lnBlToTr>
                      <a:noFill/>
                    </a:lnBlToTr>
                    <a:solidFill>
                      <a:srgbClr val="4F81BD">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zh-CN" altLang="en-US" sz="2000" b="1" u="none">
                          <a:solidFill>
                            <a:srgbClr val="FFFFFF"/>
                          </a:solidFill>
                          <a:latin typeface="Calibri" charset="0"/>
                          <a:ea typeface="黑体" pitchFamily="2" charset="-122"/>
                          <a:sym typeface="宋体" charset="-122"/>
                        </a:rPr>
                        <a:t>州</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38100" cap="flat" cmpd="sng">
                      <a:solidFill>
                        <a:srgbClr val="FFFFFF"/>
                      </a:solidFill>
                      <a:prstDash val="solid"/>
                      <a:headEnd type="none" w="med" len="med"/>
                      <a:tailEnd type="none" w="med" len="med"/>
                    </a:lnB>
                    <a:lnTlToBr>
                      <a:noFill/>
                    </a:lnTlToBr>
                    <a:lnBlToTr>
                      <a:noFill/>
                    </a:lnBlToTr>
                    <a:solidFill>
                      <a:srgbClr val="4F81BD">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zh-CN" altLang="en-US" sz="2000" b="1" u="none">
                          <a:solidFill>
                            <a:srgbClr val="FFFFFF"/>
                          </a:solidFill>
                          <a:latin typeface="Calibri" charset="0"/>
                          <a:ea typeface="黑体" pitchFamily="2" charset="-122"/>
                          <a:sym typeface="宋体" charset="-122"/>
                        </a:rPr>
                        <a:t>地方</a:t>
                      </a:r>
                    </a:p>
                  </a:txBody>
                  <a:tcPr>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38100" cap="flat" cmpd="sng">
                      <a:solidFill>
                        <a:srgbClr val="FFFFFF"/>
                      </a:solidFill>
                      <a:prstDash val="solid"/>
                      <a:headEnd type="none" w="med" len="med"/>
                      <a:tailEnd type="none" w="med" len="med"/>
                    </a:lnB>
                    <a:lnTlToBr>
                      <a:noFill/>
                    </a:lnTlToBr>
                    <a:lnBlToTr>
                      <a:noFill/>
                    </a:lnBlToTr>
                    <a:solidFill>
                      <a:srgbClr val="4F81BD">
                        <a:alpha val="100000"/>
                      </a:srgbClr>
                    </a:solidFill>
                  </a:tcPr>
                </a:tc>
                <a:extLst>
                  <a:ext uri="{0D108BD9-81ED-4DB2-BD59-A6C34878D82A}">
                    <a16:rowId xmlns:a16="http://schemas.microsoft.com/office/drawing/2014/main" val="10000"/>
                  </a:ext>
                </a:extLst>
              </a:tr>
              <a:tr h="433387">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1991</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38100" cap="flat" cmpd="sng">
                      <a:solidFill>
                        <a:srgbClr val="FFFFFF"/>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25.4</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38100" cap="flat" cmpd="sng">
                      <a:solidFill>
                        <a:srgbClr val="FFFFFF"/>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38.3</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38100" cap="flat" cmpd="sng">
                      <a:solidFill>
                        <a:srgbClr val="FFFFFF"/>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2001</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38100" cap="flat" cmpd="sng">
                      <a:solidFill>
                        <a:srgbClr val="FFFFFF"/>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15.9</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38100" cap="flat" cmpd="sng">
                      <a:solidFill>
                        <a:srgbClr val="FFFFFF"/>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34.</a:t>
                      </a:r>
                      <a:r>
                        <a:rPr lang="en-US" altLang="zh-CN" sz="2000" u="none">
                          <a:solidFill>
                            <a:srgbClr val="000000"/>
                          </a:solidFill>
                          <a:latin typeface="Times New Roman" pitchFamily="2" charset="0"/>
                          <a:ea typeface="黑体" pitchFamily="2" charset="-122"/>
                          <a:sym typeface="宋体" charset="-122"/>
                        </a:rPr>
                        <a:t>2</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38100" cap="flat" cmpd="sng">
                      <a:solidFill>
                        <a:srgbClr val="FFFFFF"/>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0001"/>
                  </a:ext>
                </a:extLst>
              </a:tr>
              <a:tr h="434975">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1992</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23.4</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36.3</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2002</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16.</a:t>
                      </a:r>
                      <a:r>
                        <a:rPr lang="en-US" altLang="zh-CN" sz="2000" u="none">
                          <a:solidFill>
                            <a:srgbClr val="000000"/>
                          </a:solidFill>
                          <a:latin typeface="Times New Roman" pitchFamily="2" charset="0"/>
                          <a:ea typeface="黑体" pitchFamily="2" charset="-122"/>
                          <a:sym typeface="宋体" charset="-122"/>
                        </a:rPr>
                        <a:t>2</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34.5</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33388">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1993</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21.9</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3</a:t>
                      </a:r>
                      <a:r>
                        <a:rPr lang="en-US" altLang="zh-CN" sz="2000" u="none">
                          <a:solidFill>
                            <a:srgbClr val="000000"/>
                          </a:solidFill>
                          <a:latin typeface="Times New Roman" pitchFamily="2" charset="0"/>
                          <a:ea typeface="黑体" pitchFamily="2" charset="-122"/>
                          <a:sym typeface="宋体" charset="-122"/>
                        </a:rPr>
                        <a:t>7</a:t>
                      </a:r>
                      <a:r>
                        <a:rPr lang="en-US" altLang="zh-CN" sz="2000" u="none">
                          <a:solidFill>
                            <a:srgbClr val="000000"/>
                          </a:solidFill>
                          <a:latin typeface="Times New Roman" pitchFamily="2" charset="0"/>
                          <a:ea typeface="黑体" pitchFamily="2" charset="-122"/>
                          <a:sym typeface="Times New Roman" pitchFamily="2" charset="0"/>
                        </a:rPr>
                        <a:t>.</a:t>
                      </a:r>
                      <a:r>
                        <a:rPr lang="en-US" altLang="zh-CN" sz="2000" u="none">
                          <a:solidFill>
                            <a:srgbClr val="000000"/>
                          </a:solidFill>
                          <a:latin typeface="Times New Roman" pitchFamily="2" charset="0"/>
                          <a:ea typeface="黑体" pitchFamily="2" charset="-122"/>
                          <a:sym typeface="宋体" charset="-122"/>
                        </a:rPr>
                        <a:t>0</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2003</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16.</a:t>
                      </a:r>
                      <a:r>
                        <a:rPr lang="en-US" altLang="zh-CN" sz="2000" u="none">
                          <a:solidFill>
                            <a:srgbClr val="000000"/>
                          </a:solidFill>
                          <a:latin typeface="Times New Roman" pitchFamily="2" charset="0"/>
                          <a:ea typeface="黑体" pitchFamily="2" charset="-122"/>
                          <a:sym typeface="宋体" charset="-122"/>
                        </a:rPr>
                        <a:t>6</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33.9</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0003"/>
                  </a:ext>
                </a:extLst>
              </a:tr>
              <a:tr h="433387">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1994</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20.</a:t>
                      </a:r>
                      <a:r>
                        <a:rPr lang="en-US" altLang="zh-CN" sz="2000" u="none">
                          <a:solidFill>
                            <a:srgbClr val="000000"/>
                          </a:solidFill>
                          <a:latin typeface="Times New Roman" pitchFamily="2" charset="0"/>
                          <a:ea typeface="黑体" pitchFamily="2" charset="-122"/>
                          <a:sym typeface="宋体" charset="-122"/>
                        </a:rPr>
                        <a:t>3</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36.2</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2004</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16.0</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33.</a:t>
                      </a:r>
                      <a:r>
                        <a:rPr lang="en-US" altLang="zh-CN" sz="2000" u="none">
                          <a:solidFill>
                            <a:srgbClr val="000000"/>
                          </a:solidFill>
                          <a:latin typeface="Times New Roman" pitchFamily="2" charset="0"/>
                          <a:ea typeface="黑体" pitchFamily="2" charset="-122"/>
                          <a:sym typeface="宋体" charset="-122"/>
                        </a:rPr>
                        <a:t>2</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31800">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1995</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17.2</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35.</a:t>
                      </a:r>
                      <a:r>
                        <a:rPr lang="en-US" altLang="zh-CN" sz="2000" u="none">
                          <a:solidFill>
                            <a:srgbClr val="000000"/>
                          </a:solidFill>
                          <a:latin typeface="Times New Roman" pitchFamily="2" charset="0"/>
                          <a:ea typeface="黑体" pitchFamily="2" charset="-122"/>
                          <a:sym typeface="宋体" charset="-122"/>
                        </a:rPr>
                        <a:t>8</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2005</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16.1</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34.</a:t>
                      </a:r>
                      <a:r>
                        <a:rPr lang="en-US" altLang="zh-CN" sz="2000" u="none">
                          <a:solidFill>
                            <a:srgbClr val="000000"/>
                          </a:solidFill>
                          <a:latin typeface="Times New Roman" pitchFamily="2" charset="0"/>
                          <a:ea typeface="黑体" pitchFamily="2" charset="-122"/>
                          <a:sym typeface="宋体" charset="-122"/>
                        </a:rPr>
                        <a:t>6</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0005"/>
                  </a:ext>
                </a:extLst>
              </a:tr>
              <a:tr h="433388">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1996</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17.</a:t>
                      </a:r>
                      <a:r>
                        <a:rPr lang="en-US" altLang="zh-CN" sz="2000" u="none">
                          <a:solidFill>
                            <a:srgbClr val="000000"/>
                          </a:solidFill>
                          <a:latin typeface="Times New Roman" pitchFamily="2" charset="0"/>
                          <a:ea typeface="黑体" pitchFamily="2" charset="-122"/>
                          <a:sym typeface="宋体" charset="-122"/>
                        </a:rPr>
                        <a:t>6</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36.</a:t>
                      </a:r>
                      <a:r>
                        <a:rPr lang="en-US" altLang="zh-CN" sz="2000" u="none">
                          <a:solidFill>
                            <a:srgbClr val="000000"/>
                          </a:solidFill>
                          <a:latin typeface="Times New Roman" pitchFamily="2" charset="0"/>
                          <a:ea typeface="黑体" pitchFamily="2" charset="-122"/>
                          <a:sym typeface="宋体" charset="-122"/>
                        </a:rPr>
                        <a:t>3</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2006</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15.</a:t>
                      </a:r>
                      <a:r>
                        <a:rPr lang="en-US" altLang="zh-CN" sz="2000" u="none">
                          <a:solidFill>
                            <a:srgbClr val="000000"/>
                          </a:solidFill>
                          <a:latin typeface="Times New Roman" pitchFamily="2" charset="0"/>
                          <a:ea typeface="黑体" pitchFamily="2" charset="-122"/>
                          <a:sym typeface="宋体" charset="-122"/>
                        </a:rPr>
                        <a:t>6</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33.3</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34975">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1997</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17.2</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35.</a:t>
                      </a:r>
                      <a:r>
                        <a:rPr lang="en-US" altLang="zh-CN" sz="2000" u="none">
                          <a:solidFill>
                            <a:srgbClr val="000000"/>
                          </a:solidFill>
                          <a:latin typeface="Times New Roman" pitchFamily="2" charset="0"/>
                          <a:ea typeface="黑体" pitchFamily="2" charset="-122"/>
                          <a:sym typeface="宋体" charset="-122"/>
                        </a:rPr>
                        <a:t>4</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2007</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14.8</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33.8</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0007"/>
                  </a:ext>
                </a:extLst>
              </a:tr>
              <a:tr h="433387">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1998</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16.9</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34.</a:t>
                      </a:r>
                      <a:r>
                        <a:rPr lang="en-US" altLang="zh-CN" sz="2000" u="none">
                          <a:solidFill>
                            <a:srgbClr val="000000"/>
                          </a:solidFill>
                          <a:latin typeface="Times New Roman" pitchFamily="2" charset="0"/>
                          <a:ea typeface="黑体" pitchFamily="2" charset="-122"/>
                          <a:sym typeface="宋体" charset="-122"/>
                        </a:rPr>
                        <a:t>2</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2008</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14.1</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33.9</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33388">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1999</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16.0</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33.8</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2009</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16.</a:t>
                      </a:r>
                      <a:r>
                        <a:rPr lang="en-US" altLang="zh-CN" sz="2000" u="none">
                          <a:solidFill>
                            <a:srgbClr val="000000"/>
                          </a:solidFill>
                          <a:latin typeface="Times New Roman" pitchFamily="2" charset="0"/>
                          <a:ea typeface="黑体" pitchFamily="2" charset="-122"/>
                          <a:sym typeface="宋体" charset="-122"/>
                        </a:rPr>
                        <a:t>2</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35.9</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0009"/>
                  </a:ext>
                </a:extLst>
              </a:tr>
              <a:tr h="433387">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2000</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15.9</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34.</a:t>
                      </a:r>
                      <a:r>
                        <a:rPr lang="en-US" altLang="zh-CN" sz="2000" u="none">
                          <a:solidFill>
                            <a:srgbClr val="000000"/>
                          </a:solidFill>
                          <a:latin typeface="Times New Roman" pitchFamily="2" charset="0"/>
                          <a:ea typeface="黑体" pitchFamily="2" charset="-122"/>
                          <a:sym typeface="宋体" charset="-122"/>
                        </a:rPr>
                        <a:t>4</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2010</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18.</a:t>
                      </a:r>
                      <a:r>
                        <a:rPr lang="en-US" altLang="zh-CN" sz="2000" u="none">
                          <a:solidFill>
                            <a:srgbClr val="000000"/>
                          </a:solidFill>
                          <a:latin typeface="Times New Roman" pitchFamily="2" charset="0"/>
                          <a:ea typeface="黑体" pitchFamily="2" charset="-122"/>
                          <a:sym typeface="宋体" charset="-122"/>
                        </a:rPr>
                        <a:t>1</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spcBef>
                          <a:spcPct val="20000"/>
                        </a:spcBef>
                        <a:spcAft>
                          <a:spcPct val="0"/>
                        </a:spcAft>
                        <a:buFont typeface="Arial" charset="0"/>
                        <a:buChar char="•"/>
                        <a:defRPr sz="240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en-US" altLang="zh-CN" sz="2000" u="none">
                          <a:solidFill>
                            <a:srgbClr val="000000"/>
                          </a:solidFill>
                          <a:latin typeface="Times New Roman" pitchFamily="2" charset="0"/>
                          <a:ea typeface="黑体" pitchFamily="2" charset="-122"/>
                          <a:sym typeface="Times New Roman" pitchFamily="2" charset="0"/>
                        </a:rPr>
                        <a:t>35.</a:t>
                      </a:r>
                      <a:r>
                        <a:rPr lang="en-US" altLang="zh-CN" sz="2000" u="none">
                          <a:solidFill>
                            <a:srgbClr val="000000"/>
                          </a:solidFill>
                          <a:latin typeface="Times New Roman" pitchFamily="2" charset="0"/>
                          <a:ea typeface="黑体" pitchFamily="2" charset="-122"/>
                          <a:sym typeface="宋体" charset="-122"/>
                        </a:rPr>
                        <a:t>5</a:t>
                      </a:r>
                    </a:p>
                  </a:txBody>
                  <a:tcPr anchor="b">
                    <a:lnL w="12700" cap="flat" cmpd="sng">
                      <a:solidFill>
                        <a:srgbClr val="4F81BD"/>
                      </a:solidFill>
                      <a:prstDash val="solid"/>
                      <a:headEnd type="none" w="med" len="med"/>
                      <a:tailEnd type="none" w="med" len="med"/>
                    </a:lnL>
                    <a:lnR w="12700" cap="flat" cmpd="sng">
                      <a:solidFill>
                        <a:srgbClr val="4F81BD"/>
                      </a:solidFill>
                      <a:prstDash val="solid"/>
                      <a:headEnd type="none" w="med" len="med"/>
                      <a:tailEnd type="none" w="med" len="med"/>
                    </a:lnR>
                    <a:lnT w="12700" cap="flat" cmpd="sng">
                      <a:solidFill>
                        <a:srgbClr val="4F81BD"/>
                      </a:solidFill>
                      <a:prstDash val="solid"/>
                      <a:headEnd type="none" w="med" len="med"/>
                      <a:tailEnd type="none" w="med" len="med"/>
                    </a:lnT>
                    <a:lnB w="12700" cap="flat" cmpd="sng">
                      <a:solidFill>
                        <a:srgbClr val="4F81BD"/>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
        <p:nvSpPr>
          <p:cNvPr id="51287" name="标题 49369">
            <a:extLst>
              <a:ext uri="{FF2B5EF4-FFF2-40B4-BE49-F238E27FC236}">
                <a16:creationId xmlns:a16="http://schemas.microsoft.com/office/drawing/2014/main" id="{61448B9C-44CA-4AD4-99D9-A4EC35413C56}"/>
              </a:ext>
            </a:extLst>
          </p:cNvPr>
          <p:cNvSpPr>
            <a:spLocks noChangeArrowheads="1"/>
          </p:cNvSpPr>
          <p:nvPr>
            <p:ph type="title"/>
          </p:nvPr>
        </p:nvSpPr>
        <p:spPr/>
        <p:txBody>
          <a:bodyPr/>
          <a:lstStyle/>
          <a:p>
            <a:r>
              <a:rPr lang="zh-CN" altLang="en-US">
                <a:ea typeface="黑体" panose="02010609060101010101" pitchFamily="49" charset="-122"/>
              </a:rPr>
              <a:t>德国财政转移支付的规模</a:t>
            </a:r>
          </a:p>
        </p:txBody>
      </p:sp>
    </p:spTree>
  </p:cSld>
  <p:clrMapOvr>
    <a:masterClrMapping/>
  </p:clrMapOvr>
  <p:transition spd="slow">
    <p:random/>
    <p:sndAc>
      <p:stSnd>
        <p:snd r:embed="rId2" name="camera.wav"/>
      </p:stSnd>
    </p:sndAc>
  </p:transition>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标题 50177">
            <a:extLst>
              <a:ext uri="{FF2B5EF4-FFF2-40B4-BE49-F238E27FC236}">
                <a16:creationId xmlns:a16="http://schemas.microsoft.com/office/drawing/2014/main" id="{0A36CFB9-D57E-40E2-A4DC-24CCA7006609}"/>
              </a:ext>
            </a:extLst>
          </p:cNvPr>
          <p:cNvSpPr>
            <a:spLocks noChangeArrowheads="1"/>
          </p:cNvSpPr>
          <p:nvPr>
            <p:ph type="title"/>
          </p:nvPr>
        </p:nvSpPr>
        <p:spPr/>
        <p:txBody>
          <a:bodyPr/>
          <a:lstStyle/>
          <a:p>
            <a:r>
              <a:rPr lang="zh-CN" altLang="en-US">
                <a:ea typeface="黑体" panose="02010609060101010101" pitchFamily="49" charset="-122"/>
                <a:sym typeface="Arial" panose="020B0604020202020204" pitchFamily="34" charset="0"/>
              </a:rPr>
              <a:t>德国的增值税收入预先平衡</a:t>
            </a:r>
          </a:p>
        </p:txBody>
      </p:sp>
      <p:sp>
        <p:nvSpPr>
          <p:cNvPr id="50179" name="内容占位符 50178">
            <a:extLst>
              <a:ext uri="{FF2B5EF4-FFF2-40B4-BE49-F238E27FC236}">
                <a16:creationId xmlns:a16="http://schemas.microsoft.com/office/drawing/2014/main" id="{7230EEE9-0797-4F91-BD20-8B6E26247032}"/>
              </a:ext>
            </a:extLst>
          </p:cNvPr>
          <p:cNvSpPr>
            <a:spLocks noChangeArrowheads="1"/>
          </p:cNvSpPr>
          <p:nvPr>
            <p:ph idx="1"/>
          </p:nvPr>
        </p:nvSpPr>
        <p:spPr>
          <a:xfrm>
            <a:off x="457200" y="1539875"/>
            <a:ext cx="8229600" cy="4587875"/>
          </a:xfrm>
        </p:spPr>
        <p:txBody>
          <a:bodyPr/>
          <a:lstStyle/>
          <a:p>
            <a:pPr>
              <a:lnSpc>
                <a:spcPct val="80000"/>
              </a:lnSpc>
            </a:pPr>
            <a:r>
              <a:rPr lang="zh-CN" altLang="en-US">
                <a:latin typeface="黑体" panose="02010609060101010101" pitchFamily="49" charset="-122"/>
                <a:ea typeface="黑体" panose="02010609060101010101" pitchFamily="49" charset="-122"/>
                <a:sym typeface="Arial" panose="020B0604020202020204" pitchFamily="34" charset="0"/>
              </a:rPr>
              <a:t>德国全部增值税收入的</a:t>
            </a:r>
            <a:r>
              <a:rPr lang="en-US" altLang="zh-CN">
                <a:latin typeface="黑体" panose="02010609060101010101" pitchFamily="49" charset="-122"/>
                <a:ea typeface="黑体" panose="02010609060101010101" pitchFamily="49" charset="-122"/>
                <a:sym typeface="Arial" panose="020B0604020202020204" pitchFamily="34" charset="0"/>
              </a:rPr>
              <a:t>5.63%</a:t>
            </a:r>
            <a:r>
              <a:rPr lang="zh-CN" altLang="en-US">
                <a:latin typeface="黑体" panose="02010609060101010101" pitchFamily="49" charset="-122"/>
                <a:ea typeface="黑体" panose="02010609060101010101" pitchFamily="49" charset="-122"/>
                <a:sym typeface="Arial" panose="020B0604020202020204" pitchFamily="34" charset="0"/>
              </a:rPr>
              <a:t>和</a:t>
            </a:r>
            <a:r>
              <a:rPr lang="en-US" altLang="zh-CN">
                <a:latin typeface="黑体" panose="02010609060101010101" pitchFamily="49" charset="-122"/>
                <a:ea typeface="黑体" panose="02010609060101010101" pitchFamily="49" charset="-122"/>
                <a:sym typeface="Arial" panose="020B0604020202020204" pitchFamily="34" charset="0"/>
              </a:rPr>
              <a:t>2.2%</a:t>
            </a:r>
            <a:r>
              <a:rPr lang="zh-CN" altLang="en-US">
                <a:latin typeface="黑体" panose="02010609060101010101" pitchFamily="49" charset="-122"/>
                <a:ea typeface="黑体" panose="02010609060101010101" pitchFamily="49" charset="-122"/>
                <a:sym typeface="Arial" panose="020B0604020202020204" pitchFamily="34" charset="0"/>
              </a:rPr>
              <a:t>首先将分别用于养老保险和分配给地方政府，剩下的</a:t>
            </a:r>
            <a:r>
              <a:rPr lang="en-US" altLang="zh-CN">
                <a:latin typeface="黑体" panose="02010609060101010101" pitchFamily="49" charset="-122"/>
                <a:ea typeface="黑体" panose="02010609060101010101" pitchFamily="49" charset="-122"/>
                <a:sym typeface="Arial" panose="020B0604020202020204" pitchFamily="34" charset="0"/>
              </a:rPr>
              <a:t>92.17%</a:t>
            </a:r>
            <a:r>
              <a:rPr lang="zh-CN" altLang="en-US">
                <a:latin typeface="黑体" panose="02010609060101010101" pitchFamily="49" charset="-122"/>
                <a:ea typeface="黑体" panose="02010609060101010101" pitchFamily="49" charset="-122"/>
                <a:sym typeface="Arial" panose="020B0604020202020204" pitchFamily="34" charset="0"/>
              </a:rPr>
              <a:t>的增值税收入由联邦政府和州政府共享，分享比例为</a:t>
            </a:r>
            <a:r>
              <a:rPr lang="en-US" altLang="zh-CN">
                <a:latin typeface="黑体" panose="02010609060101010101" pitchFamily="49" charset="-122"/>
                <a:ea typeface="黑体" panose="02010609060101010101" pitchFamily="49" charset="-122"/>
                <a:sym typeface="Arial" panose="020B0604020202020204" pitchFamily="34" charset="0"/>
              </a:rPr>
              <a:t>49.6%</a:t>
            </a:r>
            <a:r>
              <a:rPr lang="zh-CN" altLang="en-US">
                <a:latin typeface="黑体" panose="02010609060101010101" pitchFamily="49" charset="-122"/>
                <a:ea typeface="黑体" panose="02010609060101010101" pitchFamily="49" charset="-122"/>
                <a:sym typeface="Arial" panose="020B0604020202020204" pitchFamily="34" charset="0"/>
              </a:rPr>
              <a:t>：</a:t>
            </a:r>
            <a:r>
              <a:rPr lang="en-US" altLang="zh-CN">
                <a:latin typeface="黑体" panose="02010609060101010101" pitchFamily="49" charset="-122"/>
                <a:ea typeface="黑体" panose="02010609060101010101" pitchFamily="49" charset="-122"/>
                <a:sym typeface="Arial" panose="020B0604020202020204" pitchFamily="34" charset="0"/>
              </a:rPr>
              <a:t>50.4%</a:t>
            </a:r>
            <a:r>
              <a:rPr lang="zh-CN" altLang="en-US">
                <a:latin typeface="黑体" panose="02010609060101010101" pitchFamily="49" charset="-122"/>
                <a:ea typeface="黑体" panose="02010609060101010101" pitchFamily="49" charset="-122"/>
                <a:sym typeface="Arial" panose="020B0604020202020204" pitchFamily="34" charset="0"/>
              </a:rPr>
              <a:t>。</a:t>
            </a:r>
          </a:p>
          <a:p>
            <a:pPr>
              <a:lnSpc>
                <a:spcPct val="80000"/>
              </a:lnSpc>
            </a:pPr>
            <a:r>
              <a:rPr lang="zh-CN" altLang="en-US">
                <a:latin typeface="黑体" panose="02010609060101010101" pitchFamily="49" charset="-122"/>
                <a:ea typeface="黑体" panose="02010609060101010101" pitchFamily="49" charset="-122"/>
                <a:sym typeface="Arial" panose="020B0604020202020204" pitchFamily="34" charset="0"/>
              </a:rPr>
              <a:t>将属于州级财政所有的增值税收入中的</a:t>
            </a:r>
            <a:r>
              <a:rPr lang="en-US" altLang="zh-CN">
                <a:latin typeface="黑体" panose="02010609060101010101" pitchFamily="49" charset="-122"/>
                <a:ea typeface="黑体" panose="02010609060101010101" pitchFamily="49" charset="-122"/>
                <a:sym typeface="Arial" panose="020B0604020202020204" pitchFamily="34" charset="0"/>
              </a:rPr>
              <a:t>75%</a:t>
            </a:r>
            <a:r>
              <a:rPr lang="zh-CN" altLang="en-US">
                <a:latin typeface="黑体" panose="02010609060101010101" pitchFamily="49" charset="-122"/>
                <a:ea typeface="黑体" panose="02010609060101010101" pitchFamily="49" charset="-122"/>
                <a:sym typeface="Arial" panose="020B0604020202020204" pitchFamily="34" charset="0"/>
              </a:rPr>
              <a:t>部分按州的居民人数进行分配。</a:t>
            </a:r>
          </a:p>
          <a:p>
            <a:pPr>
              <a:lnSpc>
                <a:spcPct val="80000"/>
              </a:lnSpc>
            </a:pPr>
            <a:r>
              <a:rPr lang="zh-CN" altLang="en-US">
                <a:latin typeface="黑体" panose="02010609060101010101" pitchFamily="49" charset="-122"/>
                <a:ea typeface="黑体" panose="02010609060101010101" pitchFamily="49" charset="-122"/>
                <a:sym typeface="Arial" panose="020B0604020202020204" pitchFamily="34" charset="0"/>
              </a:rPr>
              <a:t>将属于州级财政所有的增值税收入中的</a:t>
            </a:r>
            <a:r>
              <a:rPr lang="en-US" altLang="zh-CN">
                <a:latin typeface="黑体" panose="02010609060101010101" pitchFamily="49" charset="-122"/>
                <a:ea typeface="黑体" panose="02010609060101010101" pitchFamily="49" charset="-122"/>
                <a:sym typeface="Arial" panose="020B0604020202020204" pitchFamily="34" charset="0"/>
              </a:rPr>
              <a:t>25%</a:t>
            </a:r>
            <a:r>
              <a:rPr lang="zh-CN" altLang="en-US">
                <a:latin typeface="黑体" panose="02010609060101010101" pitchFamily="49" charset="-122"/>
                <a:ea typeface="黑体" panose="02010609060101010101" pitchFamily="49" charset="-122"/>
                <a:sym typeface="Arial" panose="020B0604020202020204" pitchFamily="34" charset="0"/>
              </a:rPr>
              <a:t>部分分配给那些财政收入能力弱的州，用于州级财政平衡。</a:t>
            </a: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0" fill="hold">
                                          <p:stCondLst>
                                            <p:cond delay="0"/>
                                          </p:stCondLst>
                                        </p:cTn>
                                        <p:tgtEl>
                                          <p:spTgt spid="50178"/>
                                        </p:tgtEl>
                                        <p:attrNameLst>
                                          <p:attrName>style.visibility</p:attrName>
                                        </p:attrNameLst>
                                      </p:cBhvr>
                                      <p:to>
                                        <p:strVal val="visible"/>
                                      </p:to>
                                    </p:set>
                                    <p:anim calcmode="lin" valueType="num">
                                      <p:cBhvr>
                                        <p:cTn id="7" dur="1000" fill="hold"/>
                                        <p:tgtEl>
                                          <p:spTgt spid="50178"/>
                                        </p:tgtEl>
                                        <p:attrNameLst>
                                          <p:attrName>ppt_w</p:attrName>
                                        </p:attrNameLst>
                                      </p:cBhvr>
                                      <p:tavLst>
                                        <p:tav tm="0">
                                          <p:val>
                                            <p:strVal val="#ppt_w+.3"/>
                                          </p:val>
                                        </p:tav>
                                        <p:tav tm="100000">
                                          <p:val>
                                            <p:strVal val="#ppt_w"/>
                                          </p:val>
                                        </p:tav>
                                      </p:tavLst>
                                    </p:anim>
                                    <p:anim calcmode="lin" valueType="num">
                                      <p:cBhvr>
                                        <p:cTn id="8" dur="1000" fill="hold"/>
                                        <p:tgtEl>
                                          <p:spTgt spid="50178"/>
                                        </p:tgtEl>
                                        <p:attrNameLst>
                                          <p:attrName>ppt_h</p:attrName>
                                        </p:attrNameLst>
                                      </p:cBhvr>
                                      <p:tavLst>
                                        <p:tav tm="0">
                                          <p:val>
                                            <p:strVal val="#ppt_h"/>
                                          </p:val>
                                        </p:tav>
                                        <p:tav tm="100000">
                                          <p:val>
                                            <p:strVal val="#ppt_h"/>
                                          </p:val>
                                        </p:tav>
                                      </p:tavLst>
                                    </p:anim>
                                    <p:animEffect transition="in" filter="fade">
                                      <p:cBhvr>
                                        <p:cTn id="9" dur="1000"/>
                                        <p:tgtEl>
                                          <p:spTgt spid="5017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0" fill="hold">
                                          <p:stCondLst>
                                            <p:cond delay="0"/>
                                          </p:stCondLst>
                                        </p:cTn>
                                        <p:tgtEl>
                                          <p:spTgt spid="50179">
                                            <p:txEl>
                                              <p:pRg st="0" end="0"/>
                                            </p:txEl>
                                          </p:spTgt>
                                        </p:tgtEl>
                                        <p:attrNameLst>
                                          <p:attrName>style.visibility</p:attrName>
                                        </p:attrNameLst>
                                      </p:cBhvr>
                                      <p:to>
                                        <p:strVal val="visible"/>
                                      </p:to>
                                    </p:set>
                                    <p:anim calcmode="lin" valueType="num">
                                      <p:cBhvr>
                                        <p:cTn id="14" dur="1000" fill="hold"/>
                                        <p:tgtEl>
                                          <p:spTgt spid="50179">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50179">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50179">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0" presetClass="entr" presetSubtype="0" decel="100000" fill="hold" grpId="0" nodeType="clickEffect">
                                  <p:stCondLst>
                                    <p:cond delay="0"/>
                                  </p:stCondLst>
                                  <p:childTnLst>
                                    <p:set>
                                      <p:cBhvr>
                                        <p:cTn id="20" dur="0" fill="hold">
                                          <p:stCondLst>
                                            <p:cond delay="0"/>
                                          </p:stCondLst>
                                        </p:cTn>
                                        <p:tgtEl>
                                          <p:spTgt spid="50179">
                                            <p:txEl>
                                              <p:pRg st="1" end="1"/>
                                            </p:txEl>
                                          </p:spTgt>
                                        </p:tgtEl>
                                        <p:attrNameLst>
                                          <p:attrName>style.visibility</p:attrName>
                                        </p:attrNameLst>
                                      </p:cBhvr>
                                      <p:to>
                                        <p:strVal val="visible"/>
                                      </p:to>
                                    </p:set>
                                    <p:anim calcmode="lin" valueType="num">
                                      <p:cBhvr>
                                        <p:cTn id="21" dur="1000" fill="hold"/>
                                        <p:tgtEl>
                                          <p:spTgt spid="50179">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50179">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50179">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0" presetClass="entr" presetSubtype="0" decel="100000" fill="hold" grpId="0" nodeType="clickEffect">
                                  <p:stCondLst>
                                    <p:cond delay="0"/>
                                  </p:stCondLst>
                                  <p:childTnLst>
                                    <p:set>
                                      <p:cBhvr>
                                        <p:cTn id="27" dur="0" fill="hold">
                                          <p:stCondLst>
                                            <p:cond delay="0"/>
                                          </p:stCondLst>
                                        </p:cTn>
                                        <p:tgtEl>
                                          <p:spTgt spid="50179">
                                            <p:txEl>
                                              <p:pRg st="2" end="2"/>
                                            </p:txEl>
                                          </p:spTgt>
                                        </p:tgtEl>
                                        <p:attrNameLst>
                                          <p:attrName>style.visibility</p:attrName>
                                        </p:attrNameLst>
                                      </p:cBhvr>
                                      <p:to>
                                        <p:strVal val="visible"/>
                                      </p:to>
                                    </p:set>
                                    <p:anim calcmode="lin" valueType="num">
                                      <p:cBhvr>
                                        <p:cTn id="28" dur="1000" fill="hold"/>
                                        <p:tgtEl>
                                          <p:spTgt spid="50179">
                                            <p:txEl>
                                              <p:pRg st="2" end="2"/>
                                            </p:txEl>
                                          </p:spTgt>
                                        </p:tgtEl>
                                        <p:attrNameLst>
                                          <p:attrName>ppt_w</p:attrName>
                                        </p:attrNameLst>
                                      </p:cBhvr>
                                      <p:tavLst>
                                        <p:tav tm="0">
                                          <p:val>
                                            <p:strVal val="#ppt_w+.3"/>
                                          </p:val>
                                        </p:tav>
                                        <p:tav tm="100000">
                                          <p:val>
                                            <p:strVal val="#ppt_w"/>
                                          </p:val>
                                        </p:tav>
                                      </p:tavLst>
                                    </p:anim>
                                    <p:anim calcmode="lin" valueType="num">
                                      <p:cBhvr>
                                        <p:cTn id="29" dur="1000" fill="hold"/>
                                        <p:tgtEl>
                                          <p:spTgt spid="50179">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501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bldLvl="0"/>
      <p:bldP spid="50179" grpId="0" build="p"/>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标题 51201">
            <a:extLst>
              <a:ext uri="{FF2B5EF4-FFF2-40B4-BE49-F238E27FC236}">
                <a16:creationId xmlns:a16="http://schemas.microsoft.com/office/drawing/2014/main" id="{AC7F7918-BD84-46B2-8DA3-E671B67DD1EB}"/>
              </a:ext>
            </a:extLst>
          </p:cNvPr>
          <p:cNvSpPr>
            <a:spLocks noChangeArrowheads="1"/>
          </p:cNvSpPr>
          <p:nvPr>
            <p:ph type="title"/>
          </p:nvPr>
        </p:nvSpPr>
        <p:spPr/>
        <p:txBody>
          <a:bodyPr/>
          <a:lstStyle/>
          <a:p>
            <a:r>
              <a:rPr lang="zh-CN" altLang="en-US">
                <a:ea typeface="黑体" panose="02010609060101010101" pitchFamily="49" charset="-122"/>
                <a:sym typeface="Arial" panose="020B0604020202020204" pitchFamily="34" charset="0"/>
              </a:rPr>
              <a:t>德国的州际横向财力平衡</a:t>
            </a:r>
          </a:p>
        </p:txBody>
      </p:sp>
      <p:sp>
        <p:nvSpPr>
          <p:cNvPr id="51203" name="内容占位符 51202">
            <a:extLst>
              <a:ext uri="{FF2B5EF4-FFF2-40B4-BE49-F238E27FC236}">
                <a16:creationId xmlns:a16="http://schemas.microsoft.com/office/drawing/2014/main" id="{33F88AC0-3C7F-491E-A8F6-E9F308AB45C8}"/>
              </a:ext>
            </a:extLst>
          </p:cNvPr>
          <p:cNvSpPr>
            <a:spLocks noChangeArrowheads="1"/>
          </p:cNvSpPr>
          <p:nvPr>
            <p:ph idx="1"/>
          </p:nvPr>
        </p:nvSpPr>
        <p:spPr/>
        <p:txBody>
          <a:bodyPr/>
          <a:lstStyle/>
          <a:p>
            <a:pPr>
              <a:lnSpc>
                <a:spcPct val="90000"/>
              </a:lnSpc>
            </a:pPr>
            <a:r>
              <a:rPr lang="zh-CN" altLang="en-US">
                <a:latin typeface="黑体" panose="02010609060101010101" pitchFamily="49" charset="-122"/>
                <a:ea typeface="黑体" panose="02010609060101010101" pitchFamily="49" charset="-122"/>
                <a:sym typeface="Arial" panose="020B0604020202020204" pitchFamily="34" charset="0"/>
              </a:rPr>
              <a:t>州财力为增值税预先平衡以后形成的州税收收入和地方税收收入的</a:t>
            </a:r>
            <a:r>
              <a:rPr lang="zh-CN" altLang="en-US">
                <a:latin typeface="Times New Roman" panose="02020603050405020304" pitchFamily="18" charset="0"/>
                <a:ea typeface="黑体" panose="02010609060101010101" pitchFamily="49" charset="-122"/>
                <a:sym typeface="Arial" panose="020B0604020202020204" pitchFamily="34" charset="0"/>
              </a:rPr>
              <a:t>50%</a:t>
            </a:r>
            <a:r>
              <a:rPr lang="zh-CN" altLang="en-US">
                <a:latin typeface="黑体" panose="02010609060101010101" pitchFamily="49" charset="-122"/>
                <a:ea typeface="黑体" panose="02010609060101010101" pitchFamily="49" charset="-122"/>
                <a:sym typeface="Arial" panose="020B0604020202020204" pitchFamily="34" charset="0"/>
              </a:rPr>
              <a:t>。</a:t>
            </a:r>
          </a:p>
          <a:p>
            <a:pPr>
              <a:lnSpc>
                <a:spcPct val="90000"/>
              </a:lnSpc>
            </a:pPr>
            <a:r>
              <a:rPr lang="zh-CN" altLang="en-US">
                <a:latin typeface="黑体" panose="02010609060101010101" pitchFamily="49" charset="-122"/>
                <a:ea typeface="黑体" panose="02010609060101010101" pitchFamily="49" charset="-122"/>
                <a:sym typeface="Arial" panose="020B0604020202020204" pitchFamily="34" charset="0"/>
              </a:rPr>
              <a:t>州财力需求是各州要达到全国人均财政支出的平均水平所需要的财力，具体由全国人均财力需求乘以加权的州人口数来确定。</a:t>
            </a:r>
          </a:p>
          <a:p>
            <a:pPr>
              <a:lnSpc>
                <a:spcPct val="90000"/>
              </a:lnSpc>
            </a:pPr>
            <a:r>
              <a:rPr lang="zh-CN" altLang="en-US">
                <a:latin typeface="黑体" panose="02010609060101010101" pitchFamily="49" charset="-122"/>
                <a:ea typeface="黑体" panose="02010609060101010101" pitchFamily="49" charset="-122"/>
                <a:sym typeface="Arial" panose="020B0604020202020204" pitchFamily="34" charset="0"/>
              </a:rPr>
              <a:t>平衡指数（</a:t>
            </a:r>
            <a:r>
              <a:rPr lang="zh-CN" altLang="en-US">
                <a:latin typeface="Times New Roman" panose="02020603050405020304" pitchFamily="18" charset="0"/>
                <a:ea typeface="黑体" panose="02010609060101010101" pitchFamily="49" charset="-122"/>
                <a:sym typeface="Arial" panose="020B0604020202020204" pitchFamily="34" charset="0"/>
              </a:rPr>
              <a:t>FA</a:t>
            </a:r>
            <a:r>
              <a:rPr lang="zh-CN" altLang="en-US" baseline="-25000">
                <a:latin typeface="Times New Roman" panose="02020603050405020304" pitchFamily="18" charset="0"/>
                <a:ea typeface="黑体" panose="02010609060101010101" pitchFamily="49" charset="-122"/>
                <a:sym typeface="Arial" panose="020B0604020202020204" pitchFamily="34" charset="0"/>
              </a:rPr>
              <a:t>i</a:t>
            </a:r>
            <a:r>
              <a:rPr lang="zh-CN" altLang="en-US">
                <a:latin typeface="黑体" panose="02010609060101010101" pitchFamily="49" charset="-122"/>
                <a:ea typeface="黑体" panose="02010609060101010101" pitchFamily="49" charset="-122"/>
                <a:sym typeface="Arial" panose="020B0604020202020204" pitchFamily="34" charset="0"/>
              </a:rPr>
              <a:t>）=州财力/州财力需求。</a:t>
            </a:r>
          </a:p>
          <a:p>
            <a:pPr>
              <a:lnSpc>
                <a:spcPct val="90000"/>
              </a:lnSpc>
            </a:pPr>
            <a:r>
              <a:rPr lang="zh-CN" altLang="en-US">
                <a:latin typeface="黑体" panose="02010609060101010101" pitchFamily="49" charset="-122"/>
                <a:ea typeface="黑体" panose="02010609060101010101" pitchFamily="49" charset="-122"/>
                <a:sym typeface="Arial" panose="020B0604020202020204" pitchFamily="34" charset="0"/>
              </a:rPr>
              <a:t>在一个州的财力不敷支出的情况下，通过州级财力平衡至多只能保证其支出需要的</a:t>
            </a:r>
            <a:r>
              <a:rPr lang="zh-CN" altLang="en-US">
                <a:latin typeface="Times New Roman" panose="02020603050405020304" pitchFamily="18" charset="0"/>
                <a:ea typeface="黑体" panose="02010609060101010101" pitchFamily="49" charset="-122"/>
                <a:sym typeface="Arial" panose="020B0604020202020204" pitchFamily="34" charset="0"/>
              </a:rPr>
              <a:t>95%</a:t>
            </a:r>
            <a:r>
              <a:rPr lang="zh-CN" altLang="en-US">
                <a:latin typeface="黑体" panose="02010609060101010101" pitchFamily="49" charset="-122"/>
                <a:ea typeface="黑体" panose="02010609060101010101" pitchFamily="49" charset="-122"/>
                <a:sym typeface="Arial" panose="020B0604020202020204" pitchFamily="34" charset="0"/>
              </a:rPr>
              <a:t>得到满足，而承担贡献责任的富裕州对财政平衡“大锅”的贡献也不能超过其剩余财力的</a:t>
            </a:r>
            <a:r>
              <a:rPr lang="zh-CN" altLang="en-US">
                <a:latin typeface="Times New Roman" panose="02020603050405020304" pitchFamily="18" charset="0"/>
                <a:ea typeface="黑体" panose="02010609060101010101" pitchFamily="49" charset="-122"/>
                <a:sym typeface="Arial" panose="020B0604020202020204" pitchFamily="34" charset="0"/>
              </a:rPr>
              <a:t>80%</a:t>
            </a:r>
            <a:r>
              <a:rPr lang="zh-CN" altLang="en-US">
                <a:latin typeface="黑体" panose="02010609060101010101" pitchFamily="49" charset="-122"/>
                <a:ea typeface="黑体" panose="02010609060101010101" pitchFamily="49" charset="-122"/>
                <a:sym typeface="Arial" panose="020B0604020202020204" pitchFamily="34" charset="0"/>
              </a:rPr>
              <a:t>。</a:t>
            </a: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0" fill="hold">
                                          <p:stCondLst>
                                            <p:cond delay="0"/>
                                          </p:stCondLst>
                                        </p:cTn>
                                        <p:tgtEl>
                                          <p:spTgt spid="51202"/>
                                        </p:tgtEl>
                                        <p:attrNameLst>
                                          <p:attrName>style.visibility</p:attrName>
                                        </p:attrNameLst>
                                      </p:cBhvr>
                                      <p:to>
                                        <p:strVal val="visible"/>
                                      </p:to>
                                    </p:set>
                                    <p:anim calcmode="lin" valueType="num">
                                      <p:cBhvr>
                                        <p:cTn id="7" dur="1000" fill="hold"/>
                                        <p:tgtEl>
                                          <p:spTgt spid="51202"/>
                                        </p:tgtEl>
                                        <p:attrNameLst>
                                          <p:attrName>ppt_w</p:attrName>
                                        </p:attrNameLst>
                                      </p:cBhvr>
                                      <p:tavLst>
                                        <p:tav tm="0">
                                          <p:val>
                                            <p:strVal val="#ppt_w+.3"/>
                                          </p:val>
                                        </p:tav>
                                        <p:tav tm="100000">
                                          <p:val>
                                            <p:strVal val="#ppt_w"/>
                                          </p:val>
                                        </p:tav>
                                      </p:tavLst>
                                    </p:anim>
                                    <p:anim calcmode="lin" valueType="num">
                                      <p:cBhvr>
                                        <p:cTn id="8" dur="1000" fill="hold"/>
                                        <p:tgtEl>
                                          <p:spTgt spid="51202"/>
                                        </p:tgtEl>
                                        <p:attrNameLst>
                                          <p:attrName>ppt_h</p:attrName>
                                        </p:attrNameLst>
                                      </p:cBhvr>
                                      <p:tavLst>
                                        <p:tav tm="0">
                                          <p:val>
                                            <p:strVal val="#ppt_h"/>
                                          </p:val>
                                        </p:tav>
                                        <p:tav tm="100000">
                                          <p:val>
                                            <p:strVal val="#ppt_h"/>
                                          </p:val>
                                        </p:tav>
                                      </p:tavLst>
                                    </p:anim>
                                    <p:animEffect transition="in" filter="fade">
                                      <p:cBhvr>
                                        <p:cTn id="9" dur="1000"/>
                                        <p:tgtEl>
                                          <p:spTgt spid="5120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0" fill="hold">
                                          <p:stCondLst>
                                            <p:cond delay="0"/>
                                          </p:stCondLst>
                                        </p:cTn>
                                        <p:tgtEl>
                                          <p:spTgt spid="51203">
                                            <p:txEl>
                                              <p:pRg st="0" end="0"/>
                                            </p:txEl>
                                          </p:spTgt>
                                        </p:tgtEl>
                                        <p:attrNameLst>
                                          <p:attrName>style.visibility</p:attrName>
                                        </p:attrNameLst>
                                      </p:cBhvr>
                                      <p:to>
                                        <p:strVal val="visible"/>
                                      </p:to>
                                    </p:set>
                                    <p:anim calcmode="lin" valueType="num">
                                      <p:cBhvr>
                                        <p:cTn id="14" dur="1000" fill="hold"/>
                                        <p:tgtEl>
                                          <p:spTgt spid="51203">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5120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51203">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0" presetClass="entr" presetSubtype="0" decel="100000" fill="hold" grpId="0" nodeType="clickEffect">
                                  <p:stCondLst>
                                    <p:cond delay="0"/>
                                  </p:stCondLst>
                                  <p:childTnLst>
                                    <p:set>
                                      <p:cBhvr>
                                        <p:cTn id="20" dur="0" fill="hold">
                                          <p:stCondLst>
                                            <p:cond delay="0"/>
                                          </p:stCondLst>
                                        </p:cTn>
                                        <p:tgtEl>
                                          <p:spTgt spid="51203">
                                            <p:txEl>
                                              <p:pRg st="1" end="1"/>
                                            </p:txEl>
                                          </p:spTgt>
                                        </p:tgtEl>
                                        <p:attrNameLst>
                                          <p:attrName>style.visibility</p:attrName>
                                        </p:attrNameLst>
                                      </p:cBhvr>
                                      <p:to>
                                        <p:strVal val="visible"/>
                                      </p:to>
                                    </p:set>
                                    <p:anim calcmode="lin" valueType="num">
                                      <p:cBhvr>
                                        <p:cTn id="21" dur="1000" fill="hold"/>
                                        <p:tgtEl>
                                          <p:spTgt spid="51203">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51203">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51203">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0" presetClass="entr" presetSubtype="0" decel="100000" fill="hold" grpId="0" nodeType="clickEffect">
                                  <p:stCondLst>
                                    <p:cond delay="0"/>
                                  </p:stCondLst>
                                  <p:childTnLst>
                                    <p:set>
                                      <p:cBhvr>
                                        <p:cTn id="27" dur="0" fill="hold">
                                          <p:stCondLst>
                                            <p:cond delay="0"/>
                                          </p:stCondLst>
                                        </p:cTn>
                                        <p:tgtEl>
                                          <p:spTgt spid="51203">
                                            <p:txEl>
                                              <p:pRg st="2" end="2"/>
                                            </p:txEl>
                                          </p:spTgt>
                                        </p:tgtEl>
                                        <p:attrNameLst>
                                          <p:attrName>style.visibility</p:attrName>
                                        </p:attrNameLst>
                                      </p:cBhvr>
                                      <p:to>
                                        <p:strVal val="visible"/>
                                      </p:to>
                                    </p:set>
                                    <p:anim calcmode="lin" valueType="num">
                                      <p:cBhvr>
                                        <p:cTn id="28" dur="1000" fill="hold"/>
                                        <p:tgtEl>
                                          <p:spTgt spid="51203">
                                            <p:txEl>
                                              <p:pRg st="2" end="2"/>
                                            </p:txEl>
                                          </p:spTgt>
                                        </p:tgtEl>
                                        <p:attrNameLst>
                                          <p:attrName>ppt_w</p:attrName>
                                        </p:attrNameLst>
                                      </p:cBhvr>
                                      <p:tavLst>
                                        <p:tav tm="0">
                                          <p:val>
                                            <p:strVal val="#ppt_w+.3"/>
                                          </p:val>
                                        </p:tav>
                                        <p:tav tm="100000">
                                          <p:val>
                                            <p:strVal val="#ppt_w"/>
                                          </p:val>
                                        </p:tav>
                                      </p:tavLst>
                                    </p:anim>
                                    <p:anim calcmode="lin" valueType="num">
                                      <p:cBhvr>
                                        <p:cTn id="29" dur="1000" fill="hold"/>
                                        <p:tgtEl>
                                          <p:spTgt spid="51203">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51203">
                                            <p:txEl>
                                              <p:pRg st="2" end="2"/>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0" presetClass="entr" presetSubtype="0" decel="100000" fill="hold" grpId="0" nodeType="clickEffect">
                                  <p:stCondLst>
                                    <p:cond delay="0"/>
                                  </p:stCondLst>
                                  <p:childTnLst>
                                    <p:set>
                                      <p:cBhvr>
                                        <p:cTn id="34" dur="0" fill="hold">
                                          <p:stCondLst>
                                            <p:cond delay="0"/>
                                          </p:stCondLst>
                                        </p:cTn>
                                        <p:tgtEl>
                                          <p:spTgt spid="51203">
                                            <p:txEl>
                                              <p:pRg st="3" end="3"/>
                                            </p:txEl>
                                          </p:spTgt>
                                        </p:tgtEl>
                                        <p:attrNameLst>
                                          <p:attrName>style.visibility</p:attrName>
                                        </p:attrNameLst>
                                      </p:cBhvr>
                                      <p:to>
                                        <p:strVal val="visible"/>
                                      </p:to>
                                    </p:set>
                                    <p:anim calcmode="lin" valueType="num">
                                      <p:cBhvr>
                                        <p:cTn id="35" dur="1000" fill="hold"/>
                                        <p:tgtEl>
                                          <p:spTgt spid="51203">
                                            <p:txEl>
                                              <p:pRg st="3" end="3"/>
                                            </p:txEl>
                                          </p:spTgt>
                                        </p:tgtEl>
                                        <p:attrNameLst>
                                          <p:attrName>ppt_w</p:attrName>
                                        </p:attrNameLst>
                                      </p:cBhvr>
                                      <p:tavLst>
                                        <p:tav tm="0">
                                          <p:val>
                                            <p:strVal val="#ppt_w+.3"/>
                                          </p:val>
                                        </p:tav>
                                        <p:tav tm="100000">
                                          <p:val>
                                            <p:strVal val="#ppt_w"/>
                                          </p:val>
                                        </p:tav>
                                      </p:tavLst>
                                    </p:anim>
                                    <p:anim calcmode="lin" valueType="num">
                                      <p:cBhvr>
                                        <p:cTn id="36" dur="1000" fill="hold"/>
                                        <p:tgtEl>
                                          <p:spTgt spid="51203">
                                            <p:txEl>
                                              <p:pRg st="3" end="3"/>
                                            </p:txEl>
                                          </p:spTgt>
                                        </p:tgtEl>
                                        <p:attrNameLst>
                                          <p:attrName>ppt_h</p:attrName>
                                        </p:attrNameLst>
                                      </p:cBhvr>
                                      <p:tavLst>
                                        <p:tav tm="0">
                                          <p:val>
                                            <p:strVal val="#ppt_h"/>
                                          </p:val>
                                        </p:tav>
                                        <p:tav tm="100000">
                                          <p:val>
                                            <p:strVal val="#ppt_h"/>
                                          </p:val>
                                        </p:tav>
                                      </p:tavLst>
                                    </p:anim>
                                    <p:animEffect transition="in" filter="fade">
                                      <p:cBhvr>
                                        <p:cTn id="37" dur="1000"/>
                                        <p:tgtEl>
                                          <p:spTgt spid="512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bldLvl="0"/>
      <p:bldP spid="51203" grpId="0" build="p"/>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标题 52225">
            <a:extLst>
              <a:ext uri="{FF2B5EF4-FFF2-40B4-BE49-F238E27FC236}">
                <a16:creationId xmlns:a16="http://schemas.microsoft.com/office/drawing/2014/main" id="{5C324F00-EA0F-40BB-8E23-A8F8B5E2104F}"/>
              </a:ext>
            </a:extLst>
          </p:cNvPr>
          <p:cNvSpPr>
            <a:spLocks noChangeArrowheads="1"/>
          </p:cNvSpPr>
          <p:nvPr>
            <p:ph type="title"/>
          </p:nvPr>
        </p:nvSpPr>
        <p:spPr/>
        <p:txBody>
          <a:bodyPr/>
          <a:lstStyle/>
          <a:p>
            <a:r>
              <a:rPr lang="zh-CN" altLang="en-US">
                <a:ea typeface="黑体" panose="02010609060101010101" pitchFamily="49" charset="-122"/>
                <a:sym typeface="Arial" panose="020B0604020202020204" pitchFamily="34" charset="0"/>
              </a:rPr>
              <a:t>德国的联邦补充补助</a:t>
            </a:r>
          </a:p>
        </p:txBody>
      </p:sp>
      <p:sp>
        <p:nvSpPr>
          <p:cNvPr id="52227" name="内容占位符 52226">
            <a:extLst>
              <a:ext uri="{FF2B5EF4-FFF2-40B4-BE49-F238E27FC236}">
                <a16:creationId xmlns:a16="http://schemas.microsoft.com/office/drawing/2014/main" id="{83B28296-25E9-450D-9C81-2E8637929D81}"/>
              </a:ext>
            </a:extLst>
          </p:cNvPr>
          <p:cNvSpPr>
            <a:spLocks noChangeArrowheads="1"/>
          </p:cNvSpPr>
          <p:nvPr>
            <p:ph idx="1"/>
          </p:nvPr>
        </p:nvSpPr>
        <p:spPr/>
        <p:txBody>
          <a:bodyPr/>
          <a:lstStyle/>
          <a:p>
            <a:pPr>
              <a:lnSpc>
                <a:spcPct val="90000"/>
              </a:lnSpc>
            </a:pPr>
            <a:r>
              <a:rPr lang="zh-CN" altLang="en-US">
                <a:latin typeface="黑体" panose="02010609060101010101" pitchFamily="49" charset="-122"/>
                <a:ea typeface="黑体" panose="02010609060101010101" pitchFamily="49" charset="-122"/>
              </a:rPr>
              <a:t>联邦补充补助主要用于补贴贫困州，不采取公式化的办法，而是根据一些特殊的需求来确定对特别地区的补助额。</a:t>
            </a:r>
          </a:p>
          <a:p>
            <a:pPr>
              <a:lnSpc>
                <a:spcPct val="90000"/>
              </a:lnSpc>
            </a:pPr>
            <a:r>
              <a:rPr lang="zh-CN" altLang="en-US">
                <a:latin typeface="黑体" panose="02010609060101010101" pitchFamily="49" charset="-122"/>
                <a:ea typeface="黑体" panose="02010609060101010101" pitchFamily="49" charset="-122"/>
              </a:rPr>
              <a:t>为平衡州际间财力而给予贫困州的拨款</a:t>
            </a:r>
          </a:p>
          <a:p>
            <a:pPr>
              <a:lnSpc>
                <a:spcPct val="90000"/>
              </a:lnSpc>
            </a:pPr>
            <a:r>
              <a:rPr lang="zh-CN" altLang="en-US">
                <a:latin typeface="黑体" panose="02010609060101010101" pitchFamily="49" charset="-122"/>
                <a:ea typeface="黑体" panose="02010609060101010101" pitchFamily="49" charset="-122"/>
              </a:rPr>
              <a:t>联邦政府特别补助</a:t>
            </a:r>
          </a:p>
          <a:p>
            <a:pPr>
              <a:lnSpc>
                <a:spcPct val="90000"/>
              </a:lnSpc>
            </a:pPr>
            <a:r>
              <a:rPr lang="zh-CN" altLang="en-US">
                <a:latin typeface="黑体" panose="02010609060101010101" pitchFamily="49" charset="-122"/>
                <a:ea typeface="黑体" panose="02010609060101010101" pitchFamily="49" charset="-122"/>
              </a:rPr>
              <a:t>对部分属于州和地方事权范围的重要支出和投资项目的拨款</a:t>
            </a:r>
          </a:p>
          <a:p>
            <a:pPr>
              <a:lnSpc>
                <a:spcPct val="90000"/>
              </a:lnSpc>
            </a:pPr>
            <a:r>
              <a:rPr lang="zh-CN" altLang="en-US">
                <a:latin typeface="黑体" panose="02010609060101010101" pitchFamily="49" charset="-122"/>
                <a:ea typeface="黑体" panose="02010609060101010101" pitchFamily="49" charset="-122"/>
              </a:rPr>
              <a:t>对州的部分负担较重的支付项目和联邦委托给州的任务进行的拨款</a:t>
            </a:r>
          </a:p>
          <a:p>
            <a:pPr>
              <a:lnSpc>
                <a:spcPct val="90000"/>
              </a:lnSpc>
            </a:pPr>
            <a:r>
              <a:rPr lang="zh-CN" altLang="en-US">
                <a:latin typeface="黑体" panose="02010609060101010101" pitchFamily="49" charset="-122"/>
                <a:ea typeface="黑体" panose="02010609060101010101" pitchFamily="49" charset="-122"/>
              </a:rPr>
              <a:t>“共同任务”补助</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52226"/>
                                        </p:tgtEl>
                                        <p:attrNameLst>
                                          <p:attrName>style.visibility</p:attrName>
                                        </p:attrNameLst>
                                      </p:cBhvr>
                                      <p:to>
                                        <p:strVal val="visible"/>
                                      </p:to>
                                    </p:set>
                                    <p:anim calcmode="lin" valueType="num">
                                      <p:cBhvr>
                                        <p:cTn id="7" dur="1000" fill="hold"/>
                                        <p:tgtEl>
                                          <p:spTgt spid="52226"/>
                                        </p:tgtEl>
                                        <p:attrNameLst>
                                          <p:attrName>ppt_x</p:attrName>
                                        </p:attrNameLst>
                                      </p:cBhvr>
                                      <p:tavLst>
                                        <p:tav tm="0">
                                          <p:val>
                                            <p:strVal val="#ppt_x-.2"/>
                                          </p:val>
                                        </p:tav>
                                        <p:tav tm="100000">
                                          <p:val>
                                            <p:strVal val="#ppt_x"/>
                                          </p:val>
                                        </p:tav>
                                      </p:tavLst>
                                    </p:anim>
                                    <p:anim calcmode="lin" valueType="num">
                                      <p:cBhvr>
                                        <p:cTn id="8" dur="1000" fill="hold"/>
                                        <p:tgtEl>
                                          <p:spTgt spid="522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5222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0" presetClass="entr" presetSubtype="0" fill="hold" grpId="0" nodeType="clickEffect">
                                  <p:stCondLst>
                                    <p:cond delay="0"/>
                                  </p:stCondLst>
                                  <p:childTnLst>
                                    <p:set>
                                      <p:cBhvr>
                                        <p:cTn id="13" dur="0" fill="hold">
                                          <p:stCondLst>
                                            <p:cond delay="0"/>
                                          </p:stCondLst>
                                        </p:cTn>
                                        <p:tgtEl>
                                          <p:spTgt spid="52227">
                                            <p:txEl>
                                              <p:pRg st="0" end="0"/>
                                            </p:txEl>
                                          </p:spTgt>
                                        </p:tgtEl>
                                        <p:attrNameLst>
                                          <p:attrName>style.visibility</p:attrName>
                                        </p:attrNameLst>
                                      </p:cBhvr>
                                      <p:to>
                                        <p:strVal val="visible"/>
                                      </p:to>
                                    </p:set>
                                    <p:animEffect transition="in" filter="fade">
                                      <p:cBhvr>
                                        <p:cTn id="14" dur="500"/>
                                        <p:tgtEl>
                                          <p:spTgt spid="52227">
                                            <p:txEl>
                                              <p:pRg st="0" end="0"/>
                                            </p:txEl>
                                          </p:spTgt>
                                        </p:tgtEl>
                                      </p:cBhvr>
                                    </p:animEffect>
                                    <p:anim calcmode="lin" valueType="num">
                                      <p:cBhvr>
                                        <p:cTn id="15" dur="500" fill="hold"/>
                                        <p:tgtEl>
                                          <p:spTgt spid="5222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52227">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0" presetClass="entr" presetSubtype="0" fill="hold" grpId="0" nodeType="clickEffect">
                                  <p:stCondLst>
                                    <p:cond delay="0"/>
                                  </p:stCondLst>
                                  <p:childTnLst>
                                    <p:set>
                                      <p:cBhvr>
                                        <p:cTn id="20" dur="0" fill="hold">
                                          <p:stCondLst>
                                            <p:cond delay="0"/>
                                          </p:stCondLst>
                                        </p:cTn>
                                        <p:tgtEl>
                                          <p:spTgt spid="52227">
                                            <p:txEl>
                                              <p:pRg st="1" end="1"/>
                                            </p:txEl>
                                          </p:spTgt>
                                        </p:tgtEl>
                                        <p:attrNameLst>
                                          <p:attrName>style.visibility</p:attrName>
                                        </p:attrNameLst>
                                      </p:cBhvr>
                                      <p:to>
                                        <p:strVal val="visible"/>
                                      </p:to>
                                    </p:set>
                                    <p:animEffect transition="in" filter="fade">
                                      <p:cBhvr>
                                        <p:cTn id="21" dur="500"/>
                                        <p:tgtEl>
                                          <p:spTgt spid="52227">
                                            <p:txEl>
                                              <p:pRg st="1" end="1"/>
                                            </p:txEl>
                                          </p:spTgt>
                                        </p:tgtEl>
                                      </p:cBhvr>
                                    </p:animEffect>
                                    <p:anim calcmode="lin" valueType="num">
                                      <p:cBhvr>
                                        <p:cTn id="22" dur="500" fill="hold"/>
                                        <p:tgtEl>
                                          <p:spTgt spid="52227">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52227">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0" presetClass="entr" presetSubtype="0" fill="hold" grpId="0" nodeType="clickEffect">
                                  <p:stCondLst>
                                    <p:cond delay="0"/>
                                  </p:stCondLst>
                                  <p:childTnLst>
                                    <p:set>
                                      <p:cBhvr>
                                        <p:cTn id="27" dur="0" fill="hold">
                                          <p:stCondLst>
                                            <p:cond delay="0"/>
                                          </p:stCondLst>
                                        </p:cTn>
                                        <p:tgtEl>
                                          <p:spTgt spid="52227">
                                            <p:txEl>
                                              <p:pRg st="2" end="2"/>
                                            </p:txEl>
                                          </p:spTgt>
                                        </p:tgtEl>
                                        <p:attrNameLst>
                                          <p:attrName>style.visibility</p:attrName>
                                        </p:attrNameLst>
                                      </p:cBhvr>
                                      <p:to>
                                        <p:strVal val="visible"/>
                                      </p:to>
                                    </p:set>
                                    <p:animEffect transition="in" filter="fade">
                                      <p:cBhvr>
                                        <p:cTn id="28" dur="500"/>
                                        <p:tgtEl>
                                          <p:spTgt spid="52227">
                                            <p:txEl>
                                              <p:pRg st="2" end="2"/>
                                            </p:txEl>
                                          </p:spTgt>
                                        </p:tgtEl>
                                      </p:cBhvr>
                                    </p:animEffect>
                                    <p:anim calcmode="lin" valueType="num">
                                      <p:cBhvr>
                                        <p:cTn id="29" dur="500" fill="hold"/>
                                        <p:tgtEl>
                                          <p:spTgt spid="52227">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52227">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0" presetClass="entr" presetSubtype="0" fill="hold" grpId="0" nodeType="clickEffect">
                                  <p:stCondLst>
                                    <p:cond delay="0"/>
                                  </p:stCondLst>
                                  <p:childTnLst>
                                    <p:set>
                                      <p:cBhvr>
                                        <p:cTn id="34" dur="0" fill="hold">
                                          <p:stCondLst>
                                            <p:cond delay="0"/>
                                          </p:stCondLst>
                                        </p:cTn>
                                        <p:tgtEl>
                                          <p:spTgt spid="52227">
                                            <p:txEl>
                                              <p:pRg st="3" end="3"/>
                                            </p:txEl>
                                          </p:spTgt>
                                        </p:tgtEl>
                                        <p:attrNameLst>
                                          <p:attrName>style.visibility</p:attrName>
                                        </p:attrNameLst>
                                      </p:cBhvr>
                                      <p:to>
                                        <p:strVal val="visible"/>
                                      </p:to>
                                    </p:set>
                                    <p:animEffect transition="in" filter="fade">
                                      <p:cBhvr>
                                        <p:cTn id="35" dur="500"/>
                                        <p:tgtEl>
                                          <p:spTgt spid="52227">
                                            <p:txEl>
                                              <p:pRg st="3" end="3"/>
                                            </p:txEl>
                                          </p:spTgt>
                                        </p:tgtEl>
                                      </p:cBhvr>
                                    </p:animEffect>
                                    <p:anim calcmode="lin" valueType="num">
                                      <p:cBhvr>
                                        <p:cTn id="36" dur="500" fill="hold"/>
                                        <p:tgtEl>
                                          <p:spTgt spid="52227">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52227">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0" presetClass="entr" presetSubtype="0" fill="hold" grpId="0" nodeType="clickEffect">
                                  <p:stCondLst>
                                    <p:cond delay="0"/>
                                  </p:stCondLst>
                                  <p:childTnLst>
                                    <p:set>
                                      <p:cBhvr>
                                        <p:cTn id="41" dur="0" fill="hold">
                                          <p:stCondLst>
                                            <p:cond delay="0"/>
                                          </p:stCondLst>
                                        </p:cTn>
                                        <p:tgtEl>
                                          <p:spTgt spid="52227">
                                            <p:txEl>
                                              <p:pRg st="4" end="4"/>
                                            </p:txEl>
                                          </p:spTgt>
                                        </p:tgtEl>
                                        <p:attrNameLst>
                                          <p:attrName>style.visibility</p:attrName>
                                        </p:attrNameLst>
                                      </p:cBhvr>
                                      <p:to>
                                        <p:strVal val="visible"/>
                                      </p:to>
                                    </p:set>
                                    <p:animEffect transition="in" filter="fade">
                                      <p:cBhvr>
                                        <p:cTn id="42" dur="500"/>
                                        <p:tgtEl>
                                          <p:spTgt spid="52227">
                                            <p:txEl>
                                              <p:pRg st="4" end="4"/>
                                            </p:txEl>
                                          </p:spTgt>
                                        </p:tgtEl>
                                      </p:cBhvr>
                                    </p:animEffect>
                                    <p:anim calcmode="lin" valueType="num">
                                      <p:cBhvr>
                                        <p:cTn id="43" dur="500" fill="hold"/>
                                        <p:tgtEl>
                                          <p:spTgt spid="52227">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52227">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0" presetClass="entr" presetSubtype="0" fill="hold" grpId="0" nodeType="clickEffect">
                                  <p:stCondLst>
                                    <p:cond delay="0"/>
                                  </p:stCondLst>
                                  <p:childTnLst>
                                    <p:set>
                                      <p:cBhvr>
                                        <p:cTn id="48" dur="0" fill="hold">
                                          <p:stCondLst>
                                            <p:cond delay="0"/>
                                          </p:stCondLst>
                                        </p:cTn>
                                        <p:tgtEl>
                                          <p:spTgt spid="52227">
                                            <p:txEl>
                                              <p:pRg st="5" end="5"/>
                                            </p:txEl>
                                          </p:spTgt>
                                        </p:tgtEl>
                                        <p:attrNameLst>
                                          <p:attrName>style.visibility</p:attrName>
                                        </p:attrNameLst>
                                      </p:cBhvr>
                                      <p:to>
                                        <p:strVal val="visible"/>
                                      </p:to>
                                    </p:set>
                                    <p:animEffect transition="in" filter="fade">
                                      <p:cBhvr>
                                        <p:cTn id="49" dur="500"/>
                                        <p:tgtEl>
                                          <p:spTgt spid="52227">
                                            <p:txEl>
                                              <p:pRg st="5" end="5"/>
                                            </p:txEl>
                                          </p:spTgt>
                                        </p:tgtEl>
                                      </p:cBhvr>
                                    </p:animEffect>
                                    <p:anim calcmode="lin" valueType="num">
                                      <p:cBhvr>
                                        <p:cTn id="50" dur="500" fill="hold"/>
                                        <p:tgtEl>
                                          <p:spTgt spid="52227">
                                            <p:txEl>
                                              <p:pRg st="5" end="5"/>
                                            </p:txEl>
                                          </p:spTgt>
                                        </p:tgtEl>
                                        <p:attrNameLst>
                                          <p:attrName>ppt_x</p:attrName>
                                        </p:attrNameLst>
                                      </p:cBhvr>
                                      <p:tavLst>
                                        <p:tav tm="0">
                                          <p:val>
                                            <p:strVal val="#ppt_x"/>
                                          </p:val>
                                        </p:tav>
                                        <p:tav tm="100000">
                                          <p:val>
                                            <p:strVal val="#ppt_x"/>
                                          </p:val>
                                        </p:tav>
                                      </p:tavLst>
                                    </p:anim>
                                    <p:anim calcmode="lin" valueType="num">
                                      <p:cBhvr>
                                        <p:cTn id="51" dur="500" fill="hold"/>
                                        <p:tgtEl>
                                          <p:spTgt spid="52227">
                                            <p:txEl>
                                              <p:pRg st="5" end="5"/>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bldLvl="0"/>
      <p:bldP spid="52227"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标题 9217">
            <a:extLst>
              <a:ext uri="{FF2B5EF4-FFF2-40B4-BE49-F238E27FC236}">
                <a16:creationId xmlns:a16="http://schemas.microsoft.com/office/drawing/2014/main" id="{A88B2718-46FE-4A3B-8101-0A3379643CB4}"/>
              </a:ext>
            </a:extLst>
          </p:cNvPr>
          <p:cNvSpPr>
            <a:spLocks noChangeArrowheads="1"/>
          </p:cNvSpPr>
          <p:nvPr>
            <p:ph type="title"/>
          </p:nvPr>
        </p:nvSpPr>
        <p:spPr>
          <a:xfrm>
            <a:off x="346075" y="222250"/>
            <a:ext cx="6975475" cy="593725"/>
          </a:xfrm>
        </p:spPr>
        <p:txBody>
          <a:bodyPr/>
          <a:lstStyle/>
          <a:p>
            <a:r>
              <a:rPr lang="zh-CN" altLang="en-US">
                <a:latin typeface="黑体" panose="02010609060101010101" pitchFamily="49" charset="-122"/>
                <a:ea typeface="黑体" panose="02010609060101010101" pitchFamily="49" charset="-122"/>
              </a:rPr>
              <a:t>5.1.2 政府间财政转移支付的分类</a:t>
            </a:r>
          </a:p>
        </p:txBody>
      </p:sp>
      <p:sp>
        <p:nvSpPr>
          <p:cNvPr id="9219" name="内容占位符 9218">
            <a:extLst>
              <a:ext uri="{FF2B5EF4-FFF2-40B4-BE49-F238E27FC236}">
                <a16:creationId xmlns:a16="http://schemas.microsoft.com/office/drawing/2014/main" id="{8F66D35C-D8DD-4DA5-8D4D-D61DD37AA72E}"/>
              </a:ext>
            </a:extLst>
          </p:cNvPr>
          <p:cNvSpPr>
            <a:spLocks noChangeArrowheads="1"/>
          </p:cNvSpPr>
          <p:nvPr>
            <p:ph idx="1"/>
          </p:nvPr>
        </p:nvSpPr>
        <p:spPr>
          <a:xfrm>
            <a:off x="455613" y="1535113"/>
            <a:ext cx="8229600" cy="3830637"/>
          </a:xfrm>
        </p:spPr>
        <p:txBody>
          <a:bodyPr/>
          <a:lstStyle/>
          <a:p>
            <a:r>
              <a:rPr lang="zh-CN" altLang="en-US">
                <a:latin typeface="楷体_GB2312" pitchFamily="1" charset="-122"/>
                <a:ea typeface="黑体" panose="02010609060101010101" pitchFamily="49" charset="-122"/>
              </a:rPr>
              <a:t>无条件财政转移支付</a:t>
            </a:r>
            <a:r>
              <a:rPr lang="en-US" altLang="zh-CN">
                <a:latin typeface="楷体_GB2312" pitchFamily="1" charset="-122"/>
                <a:ea typeface="楷体_GB2312" pitchFamily="1" charset="-122"/>
              </a:rPr>
              <a:t>(</a:t>
            </a:r>
            <a:r>
              <a:rPr lang="en-US" altLang="zh-CN">
                <a:latin typeface="Times New Roman" panose="02020603050405020304" pitchFamily="18" charset="0"/>
                <a:ea typeface="楷体_GB2312" pitchFamily="1" charset="-122"/>
              </a:rPr>
              <a:t>Unconditional fiscal transfers / Unconditional grants</a:t>
            </a:r>
            <a:r>
              <a:rPr lang="en-US" altLang="zh-CN">
                <a:latin typeface="楷体_GB2312" pitchFamily="1" charset="-122"/>
                <a:ea typeface="楷体_GB2312" pitchFamily="1" charset="-122"/>
              </a:rPr>
              <a:t>)</a:t>
            </a:r>
          </a:p>
          <a:p>
            <a:r>
              <a:rPr lang="zh-CN" altLang="en-US">
                <a:latin typeface="楷体_GB2312" pitchFamily="1" charset="-122"/>
                <a:ea typeface="黑体" panose="02010609060101010101" pitchFamily="49" charset="-122"/>
              </a:rPr>
              <a:t>有条件财政转移支付</a:t>
            </a:r>
            <a:r>
              <a:rPr lang="en-US" altLang="zh-CN">
                <a:latin typeface="楷体_GB2312" pitchFamily="1" charset="-122"/>
                <a:ea typeface="楷体_GB2312" pitchFamily="1" charset="-122"/>
              </a:rPr>
              <a:t>(</a:t>
            </a:r>
            <a:r>
              <a:rPr lang="en-US" altLang="zh-CN">
                <a:latin typeface="Times New Roman" panose="02020603050405020304" pitchFamily="18" charset="0"/>
                <a:ea typeface="楷体_GB2312" pitchFamily="1" charset="-122"/>
              </a:rPr>
              <a:t>Conditional fiscal transfers  / Conditional grants</a:t>
            </a:r>
            <a:r>
              <a:rPr lang="en-US" altLang="zh-CN">
                <a:latin typeface="楷体_GB2312" pitchFamily="1" charset="-122"/>
                <a:ea typeface="楷体_GB2312" pitchFamily="1" charset="-122"/>
              </a:rPr>
              <a:t>)</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dissolve">
                                      <p:cBhvr>
                                        <p:cTn id="7" dur="500"/>
                                        <p:tgtEl>
                                          <p:spTgt spid="92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Effect transition="in" filter="dissolve">
                                      <p:cBhvr>
                                        <p:cTn id="12" dur="500"/>
                                        <p:tgtEl>
                                          <p:spTgt spid="921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219">
                                            <p:txEl>
                                              <p:pRg st="1" end="1"/>
                                            </p:txEl>
                                          </p:spTgt>
                                        </p:tgtEl>
                                        <p:attrNameLst>
                                          <p:attrName>style.visibility</p:attrName>
                                        </p:attrNameLst>
                                      </p:cBhvr>
                                      <p:to>
                                        <p:strVal val="visible"/>
                                      </p:to>
                                    </p:set>
                                    <p:animEffect transition="in" filter="dissolve">
                                      <p:cBhvr>
                                        <p:cTn id="17" dur="500"/>
                                        <p:tgtEl>
                                          <p:spTgt spid="92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build="p"/>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标题 53249">
            <a:extLst>
              <a:ext uri="{FF2B5EF4-FFF2-40B4-BE49-F238E27FC236}">
                <a16:creationId xmlns:a16="http://schemas.microsoft.com/office/drawing/2014/main" id="{8EB7B9E2-9836-46BC-B1B8-46F15CD2E03B}"/>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5.5.3 税收返还模式的政府间财政转移支付</a:t>
            </a:r>
          </a:p>
        </p:txBody>
      </p:sp>
      <p:sp>
        <p:nvSpPr>
          <p:cNvPr id="53251" name="内容占位符 53250">
            <a:extLst>
              <a:ext uri="{FF2B5EF4-FFF2-40B4-BE49-F238E27FC236}">
                <a16:creationId xmlns:a16="http://schemas.microsoft.com/office/drawing/2014/main" id="{0B878775-995E-4560-9318-DCB4BBC7A602}"/>
              </a:ext>
            </a:extLst>
          </p:cNvPr>
          <p:cNvSpPr>
            <a:spLocks noChangeArrowheads="1"/>
          </p:cNvSpPr>
          <p:nvPr>
            <p:ph idx="1"/>
          </p:nvPr>
        </p:nvSpPr>
        <p:spPr>
          <a:xfrm>
            <a:off x="466725" y="1773238"/>
            <a:ext cx="8229600" cy="4525962"/>
          </a:xfrm>
        </p:spPr>
        <p:txBody>
          <a:bodyPr/>
          <a:lstStyle/>
          <a:p>
            <a:r>
              <a:rPr lang="zh-CN" altLang="en-US">
                <a:latin typeface="楷体_GB2312" pitchFamily="1" charset="-122"/>
                <a:ea typeface="黑体" panose="02010609060101010101" pitchFamily="49" charset="-122"/>
              </a:rPr>
              <a:t>以日本和韩国为代表。</a:t>
            </a:r>
          </a:p>
          <a:p>
            <a:r>
              <a:rPr lang="zh-CN" altLang="en-US">
                <a:latin typeface="楷体_GB2312" pitchFamily="1" charset="-122"/>
                <a:ea typeface="黑体" panose="02010609060101010101" pitchFamily="49" charset="-122"/>
              </a:rPr>
              <a:t>日本的政府间财政关系有着显著的纵向不平衡特征，需要中央政府对地方政府进行大量的财政转移支付来进行平衡。</a:t>
            </a:r>
          </a:p>
          <a:p>
            <a:r>
              <a:rPr lang="zh-CN" altLang="en-US">
                <a:latin typeface="楷体_GB2312" pitchFamily="1" charset="-122"/>
                <a:ea typeface="黑体" panose="02010609060101010101" pitchFamily="49" charset="-122"/>
              </a:rPr>
              <a:t>日本财政转移支付的形式以税收返还为主，具体包括地方交付税、地方让与税和国库支出金。</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path" presetSubtype="0" accel="50000" decel="50000" fill="hold" grpId="0" nodeType="withEffect">
                                  <p:stCondLst>
                                    <p:cond delay="0"/>
                                  </p:stCondLst>
                                  <p:iterate type="lt">
                                    <p:tmPct val="10000"/>
                                  </p:iterate>
                                  <p:childTnLst>
                                    <p:animMotion origin="layout" path="M 3.61111E-6 3.33333E-6  C 0.06892 3.33333E-6  0.125 0.02847  0.125 0.06389  C 0.125 0.09907  0.06892 0.12777  3.61111E-6 0.12777  C -0.0691 0.12777  -0.125 0.09907  -0.125 0.06389  C -0.125 0.02847  -0.0691 3.33333E-6  3.61111E-6 3.33333E-6  Z " pathEditMode="relative" rAng="0" ptsTypes="">
                                      <p:cBhvr>
                                        <p:cTn id="6" dur="2000" fill="hold"/>
                                        <p:tgtEl>
                                          <p:spTgt spid="53250"/>
                                        </p:tgtEl>
                                        <p:attrNameLst>
                                          <p:attrName>ppt_x,ppt_y</p:attrName>
                                        </p:attrNameLst>
                                      </p:cBhvr>
                                      <p:rCtr x="0" y="0"/>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0" fill="hold">
                                          <p:stCondLst>
                                            <p:cond delay="0"/>
                                          </p:stCondLst>
                                        </p:cTn>
                                        <p:tgtEl>
                                          <p:spTgt spid="53251">
                                            <p:txEl>
                                              <p:pRg st="0" end="0"/>
                                            </p:txEl>
                                          </p:spTgt>
                                        </p:tgtEl>
                                        <p:attrNameLst>
                                          <p:attrName>style.visibility</p:attrName>
                                        </p:attrNameLst>
                                      </p:cBhvr>
                                      <p:to>
                                        <p:strVal val="visible"/>
                                      </p:to>
                                    </p:set>
                                    <p:animEffect transition="in" filter="fade">
                                      <p:cBhvr>
                                        <p:cTn id="11" dur="1000">
                                          <p:stCondLst>
                                            <p:cond delay="0"/>
                                          </p:stCondLst>
                                        </p:cTn>
                                        <p:tgtEl>
                                          <p:spTgt spid="53251">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grpId="0" nodeType="clickEffect">
                                  <p:stCondLst>
                                    <p:cond delay="0"/>
                                  </p:stCondLst>
                                  <p:childTnLst>
                                    <p:set>
                                      <p:cBhvr>
                                        <p:cTn id="15" dur="0" fill="hold">
                                          <p:stCondLst>
                                            <p:cond delay="0"/>
                                          </p:stCondLst>
                                        </p:cTn>
                                        <p:tgtEl>
                                          <p:spTgt spid="53251">
                                            <p:txEl>
                                              <p:pRg st="1" end="1"/>
                                            </p:txEl>
                                          </p:spTgt>
                                        </p:tgtEl>
                                        <p:attrNameLst>
                                          <p:attrName>style.visibility</p:attrName>
                                        </p:attrNameLst>
                                      </p:cBhvr>
                                      <p:to>
                                        <p:strVal val="visible"/>
                                      </p:to>
                                    </p:set>
                                    <p:animEffect transition="in" filter="fade">
                                      <p:cBhvr>
                                        <p:cTn id="16" dur="1000">
                                          <p:stCondLst>
                                            <p:cond delay="0"/>
                                          </p:stCondLst>
                                        </p:cTn>
                                        <p:tgtEl>
                                          <p:spTgt spid="53251">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0" fill="hold">
                                          <p:stCondLst>
                                            <p:cond delay="0"/>
                                          </p:stCondLst>
                                        </p:cTn>
                                        <p:tgtEl>
                                          <p:spTgt spid="53251">
                                            <p:txEl>
                                              <p:pRg st="2" end="2"/>
                                            </p:txEl>
                                          </p:spTgt>
                                        </p:tgtEl>
                                        <p:attrNameLst>
                                          <p:attrName>style.visibility</p:attrName>
                                        </p:attrNameLst>
                                      </p:cBhvr>
                                      <p:to>
                                        <p:strVal val="visible"/>
                                      </p:to>
                                    </p:set>
                                    <p:animEffect transition="in" filter="fade">
                                      <p:cBhvr>
                                        <p:cTn id="21" dur="1000">
                                          <p:stCondLst>
                                            <p:cond delay="0"/>
                                          </p:stCondLst>
                                        </p:cTn>
                                        <p:tgtEl>
                                          <p:spTgt spid="532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build="p"/>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标题 54273">
            <a:extLst>
              <a:ext uri="{FF2B5EF4-FFF2-40B4-BE49-F238E27FC236}">
                <a16:creationId xmlns:a16="http://schemas.microsoft.com/office/drawing/2014/main" id="{B7137035-F1DE-4894-8982-FFD3772BDA60}"/>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税收返还模式的政府间财政转移支付</a:t>
            </a:r>
          </a:p>
        </p:txBody>
      </p:sp>
      <p:sp>
        <p:nvSpPr>
          <p:cNvPr id="54275" name="内容占位符 54274">
            <a:extLst>
              <a:ext uri="{FF2B5EF4-FFF2-40B4-BE49-F238E27FC236}">
                <a16:creationId xmlns:a16="http://schemas.microsoft.com/office/drawing/2014/main" id="{D9314567-F3CF-4E5D-835F-826CD9D4F288}"/>
              </a:ext>
            </a:extLst>
          </p:cNvPr>
          <p:cNvSpPr>
            <a:spLocks noChangeArrowheads="1"/>
          </p:cNvSpPr>
          <p:nvPr>
            <p:ph idx="1"/>
          </p:nvPr>
        </p:nvSpPr>
        <p:spPr>
          <a:xfrm>
            <a:off x="468313" y="1701800"/>
            <a:ext cx="8229600" cy="4525963"/>
          </a:xfrm>
        </p:spPr>
        <p:txBody>
          <a:bodyPr/>
          <a:lstStyle/>
          <a:p>
            <a:r>
              <a:rPr lang="zh-CN" altLang="en-US">
                <a:latin typeface="黑体" panose="02010609060101010101" pitchFamily="49" charset="-122"/>
                <a:ea typeface="黑体" panose="02010609060101010101" pitchFamily="49" charset="-122"/>
              </a:rPr>
              <a:t>地方交付税</a:t>
            </a:r>
            <a:r>
              <a:rPr lang="en-US" altLang="zh-CN">
                <a:latin typeface="黑体" panose="02010609060101010101" pitchFamily="49" charset="-122"/>
                <a:ea typeface="黑体" panose="02010609060101010101" pitchFamily="49" charset="-122"/>
              </a:rPr>
              <a:t>:</a:t>
            </a:r>
            <a:r>
              <a:rPr lang="zh-CN" altLang="en-US">
                <a:latin typeface="黑体" panose="02010609060101010101" pitchFamily="49" charset="-122"/>
                <a:ea typeface="黑体" panose="02010609060101010101" pitchFamily="49" charset="-122"/>
              </a:rPr>
              <a:t>由以平衡各地区财力、实现财政均衡为目标。</a:t>
            </a:r>
          </a:p>
          <a:p>
            <a:r>
              <a:rPr lang="zh-CN" altLang="en-US">
                <a:latin typeface="黑体" panose="02010609060101010101" pitchFamily="49" charset="-122"/>
                <a:ea typeface="黑体" panose="02010609060101010101" pitchFamily="49" charset="-122"/>
              </a:rPr>
              <a:t>地方让与税：主要目的在于充实和增加地方修建公路、港口等基础设施的财力。</a:t>
            </a:r>
          </a:p>
          <a:p>
            <a:r>
              <a:rPr lang="zh-CN" altLang="en-US">
                <a:latin typeface="黑体" panose="02010609060101010101" pitchFamily="49" charset="-122"/>
                <a:ea typeface="黑体" panose="02010609060101010101" pitchFamily="49" charset="-122"/>
              </a:rPr>
              <a:t>国库支出金：集规定用途和附加条件于一身，包括国库负担金、国库委托金、国库补助金。</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0" fill="hold">
                                          <p:stCondLst>
                                            <p:cond delay="0"/>
                                          </p:stCondLst>
                                        </p:cTn>
                                        <p:tgtEl>
                                          <p:spTgt spid="54274"/>
                                        </p:tgtEl>
                                        <p:attrNameLst>
                                          <p:attrName>style.visibility</p:attrName>
                                        </p:attrNameLst>
                                      </p:cBhvr>
                                      <p:to>
                                        <p:strVal val="visible"/>
                                      </p:to>
                                    </p:set>
                                    <p:animEffect transition="in" filter="fade">
                                      <p:cBhvr>
                                        <p:cTn id="7" dur="1000"/>
                                        <p:tgtEl>
                                          <p:spTgt spid="54274"/>
                                        </p:tgtEl>
                                      </p:cBhvr>
                                    </p:animEffect>
                                    <p:anim calcmode="lin" valueType="num">
                                      <p:cBhvr>
                                        <p:cTn id="8" dur="1000" fill="hold"/>
                                        <p:tgtEl>
                                          <p:spTgt spid="54274"/>
                                        </p:tgtEl>
                                        <p:attrNameLst>
                                          <p:attrName>ppt_x</p:attrName>
                                        </p:attrNameLst>
                                      </p:cBhvr>
                                      <p:tavLst>
                                        <p:tav tm="0">
                                          <p:val>
                                            <p:strVal val="#ppt_x"/>
                                          </p:val>
                                        </p:tav>
                                        <p:tav tm="100000">
                                          <p:val>
                                            <p:strVal val="#ppt_x"/>
                                          </p:val>
                                        </p:tav>
                                      </p:tavLst>
                                    </p:anim>
                                    <p:anim calcmode="lin" valueType="num">
                                      <p:cBhvr>
                                        <p:cTn id="9" dur="897" decel="100000" fill="hold"/>
                                        <p:tgtEl>
                                          <p:spTgt spid="54274"/>
                                        </p:tgtEl>
                                        <p:attrNameLst>
                                          <p:attrName>ppt_y</p:attrName>
                                        </p:attrNameLst>
                                      </p:cBhvr>
                                      <p:tavLst>
                                        <p:tav tm="0">
                                          <p:val>
                                            <p:strVal val="#ppt_y+1"/>
                                          </p:val>
                                        </p:tav>
                                        <p:tav tm="100000">
                                          <p:val>
                                            <p:strVal val="#ppt_y-.03"/>
                                          </p:val>
                                        </p:tav>
                                      </p:tavLst>
                                    </p:anim>
                                    <p:anim calcmode="lin" valueType="num">
                                      <p:cBhvr>
                                        <p:cTn id="10" dur="97" accel="100000" fill="hold">
                                          <p:stCondLst>
                                            <p:cond delay="897"/>
                                          </p:stCondLst>
                                        </p:cTn>
                                        <p:tgtEl>
                                          <p:spTgt spid="54274"/>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0" fill="hold">
                                          <p:stCondLst>
                                            <p:cond delay="0"/>
                                          </p:stCondLst>
                                        </p:cTn>
                                        <p:tgtEl>
                                          <p:spTgt spid="54275">
                                            <p:txEl>
                                              <p:pRg st="0" end="0"/>
                                            </p:txEl>
                                          </p:spTgt>
                                        </p:tgtEl>
                                        <p:attrNameLst>
                                          <p:attrName>style.visibility</p:attrName>
                                        </p:attrNameLst>
                                      </p:cBhvr>
                                      <p:to>
                                        <p:strVal val="visible"/>
                                      </p:to>
                                    </p:set>
                                    <p:animEffect transition="in" filter="fade">
                                      <p:cBhvr>
                                        <p:cTn id="15" dur="1000"/>
                                        <p:tgtEl>
                                          <p:spTgt spid="54275">
                                            <p:txEl>
                                              <p:pRg st="0" end="0"/>
                                            </p:txEl>
                                          </p:spTgt>
                                        </p:tgtEl>
                                      </p:cBhvr>
                                    </p:animEffect>
                                    <p:anim calcmode="lin" valueType="num">
                                      <p:cBhvr>
                                        <p:cTn id="16" dur="1000" fill="hold"/>
                                        <p:tgtEl>
                                          <p:spTgt spid="54275">
                                            <p:txEl>
                                              <p:pRg st="0" end="0"/>
                                            </p:txEl>
                                          </p:spTgt>
                                        </p:tgtEl>
                                        <p:attrNameLst>
                                          <p:attrName>ppt_x</p:attrName>
                                        </p:attrNameLst>
                                      </p:cBhvr>
                                      <p:tavLst>
                                        <p:tav tm="0">
                                          <p:val>
                                            <p:strVal val="#ppt_x"/>
                                          </p:val>
                                        </p:tav>
                                        <p:tav tm="100000">
                                          <p:val>
                                            <p:strVal val="#ppt_x"/>
                                          </p:val>
                                        </p:tav>
                                      </p:tavLst>
                                    </p:anim>
                                    <p:anim calcmode="lin" valueType="num">
                                      <p:cBhvr>
                                        <p:cTn id="17" dur="897" decel="100000" fill="hold"/>
                                        <p:tgtEl>
                                          <p:spTgt spid="54275">
                                            <p:txEl>
                                              <p:pRg st="0" end="0"/>
                                            </p:txEl>
                                          </p:spTgt>
                                        </p:tgtEl>
                                        <p:attrNameLst>
                                          <p:attrName>ppt_y</p:attrName>
                                        </p:attrNameLst>
                                      </p:cBhvr>
                                      <p:tavLst>
                                        <p:tav tm="0">
                                          <p:val>
                                            <p:strVal val="#ppt_y+1"/>
                                          </p:val>
                                        </p:tav>
                                        <p:tav tm="100000">
                                          <p:val>
                                            <p:strVal val="#ppt_y-.03"/>
                                          </p:val>
                                        </p:tav>
                                      </p:tavLst>
                                    </p:anim>
                                    <p:anim calcmode="lin" valueType="num">
                                      <p:cBhvr>
                                        <p:cTn id="18" dur="97" accel="100000" fill="hold">
                                          <p:stCondLst>
                                            <p:cond delay="897"/>
                                          </p:stCondLst>
                                        </p:cTn>
                                        <p:tgtEl>
                                          <p:spTgt spid="54275">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0" fill="hold">
                                          <p:stCondLst>
                                            <p:cond delay="0"/>
                                          </p:stCondLst>
                                        </p:cTn>
                                        <p:tgtEl>
                                          <p:spTgt spid="54275">
                                            <p:txEl>
                                              <p:pRg st="1" end="1"/>
                                            </p:txEl>
                                          </p:spTgt>
                                        </p:tgtEl>
                                        <p:attrNameLst>
                                          <p:attrName>style.visibility</p:attrName>
                                        </p:attrNameLst>
                                      </p:cBhvr>
                                      <p:to>
                                        <p:strVal val="visible"/>
                                      </p:to>
                                    </p:set>
                                    <p:animEffect transition="in" filter="fade">
                                      <p:cBhvr>
                                        <p:cTn id="23" dur="1000"/>
                                        <p:tgtEl>
                                          <p:spTgt spid="54275">
                                            <p:txEl>
                                              <p:pRg st="1" end="1"/>
                                            </p:txEl>
                                          </p:spTgt>
                                        </p:tgtEl>
                                      </p:cBhvr>
                                    </p:animEffect>
                                    <p:anim calcmode="lin" valueType="num">
                                      <p:cBhvr>
                                        <p:cTn id="24" dur="1000" fill="hold"/>
                                        <p:tgtEl>
                                          <p:spTgt spid="54275">
                                            <p:txEl>
                                              <p:pRg st="1" end="1"/>
                                            </p:txEl>
                                          </p:spTgt>
                                        </p:tgtEl>
                                        <p:attrNameLst>
                                          <p:attrName>ppt_x</p:attrName>
                                        </p:attrNameLst>
                                      </p:cBhvr>
                                      <p:tavLst>
                                        <p:tav tm="0">
                                          <p:val>
                                            <p:strVal val="#ppt_x"/>
                                          </p:val>
                                        </p:tav>
                                        <p:tav tm="100000">
                                          <p:val>
                                            <p:strVal val="#ppt_x"/>
                                          </p:val>
                                        </p:tav>
                                      </p:tavLst>
                                    </p:anim>
                                    <p:anim calcmode="lin" valueType="num">
                                      <p:cBhvr>
                                        <p:cTn id="25" dur="897" decel="100000" fill="hold"/>
                                        <p:tgtEl>
                                          <p:spTgt spid="54275">
                                            <p:txEl>
                                              <p:pRg st="1" end="1"/>
                                            </p:txEl>
                                          </p:spTgt>
                                        </p:tgtEl>
                                        <p:attrNameLst>
                                          <p:attrName>ppt_y</p:attrName>
                                        </p:attrNameLst>
                                      </p:cBhvr>
                                      <p:tavLst>
                                        <p:tav tm="0">
                                          <p:val>
                                            <p:strVal val="#ppt_y+1"/>
                                          </p:val>
                                        </p:tav>
                                        <p:tav tm="100000">
                                          <p:val>
                                            <p:strVal val="#ppt_y-.03"/>
                                          </p:val>
                                        </p:tav>
                                      </p:tavLst>
                                    </p:anim>
                                    <p:anim calcmode="lin" valueType="num">
                                      <p:cBhvr>
                                        <p:cTn id="26" dur="97" accel="100000" fill="hold">
                                          <p:stCondLst>
                                            <p:cond delay="897"/>
                                          </p:stCondLst>
                                        </p:cTn>
                                        <p:tgtEl>
                                          <p:spTgt spid="54275">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grpId="0" nodeType="clickEffect">
                                  <p:stCondLst>
                                    <p:cond delay="0"/>
                                  </p:stCondLst>
                                  <p:childTnLst>
                                    <p:set>
                                      <p:cBhvr>
                                        <p:cTn id="30" dur="0" fill="hold">
                                          <p:stCondLst>
                                            <p:cond delay="0"/>
                                          </p:stCondLst>
                                        </p:cTn>
                                        <p:tgtEl>
                                          <p:spTgt spid="54275">
                                            <p:txEl>
                                              <p:pRg st="2" end="2"/>
                                            </p:txEl>
                                          </p:spTgt>
                                        </p:tgtEl>
                                        <p:attrNameLst>
                                          <p:attrName>style.visibility</p:attrName>
                                        </p:attrNameLst>
                                      </p:cBhvr>
                                      <p:to>
                                        <p:strVal val="visible"/>
                                      </p:to>
                                    </p:set>
                                    <p:animEffect transition="in" filter="fade">
                                      <p:cBhvr>
                                        <p:cTn id="31" dur="1000"/>
                                        <p:tgtEl>
                                          <p:spTgt spid="54275">
                                            <p:txEl>
                                              <p:pRg st="2" end="2"/>
                                            </p:txEl>
                                          </p:spTgt>
                                        </p:tgtEl>
                                      </p:cBhvr>
                                    </p:animEffect>
                                    <p:anim calcmode="lin" valueType="num">
                                      <p:cBhvr>
                                        <p:cTn id="32" dur="1000" fill="hold"/>
                                        <p:tgtEl>
                                          <p:spTgt spid="54275">
                                            <p:txEl>
                                              <p:pRg st="2" end="2"/>
                                            </p:txEl>
                                          </p:spTgt>
                                        </p:tgtEl>
                                        <p:attrNameLst>
                                          <p:attrName>ppt_x</p:attrName>
                                        </p:attrNameLst>
                                      </p:cBhvr>
                                      <p:tavLst>
                                        <p:tav tm="0">
                                          <p:val>
                                            <p:strVal val="#ppt_x"/>
                                          </p:val>
                                        </p:tav>
                                        <p:tav tm="100000">
                                          <p:val>
                                            <p:strVal val="#ppt_x"/>
                                          </p:val>
                                        </p:tav>
                                      </p:tavLst>
                                    </p:anim>
                                    <p:anim calcmode="lin" valueType="num">
                                      <p:cBhvr>
                                        <p:cTn id="33" dur="897" decel="100000" fill="hold"/>
                                        <p:tgtEl>
                                          <p:spTgt spid="54275">
                                            <p:txEl>
                                              <p:pRg st="2" end="2"/>
                                            </p:txEl>
                                          </p:spTgt>
                                        </p:tgtEl>
                                        <p:attrNameLst>
                                          <p:attrName>ppt_y</p:attrName>
                                        </p:attrNameLst>
                                      </p:cBhvr>
                                      <p:tavLst>
                                        <p:tav tm="0">
                                          <p:val>
                                            <p:strVal val="#ppt_y+1"/>
                                          </p:val>
                                        </p:tav>
                                        <p:tav tm="100000">
                                          <p:val>
                                            <p:strVal val="#ppt_y-.03"/>
                                          </p:val>
                                        </p:tav>
                                      </p:tavLst>
                                    </p:anim>
                                    <p:anim calcmode="lin" valueType="num">
                                      <p:cBhvr>
                                        <p:cTn id="34" dur="97" accel="100000" fill="hold">
                                          <p:stCondLst>
                                            <p:cond delay="897"/>
                                          </p:stCondLst>
                                        </p:cTn>
                                        <p:tgtEl>
                                          <p:spTgt spid="54275">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build="p"/>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标题 55297">
            <a:extLst>
              <a:ext uri="{FF2B5EF4-FFF2-40B4-BE49-F238E27FC236}">
                <a16:creationId xmlns:a16="http://schemas.microsoft.com/office/drawing/2014/main" id="{190B4341-1282-4608-9B93-68DDE48AE8A8}"/>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5.5.4 各国财政转移支付制度的共性</a:t>
            </a:r>
          </a:p>
        </p:txBody>
      </p:sp>
      <p:sp>
        <p:nvSpPr>
          <p:cNvPr id="55299" name="内容占位符 55298">
            <a:extLst>
              <a:ext uri="{FF2B5EF4-FFF2-40B4-BE49-F238E27FC236}">
                <a16:creationId xmlns:a16="http://schemas.microsoft.com/office/drawing/2014/main" id="{F49E11D7-7C55-4C7D-B19D-BA5E07B616FC}"/>
              </a:ext>
            </a:extLst>
          </p:cNvPr>
          <p:cNvSpPr>
            <a:spLocks noChangeArrowheads="1"/>
          </p:cNvSpPr>
          <p:nvPr>
            <p:ph idx="1"/>
          </p:nvPr>
        </p:nvSpPr>
        <p:spPr>
          <a:xfrm>
            <a:off x="468313" y="1701800"/>
            <a:ext cx="8229600" cy="4525963"/>
          </a:xfrm>
        </p:spPr>
        <p:txBody>
          <a:bodyPr/>
          <a:lstStyle/>
          <a:p>
            <a:r>
              <a:rPr lang="zh-CN" altLang="en-US">
                <a:latin typeface="黑体" panose="02010609060101010101" pitchFamily="49" charset="-122"/>
                <a:ea typeface="黑体" panose="02010609060101010101" pitchFamily="49" charset="-122"/>
              </a:rPr>
              <a:t>在交叉运用多种财政转移支付手段的同时，选择并运用一种主要的财政转移支付方式。</a:t>
            </a:r>
          </a:p>
          <a:p>
            <a:r>
              <a:rPr lang="zh-CN" altLang="en-US">
                <a:latin typeface="黑体" panose="02010609060101010101" pitchFamily="49" charset="-122"/>
                <a:ea typeface="黑体" panose="02010609060101010101" pitchFamily="49" charset="-122"/>
              </a:rPr>
              <a:t>注重财政转移支付制度的规范化：</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法制化</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程序化</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透明化</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公式化</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animEffect transition="in" filter="dissolve">
                                      <p:cBhvr>
                                        <p:cTn id="7" dur="500"/>
                                        <p:tgtEl>
                                          <p:spTgt spid="552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5299">
                                            <p:txEl>
                                              <p:pRg st="0" end="0"/>
                                            </p:txEl>
                                          </p:spTgt>
                                        </p:tgtEl>
                                        <p:attrNameLst>
                                          <p:attrName>style.visibility</p:attrName>
                                        </p:attrNameLst>
                                      </p:cBhvr>
                                      <p:to>
                                        <p:strVal val="visible"/>
                                      </p:to>
                                    </p:set>
                                    <p:animEffect transition="in" filter="dissolve">
                                      <p:cBhvr>
                                        <p:cTn id="12" dur="500"/>
                                        <p:tgtEl>
                                          <p:spTgt spid="5529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5299">
                                            <p:txEl>
                                              <p:pRg st="1" end="1"/>
                                            </p:txEl>
                                          </p:spTgt>
                                        </p:tgtEl>
                                        <p:attrNameLst>
                                          <p:attrName>style.visibility</p:attrName>
                                        </p:attrNameLst>
                                      </p:cBhvr>
                                      <p:to>
                                        <p:strVal val="visible"/>
                                      </p:to>
                                    </p:set>
                                    <p:animEffect transition="in" filter="dissolve">
                                      <p:cBhvr>
                                        <p:cTn id="17" dur="500"/>
                                        <p:tgtEl>
                                          <p:spTgt spid="5529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5299">
                                            <p:txEl>
                                              <p:pRg st="2" end="2"/>
                                            </p:txEl>
                                          </p:spTgt>
                                        </p:tgtEl>
                                        <p:attrNameLst>
                                          <p:attrName>style.visibility</p:attrName>
                                        </p:attrNameLst>
                                      </p:cBhvr>
                                      <p:to>
                                        <p:strVal val="visible"/>
                                      </p:to>
                                    </p:set>
                                    <p:animEffect transition="in" filter="dissolve">
                                      <p:cBhvr>
                                        <p:cTn id="22" dur="500"/>
                                        <p:tgtEl>
                                          <p:spTgt spid="5529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5299">
                                            <p:txEl>
                                              <p:pRg st="3" end="3"/>
                                            </p:txEl>
                                          </p:spTgt>
                                        </p:tgtEl>
                                        <p:attrNameLst>
                                          <p:attrName>style.visibility</p:attrName>
                                        </p:attrNameLst>
                                      </p:cBhvr>
                                      <p:to>
                                        <p:strVal val="visible"/>
                                      </p:to>
                                    </p:set>
                                    <p:animEffect transition="in" filter="dissolve">
                                      <p:cBhvr>
                                        <p:cTn id="27" dur="500"/>
                                        <p:tgtEl>
                                          <p:spTgt spid="55299">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5299">
                                            <p:txEl>
                                              <p:pRg st="4" end="4"/>
                                            </p:txEl>
                                          </p:spTgt>
                                        </p:tgtEl>
                                        <p:attrNameLst>
                                          <p:attrName>style.visibility</p:attrName>
                                        </p:attrNameLst>
                                      </p:cBhvr>
                                      <p:to>
                                        <p:strVal val="visible"/>
                                      </p:to>
                                    </p:set>
                                    <p:animEffect transition="in" filter="dissolve">
                                      <p:cBhvr>
                                        <p:cTn id="32" dur="500"/>
                                        <p:tgtEl>
                                          <p:spTgt spid="55299">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5299">
                                            <p:txEl>
                                              <p:pRg st="5" end="5"/>
                                            </p:txEl>
                                          </p:spTgt>
                                        </p:tgtEl>
                                        <p:attrNameLst>
                                          <p:attrName>style.visibility</p:attrName>
                                        </p:attrNameLst>
                                      </p:cBhvr>
                                      <p:to>
                                        <p:strVal val="visible"/>
                                      </p:to>
                                    </p:set>
                                    <p:animEffect transition="in" filter="dissolve">
                                      <p:cBhvr>
                                        <p:cTn id="37" dur="500"/>
                                        <p:tgtEl>
                                          <p:spTgt spid="552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5">
            <a:extLst>
              <a:ext uri="{FF2B5EF4-FFF2-40B4-BE49-F238E27FC236}">
                <a16:creationId xmlns:a16="http://schemas.microsoft.com/office/drawing/2014/main" id="{306239C7-7B3F-4F7B-B1E5-38562C47FF0D}"/>
              </a:ext>
            </a:extLst>
          </p:cNvPr>
          <p:cNvSpPr>
            <a:spLocks noChangeArrowheads="1"/>
          </p:cNvSpPr>
          <p:nvPr/>
        </p:nvSpPr>
        <p:spPr bwMode="auto">
          <a:xfrm>
            <a:off x="1619250" y="2492375"/>
            <a:ext cx="5002213"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zh-CN" altLang="en-US" sz="4800">
                <a:solidFill>
                  <a:schemeClr val="bg1"/>
                </a:solidFill>
                <a:latin typeface="华文细黑" panose="02010600040101010101" pitchFamily="2" charset="-122"/>
                <a:ea typeface="华文细黑" panose="02010600040101010101" pitchFamily="2" charset="-122"/>
              </a:rPr>
              <a:t>谢谢！</a:t>
            </a:r>
          </a:p>
        </p:txBody>
      </p:sp>
    </p:spTree>
  </p:cSld>
  <p:clrMapOvr>
    <a:masterClrMapping/>
  </p:clrMapOvr>
  <p:transition spd="slow">
    <p:random/>
    <p:sndAc>
      <p:stSnd>
        <p:snd r:embed="rId2" name="camera.wav"/>
      </p:stSnd>
    </p:sndAc>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标题 10241">
            <a:extLst>
              <a:ext uri="{FF2B5EF4-FFF2-40B4-BE49-F238E27FC236}">
                <a16:creationId xmlns:a16="http://schemas.microsoft.com/office/drawing/2014/main" id="{F8A125E2-6AAA-44F7-9272-81C3CF12E5BB}"/>
              </a:ext>
            </a:extLst>
          </p:cNvPr>
          <p:cNvSpPr>
            <a:spLocks noChangeArrowheads="1"/>
          </p:cNvSpPr>
          <p:nvPr>
            <p:ph type="title"/>
          </p:nvPr>
        </p:nvSpPr>
        <p:spPr>
          <a:xfrm>
            <a:off x="539750" y="377825"/>
            <a:ext cx="6835775" cy="422275"/>
          </a:xfrm>
        </p:spPr>
        <p:txBody>
          <a:bodyPr/>
          <a:lstStyle/>
          <a:p>
            <a:r>
              <a:rPr lang="zh-CN" altLang="en-US">
                <a:ea typeface="黑体" panose="02010609060101010101" pitchFamily="49" charset="-122"/>
              </a:rPr>
              <a:t>无条件财政转移支付</a:t>
            </a:r>
          </a:p>
        </p:txBody>
      </p:sp>
      <p:sp>
        <p:nvSpPr>
          <p:cNvPr id="10243" name="内容占位符 10242">
            <a:extLst>
              <a:ext uri="{FF2B5EF4-FFF2-40B4-BE49-F238E27FC236}">
                <a16:creationId xmlns:a16="http://schemas.microsoft.com/office/drawing/2014/main" id="{D17855EA-01F7-4EB9-82B7-4EBF942F02E4}"/>
              </a:ext>
            </a:extLst>
          </p:cNvPr>
          <p:cNvSpPr>
            <a:spLocks noChangeArrowheads="1"/>
          </p:cNvSpPr>
          <p:nvPr>
            <p:ph idx="1"/>
          </p:nvPr>
        </p:nvSpPr>
        <p:spPr>
          <a:xfrm>
            <a:off x="468313" y="1701800"/>
            <a:ext cx="8229600" cy="4525963"/>
          </a:xfrm>
        </p:spPr>
        <p:txBody>
          <a:bodyPr/>
          <a:lstStyle/>
          <a:p>
            <a:r>
              <a:rPr lang="zh-CN" altLang="en-US">
                <a:latin typeface="黑体" panose="02010609060101010101" pitchFamily="49" charset="-122"/>
                <a:ea typeface="黑体" panose="02010609060101010101" pitchFamily="49" charset="-122"/>
              </a:rPr>
              <a:t>上级政府在对下级政府进行财政转移支付时不限定该项资金的使用范围和方向，也不提出具体的使用要求。</a:t>
            </a:r>
          </a:p>
          <a:p>
            <a:r>
              <a:rPr lang="zh-CN" altLang="en-US">
                <a:latin typeface="黑体" panose="02010609060101010101" pitchFamily="49" charset="-122"/>
                <a:ea typeface="黑体" panose="02010609060101010101" pitchFamily="49" charset="-122"/>
              </a:rPr>
              <a:t>一般性拨款（</a:t>
            </a:r>
            <a:r>
              <a:rPr lang="en-US" altLang="zh-CN">
                <a:latin typeface="Times New Roman" panose="02020603050405020304" pitchFamily="18" charset="0"/>
                <a:ea typeface="黑体" panose="02010609060101010101" pitchFamily="49" charset="-122"/>
              </a:rPr>
              <a:t>General grants</a:t>
            </a:r>
            <a:r>
              <a:rPr lang="zh-CN" altLang="en-US">
                <a:latin typeface="黑体" panose="02010609060101010101" pitchFamily="49" charset="-122"/>
                <a:ea typeface="黑体" panose="02010609060101010101" pitchFamily="49" charset="-122"/>
              </a:rPr>
              <a:t>）或非选择性拨款（</a:t>
            </a:r>
            <a:r>
              <a:rPr lang="en-US" altLang="zh-CN">
                <a:latin typeface="Times New Roman" panose="02020603050405020304" pitchFamily="18" charset="0"/>
                <a:ea typeface="黑体" panose="02010609060101010101" pitchFamily="49" charset="-122"/>
              </a:rPr>
              <a:t>Non-selective grants</a:t>
            </a:r>
            <a:r>
              <a:rPr lang="zh-CN" altLang="en-US">
                <a:latin typeface="黑体" panose="02010609060101010101" pitchFamily="49" charset="-122"/>
                <a:ea typeface="黑体" panose="02010609060101010101" pitchFamily="49" charset="-122"/>
              </a:rPr>
              <a:t>）。</a:t>
            </a:r>
          </a:p>
          <a:p>
            <a:endParaRPr lang="zh-CN" altLang="en-US">
              <a:latin typeface="黑体" panose="02010609060101010101" pitchFamily="49" charset="-122"/>
              <a:ea typeface="黑体" panose="02010609060101010101" pitchFamily="49"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0" fill="hold">
                                          <p:stCondLst>
                                            <p:cond delay="0"/>
                                          </p:stCondLst>
                                        </p:cTn>
                                        <p:tgtEl>
                                          <p:spTgt spid="10242"/>
                                        </p:tgtEl>
                                        <p:attrNameLst>
                                          <p:attrName>style.visibility</p:attrName>
                                        </p:attrNameLst>
                                      </p:cBhvr>
                                      <p:to>
                                        <p:strVal val="visible"/>
                                      </p:to>
                                    </p:set>
                                    <p:anim calcmode="lin" valueType="num">
                                      <p:cBhvr>
                                        <p:cTn id="7" dur="1000" fill="hold"/>
                                        <p:tgtEl>
                                          <p:spTgt spid="10242"/>
                                        </p:tgtEl>
                                        <p:attrNameLst>
                                          <p:attrName>ppt_w</p:attrName>
                                        </p:attrNameLst>
                                      </p:cBhvr>
                                      <p:tavLst>
                                        <p:tav tm="0">
                                          <p:val>
                                            <p:strVal val="#ppt_w+.3"/>
                                          </p:val>
                                        </p:tav>
                                        <p:tav tm="100000">
                                          <p:val>
                                            <p:strVal val="#ppt_w"/>
                                          </p:val>
                                        </p:tav>
                                      </p:tavLst>
                                    </p:anim>
                                    <p:anim calcmode="lin" valueType="num">
                                      <p:cBhvr>
                                        <p:cTn id="8" dur="1000" fill="hold"/>
                                        <p:tgtEl>
                                          <p:spTgt spid="10242"/>
                                        </p:tgtEl>
                                        <p:attrNameLst>
                                          <p:attrName>ppt_h</p:attrName>
                                        </p:attrNameLst>
                                      </p:cBhvr>
                                      <p:tavLst>
                                        <p:tav tm="0">
                                          <p:val>
                                            <p:strVal val="#ppt_h"/>
                                          </p:val>
                                        </p:tav>
                                        <p:tav tm="100000">
                                          <p:val>
                                            <p:strVal val="#ppt_h"/>
                                          </p:val>
                                        </p:tav>
                                      </p:tavLst>
                                    </p:anim>
                                    <p:animEffect transition="in" filter="fade">
                                      <p:cBhvr>
                                        <p:cTn id="9" dur="1000"/>
                                        <p:tgtEl>
                                          <p:spTgt spid="1024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0" fill="hold">
                                          <p:stCondLst>
                                            <p:cond delay="0"/>
                                          </p:stCondLst>
                                        </p:cTn>
                                        <p:tgtEl>
                                          <p:spTgt spid="10243">
                                            <p:txEl>
                                              <p:pRg st="0" end="0"/>
                                            </p:txEl>
                                          </p:spTgt>
                                        </p:tgtEl>
                                        <p:attrNameLst>
                                          <p:attrName>style.visibility</p:attrName>
                                        </p:attrNameLst>
                                      </p:cBhvr>
                                      <p:to>
                                        <p:strVal val="visible"/>
                                      </p:to>
                                    </p:set>
                                    <p:anim calcmode="lin" valueType="num">
                                      <p:cBhvr>
                                        <p:cTn id="14" dur="1000" fill="hold"/>
                                        <p:tgtEl>
                                          <p:spTgt spid="10243">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1024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10243">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0" presetClass="entr" presetSubtype="0" decel="100000" fill="hold" grpId="0" nodeType="clickEffect">
                                  <p:stCondLst>
                                    <p:cond delay="0"/>
                                  </p:stCondLst>
                                  <p:childTnLst>
                                    <p:set>
                                      <p:cBhvr>
                                        <p:cTn id="20" dur="0" fill="hold">
                                          <p:stCondLst>
                                            <p:cond delay="0"/>
                                          </p:stCondLst>
                                        </p:cTn>
                                        <p:tgtEl>
                                          <p:spTgt spid="10243">
                                            <p:txEl>
                                              <p:pRg st="1" end="1"/>
                                            </p:txEl>
                                          </p:spTgt>
                                        </p:tgtEl>
                                        <p:attrNameLst>
                                          <p:attrName>style.visibility</p:attrName>
                                        </p:attrNameLst>
                                      </p:cBhvr>
                                      <p:to>
                                        <p:strVal val="visible"/>
                                      </p:to>
                                    </p:set>
                                    <p:anim calcmode="lin" valueType="num">
                                      <p:cBhvr>
                                        <p:cTn id="21" dur="1000" fill="hold"/>
                                        <p:tgtEl>
                                          <p:spTgt spid="10243">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10243">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102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标题 11265">
            <a:extLst>
              <a:ext uri="{FF2B5EF4-FFF2-40B4-BE49-F238E27FC236}">
                <a16:creationId xmlns:a16="http://schemas.microsoft.com/office/drawing/2014/main" id="{74361124-B29D-43EC-886A-64D1C0030D6F}"/>
              </a:ext>
            </a:extLst>
          </p:cNvPr>
          <p:cNvSpPr>
            <a:spLocks noChangeArrowheads="1"/>
          </p:cNvSpPr>
          <p:nvPr>
            <p:ph type="title"/>
          </p:nvPr>
        </p:nvSpPr>
        <p:spPr/>
        <p:txBody>
          <a:bodyPr/>
          <a:lstStyle/>
          <a:p>
            <a:r>
              <a:rPr lang="zh-CN" altLang="en-US">
                <a:latin typeface="华文行楷" panose="02010800040101010101" pitchFamily="2" charset="-122"/>
                <a:ea typeface="黑体" panose="02010609060101010101" pitchFamily="49" charset="-122"/>
              </a:rPr>
              <a:t>无条件财政转移支付的细分</a:t>
            </a:r>
          </a:p>
        </p:txBody>
      </p:sp>
      <p:sp>
        <p:nvSpPr>
          <p:cNvPr id="11267" name="内容占位符 11266">
            <a:extLst>
              <a:ext uri="{FF2B5EF4-FFF2-40B4-BE49-F238E27FC236}">
                <a16:creationId xmlns:a16="http://schemas.microsoft.com/office/drawing/2014/main" id="{AB9D0338-20DF-4CD6-87D8-A557E413DE4C}"/>
              </a:ext>
            </a:extLst>
          </p:cNvPr>
          <p:cNvSpPr>
            <a:spLocks noChangeArrowheads="1"/>
          </p:cNvSpPr>
          <p:nvPr>
            <p:ph idx="1"/>
          </p:nvPr>
        </p:nvSpPr>
        <p:spPr>
          <a:xfrm>
            <a:off x="395288" y="1773238"/>
            <a:ext cx="8229600" cy="4525962"/>
          </a:xfrm>
        </p:spPr>
        <p:txBody>
          <a:bodyPr/>
          <a:lstStyle/>
          <a:p>
            <a:r>
              <a:rPr lang="zh-CN" altLang="en-US">
                <a:latin typeface="楷体_GB2312" pitchFamily="1" charset="-122"/>
                <a:ea typeface="黑体" panose="02010609060101010101" pitchFamily="49" charset="-122"/>
              </a:rPr>
              <a:t>无条件整额拨款</a:t>
            </a:r>
            <a:r>
              <a:rPr lang="zh-CN" altLang="en-US">
                <a:latin typeface="楷体_GB2312" pitchFamily="1" charset="-122"/>
                <a:ea typeface="楷体_GB2312" pitchFamily="1" charset="-122"/>
              </a:rPr>
              <a:t>（</a:t>
            </a:r>
            <a:r>
              <a:rPr lang="en-US" altLang="zh-CN">
                <a:latin typeface="Times New Roman" panose="02020603050405020304" pitchFamily="18" charset="0"/>
                <a:ea typeface="楷体_GB2312" pitchFamily="1" charset="-122"/>
              </a:rPr>
              <a:t>Lump-sum general grants </a:t>
            </a:r>
            <a:r>
              <a:rPr lang="zh-CN" altLang="en-US">
                <a:latin typeface="楷体_GB2312" pitchFamily="1" charset="-122"/>
                <a:ea typeface="楷体_GB2312" pitchFamily="1" charset="-122"/>
              </a:rPr>
              <a:t>）</a:t>
            </a:r>
          </a:p>
          <a:p>
            <a:r>
              <a:rPr lang="zh-CN" altLang="en-US">
                <a:latin typeface="楷体_GB2312" pitchFamily="1" charset="-122"/>
                <a:ea typeface="黑体" panose="02010609060101010101" pitchFamily="49" charset="-122"/>
              </a:rPr>
              <a:t>税收努力相关性无条件拨款</a:t>
            </a:r>
            <a:r>
              <a:rPr lang="zh-CN" altLang="en-US">
                <a:latin typeface="Times New Roman" panose="02020603050405020304" pitchFamily="18" charset="0"/>
                <a:cs typeface="Times New Roman" panose="02020603050405020304" pitchFamily="18" charset="0"/>
              </a:rPr>
              <a:t>（</a:t>
            </a:r>
            <a:r>
              <a:rPr lang="en-US" altLang="zh-CN">
                <a:latin typeface="Times New Roman" panose="02020603050405020304" pitchFamily="18" charset="0"/>
                <a:cs typeface="Times New Roman" panose="02020603050405020304" pitchFamily="18" charset="0"/>
              </a:rPr>
              <a:t>Tax effort-related  general grants </a:t>
            </a:r>
            <a:r>
              <a:rPr lang="zh-CN" altLang="en-US">
                <a:latin typeface="Times New Roman" panose="02020603050405020304" pitchFamily="18" charset="0"/>
                <a:cs typeface="Times New Roman" panose="02020603050405020304" pitchFamily="18" charset="0"/>
              </a:rPr>
              <a:t>）</a:t>
            </a:r>
          </a:p>
          <a:p>
            <a:pPr>
              <a:buFont typeface="Arial" panose="020B0604020202020204" pitchFamily="34" charset="0"/>
              <a:buNone/>
            </a:pPr>
            <a:r>
              <a:rPr lang="zh-CN" altLang="en-US">
                <a:latin typeface="Times New Roman" panose="02020603050405020304" pitchFamily="18" charset="0"/>
                <a:cs typeface="Times New Roman" panose="02020603050405020304" pitchFamily="18" charset="0"/>
              </a:rPr>
              <a:t>		</a:t>
            </a:r>
            <a:r>
              <a:rPr lang="en-US" altLang="zh-CN">
                <a:latin typeface="Times New Roman" panose="02020603050405020304" pitchFamily="18" charset="0"/>
                <a:cs typeface="Times New Roman" panose="02020603050405020304" pitchFamily="18" charset="0"/>
              </a:rPr>
              <a:t>Closed-ended</a:t>
            </a:r>
          </a:p>
          <a:p>
            <a:pPr>
              <a:buFont typeface="Arial" panose="020B0604020202020204" pitchFamily="34" charset="0"/>
              <a:buNone/>
            </a:pPr>
            <a:r>
              <a:rPr lang="en-US" altLang="zh-CN">
                <a:latin typeface="Times New Roman" panose="02020603050405020304" pitchFamily="18" charset="0"/>
                <a:cs typeface="Times New Roman" panose="02020603050405020304" pitchFamily="18" charset="0"/>
              </a:rPr>
              <a:t>		Open-ended</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path" presetSubtype="0" accel="50000" decel="50000" fill="hold" grpId="0" nodeType="withEffect">
                                  <p:stCondLst>
                                    <p:cond delay="0"/>
                                  </p:stCondLst>
                                  <p:iterate type="lt">
                                    <p:tmPct val="10000"/>
                                  </p:iterate>
                                  <p:childTnLst>
                                    <p:animMotion origin="layout" path="M 0.0 0.0  C 0.007 -0.01333  0.014 -0.028  0.021 -0.04667  C 0.04 -0.1  0.045 -0.152  0.031 -0.16  C 0.017 -0.16933  -0.01 -0.132  -0.029 -0.07867  C -0.039 -0.05067  -0.045 -0.024  -0.047 -0.004  C -0.05 0.012  -0.051 0.028  -0.051 0.04667  C -0.051 0.10667  -0.038 0.156  -0.023 0.156  C -0.008 0.156  0.005 0.10667  0.005 0.04667  C 0.005 0.01867  0.002 -0.008  -0.003 -0.02667  C -0.005 -0.04267  -0.01 -0.06  -0.016 -0.07733  C -0.036 -0.132  -0.063 -0.16933  -0.077 -0.16  C -0.091 -0.15067  -0.086 -0.1  -0.066 -0.04533  C -0.058 -0.02  -0.047 0.00133  -0.036 0.016  C -0.028 0.02933  -0.019 0.04133  -0.007 0.05333  C 0.029 0.092  0.065 0.10933  0.075 0.09333  C 0.084 0.07733  0.064 0.03333  0.028 -0.004  C 0.013 -0.02  -0.003 -0.032  -0.016 -0.04  C -0.028 -0.048  -0.043 -0.05467  -0.059 -0.05867  C -0.103 -0.072  -0.141 -0.068  -0.144 -0.04667  C -0.148 -0.02667  -0.115 0.0  -0.071 0.01333  C -0.051 0.01867  -0.032 0.02133  -0.017 0.02  C -0.004 0.02  0.01 0.01733  0.025 0.01333  C 0.069 0.0  0.102 -0.028  0.098 -0.048  C 0.095 -0.068  0.057 -0.07333  0.013 -0.06  C -0.008 -0.05333  -0.027 -0.044  -0.04 -0.03333  C -0.051 -0.02533  -0.062 -0.016  -0.074 -0.004  C -0.109 0.03467  -0.13 0.07733  -0.12 0.09333  C -0.111 0.10933  -0.074 0.092  -0.039 0.05467  C -0.022 0.036  -0.008 0.01733  0.0 0.0  Z" pathEditMode="relative" rAng="0" ptsTypes="">
                                      <p:cBhvr>
                                        <p:cTn id="6" dur="1297" fill="hold">
                                          <p:stCondLst>
                                            <p:cond delay="0"/>
                                          </p:stCondLst>
                                        </p:cTn>
                                        <p:tgtEl>
                                          <p:spTgt spid="11266"/>
                                        </p:tgtEl>
                                        <p:attrNameLst>
                                          <p:attrName>ppt_x,ppt_y</p:attrName>
                                        </p:attrNameLst>
                                      </p:cBhvr>
                                      <p:rCtr x="0" y="0"/>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37" presetClass="entr" presetSubtype="0" fill="hold" grpId="0" nodeType="clickEffect">
                                  <p:stCondLst>
                                    <p:cond delay="0"/>
                                  </p:stCondLst>
                                  <p:childTnLst>
                                    <p:set>
                                      <p:cBhvr>
                                        <p:cTn id="10" dur="0" fill="hold">
                                          <p:stCondLst>
                                            <p:cond delay="0"/>
                                          </p:stCondLst>
                                        </p:cTn>
                                        <p:tgtEl>
                                          <p:spTgt spid="11267">
                                            <p:txEl>
                                              <p:pRg st="0" end="0"/>
                                            </p:txEl>
                                          </p:spTgt>
                                        </p:tgtEl>
                                        <p:attrNameLst>
                                          <p:attrName>style.visibility</p:attrName>
                                        </p:attrNameLst>
                                      </p:cBhvr>
                                      <p:to>
                                        <p:strVal val="visible"/>
                                      </p:to>
                                    </p:set>
                                    <p:animEffect transition="in" filter="fade">
                                      <p:cBhvr>
                                        <p:cTn id="11" dur="1000"/>
                                        <p:tgtEl>
                                          <p:spTgt spid="11267">
                                            <p:txEl>
                                              <p:pRg st="0" end="0"/>
                                            </p:txEl>
                                          </p:spTgt>
                                        </p:tgtEl>
                                      </p:cBhvr>
                                    </p:animEffect>
                                    <p:anim calcmode="lin" valueType="num">
                                      <p:cBhvr>
                                        <p:cTn id="12"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13" dur="897" decel="100000" fill="hold"/>
                                        <p:tgtEl>
                                          <p:spTgt spid="11267">
                                            <p:txEl>
                                              <p:pRg st="0" end="0"/>
                                            </p:txEl>
                                          </p:spTgt>
                                        </p:tgtEl>
                                        <p:attrNameLst>
                                          <p:attrName>ppt_y</p:attrName>
                                        </p:attrNameLst>
                                      </p:cBhvr>
                                      <p:tavLst>
                                        <p:tav tm="0">
                                          <p:val>
                                            <p:strVal val="#ppt_y+1"/>
                                          </p:val>
                                        </p:tav>
                                        <p:tav tm="100000">
                                          <p:val>
                                            <p:strVal val="#ppt_y-.03"/>
                                          </p:val>
                                        </p:tav>
                                      </p:tavLst>
                                    </p:anim>
                                    <p:anim calcmode="lin" valueType="num">
                                      <p:cBhvr>
                                        <p:cTn id="14" dur="97" accel="100000" fill="hold">
                                          <p:stCondLst>
                                            <p:cond delay="897"/>
                                          </p:stCondLst>
                                        </p:cTn>
                                        <p:tgtEl>
                                          <p:spTgt spid="11267">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37" presetClass="entr" presetSubtype="0" fill="hold" grpId="0" nodeType="clickEffect">
                                  <p:stCondLst>
                                    <p:cond delay="0"/>
                                  </p:stCondLst>
                                  <p:childTnLst>
                                    <p:set>
                                      <p:cBhvr>
                                        <p:cTn id="18" dur="0" fill="hold">
                                          <p:stCondLst>
                                            <p:cond delay="0"/>
                                          </p:stCondLst>
                                        </p:cTn>
                                        <p:tgtEl>
                                          <p:spTgt spid="11267">
                                            <p:txEl>
                                              <p:pRg st="1" end="1"/>
                                            </p:txEl>
                                          </p:spTgt>
                                        </p:tgtEl>
                                        <p:attrNameLst>
                                          <p:attrName>style.visibility</p:attrName>
                                        </p:attrNameLst>
                                      </p:cBhvr>
                                      <p:to>
                                        <p:strVal val="visible"/>
                                      </p:to>
                                    </p:set>
                                    <p:animEffect transition="in" filter="fade">
                                      <p:cBhvr>
                                        <p:cTn id="19" dur="1000"/>
                                        <p:tgtEl>
                                          <p:spTgt spid="11267">
                                            <p:txEl>
                                              <p:pRg st="1" end="1"/>
                                            </p:txEl>
                                          </p:spTgt>
                                        </p:tgtEl>
                                      </p:cBhvr>
                                    </p:animEffect>
                                    <p:anim calcmode="lin" valueType="num">
                                      <p:cBhvr>
                                        <p:cTn id="20" dur="10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21" dur="897" decel="100000" fill="hold"/>
                                        <p:tgtEl>
                                          <p:spTgt spid="11267">
                                            <p:txEl>
                                              <p:pRg st="1" end="1"/>
                                            </p:txEl>
                                          </p:spTgt>
                                        </p:tgtEl>
                                        <p:attrNameLst>
                                          <p:attrName>ppt_y</p:attrName>
                                        </p:attrNameLst>
                                      </p:cBhvr>
                                      <p:tavLst>
                                        <p:tav tm="0">
                                          <p:val>
                                            <p:strVal val="#ppt_y+1"/>
                                          </p:val>
                                        </p:tav>
                                        <p:tav tm="100000">
                                          <p:val>
                                            <p:strVal val="#ppt_y-.03"/>
                                          </p:val>
                                        </p:tav>
                                      </p:tavLst>
                                    </p:anim>
                                    <p:anim calcmode="lin" valueType="num">
                                      <p:cBhvr>
                                        <p:cTn id="22" dur="97" accel="100000" fill="hold">
                                          <p:stCondLst>
                                            <p:cond delay="897"/>
                                          </p:stCondLst>
                                        </p:cTn>
                                        <p:tgtEl>
                                          <p:spTgt spid="11267">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7" presetClass="entr" presetSubtype="0" fill="hold" grpId="0" nodeType="clickEffect">
                                  <p:stCondLst>
                                    <p:cond delay="0"/>
                                  </p:stCondLst>
                                  <p:childTnLst>
                                    <p:set>
                                      <p:cBhvr>
                                        <p:cTn id="26" dur="0" fill="hold">
                                          <p:stCondLst>
                                            <p:cond delay="0"/>
                                          </p:stCondLst>
                                        </p:cTn>
                                        <p:tgtEl>
                                          <p:spTgt spid="11267">
                                            <p:txEl>
                                              <p:pRg st="2" end="2"/>
                                            </p:txEl>
                                          </p:spTgt>
                                        </p:tgtEl>
                                        <p:attrNameLst>
                                          <p:attrName>style.visibility</p:attrName>
                                        </p:attrNameLst>
                                      </p:cBhvr>
                                      <p:to>
                                        <p:strVal val="visible"/>
                                      </p:to>
                                    </p:set>
                                    <p:animEffect transition="in" filter="fade">
                                      <p:cBhvr>
                                        <p:cTn id="27" dur="1000"/>
                                        <p:tgtEl>
                                          <p:spTgt spid="11267">
                                            <p:txEl>
                                              <p:pRg st="2" end="2"/>
                                            </p:txEl>
                                          </p:spTgt>
                                        </p:tgtEl>
                                      </p:cBhvr>
                                    </p:animEffect>
                                    <p:anim calcmode="lin" valueType="num">
                                      <p:cBhvr>
                                        <p:cTn id="28" dur="10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p:cTn id="29" dur="897" decel="100000" fill="hold"/>
                                        <p:tgtEl>
                                          <p:spTgt spid="11267">
                                            <p:txEl>
                                              <p:pRg st="2" end="2"/>
                                            </p:txEl>
                                          </p:spTgt>
                                        </p:tgtEl>
                                        <p:attrNameLst>
                                          <p:attrName>ppt_y</p:attrName>
                                        </p:attrNameLst>
                                      </p:cBhvr>
                                      <p:tavLst>
                                        <p:tav tm="0">
                                          <p:val>
                                            <p:strVal val="#ppt_y+1"/>
                                          </p:val>
                                        </p:tav>
                                        <p:tav tm="100000">
                                          <p:val>
                                            <p:strVal val="#ppt_y-.03"/>
                                          </p:val>
                                        </p:tav>
                                      </p:tavLst>
                                    </p:anim>
                                    <p:anim calcmode="lin" valueType="num">
                                      <p:cBhvr>
                                        <p:cTn id="30" dur="97" accel="100000" fill="hold">
                                          <p:stCondLst>
                                            <p:cond delay="897"/>
                                          </p:stCondLst>
                                        </p:cTn>
                                        <p:tgtEl>
                                          <p:spTgt spid="11267">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37" presetClass="entr" presetSubtype="0" fill="hold" grpId="0" nodeType="clickEffect">
                                  <p:stCondLst>
                                    <p:cond delay="0"/>
                                  </p:stCondLst>
                                  <p:childTnLst>
                                    <p:set>
                                      <p:cBhvr>
                                        <p:cTn id="34" dur="0" fill="hold">
                                          <p:stCondLst>
                                            <p:cond delay="0"/>
                                          </p:stCondLst>
                                        </p:cTn>
                                        <p:tgtEl>
                                          <p:spTgt spid="11267">
                                            <p:txEl>
                                              <p:pRg st="3" end="3"/>
                                            </p:txEl>
                                          </p:spTgt>
                                        </p:tgtEl>
                                        <p:attrNameLst>
                                          <p:attrName>style.visibility</p:attrName>
                                        </p:attrNameLst>
                                      </p:cBhvr>
                                      <p:to>
                                        <p:strVal val="visible"/>
                                      </p:to>
                                    </p:set>
                                    <p:animEffect transition="in" filter="fade">
                                      <p:cBhvr>
                                        <p:cTn id="35" dur="1000"/>
                                        <p:tgtEl>
                                          <p:spTgt spid="11267">
                                            <p:txEl>
                                              <p:pRg st="3" end="3"/>
                                            </p:txEl>
                                          </p:spTgt>
                                        </p:tgtEl>
                                      </p:cBhvr>
                                    </p:animEffect>
                                    <p:anim calcmode="lin" valueType="num">
                                      <p:cBhvr>
                                        <p:cTn id="36" dur="10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p:cTn id="37" dur="897" decel="100000" fill="hold"/>
                                        <p:tgtEl>
                                          <p:spTgt spid="11267">
                                            <p:txEl>
                                              <p:pRg st="3" end="3"/>
                                            </p:txEl>
                                          </p:spTgt>
                                        </p:tgtEl>
                                        <p:attrNameLst>
                                          <p:attrName>ppt_y</p:attrName>
                                        </p:attrNameLst>
                                      </p:cBhvr>
                                      <p:tavLst>
                                        <p:tav tm="0">
                                          <p:val>
                                            <p:strVal val="#ppt_y+1"/>
                                          </p:val>
                                        </p:tav>
                                        <p:tav tm="100000">
                                          <p:val>
                                            <p:strVal val="#ppt_y-.03"/>
                                          </p:val>
                                        </p:tav>
                                      </p:tavLst>
                                    </p:anim>
                                    <p:anim calcmode="lin" valueType="num">
                                      <p:cBhvr>
                                        <p:cTn id="38" dur="97" accel="100000" fill="hold">
                                          <p:stCondLst>
                                            <p:cond delay="897"/>
                                          </p:stCondLst>
                                        </p:cTn>
                                        <p:tgtEl>
                                          <p:spTgt spid="11267">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标题 12289">
            <a:extLst>
              <a:ext uri="{FF2B5EF4-FFF2-40B4-BE49-F238E27FC236}">
                <a16:creationId xmlns:a16="http://schemas.microsoft.com/office/drawing/2014/main" id="{1F68D782-79F2-4880-AFD0-927B35B0C963}"/>
              </a:ext>
            </a:extLst>
          </p:cNvPr>
          <p:cNvSpPr>
            <a:spLocks noChangeArrowheads="1"/>
          </p:cNvSpPr>
          <p:nvPr>
            <p:ph type="title"/>
          </p:nvPr>
        </p:nvSpPr>
        <p:spPr>
          <a:xfrm>
            <a:off x="212725" y="266700"/>
            <a:ext cx="7237413" cy="552450"/>
          </a:xfrm>
        </p:spPr>
        <p:txBody>
          <a:bodyPr/>
          <a:lstStyle/>
          <a:p>
            <a:r>
              <a:rPr lang="zh-CN" altLang="en-US">
                <a:ea typeface="黑体" panose="02010609060101010101" pitchFamily="49" charset="-122"/>
              </a:rPr>
              <a:t>有条件财政转移支付</a:t>
            </a:r>
          </a:p>
        </p:txBody>
      </p:sp>
      <p:sp>
        <p:nvSpPr>
          <p:cNvPr id="12291" name="内容占位符 12290">
            <a:extLst>
              <a:ext uri="{FF2B5EF4-FFF2-40B4-BE49-F238E27FC236}">
                <a16:creationId xmlns:a16="http://schemas.microsoft.com/office/drawing/2014/main" id="{8A26215B-4010-460A-8BE0-FB66BD899750}"/>
              </a:ext>
            </a:extLst>
          </p:cNvPr>
          <p:cNvSpPr>
            <a:spLocks noChangeArrowheads="1"/>
          </p:cNvSpPr>
          <p:nvPr>
            <p:ph idx="1"/>
          </p:nvPr>
        </p:nvSpPr>
        <p:spPr>
          <a:xfrm>
            <a:off x="457200" y="1541463"/>
            <a:ext cx="8229600" cy="4584700"/>
          </a:xfrm>
        </p:spPr>
        <p:txBody>
          <a:bodyPr/>
          <a:lstStyle/>
          <a:p>
            <a:r>
              <a:rPr lang="zh-CN" altLang="en-US">
                <a:latin typeface="黑体" panose="02010609060101010101" pitchFamily="49" charset="-122"/>
                <a:ea typeface="黑体" panose="02010609060101010101" pitchFamily="49" charset="-122"/>
              </a:rPr>
              <a:t>上级政府在拨付资金时通常指定资金的用途或附加相关的条件，下级政府必须按照规定的条件来使用这笔资金。</a:t>
            </a:r>
          </a:p>
          <a:p>
            <a:r>
              <a:rPr lang="zh-CN" altLang="en-US">
                <a:latin typeface="黑体" panose="02010609060101010101" pitchFamily="49" charset="-122"/>
                <a:ea typeface="黑体" panose="02010609060101010101" pitchFamily="49" charset="-122"/>
              </a:rPr>
              <a:t>专项拨款（</a:t>
            </a:r>
            <a:r>
              <a:rPr lang="zh-CN" altLang="en-US">
                <a:latin typeface="Times New Roman" panose="02020603050405020304" pitchFamily="18" charset="0"/>
                <a:ea typeface="黑体" panose="02010609060101010101" pitchFamily="49" charset="-122"/>
              </a:rPr>
              <a:t>Specific grants</a:t>
            </a:r>
            <a:r>
              <a:rPr lang="zh-CN" altLang="en-US">
                <a:latin typeface="黑体" panose="02010609060101010101" pitchFamily="49" charset="-122"/>
                <a:ea typeface="黑体" panose="02010609060101010101" pitchFamily="49" charset="-122"/>
              </a:rPr>
              <a:t>）或选择性拨款（</a:t>
            </a:r>
            <a:r>
              <a:rPr lang="zh-CN" altLang="en-US">
                <a:latin typeface="Times New Roman" panose="02020603050405020304" pitchFamily="18" charset="0"/>
                <a:ea typeface="黑体" panose="02010609060101010101" pitchFamily="49" charset="-122"/>
              </a:rPr>
              <a:t>Selective grants</a:t>
            </a:r>
            <a:r>
              <a:rPr lang="zh-CN" altLang="en-US">
                <a:latin typeface="黑体" panose="02010609060101010101" pitchFamily="49" charset="-122"/>
                <a:ea typeface="黑体" panose="02010609060101010101" pitchFamily="49" charset="-122"/>
              </a:rPr>
              <a:t>）。</a:t>
            </a:r>
          </a:p>
          <a:p>
            <a:r>
              <a:rPr lang="zh-CN" altLang="en-US">
                <a:latin typeface="黑体" panose="02010609060101010101" pitchFamily="49" charset="-122"/>
                <a:ea typeface="黑体" panose="02010609060101010101" pitchFamily="49" charset="-122"/>
              </a:rPr>
              <a:t>基于投入的有条件拨款</a:t>
            </a:r>
          </a:p>
          <a:p>
            <a:r>
              <a:rPr lang="zh-CN" altLang="en-US">
                <a:latin typeface="黑体" panose="02010609060101010101" pitchFamily="49" charset="-122"/>
                <a:ea typeface="黑体" panose="02010609060101010101" pitchFamily="49" charset="-122"/>
              </a:rPr>
              <a:t>基于结果的有条件拨款</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0" fill="hold">
                                          <p:stCondLst>
                                            <p:cond delay="0"/>
                                          </p:stCondLst>
                                        </p:cTn>
                                        <p:tgtEl>
                                          <p:spTgt spid="12290"/>
                                        </p:tgtEl>
                                        <p:attrNameLst>
                                          <p:attrName>style.visibility</p:attrName>
                                        </p:attrNameLst>
                                      </p:cBhvr>
                                      <p:to>
                                        <p:strVal val="visible"/>
                                      </p:to>
                                    </p:set>
                                    <p:anim calcmode="lin" valueType="num">
                                      <p:cBhvr>
                                        <p:cTn id="7" dur="2000" fill="hold"/>
                                        <p:tgtEl>
                                          <p:spTgt spid="12290"/>
                                        </p:tgtEl>
                                        <p:attrNameLst>
                                          <p:attrName>ppt_w</p:attrName>
                                        </p:attrNameLst>
                                      </p:cBhvr>
                                      <p:tavLst>
                                        <p:tav tm="0">
                                          <p:val>
                                            <p:strVal val="#ppt_w"/>
                                          </p:val>
                                        </p:tav>
                                        <p:tav tm="100000">
                                          <p:val>
                                            <p:strVal val="#ppt_w"/>
                                          </p:val>
                                        </p:tav>
                                      </p:tavLst>
                                    </p:anim>
                                    <p:anim calcmode="lin" valueType="num">
                                      <p:cBhvr>
                                        <p:cTn id="8" dur="2000" fill="hold"/>
                                        <p:tgtEl>
                                          <p:spTgt spid="12290"/>
                                        </p:tgtEl>
                                        <p:attrNameLst>
                                          <p:attrName>ppt_h</p:attrName>
                                        </p:attrNameLst>
                                      </p:cBhvr>
                                      <p:tavLst>
                                        <p:tav tm="0">
                                          <p:val>
                                            <p:strVal val="#ppt_h"/>
                                          </p:val>
                                        </p:tav>
                                        <p:tav tm="29800">
                                          <p:val>
                                            <p:strVal val="#ppt_h/2"/>
                                          </p:val>
                                        </p:tav>
                                        <p:tav tm="39800">
                                          <p:val>
                                            <p:strVal val="#ppt_h"/>
                                          </p:val>
                                        </p:tav>
                                        <p:tav tm="50000">
                                          <p:val>
                                            <p:strVal val="#ppt_h/2"/>
                                          </p:val>
                                        </p:tav>
                                        <p:tav tm="59700">
                                          <p:val>
                                            <p:strVal val="#ppt_h"/>
                                          </p:val>
                                        </p:tav>
                                        <p:tav tm="69800">
                                          <p:val>
                                            <p:strVal val="#ppt_h/2"/>
                                          </p:val>
                                        </p:tav>
                                        <p:tav tm="79900">
                                          <p:val>
                                            <p:strVal val="#ppt_h"/>
                                          </p:val>
                                        </p:tav>
                                        <p:tav tm="100000">
                                          <p:val>
                                            <p:strVal val="#ppt_h"/>
                                          </p:val>
                                        </p:tav>
                                      </p:tavLst>
                                    </p:anim>
                                    <p:anim calcmode="lin" valueType="num">
                                      <p:cBhvr>
                                        <p:cTn id="9" dur="2000" fill="hold"/>
                                        <p:tgtEl>
                                          <p:spTgt spid="12290"/>
                                        </p:tgtEl>
                                        <p:attrNameLst>
                                          <p:attrName>ppt_x</p:attrName>
                                        </p:attrNameLst>
                                      </p:cBhvr>
                                      <p:tavLst>
                                        <p:tav tm="0">
                                          <p:val>
                                            <p:strVal val="#ppt_x-.4"/>
                                          </p:val>
                                        </p:tav>
                                        <p:tav tm="100000">
                                          <p:val>
                                            <p:strVal val="#ppt_x"/>
                                          </p:val>
                                        </p:tav>
                                      </p:tavLst>
                                    </p:anim>
                                    <p:anim calcmode="lin" valueType="num">
                                      <p:cBhvr>
                                        <p:cTn id="10" dur="2000" fill="hold"/>
                                        <p:tgtEl>
                                          <p:spTgt spid="12290"/>
                                        </p:tgtEl>
                                        <p:attrNameLst>
                                          <p:attrName>ppt_y</p:attrName>
                                        </p:attrNameLst>
                                      </p:cBhvr>
                                      <p:tavLst>
                                        <p:tav tm="0">
                                          <p:val>
                                            <p:strVal val="#ppt_y-.5"/>
                                          </p:val>
                                        </p:tav>
                                        <p:tav tm="19900">
                                          <p:val>
                                            <p:strVal val="#ppt_y-.2"/>
                                          </p:val>
                                        </p:tav>
                                        <p:tav tm="29800">
                                          <p:val>
                                            <p:strVal val="#ppt_y"/>
                                          </p:val>
                                        </p:tav>
                                        <p:tav tm="39800">
                                          <p:val>
                                            <p:strVal val="#ppt_y-.15"/>
                                          </p:val>
                                        </p:tav>
                                        <p:tav tm="50000">
                                          <p:val>
                                            <p:strVal val="#ppt_y"/>
                                          </p:val>
                                        </p:tav>
                                        <p:tav tm="59700">
                                          <p:val>
                                            <p:strVal val="#ppt_y-.1"/>
                                          </p:val>
                                        </p:tav>
                                        <p:tav tm="69800">
                                          <p:val>
                                            <p:strVal val="#ppt_y"/>
                                          </p:val>
                                        </p:tav>
                                        <p:tav tm="79900">
                                          <p:val>
                                            <p:strVal val="#ppt_y-.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0" presetClass="entr" presetSubtype="0" fill="hold" grpId="0" nodeType="clickEffect">
                                  <p:stCondLst>
                                    <p:cond delay="0"/>
                                  </p:stCondLst>
                                  <p:iterate type="lt">
                                    <p:tmPct val="10000"/>
                                  </p:iterate>
                                  <p:childTnLst>
                                    <p:set>
                                      <p:cBhvr>
                                        <p:cTn id="14" dur="0" fill="hold">
                                          <p:stCondLst>
                                            <p:cond delay="0"/>
                                          </p:stCondLst>
                                        </p:cTn>
                                        <p:tgtEl>
                                          <p:spTgt spid="12291">
                                            <p:txEl>
                                              <p:pRg st="0" end="0"/>
                                            </p:txEl>
                                          </p:spTgt>
                                        </p:tgtEl>
                                        <p:attrNameLst>
                                          <p:attrName>style.visibility</p:attrName>
                                        </p:attrNameLst>
                                      </p:cBhvr>
                                      <p:to>
                                        <p:strVal val="visible"/>
                                      </p:to>
                                    </p:set>
                                    <p:animEffect transition="in" filter="fade">
                                      <p:cBhvr>
                                        <p:cTn id="15" dur="500">
                                          <p:stCondLst>
                                            <p:cond delay="0"/>
                                          </p:stCondLst>
                                        </p:cTn>
                                        <p:tgtEl>
                                          <p:spTgt spid="12291">
                                            <p:txEl>
                                              <p:pRg st="0" end="0"/>
                                            </p:txEl>
                                          </p:spTgt>
                                        </p:tgtEl>
                                      </p:cBhvr>
                                    </p:animEffect>
                                    <p:anim calcmode="lin" valueType="num">
                                      <p:cBhvr>
                                        <p:cTn id="16" dur="500" fill="hold">
                                          <p:stCondLst>
                                            <p:cond delay="0"/>
                                          </p:stCondLst>
                                        </p:cTn>
                                        <p:tgtEl>
                                          <p:spTgt spid="12291">
                                            <p:txEl>
                                              <p:pRg st="0" end="0"/>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122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0" presetClass="entr" presetSubtype="0" fill="hold" grpId="0" nodeType="clickEffect">
                                  <p:stCondLst>
                                    <p:cond delay="0"/>
                                  </p:stCondLst>
                                  <p:iterate type="lt">
                                    <p:tmPct val="10000"/>
                                  </p:iterate>
                                  <p:childTnLst>
                                    <p:set>
                                      <p:cBhvr>
                                        <p:cTn id="21" dur="0" fill="hold">
                                          <p:stCondLst>
                                            <p:cond delay="0"/>
                                          </p:stCondLst>
                                        </p:cTn>
                                        <p:tgtEl>
                                          <p:spTgt spid="12291">
                                            <p:txEl>
                                              <p:pRg st="1" end="1"/>
                                            </p:txEl>
                                          </p:spTgt>
                                        </p:tgtEl>
                                        <p:attrNameLst>
                                          <p:attrName>style.visibility</p:attrName>
                                        </p:attrNameLst>
                                      </p:cBhvr>
                                      <p:to>
                                        <p:strVal val="visible"/>
                                      </p:to>
                                    </p:set>
                                    <p:animEffect transition="in" filter="fade">
                                      <p:cBhvr>
                                        <p:cTn id="22" dur="500">
                                          <p:stCondLst>
                                            <p:cond delay="0"/>
                                          </p:stCondLst>
                                        </p:cTn>
                                        <p:tgtEl>
                                          <p:spTgt spid="12291">
                                            <p:txEl>
                                              <p:pRg st="1" end="1"/>
                                            </p:txEl>
                                          </p:spTgt>
                                        </p:tgtEl>
                                      </p:cBhvr>
                                    </p:animEffect>
                                    <p:anim calcmode="lin" valueType="num">
                                      <p:cBhvr>
                                        <p:cTn id="23" dur="500" fill="hold">
                                          <p:stCondLst>
                                            <p:cond delay="0"/>
                                          </p:stCondLst>
                                        </p:cTn>
                                        <p:tgtEl>
                                          <p:spTgt spid="12291">
                                            <p:txEl>
                                              <p:pRg st="1" end="1"/>
                                            </p:txEl>
                                          </p:spTgt>
                                        </p:tgtEl>
                                        <p:attrNameLst>
                                          <p:attrName>ppt_x</p:attrName>
                                        </p:attrNameLst>
                                      </p:cBhvr>
                                      <p:tavLst>
                                        <p:tav tm="0">
                                          <p:val>
                                            <p:strVal val="#ppt_x-.1"/>
                                          </p:val>
                                        </p:tav>
                                        <p:tav tm="100000">
                                          <p:val>
                                            <p:strVal val="#ppt_x"/>
                                          </p:val>
                                        </p:tav>
                                      </p:tavLst>
                                    </p:anim>
                                    <p:anim calcmode="lin" valueType="num">
                                      <p:cBhvr>
                                        <p:cTn id="24" dur="500" fill="hold">
                                          <p:stCondLst>
                                            <p:cond delay="0"/>
                                          </p:stCondLst>
                                        </p:cTn>
                                        <p:tgtEl>
                                          <p:spTgt spid="122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40" presetClass="entr" presetSubtype="0" fill="hold" grpId="0" nodeType="clickEffect">
                                  <p:stCondLst>
                                    <p:cond delay="0"/>
                                  </p:stCondLst>
                                  <p:iterate type="lt">
                                    <p:tmPct val="10000"/>
                                  </p:iterate>
                                  <p:childTnLst>
                                    <p:set>
                                      <p:cBhvr>
                                        <p:cTn id="28" dur="0" fill="hold">
                                          <p:stCondLst>
                                            <p:cond delay="0"/>
                                          </p:stCondLst>
                                        </p:cTn>
                                        <p:tgtEl>
                                          <p:spTgt spid="12291">
                                            <p:txEl>
                                              <p:pRg st="2" end="2"/>
                                            </p:txEl>
                                          </p:spTgt>
                                        </p:tgtEl>
                                        <p:attrNameLst>
                                          <p:attrName>style.visibility</p:attrName>
                                        </p:attrNameLst>
                                      </p:cBhvr>
                                      <p:to>
                                        <p:strVal val="visible"/>
                                      </p:to>
                                    </p:set>
                                    <p:animEffect transition="in" filter="fade">
                                      <p:cBhvr>
                                        <p:cTn id="29" dur="500">
                                          <p:stCondLst>
                                            <p:cond delay="0"/>
                                          </p:stCondLst>
                                        </p:cTn>
                                        <p:tgtEl>
                                          <p:spTgt spid="12291">
                                            <p:txEl>
                                              <p:pRg st="2" end="2"/>
                                            </p:txEl>
                                          </p:spTgt>
                                        </p:tgtEl>
                                      </p:cBhvr>
                                    </p:animEffect>
                                    <p:anim calcmode="lin" valueType="num">
                                      <p:cBhvr>
                                        <p:cTn id="30" dur="500" fill="hold">
                                          <p:stCondLst>
                                            <p:cond delay="0"/>
                                          </p:stCondLst>
                                        </p:cTn>
                                        <p:tgtEl>
                                          <p:spTgt spid="12291">
                                            <p:txEl>
                                              <p:pRg st="2" end="2"/>
                                            </p:txEl>
                                          </p:spTgt>
                                        </p:tgtEl>
                                        <p:attrNameLst>
                                          <p:attrName>ppt_x</p:attrName>
                                        </p:attrNameLst>
                                      </p:cBhvr>
                                      <p:tavLst>
                                        <p:tav tm="0">
                                          <p:val>
                                            <p:strVal val="#ppt_x-.1"/>
                                          </p:val>
                                        </p:tav>
                                        <p:tav tm="100000">
                                          <p:val>
                                            <p:strVal val="#ppt_x"/>
                                          </p:val>
                                        </p:tav>
                                      </p:tavLst>
                                    </p:anim>
                                    <p:anim calcmode="lin" valueType="num">
                                      <p:cBhvr>
                                        <p:cTn id="31" dur="500" fill="hold">
                                          <p:stCondLst>
                                            <p:cond delay="0"/>
                                          </p:stCondLst>
                                        </p:cTn>
                                        <p:tgtEl>
                                          <p:spTgt spid="122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40" presetClass="entr" presetSubtype="0" fill="hold" grpId="0" nodeType="clickEffect">
                                  <p:stCondLst>
                                    <p:cond delay="0"/>
                                  </p:stCondLst>
                                  <p:iterate type="lt">
                                    <p:tmPct val="10000"/>
                                  </p:iterate>
                                  <p:childTnLst>
                                    <p:set>
                                      <p:cBhvr>
                                        <p:cTn id="35" dur="0" fill="hold">
                                          <p:stCondLst>
                                            <p:cond delay="0"/>
                                          </p:stCondLst>
                                        </p:cTn>
                                        <p:tgtEl>
                                          <p:spTgt spid="12291">
                                            <p:txEl>
                                              <p:pRg st="3" end="3"/>
                                            </p:txEl>
                                          </p:spTgt>
                                        </p:tgtEl>
                                        <p:attrNameLst>
                                          <p:attrName>style.visibility</p:attrName>
                                        </p:attrNameLst>
                                      </p:cBhvr>
                                      <p:to>
                                        <p:strVal val="visible"/>
                                      </p:to>
                                    </p:set>
                                    <p:animEffect transition="in" filter="fade">
                                      <p:cBhvr>
                                        <p:cTn id="36" dur="500">
                                          <p:stCondLst>
                                            <p:cond delay="0"/>
                                          </p:stCondLst>
                                        </p:cTn>
                                        <p:tgtEl>
                                          <p:spTgt spid="12291">
                                            <p:txEl>
                                              <p:pRg st="3" end="3"/>
                                            </p:txEl>
                                          </p:spTgt>
                                        </p:tgtEl>
                                      </p:cBhvr>
                                    </p:animEffect>
                                    <p:anim calcmode="lin" valueType="num">
                                      <p:cBhvr>
                                        <p:cTn id="37" dur="500" fill="hold">
                                          <p:stCondLst>
                                            <p:cond delay="0"/>
                                          </p:stCondLst>
                                        </p:cTn>
                                        <p:tgtEl>
                                          <p:spTgt spid="12291">
                                            <p:txEl>
                                              <p:pRg st="3" end="3"/>
                                            </p:txEl>
                                          </p:spTgt>
                                        </p:tgtEl>
                                        <p:attrNameLst>
                                          <p:attrName>ppt_x</p:attrName>
                                        </p:attrNameLst>
                                      </p:cBhvr>
                                      <p:tavLst>
                                        <p:tav tm="0">
                                          <p:val>
                                            <p:strVal val="#ppt_x-.1"/>
                                          </p:val>
                                        </p:tav>
                                        <p:tav tm="100000">
                                          <p:val>
                                            <p:strVal val="#ppt_x"/>
                                          </p:val>
                                        </p:tav>
                                      </p:tavLst>
                                    </p:anim>
                                    <p:anim calcmode="lin" valueType="num">
                                      <p:cBhvr>
                                        <p:cTn id="38" dur="500" fill="hold">
                                          <p:stCondLst>
                                            <p:cond delay="0"/>
                                          </p:stCondLst>
                                        </p:cTn>
                                        <p:tgtEl>
                                          <p:spTgt spid="1229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标题 13313">
            <a:extLst>
              <a:ext uri="{FF2B5EF4-FFF2-40B4-BE49-F238E27FC236}">
                <a16:creationId xmlns:a16="http://schemas.microsoft.com/office/drawing/2014/main" id="{76F4DD29-BAB6-4E1C-B964-9BFF3D235F92}"/>
              </a:ext>
            </a:extLst>
          </p:cNvPr>
          <p:cNvSpPr>
            <a:spLocks noChangeArrowheads="1"/>
          </p:cNvSpPr>
          <p:nvPr>
            <p:ph type="title"/>
          </p:nvPr>
        </p:nvSpPr>
        <p:spPr/>
        <p:txBody>
          <a:bodyPr/>
          <a:lstStyle/>
          <a:p>
            <a:r>
              <a:rPr lang="zh-CN" altLang="en-US">
                <a:ea typeface="黑体" panose="02010609060101010101" pitchFamily="49" charset="-122"/>
              </a:rPr>
              <a:t>有条件财政转移支付的细分</a:t>
            </a:r>
          </a:p>
        </p:txBody>
      </p:sp>
      <p:sp>
        <p:nvSpPr>
          <p:cNvPr id="13315" name="内容占位符 13314">
            <a:extLst>
              <a:ext uri="{FF2B5EF4-FFF2-40B4-BE49-F238E27FC236}">
                <a16:creationId xmlns:a16="http://schemas.microsoft.com/office/drawing/2014/main" id="{068EEBAF-93F0-4B88-B743-652E0AFC1447}"/>
              </a:ext>
            </a:extLst>
          </p:cNvPr>
          <p:cNvSpPr>
            <a:spLocks noChangeArrowheads="1"/>
          </p:cNvSpPr>
          <p:nvPr>
            <p:ph idx="1"/>
          </p:nvPr>
        </p:nvSpPr>
        <p:spPr>
          <a:xfrm>
            <a:off x="468313" y="1701800"/>
            <a:ext cx="8229600" cy="4525963"/>
          </a:xfrm>
        </p:spPr>
        <p:txBody>
          <a:bodyPr/>
          <a:lstStyle/>
          <a:p>
            <a:r>
              <a:rPr lang="zh-CN" altLang="en-US">
                <a:latin typeface="楷体_GB2312" pitchFamily="1" charset="-122"/>
                <a:ea typeface="黑体" panose="02010609060101010101" pitchFamily="49" charset="-122"/>
              </a:rPr>
              <a:t>以财政转移支付是否需要地方政府提供配套资金为标准：</a:t>
            </a:r>
          </a:p>
          <a:p>
            <a:pPr>
              <a:buFont typeface="Arial" panose="020B0604020202020204" pitchFamily="34" charset="0"/>
              <a:buNone/>
            </a:pPr>
            <a:r>
              <a:rPr lang="zh-CN" altLang="en-US">
                <a:latin typeface="楷体_GB2312" pitchFamily="1" charset="-122"/>
                <a:ea typeface="楷体_GB2312" pitchFamily="1" charset="-122"/>
              </a:rPr>
              <a:t>		</a:t>
            </a:r>
            <a:r>
              <a:rPr lang="en-US" altLang="zh-CN">
                <a:latin typeface="Times New Roman" panose="02020603050405020304" pitchFamily="18" charset="0"/>
                <a:ea typeface="楷体_GB2312" pitchFamily="1" charset="-122"/>
              </a:rPr>
              <a:t>Conditional matching grants</a:t>
            </a:r>
          </a:p>
          <a:p>
            <a:pPr>
              <a:buFont typeface="Arial" panose="020B0604020202020204" pitchFamily="34" charset="0"/>
              <a:buNone/>
            </a:pPr>
            <a:r>
              <a:rPr lang="en-US" altLang="zh-CN">
                <a:latin typeface="Times New Roman" panose="02020603050405020304" pitchFamily="18" charset="0"/>
                <a:ea typeface="楷体_GB2312" pitchFamily="1" charset="-122"/>
              </a:rPr>
              <a:t>		Conditional non-matching grants</a:t>
            </a:r>
          </a:p>
          <a:p>
            <a:r>
              <a:rPr lang="zh-CN" altLang="en-US">
                <a:latin typeface="楷体_GB2312" pitchFamily="1" charset="-122"/>
                <a:ea typeface="黑体" panose="02010609060101010101" pitchFamily="49" charset="-122"/>
              </a:rPr>
              <a:t>有条件配套转移支付的进一步细分：</a:t>
            </a:r>
          </a:p>
          <a:p>
            <a:pPr>
              <a:buFont typeface="Arial" panose="020B0604020202020204" pitchFamily="34" charset="0"/>
              <a:buNone/>
            </a:pPr>
            <a:r>
              <a:rPr lang="zh-CN" altLang="en-US">
                <a:latin typeface="楷体_GB2312" pitchFamily="1" charset="-122"/>
                <a:ea typeface="楷体_GB2312" pitchFamily="1" charset="-122"/>
              </a:rPr>
              <a:t>		</a:t>
            </a:r>
            <a:r>
              <a:rPr lang="en-US" altLang="zh-CN">
                <a:latin typeface="Times New Roman" panose="02020603050405020304" pitchFamily="18" charset="0"/>
                <a:ea typeface="楷体_GB2312" pitchFamily="1" charset="-122"/>
              </a:rPr>
              <a:t>Matching closed-ended grants</a:t>
            </a:r>
          </a:p>
          <a:p>
            <a:pPr>
              <a:buFont typeface="Arial" panose="020B0604020202020204" pitchFamily="34" charset="0"/>
              <a:buNone/>
            </a:pPr>
            <a:r>
              <a:rPr lang="en-US" altLang="zh-CN">
                <a:latin typeface="Times New Roman" panose="02020603050405020304" pitchFamily="18" charset="0"/>
                <a:ea typeface="楷体_GB2312" pitchFamily="1" charset="-122"/>
              </a:rPr>
              <a:t>		Matching open-ended grants</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p:cTn id="7" dur="500" fill="hold"/>
                                        <p:tgtEl>
                                          <p:spTgt spid="13314"/>
                                        </p:tgtEl>
                                        <p:attrNameLst>
                                          <p:attrName>ppt_w</p:attrName>
                                        </p:attrNameLst>
                                      </p:cBhvr>
                                      <p:tavLst>
                                        <p:tav tm="0">
                                          <p:val>
                                            <p:fltVal val="0"/>
                                          </p:val>
                                        </p:tav>
                                        <p:tav tm="100000">
                                          <p:val>
                                            <p:strVal val="#ppt_w"/>
                                          </p:val>
                                        </p:tav>
                                      </p:tavLst>
                                    </p:anim>
                                    <p:anim calcmode="lin" valueType="num">
                                      <p:cBhvr>
                                        <p:cTn id="8" dur="500" fill="hold"/>
                                        <p:tgtEl>
                                          <p:spTgt spid="13314"/>
                                        </p:tgtEl>
                                        <p:attrNameLst>
                                          <p:attrName>ppt_h</p:attrName>
                                        </p:attrNameLst>
                                      </p:cBhvr>
                                      <p:tavLst>
                                        <p:tav tm="0">
                                          <p:val>
                                            <p:fltVal val="0"/>
                                          </p:val>
                                        </p:tav>
                                        <p:tav tm="100000">
                                          <p:val>
                                            <p:strVal val="#ppt_h"/>
                                          </p:val>
                                        </p:tav>
                                      </p:tavLst>
                                    </p:anim>
                                    <p:animEffect transition="in" filter="fade">
                                      <p:cBhvr>
                                        <p:cTn id="9" dur="500"/>
                                        <p:tgtEl>
                                          <p:spTgt spid="1331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3315">
                                            <p:txEl>
                                              <p:pRg st="0" end="0"/>
                                            </p:txEl>
                                          </p:spTgt>
                                        </p:tgtEl>
                                        <p:attrNameLst>
                                          <p:attrName>style.visibility</p:attrName>
                                        </p:attrNameLst>
                                      </p:cBhvr>
                                      <p:to>
                                        <p:strVal val="visible"/>
                                      </p:to>
                                    </p:set>
                                    <p:animEffect transition="in" filter="fade">
                                      <p:cBhvr>
                                        <p:cTn id="14" dur="1000">
                                          <p:stCondLst>
                                            <p:cond delay="0"/>
                                          </p:stCondLst>
                                        </p:cTn>
                                        <p:tgtEl>
                                          <p:spTgt spid="13315">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3315">
                                            <p:txEl>
                                              <p:pRg st="1" end="1"/>
                                            </p:txEl>
                                          </p:spTgt>
                                        </p:tgtEl>
                                        <p:attrNameLst>
                                          <p:attrName>style.visibility</p:attrName>
                                        </p:attrNameLst>
                                      </p:cBhvr>
                                      <p:to>
                                        <p:strVal val="visible"/>
                                      </p:to>
                                    </p:set>
                                    <p:animEffect transition="in" filter="fade">
                                      <p:cBhvr>
                                        <p:cTn id="19" dur="1000">
                                          <p:stCondLst>
                                            <p:cond delay="0"/>
                                          </p:stCondLst>
                                        </p:cTn>
                                        <p:tgtEl>
                                          <p:spTgt spid="13315">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3315">
                                            <p:txEl>
                                              <p:pRg st="2" end="2"/>
                                            </p:txEl>
                                          </p:spTgt>
                                        </p:tgtEl>
                                        <p:attrNameLst>
                                          <p:attrName>style.visibility</p:attrName>
                                        </p:attrNameLst>
                                      </p:cBhvr>
                                      <p:to>
                                        <p:strVal val="visible"/>
                                      </p:to>
                                    </p:set>
                                    <p:animEffect transition="in" filter="fade">
                                      <p:cBhvr>
                                        <p:cTn id="24" dur="1000">
                                          <p:stCondLst>
                                            <p:cond delay="0"/>
                                          </p:stCondLst>
                                        </p:cTn>
                                        <p:tgtEl>
                                          <p:spTgt spid="13315">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3315">
                                            <p:txEl>
                                              <p:pRg st="3" end="3"/>
                                            </p:txEl>
                                          </p:spTgt>
                                        </p:tgtEl>
                                        <p:attrNameLst>
                                          <p:attrName>style.visibility</p:attrName>
                                        </p:attrNameLst>
                                      </p:cBhvr>
                                      <p:to>
                                        <p:strVal val="visible"/>
                                      </p:to>
                                    </p:set>
                                    <p:animEffect transition="in" filter="fade">
                                      <p:cBhvr>
                                        <p:cTn id="29" dur="1000">
                                          <p:stCondLst>
                                            <p:cond delay="0"/>
                                          </p:stCondLst>
                                        </p:cTn>
                                        <p:tgtEl>
                                          <p:spTgt spid="13315">
                                            <p:txEl>
                                              <p:pRg st="3" end="3"/>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3315">
                                            <p:txEl>
                                              <p:pRg st="4" end="4"/>
                                            </p:txEl>
                                          </p:spTgt>
                                        </p:tgtEl>
                                        <p:attrNameLst>
                                          <p:attrName>style.visibility</p:attrName>
                                        </p:attrNameLst>
                                      </p:cBhvr>
                                      <p:to>
                                        <p:strVal val="visible"/>
                                      </p:to>
                                    </p:set>
                                    <p:animEffect transition="in" filter="fade">
                                      <p:cBhvr>
                                        <p:cTn id="34" dur="1000">
                                          <p:stCondLst>
                                            <p:cond delay="0"/>
                                          </p:stCondLst>
                                        </p:cTn>
                                        <p:tgtEl>
                                          <p:spTgt spid="13315">
                                            <p:txEl>
                                              <p:pRg st="4" end="4"/>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3315">
                                            <p:txEl>
                                              <p:pRg st="5" end="5"/>
                                            </p:txEl>
                                          </p:spTgt>
                                        </p:tgtEl>
                                        <p:attrNameLst>
                                          <p:attrName>style.visibility</p:attrName>
                                        </p:attrNameLst>
                                      </p:cBhvr>
                                      <p:to>
                                        <p:strVal val="visible"/>
                                      </p:to>
                                    </p:set>
                                    <p:animEffect transition="in" filter="fade">
                                      <p:cBhvr>
                                        <p:cTn id="39" dur="1000">
                                          <p:stCondLst>
                                            <p:cond delay="0"/>
                                          </p:stCondLst>
                                        </p:cTn>
                                        <p:tgtEl>
                                          <p:spTgt spid="133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build="p"/>
    </p:bldLst>
  </p:timing>
</p:sld>
</file>

<file path=ppt/theme/theme1.xml><?xml version="1.0" encoding="utf-8"?>
<a:theme xmlns:a="http://schemas.openxmlformats.org/drawingml/2006/main" name="2_Show Ti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Show Ti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Show Time_2">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Show Time_2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Pages>0</Pages>
  <Words>2495</Words>
  <Characters>0</Characters>
  <Application>Microsoft Office PowerPoint</Application>
  <DocSecurity>0</DocSecurity>
  <PresentationFormat>全屏显示(4:3)</PresentationFormat>
  <Lines>0</Lines>
  <Paragraphs>452</Paragraphs>
  <Slides>53</Slides>
  <Notes>0</Notes>
  <HiddenSlides>0</HiddenSlides>
  <MMClips>0</MMClips>
  <ScaleCrop>false</ScaleCrop>
  <HeadingPairs>
    <vt:vector size="6" baseType="variant">
      <vt:variant>
        <vt:lpstr>已用的字体</vt:lpstr>
      </vt:variant>
      <vt:variant>
        <vt:i4>76</vt:i4>
      </vt:variant>
      <vt:variant>
        <vt:lpstr>主题</vt:lpstr>
      </vt:variant>
      <vt:variant>
        <vt:i4>3</vt:i4>
      </vt:variant>
      <vt:variant>
        <vt:lpstr>幻灯片标题</vt:lpstr>
      </vt:variant>
      <vt:variant>
        <vt:i4>53</vt:i4>
      </vt:variant>
    </vt:vector>
  </HeadingPairs>
  <TitlesOfParts>
    <vt:vector size="132" baseType="lpstr">
      <vt:lpstr>Arial</vt:lpstr>
      <vt:lpstr>宋体</vt:lpstr>
      <vt:lpstr>Wingdings</vt:lpstr>
      <vt:lpstr>华文行楷</vt:lpstr>
      <vt:lpstr>Arial Unicode MS</vt:lpstr>
      <vt:lpstr>Verdana</vt:lpstr>
      <vt:lpstr>新宋体-18030</vt:lpstr>
      <vt:lpstr>楷体_GB2312</vt:lpstr>
      <vt:lpstr>ˎ̥</vt:lpstr>
      <vt:lpstr>Times New Roman</vt:lpstr>
      <vt:lpstr>华文新魏</vt:lpstr>
      <vt:lpstr>华文楷体</vt:lpstr>
      <vt:lpstr>华文仿宋</vt:lpstr>
      <vt:lpstr>Arnprior</vt:lpstr>
      <vt:lpstr>黑体</vt:lpstr>
      <vt:lpstr>Courier New</vt:lpstr>
      <vt:lpstr>方正姚体</vt:lpstr>
      <vt:lpstr>隶书</vt:lpstr>
      <vt:lpstr>MingLiU</vt:lpstr>
      <vt:lpstr>仿宋_GB2312</vt:lpstr>
      <vt:lpstr>方正舒体</vt:lpstr>
      <vt:lpstr>Symbol</vt:lpstr>
      <vt:lpstr>_x000b__x000c_</vt:lpstr>
      <vt:lpstr>华文细黑</vt:lpstr>
      <vt:lpstr>华文中宋</vt:lpstr>
      <vt:lpstr>幼圆</vt:lpstr>
      <vt:lpstr>PMingLiU</vt:lpstr>
      <vt:lpstr>MS PMincho</vt:lpstr>
      <vt:lpstr>Abadi MT Condensed Light</vt:lpstr>
      <vt:lpstr>华文隶书</vt:lpstr>
      <vt:lpstr>Arial Black</vt:lpstr>
      <vt:lpstr>MS Mincho</vt:lpstr>
      <vt:lpstr>华文宋体</vt:lpstr>
      <vt:lpstr>楷体</vt:lpstr>
      <vt:lpstr>Calibri</vt:lpstr>
      <vt:lpstr>Tahoma</vt:lpstr>
      <vt:lpstr>华文彩云</vt:lpstr>
      <vt:lpstr>Gungsuh</vt:lpstr>
      <vt:lpstr>Arial Narrow</vt:lpstr>
      <vt:lpstr>新宋体</vt:lpstr>
      <vt:lpstr>华文琥珀</vt:lpstr>
      <vt:lpstr>GungsuhChe</vt:lpstr>
      <vt:lpstr>Latha</vt:lpstr>
      <vt:lpstr>Segoe Print</vt:lpstr>
      <vt:lpstr>仿宋</vt:lpstr>
      <vt:lpstr>微软雅黑</vt:lpstr>
      <vt:lpstr>MS UI Gothic</vt:lpstr>
      <vt:lpstr>ArialS</vt:lpstr>
      <vt:lpstr>Wingdings 2</vt:lpstr>
      <vt:lpstr>New Gulim</vt:lpstr>
      <vt:lpstr>Gulim</vt:lpstr>
      <vt:lpstr>Garamond</vt:lpstr>
      <vt:lpstr>MingLiU-ExtB</vt:lpstr>
      <vt:lpstr>Yu Mincho</vt:lpstr>
      <vt:lpstr>Malgun Gothic</vt:lpstr>
      <vt:lpstr>Wingdings</vt:lpstr>
      <vt:lpstr>微软雅黑</vt:lpstr>
      <vt:lpstr>宋体</vt:lpstr>
      <vt:lpstr>新宋体</vt:lpstr>
      <vt:lpstr>Segoe Print</vt:lpstr>
      <vt:lpstr>仿宋</vt:lpstr>
      <vt:lpstr>Segoe Print</vt:lpstr>
      <vt:lpstr>MingLiU-ExtB</vt:lpstr>
      <vt:lpstr>Segoe Print</vt:lpstr>
      <vt:lpstr>MingLiU-ExtB</vt:lpstr>
      <vt:lpstr>Yu Mincho</vt:lpstr>
      <vt:lpstr>Segoe Print</vt:lpstr>
      <vt:lpstr>Yu Mincho</vt:lpstr>
      <vt:lpstr>Malgun Gothic</vt:lpstr>
      <vt:lpstr>Malgun Gothic</vt:lpstr>
      <vt:lpstr>Segoe Print</vt:lpstr>
      <vt:lpstr>Yu Mincho</vt:lpstr>
      <vt:lpstr>Malgun Gothic</vt:lpstr>
      <vt:lpstr>Malgun Gothic</vt:lpstr>
      <vt:lpstr>Segoe Print</vt:lpstr>
      <vt:lpstr>微软雅黑</vt:lpstr>
      <vt:lpstr>2_Show Time</vt:lpstr>
      <vt:lpstr>1_Show Time</vt:lpstr>
      <vt:lpstr>2_Show Time_2</vt:lpstr>
      <vt:lpstr>PowerPoint 演示文稿</vt:lpstr>
      <vt:lpstr>本章主要内容</vt:lpstr>
      <vt:lpstr>PowerPoint 演示文稿</vt:lpstr>
      <vt:lpstr>5.1.1 政府间财政转移支付的内涵</vt:lpstr>
      <vt:lpstr>5.1.2 政府间财政转移支付的分类</vt:lpstr>
      <vt:lpstr>无条件财政转移支付</vt:lpstr>
      <vt:lpstr>无条件财政转移支付的细分</vt:lpstr>
      <vt:lpstr>有条件财政转移支付</vt:lpstr>
      <vt:lpstr>有条件财政转移支付的细分</vt:lpstr>
      <vt:lpstr>政府间财政转移支付的类型</vt:lpstr>
      <vt:lpstr>PowerPoint 演示文稿</vt:lpstr>
      <vt:lpstr>政府间财政转移支付的经济效应</vt:lpstr>
      <vt:lpstr>PowerPoint 演示文稿</vt:lpstr>
      <vt:lpstr>无条件拨款的效应</vt:lpstr>
      <vt:lpstr>PowerPoint 演示文稿</vt:lpstr>
      <vt:lpstr>有条件非配套拨款的效应</vt:lpstr>
      <vt:lpstr>PowerPoint 演示文稿</vt:lpstr>
      <vt:lpstr>有条件不封顶配套拨款的效应</vt:lpstr>
      <vt:lpstr> </vt:lpstr>
      <vt:lpstr> </vt:lpstr>
      <vt:lpstr>PowerPoint 演示文稿</vt:lpstr>
      <vt:lpstr>5.3.1 弥补地方财政缺口</vt:lpstr>
      <vt:lpstr>5.3.2 辖区间外部效应的内部化</vt:lpstr>
      <vt:lpstr>5.3.3 最低公共服务标准</vt:lpstr>
      <vt:lpstr>5.3.4 减少或降低各地区财政净利益的差别</vt:lpstr>
      <vt:lpstr>5.3.5 鼓励提供地方性公共品中的优值品</vt:lpstr>
      <vt:lpstr>5.3.6  稳定宏观经济运行</vt:lpstr>
      <vt:lpstr>5.3.7  弥补政府间税收划分存在不足</vt:lpstr>
      <vt:lpstr>PowerPoint 演示文稿</vt:lpstr>
      <vt:lpstr>PowerPoint 演示文稿</vt:lpstr>
      <vt:lpstr>PowerPoint 演示文稿</vt:lpstr>
      <vt:lpstr>5.4.1  地方财政支出需求</vt:lpstr>
      <vt:lpstr>地方财政支出需求的影响因素</vt:lpstr>
      <vt:lpstr>5.4.2  地方财政收入能力</vt:lpstr>
      <vt:lpstr>5.4.3 政府间财政转移支付的分配方法</vt:lpstr>
      <vt:lpstr>政府间财政转移支付的分配方法</vt:lpstr>
      <vt:lpstr>5.4.4 政府间财政转移支付的分配</vt:lpstr>
      <vt:lpstr>财政支出均等化模式的转移支付</vt:lpstr>
      <vt:lpstr>财政收入能力均等化模式的财政转移支付</vt:lpstr>
      <vt:lpstr>财政收支均等化模式的财政转移支付</vt:lpstr>
      <vt:lpstr>PowerPoint 演示文稿</vt:lpstr>
      <vt:lpstr>5.5.1  补助金模式的政府间财政转移支付</vt:lpstr>
      <vt:lpstr>补助金模式的政府间财政转移支付</vt:lpstr>
      <vt:lpstr>补助金模式的政府间财政转移支付</vt:lpstr>
      <vt:lpstr>5.5.2 财政均等化模式的政府间财政转移支付</vt:lpstr>
      <vt:lpstr>德国财政转移支付的规模</vt:lpstr>
      <vt:lpstr>德国的增值税收入预先平衡</vt:lpstr>
      <vt:lpstr>德国的州际横向财力平衡</vt:lpstr>
      <vt:lpstr>德国的联邦补充补助</vt:lpstr>
      <vt:lpstr>5.5.3 税收返还模式的政府间财政转移支付</vt:lpstr>
      <vt:lpstr>税收返还模式的政府间财政转移支付</vt:lpstr>
      <vt:lpstr>5.5.4 各国财政转移支付制度的共性</vt:lpstr>
      <vt:lpstr>PowerPoint 演示文稿</vt:lpstr>
    </vt:vector>
  </TitlesOfParts>
  <Manager/>
  <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
  <dc:creator>Lenovo</dc:creator>
  <cp:keywords>教育 计算机</cp:keywords>
  <dc:description/>
  <cp:lastModifiedBy>wenjie zhang</cp:lastModifiedBy>
  <cp:revision>6</cp:revision>
  <dcterms:created xsi:type="dcterms:W3CDTF">2009-01-22T20:28:24Z</dcterms:created>
  <dcterms:modified xsi:type="dcterms:W3CDTF">2018-12-13T00:38:13Z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2052-10.1.0.5399</vt:lpwstr>
  </property>
</Properties>
</file>