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66"/>
  </p:notesMasterIdLst>
  <p:sldIdLst>
    <p:sldId id="256" r:id="rId2"/>
    <p:sldId id="320" r:id="rId3"/>
    <p:sldId id="1172" r:id="rId4"/>
    <p:sldId id="1173" r:id="rId5"/>
    <p:sldId id="1174" r:id="rId6"/>
    <p:sldId id="1175" r:id="rId7"/>
    <p:sldId id="1176" r:id="rId8"/>
    <p:sldId id="1303" r:id="rId9"/>
    <p:sldId id="1304" r:id="rId10"/>
    <p:sldId id="1305" r:id="rId11"/>
    <p:sldId id="1306" r:id="rId12"/>
    <p:sldId id="1307" r:id="rId13"/>
    <p:sldId id="1308" r:id="rId14"/>
    <p:sldId id="1309" r:id="rId15"/>
    <p:sldId id="1310" r:id="rId16"/>
    <p:sldId id="1311" r:id="rId17"/>
    <p:sldId id="1312" r:id="rId18"/>
    <p:sldId id="1313" r:id="rId19"/>
    <p:sldId id="1314" r:id="rId20"/>
    <p:sldId id="1315" r:id="rId21"/>
    <p:sldId id="1316" r:id="rId22"/>
    <p:sldId id="1317" r:id="rId23"/>
    <p:sldId id="1318" r:id="rId24"/>
    <p:sldId id="1319" r:id="rId25"/>
    <p:sldId id="1321" r:id="rId26"/>
    <p:sldId id="1178" r:id="rId27"/>
    <p:sldId id="1322" r:id="rId28"/>
    <p:sldId id="1179" r:id="rId29"/>
    <p:sldId id="1180" r:id="rId30"/>
    <p:sldId id="1181" r:id="rId31"/>
    <p:sldId id="1182" r:id="rId32"/>
    <p:sldId id="1323" r:id="rId33"/>
    <p:sldId id="1324" r:id="rId34"/>
    <p:sldId id="1183" r:id="rId35"/>
    <p:sldId id="1184" r:id="rId36"/>
    <p:sldId id="1185" r:id="rId37"/>
    <p:sldId id="1327" r:id="rId38"/>
    <p:sldId id="1186" r:id="rId39"/>
    <p:sldId id="1187" r:id="rId40"/>
    <p:sldId id="1188" r:id="rId41"/>
    <p:sldId id="1189" r:id="rId42"/>
    <p:sldId id="1191" r:id="rId43"/>
    <p:sldId id="1192" r:id="rId44"/>
    <p:sldId id="1193" r:id="rId45"/>
    <p:sldId id="1194" r:id="rId46"/>
    <p:sldId id="1195" r:id="rId47"/>
    <p:sldId id="1199" r:id="rId48"/>
    <p:sldId id="1200" r:id="rId49"/>
    <p:sldId id="1201" r:id="rId50"/>
    <p:sldId id="1202" r:id="rId51"/>
    <p:sldId id="1203" r:id="rId52"/>
    <p:sldId id="1204" r:id="rId53"/>
    <p:sldId id="1205" r:id="rId54"/>
    <p:sldId id="1206" r:id="rId55"/>
    <p:sldId id="1328" r:id="rId56"/>
    <p:sldId id="1207" r:id="rId57"/>
    <p:sldId id="1208" r:id="rId58"/>
    <p:sldId id="1209" r:id="rId59"/>
    <p:sldId id="1210" r:id="rId60"/>
    <p:sldId id="1329" r:id="rId61"/>
    <p:sldId id="1211" r:id="rId62"/>
    <p:sldId id="1212" r:id="rId63"/>
    <p:sldId id="1213" r:id="rId64"/>
    <p:sldId id="1332" r:id="rId65"/>
    <p:sldId id="1333" r:id="rId66"/>
    <p:sldId id="1214" r:id="rId67"/>
    <p:sldId id="1215" r:id="rId68"/>
    <p:sldId id="1216" r:id="rId69"/>
    <p:sldId id="1217" r:id="rId70"/>
    <p:sldId id="1218" r:id="rId71"/>
    <p:sldId id="1219" r:id="rId72"/>
    <p:sldId id="1220" r:id="rId73"/>
    <p:sldId id="1334" r:id="rId74"/>
    <p:sldId id="1221" r:id="rId75"/>
    <p:sldId id="1335" r:id="rId76"/>
    <p:sldId id="1222" r:id="rId77"/>
    <p:sldId id="1336" r:id="rId78"/>
    <p:sldId id="1223" r:id="rId79"/>
    <p:sldId id="1224" r:id="rId80"/>
    <p:sldId id="1225" r:id="rId81"/>
    <p:sldId id="1226" r:id="rId82"/>
    <p:sldId id="1227" r:id="rId83"/>
    <p:sldId id="1228" r:id="rId84"/>
    <p:sldId id="1229" r:id="rId85"/>
    <p:sldId id="1230" r:id="rId86"/>
    <p:sldId id="1231" r:id="rId87"/>
    <p:sldId id="1232" r:id="rId88"/>
    <p:sldId id="1233" r:id="rId89"/>
    <p:sldId id="1234" r:id="rId90"/>
    <p:sldId id="1235" r:id="rId91"/>
    <p:sldId id="1236" r:id="rId92"/>
    <p:sldId id="1237" r:id="rId93"/>
    <p:sldId id="1238" r:id="rId94"/>
    <p:sldId id="1239" r:id="rId95"/>
    <p:sldId id="1240" r:id="rId96"/>
    <p:sldId id="1243" r:id="rId97"/>
    <p:sldId id="1337" r:id="rId98"/>
    <p:sldId id="1244" r:id="rId99"/>
    <p:sldId id="1246" r:id="rId100"/>
    <p:sldId id="1247" r:id="rId101"/>
    <p:sldId id="1248" r:id="rId102"/>
    <p:sldId id="1249" r:id="rId103"/>
    <p:sldId id="1338" r:id="rId104"/>
    <p:sldId id="1339" r:id="rId105"/>
    <p:sldId id="1250" r:id="rId106"/>
    <p:sldId id="1251" r:id="rId107"/>
    <p:sldId id="1252" r:id="rId108"/>
    <p:sldId id="1253" r:id="rId109"/>
    <p:sldId id="1340" r:id="rId110"/>
    <p:sldId id="1254" r:id="rId111"/>
    <p:sldId id="1255" r:id="rId112"/>
    <p:sldId id="1256" r:id="rId113"/>
    <p:sldId id="1257" r:id="rId114"/>
    <p:sldId id="1258" r:id="rId115"/>
    <p:sldId id="1261" r:id="rId116"/>
    <p:sldId id="1262" r:id="rId117"/>
    <p:sldId id="1263" r:id="rId118"/>
    <p:sldId id="1264" r:id="rId119"/>
    <p:sldId id="1265" r:id="rId120"/>
    <p:sldId id="1266" r:id="rId121"/>
    <p:sldId id="1267" r:id="rId122"/>
    <p:sldId id="1268" r:id="rId123"/>
    <p:sldId id="1269" r:id="rId124"/>
    <p:sldId id="1270" r:id="rId125"/>
    <p:sldId id="1271" r:id="rId126"/>
    <p:sldId id="1272" r:id="rId127"/>
    <p:sldId id="1274" r:id="rId128"/>
    <p:sldId id="1341" r:id="rId129"/>
    <p:sldId id="1342" r:id="rId130"/>
    <p:sldId id="1273" r:id="rId131"/>
    <p:sldId id="1278" r:id="rId132"/>
    <p:sldId id="1279" r:id="rId133"/>
    <p:sldId id="1280" r:id="rId134"/>
    <p:sldId id="1281" r:id="rId135"/>
    <p:sldId id="1282" r:id="rId136"/>
    <p:sldId id="1283" r:id="rId137"/>
    <p:sldId id="1284" r:id="rId138"/>
    <p:sldId id="1325" r:id="rId139"/>
    <p:sldId id="1326" r:id="rId140"/>
    <p:sldId id="1343" r:id="rId141"/>
    <p:sldId id="1290" r:id="rId142"/>
    <p:sldId id="1291" r:id="rId143"/>
    <p:sldId id="1292" r:id="rId144"/>
    <p:sldId id="1293" r:id="rId145"/>
    <p:sldId id="1295" r:id="rId146"/>
    <p:sldId id="1296" r:id="rId147"/>
    <p:sldId id="1297" r:id="rId148"/>
    <p:sldId id="1356" r:id="rId149"/>
    <p:sldId id="1298" r:id="rId150"/>
    <p:sldId id="1299" r:id="rId151"/>
    <p:sldId id="1344" r:id="rId152"/>
    <p:sldId id="1352" r:id="rId153"/>
    <p:sldId id="1345" r:id="rId154"/>
    <p:sldId id="1346" r:id="rId155"/>
    <p:sldId id="1351" r:id="rId156"/>
    <p:sldId id="1347" r:id="rId157"/>
    <p:sldId id="1350" r:id="rId158"/>
    <p:sldId id="1348" r:id="rId159"/>
    <p:sldId id="1353" r:id="rId160"/>
    <p:sldId id="1300" r:id="rId161"/>
    <p:sldId id="1301" r:id="rId162"/>
    <p:sldId id="1302" r:id="rId163"/>
    <p:sldId id="1354" r:id="rId164"/>
    <p:sldId id="1355" r:id="rId16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楷体_GB2312" pitchFamily="1"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楷体_GB2312" pitchFamily="1"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楷体_GB2312" pitchFamily="1"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楷体_GB2312" pitchFamily="1"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楷体_GB2312" pitchFamily="1" charset="-122"/>
        <a:cs typeface="+mn-cs"/>
      </a:defRPr>
    </a:lvl5pPr>
    <a:lvl6pPr marL="2286000" algn="l" defTabSz="914400" rtl="0" eaLnBrk="1" latinLnBrk="0" hangingPunct="1">
      <a:defRPr kern="1200">
        <a:solidFill>
          <a:schemeClr val="tx1"/>
        </a:solidFill>
        <a:latin typeface="Arial" panose="020B0604020202020204" pitchFamily="34" charset="0"/>
        <a:ea typeface="楷体_GB2312" pitchFamily="1" charset="-122"/>
        <a:cs typeface="+mn-cs"/>
      </a:defRPr>
    </a:lvl6pPr>
    <a:lvl7pPr marL="2743200" algn="l" defTabSz="914400" rtl="0" eaLnBrk="1" latinLnBrk="0" hangingPunct="1">
      <a:defRPr kern="1200">
        <a:solidFill>
          <a:schemeClr val="tx1"/>
        </a:solidFill>
        <a:latin typeface="Arial" panose="020B0604020202020204" pitchFamily="34" charset="0"/>
        <a:ea typeface="楷体_GB2312" pitchFamily="1" charset="-122"/>
        <a:cs typeface="+mn-cs"/>
      </a:defRPr>
    </a:lvl7pPr>
    <a:lvl8pPr marL="3200400" algn="l" defTabSz="914400" rtl="0" eaLnBrk="1" latinLnBrk="0" hangingPunct="1">
      <a:defRPr kern="1200">
        <a:solidFill>
          <a:schemeClr val="tx1"/>
        </a:solidFill>
        <a:latin typeface="Arial" panose="020B0604020202020204" pitchFamily="34" charset="0"/>
        <a:ea typeface="楷体_GB2312" pitchFamily="1" charset="-122"/>
        <a:cs typeface="+mn-cs"/>
      </a:defRPr>
    </a:lvl8pPr>
    <a:lvl9pPr marL="3657600" algn="l" defTabSz="914400" rtl="0" eaLnBrk="1" latinLnBrk="0" hangingPunct="1">
      <a:defRPr kern="1200">
        <a:solidFill>
          <a:schemeClr val="tx1"/>
        </a:solidFill>
        <a:latin typeface="Arial" panose="020B0604020202020204" pitchFamily="34" charset="0"/>
        <a:ea typeface="楷体_GB2312" pitchFamily="1"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4006"/>
    <a:srgbClr val="3333CC"/>
    <a:srgbClr val="00CC00"/>
    <a:srgbClr val="99CC00"/>
    <a:srgbClr val="CC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页眉占位符 1">
            <a:extLst>
              <a:ext uri="{FF2B5EF4-FFF2-40B4-BE49-F238E27FC236}">
                <a16:creationId xmlns:a16="http://schemas.microsoft.com/office/drawing/2014/main" id="{78C0DEF2-6FF5-4A52-A257-5DF22A08FAE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Calibri" pitchFamily="34" charset="0"/>
                <a:ea typeface="宋体" pitchFamily="2" charset="-122"/>
              </a:defRPr>
            </a:lvl1pPr>
          </a:lstStyle>
          <a:p>
            <a:pPr>
              <a:defRPr/>
            </a:pPr>
            <a:endParaRPr lang="zh-CN" altLang="en-US"/>
          </a:p>
        </p:txBody>
      </p:sp>
      <p:sp>
        <p:nvSpPr>
          <p:cNvPr id="6147" name="日期占位符 2">
            <a:extLst>
              <a:ext uri="{FF2B5EF4-FFF2-40B4-BE49-F238E27FC236}">
                <a16:creationId xmlns:a16="http://schemas.microsoft.com/office/drawing/2014/main" id="{595680E7-6E97-4D7F-90CA-B113794F1F6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Calibri" pitchFamily="34" charset="0"/>
                <a:ea typeface="宋体" pitchFamily="2" charset="-122"/>
              </a:defRPr>
            </a:lvl1pPr>
          </a:lstStyle>
          <a:p>
            <a:pPr>
              <a:defRPr/>
            </a:pPr>
            <a:fld id="{B8038934-878E-4C96-BDED-D92176E97587}" type="datetimeFigureOut">
              <a:rPr lang="zh-CN" altLang="en-US"/>
              <a:pPr>
                <a:defRPr/>
              </a:pPr>
              <a:t>2018/12/13</a:t>
            </a:fld>
            <a:endParaRPr lang="en-US"/>
          </a:p>
        </p:txBody>
      </p:sp>
      <p:sp>
        <p:nvSpPr>
          <p:cNvPr id="169988" name="幻灯片图像占位符 3">
            <a:extLst>
              <a:ext uri="{FF2B5EF4-FFF2-40B4-BE49-F238E27FC236}">
                <a16:creationId xmlns:a16="http://schemas.microsoft.com/office/drawing/2014/main" id="{2ECFD8BE-ADDF-4902-BDFF-EB5A9AA57C0A}"/>
              </a:ext>
            </a:extLst>
          </p:cNvPr>
          <p:cNvSpPr>
            <a:spLocks noGrp="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149" name="备注占位符 4">
            <a:extLst>
              <a:ext uri="{FF2B5EF4-FFF2-40B4-BE49-F238E27FC236}">
                <a16:creationId xmlns:a16="http://schemas.microsoft.com/office/drawing/2014/main" id="{5C26AA64-770B-45BB-A886-3477177765D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150" name="页脚占位符 5">
            <a:extLst>
              <a:ext uri="{FF2B5EF4-FFF2-40B4-BE49-F238E27FC236}">
                <a16:creationId xmlns:a16="http://schemas.microsoft.com/office/drawing/2014/main" id="{FDA52AB5-4714-483E-99DC-235C7B409F5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Calibri" pitchFamily="34" charset="0"/>
                <a:ea typeface="宋体" pitchFamily="2" charset="-122"/>
              </a:defRPr>
            </a:lvl1pPr>
          </a:lstStyle>
          <a:p>
            <a:pPr>
              <a:defRPr/>
            </a:pPr>
            <a:endParaRPr lang="zh-CN" altLang="en-US"/>
          </a:p>
        </p:txBody>
      </p:sp>
      <p:sp>
        <p:nvSpPr>
          <p:cNvPr id="6151" name="灯片编号占位符 6">
            <a:extLst>
              <a:ext uri="{FF2B5EF4-FFF2-40B4-BE49-F238E27FC236}">
                <a16:creationId xmlns:a16="http://schemas.microsoft.com/office/drawing/2014/main" id="{C8D4E903-8DFC-46C2-B79E-C9748E175E0A}"/>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ea typeface="宋体" panose="02010600030101010101" pitchFamily="2" charset="-122"/>
              </a:defRPr>
            </a:lvl1pPr>
          </a:lstStyle>
          <a:p>
            <a:fld id="{3CE14E7A-9316-446C-A9CA-1781259A09FA}"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幻灯片图像占位符 1">
            <a:extLst>
              <a:ext uri="{FF2B5EF4-FFF2-40B4-BE49-F238E27FC236}">
                <a16:creationId xmlns:a16="http://schemas.microsoft.com/office/drawing/2014/main" id="{C063469F-BEE5-4DA0-B612-070EC79F01A4}"/>
              </a:ext>
            </a:extLst>
          </p:cNvPr>
          <p:cNvSpPr>
            <a:spLocks noGrp="1" noRot="1" noChangeAspect="1" noTextEdit="1"/>
          </p:cNvSpPr>
          <p:nvPr>
            <p:ph type="sldImg"/>
          </p:nvPr>
        </p:nvSpPr>
        <p:spPr/>
      </p:sp>
      <p:sp>
        <p:nvSpPr>
          <p:cNvPr id="171011" name="备注占位符 2">
            <a:extLst>
              <a:ext uri="{FF2B5EF4-FFF2-40B4-BE49-F238E27FC236}">
                <a16:creationId xmlns:a16="http://schemas.microsoft.com/office/drawing/2014/main" id="{D99F6836-85C6-454F-B473-FE7B463531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1012" name="灯片编号占位符 3">
            <a:extLst>
              <a:ext uri="{FF2B5EF4-FFF2-40B4-BE49-F238E27FC236}">
                <a16:creationId xmlns:a16="http://schemas.microsoft.com/office/drawing/2014/main" id="{C04BE9DA-0469-4C68-B0E4-33A4198238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fld id="{DAE434F8-7E2D-4BBD-95DB-FDE6F83AB1D0}" type="slidenum">
              <a:rPr lang="zh-CN" altLang="en-US">
                <a:latin typeface="Calibri" panose="020F0502020204030204" pitchFamily="34" charset="0"/>
                <a:ea typeface="宋体" panose="02010600030101010101" pitchFamily="2" charset="-122"/>
              </a:rPr>
              <a:pPr eaLnBrk="1" hangingPunct="1"/>
              <a:t>67</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幻灯片图像占位符 1">
            <a:extLst>
              <a:ext uri="{FF2B5EF4-FFF2-40B4-BE49-F238E27FC236}">
                <a16:creationId xmlns:a16="http://schemas.microsoft.com/office/drawing/2014/main" id="{08199229-A57D-4672-9EFE-D1B41C215EEF}"/>
              </a:ext>
            </a:extLst>
          </p:cNvPr>
          <p:cNvSpPr>
            <a:spLocks noGrp="1" noRot="1" noChangeAspect="1" noTextEdit="1"/>
          </p:cNvSpPr>
          <p:nvPr>
            <p:ph type="sldImg"/>
          </p:nvPr>
        </p:nvSpPr>
        <p:spPr/>
      </p:sp>
      <p:sp>
        <p:nvSpPr>
          <p:cNvPr id="172035" name="备注占位符 2">
            <a:extLst>
              <a:ext uri="{FF2B5EF4-FFF2-40B4-BE49-F238E27FC236}">
                <a16:creationId xmlns:a16="http://schemas.microsoft.com/office/drawing/2014/main" id="{3AE7A9EF-8C01-40B1-B84D-305D0EC158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2036" name="灯片编号占位符 3">
            <a:extLst>
              <a:ext uri="{FF2B5EF4-FFF2-40B4-BE49-F238E27FC236}">
                <a16:creationId xmlns:a16="http://schemas.microsoft.com/office/drawing/2014/main" id="{C7025B7E-2D45-46CE-85FC-F69F8DBE57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fld id="{3BEC0E7A-DEC7-4F8B-B723-4D88DBA2A0F1}" type="slidenum">
              <a:rPr lang="zh-CN" altLang="en-US">
                <a:latin typeface="Calibri" panose="020F0502020204030204" pitchFamily="34" charset="0"/>
                <a:ea typeface="宋体" panose="02010600030101010101" pitchFamily="2" charset="-122"/>
              </a:rPr>
              <a:pPr eaLnBrk="1" hangingPunct="1"/>
              <a:t>108</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幻灯片图像占位符 1">
            <a:extLst>
              <a:ext uri="{FF2B5EF4-FFF2-40B4-BE49-F238E27FC236}">
                <a16:creationId xmlns:a16="http://schemas.microsoft.com/office/drawing/2014/main" id="{6A5856F2-881D-4FF0-8D7F-169F21953140}"/>
              </a:ext>
            </a:extLst>
          </p:cNvPr>
          <p:cNvSpPr>
            <a:spLocks noGrp="1" noRot="1" noChangeAspect="1" noTextEdit="1"/>
          </p:cNvSpPr>
          <p:nvPr>
            <p:ph type="sldImg"/>
          </p:nvPr>
        </p:nvSpPr>
        <p:spPr/>
      </p:sp>
      <p:sp>
        <p:nvSpPr>
          <p:cNvPr id="173059" name="备注占位符 2">
            <a:extLst>
              <a:ext uri="{FF2B5EF4-FFF2-40B4-BE49-F238E27FC236}">
                <a16:creationId xmlns:a16="http://schemas.microsoft.com/office/drawing/2014/main" id="{A7D0A5ED-EA60-4660-AE33-4B395FAD7F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p>
        </p:txBody>
      </p:sp>
      <p:sp>
        <p:nvSpPr>
          <p:cNvPr id="173060" name="灯片编号占位符 3">
            <a:extLst>
              <a:ext uri="{FF2B5EF4-FFF2-40B4-BE49-F238E27FC236}">
                <a16:creationId xmlns:a16="http://schemas.microsoft.com/office/drawing/2014/main" id="{032F0A7F-DBB6-4748-9061-4363605907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fld id="{748F8857-B320-450C-BDCB-68961C8EF8FC}" type="slidenum">
              <a:rPr lang="zh-CN" altLang="en-US">
                <a:latin typeface="Calibri" panose="020F0502020204030204" pitchFamily="34" charset="0"/>
                <a:ea typeface="宋体" panose="02010600030101010101" pitchFamily="2" charset="-122"/>
              </a:rPr>
              <a:pPr eaLnBrk="1" hangingPunct="1"/>
              <a:t>116</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幻灯片图像占位符 1">
            <a:extLst>
              <a:ext uri="{FF2B5EF4-FFF2-40B4-BE49-F238E27FC236}">
                <a16:creationId xmlns:a16="http://schemas.microsoft.com/office/drawing/2014/main" id="{7BFA275F-48F1-444C-875C-1EA2EF037A9A}"/>
              </a:ext>
            </a:extLst>
          </p:cNvPr>
          <p:cNvSpPr>
            <a:spLocks noGrp="1" noRot="1" noChangeAspect="1" noTextEdit="1"/>
          </p:cNvSpPr>
          <p:nvPr>
            <p:ph type="sldImg"/>
          </p:nvPr>
        </p:nvSpPr>
        <p:spPr/>
      </p:sp>
      <p:sp>
        <p:nvSpPr>
          <p:cNvPr id="174083" name="备注占位符 2">
            <a:extLst>
              <a:ext uri="{FF2B5EF4-FFF2-40B4-BE49-F238E27FC236}">
                <a16:creationId xmlns:a16="http://schemas.microsoft.com/office/drawing/2014/main" id="{0F913A66-FB82-488D-B5B4-04E742AD17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4084" name="灯片编号占位符 3">
            <a:extLst>
              <a:ext uri="{FF2B5EF4-FFF2-40B4-BE49-F238E27FC236}">
                <a16:creationId xmlns:a16="http://schemas.microsoft.com/office/drawing/2014/main" id="{D6010FF5-16B5-4B49-8F07-BBCDFF748E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fld id="{6C28AE56-806C-4C98-B599-0971518F07D5}" type="slidenum">
              <a:rPr lang="zh-CN" altLang="en-US">
                <a:latin typeface="Calibri" panose="020F0502020204030204" pitchFamily="34" charset="0"/>
                <a:ea typeface="宋体" panose="02010600030101010101" pitchFamily="2" charset="-122"/>
              </a:rPr>
              <a:pPr eaLnBrk="1" hangingPunct="1"/>
              <a:t>138</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95878D9C-3AAD-4429-B477-3872969EEFA3}"/>
              </a:ext>
            </a:extLst>
          </p:cNvPr>
          <p:cNvSpPr>
            <a:spLocks noGrp="1" noChangeArrowheads="1"/>
          </p:cNvSpPr>
          <p:nvPr>
            <p:ph type="dt" sz="half" idx="10"/>
          </p:nvPr>
        </p:nvSpPr>
        <p:spPr>
          <a:ln/>
        </p:spPr>
        <p:txBody>
          <a:bodyPr/>
          <a:lstStyle>
            <a:lvl1pPr>
              <a:defRPr/>
            </a:lvl1pPr>
          </a:lstStyle>
          <a:p>
            <a:pPr>
              <a:defRPr/>
            </a:pPr>
            <a:fld id="{857AF3CD-73CC-405E-B2F7-B7FF60CF7F56}" type="datetimeFigureOut">
              <a:rPr lang="zh-CN" altLang="en-US"/>
              <a:pPr>
                <a:defRPr/>
              </a:pPr>
              <a:t>2018/12/13</a:t>
            </a:fld>
            <a:endParaRPr lang="en-US"/>
          </a:p>
        </p:txBody>
      </p:sp>
      <p:sp>
        <p:nvSpPr>
          <p:cNvPr id="5" name="页脚占位符 4">
            <a:extLst>
              <a:ext uri="{FF2B5EF4-FFF2-40B4-BE49-F238E27FC236}">
                <a16:creationId xmlns:a16="http://schemas.microsoft.com/office/drawing/2014/main" id="{DEEC075A-2BC8-4DB9-838C-CE2B7673F61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96C49F8-B506-4290-9125-7FA8EB59D8CC}"/>
              </a:ext>
            </a:extLst>
          </p:cNvPr>
          <p:cNvSpPr>
            <a:spLocks noGrp="1" noChangeArrowheads="1"/>
          </p:cNvSpPr>
          <p:nvPr>
            <p:ph type="sldNum" sz="quarter" idx="12"/>
          </p:nvPr>
        </p:nvSpPr>
        <p:spPr>
          <a:ln/>
        </p:spPr>
        <p:txBody>
          <a:bodyPr/>
          <a:lstStyle>
            <a:lvl1pPr>
              <a:defRPr/>
            </a:lvl1pPr>
          </a:lstStyle>
          <a:p>
            <a:fld id="{C9220426-EEDC-452F-BB6E-8102AE47F4C6}" type="slidenum">
              <a:rPr lang="zh-CN" altLang="en-US"/>
              <a:pPr/>
              <a:t>‹#›</a:t>
            </a:fld>
            <a:endParaRPr lang="en-US" altLang="zh-CN"/>
          </a:p>
        </p:txBody>
      </p:sp>
    </p:spTree>
    <p:extLst>
      <p:ext uri="{BB962C8B-B14F-4D97-AF65-F5344CB8AC3E}">
        <p14:creationId xmlns:p14="http://schemas.microsoft.com/office/powerpoint/2010/main" val="1079780124"/>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AD6779F-86BF-49B5-B10B-EFD2FF2AAE14}"/>
              </a:ext>
            </a:extLst>
          </p:cNvPr>
          <p:cNvSpPr>
            <a:spLocks noGrp="1" noChangeArrowheads="1"/>
          </p:cNvSpPr>
          <p:nvPr>
            <p:ph type="dt" sz="half" idx="10"/>
          </p:nvPr>
        </p:nvSpPr>
        <p:spPr>
          <a:ln/>
        </p:spPr>
        <p:txBody>
          <a:bodyPr/>
          <a:lstStyle>
            <a:lvl1pPr>
              <a:defRPr/>
            </a:lvl1pPr>
          </a:lstStyle>
          <a:p>
            <a:pPr>
              <a:defRPr/>
            </a:pPr>
            <a:fld id="{BC2F2559-3A56-4B03-86A9-074668B585BE}" type="datetimeFigureOut">
              <a:rPr lang="zh-CN" altLang="en-US"/>
              <a:pPr>
                <a:defRPr/>
              </a:pPr>
              <a:t>2018/12/13</a:t>
            </a:fld>
            <a:endParaRPr lang="en-US"/>
          </a:p>
        </p:txBody>
      </p:sp>
      <p:sp>
        <p:nvSpPr>
          <p:cNvPr id="5" name="页脚占位符 4">
            <a:extLst>
              <a:ext uri="{FF2B5EF4-FFF2-40B4-BE49-F238E27FC236}">
                <a16:creationId xmlns:a16="http://schemas.microsoft.com/office/drawing/2014/main" id="{7C10ABEE-8A4A-4692-9670-E46E9DD173D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31E1859-9593-404E-A8CB-A8CE4E0F1CFF}"/>
              </a:ext>
            </a:extLst>
          </p:cNvPr>
          <p:cNvSpPr>
            <a:spLocks noGrp="1" noChangeArrowheads="1"/>
          </p:cNvSpPr>
          <p:nvPr>
            <p:ph type="sldNum" sz="quarter" idx="12"/>
          </p:nvPr>
        </p:nvSpPr>
        <p:spPr>
          <a:ln/>
        </p:spPr>
        <p:txBody>
          <a:bodyPr/>
          <a:lstStyle>
            <a:lvl1pPr>
              <a:defRPr/>
            </a:lvl1pPr>
          </a:lstStyle>
          <a:p>
            <a:fld id="{3807DC4A-C197-4DE4-9DA8-E665E8C9E9D9}" type="slidenum">
              <a:rPr lang="zh-CN" altLang="en-US"/>
              <a:pPr/>
              <a:t>‹#›</a:t>
            </a:fld>
            <a:endParaRPr lang="en-US" altLang="zh-CN"/>
          </a:p>
        </p:txBody>
      </p:sp>
    </p:spTree>
    <p:extLst>
      <p:ext uri="{BB962C8B-B14F-4D97-AF65-F5344CB8AC3E}">
        <p14:creationId xmlns:p14="http://schemas.microsoft.com/office/powerpoint/2010/main" val="115229162"/>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601186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60118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A83AD32-4D31-40DB-8EE4-9854AAA470B3}"/>
              </a:ext>
            </a:extLst>
          </p:cNvPr>
          <p:cNvSpPr>
            <a:spLocks noGrp="1" noChangeArrowheads="1"/>
          </p:cNvSpPr>
          <p:nvPr>
            <p:ph type="dt" sz="half" idx="10"/>
          </p:nvPr>
        </p:nvSpPr>
        <p:spPr>
          <a:ln/>
        </p:spPr>
        <p:txBody>
          <a:bodyPr/>
          <a:lstStyle>
            <a:lvl1pPr>
              <a:defRPr/>
            </a:lvl1pPr>
          </a:lstStyle>
          <a:p>
            <a:pPr>
              <a:defRPr/>
            </a:pPr>
            <a:fld id="{510057A9-3D6F-4A1D-94C1-216B8B792A5A}" type="datetimeFigureOut">
              <a:rPr lang="zh-CN" altLang="en-US"/>
              <a:pPr>
                <a:defRPr/>
              </a:pPr>
              <a:t>2018/12/13</a:t>
            </a:fld>
            <a:endParaRPr lang="en-US"/>
          </a:p>
        </p:txBody>
      </p:sp>
      <p:sp>
        <p:nvSpPr>
          <p:cNvPr id="5" name="页脚占位符 4">
            <a:extLst>
              <a:ext uri="{FF2B5EF4-FFF2-40B4-BE49-F238E27FC236}">
                <a16:creationId xmlns:a16="http://schemas.microsoft.com/office/drawing/2014/main" id="{B6DCEBF4-9232-490D-ABD8-03DD8123E74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7BF58E1-60EC-4500-BD3B-653FD1BC7A30}"/>
              </a:ext>
            </a:extLst>
          </p:cNvPr>
          <p:cNvSpPr>
            <a:spLocks noGrp="1" noChangeArrowheads="1"/>
          </p:cNvSpPr>
          <p:nvPr>
            <p:ph type="sldNum" sz="quarter" idx="12"/>
          </p:nvPr>
        </p:nvSpPr>
        <p:spPr>
          <a:ln/>
        </p:spPr>
        <p:txBody>
          <a:bodyPr/>
          <a:lstStyle>
            <a:lvl1pPr>
              <a:defRPr/>
            </a:lvl1pPr>
          </a:lstStyle>
          <a:p>
            <a:fld id="{C921D52C-EB7A-4624-9D03-494B392451A3}" type="slidenum">
              <a:rPr lang="zh-CN" altLang="en-US"/>
              <a:pPr/>
              <a:t>‹#›</a:t>
            </a:fld>
            <a:endParaRPr lang="en-US" altLang="zh-CN"/>
          </a:p>
        </p:txBody>
      </p:sp>
    </p:spTree>
    <p:extLst>
      <p:ext uri="{BB962C8B-B14F-4D97-AF65-F5344CB8AC3E}">
        <p14:creationId xmlns:p14="http://schemas.microsoft.com/office/powerpoint/2010/main" val="358147221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966FDF2-0B64-455B-A461-7BA0190D7161}"/>
              </a:ext>
            </a:extLst>
          </p:cNvPr>
          <p:cNvSpPr>
            <a:spLocks noGrp="1" noChangeArrowheads="1"/>
          </p:cNvSpPr>
          <p:nvPr>
            <p:ph type="dt" sz="half" idx="10"/>
          </p:nvPr>
        </p:nvSpPr>
        <p:spPr>
          <a:ln/>
        </p:spPr>
        <p:txBody>
          <a:bodyPr/>
          <a:lstStyle>
            <a:lvl1pPr>
              <a:defRPr/>
            </a:lvl1pPr>
          </a:lstStyle>
          <a:p>
            <a:pPr>
              <a:defRPr/>
            </a:pPr>
            <a:fld id="{567A86B8-1972-4C09-B5C4-58AEF75C337E}" type="datetimeFigureOut">
              <a:rPr lang="zh-CN" altLang="en-US"/>
              <a:pPr>
                <a:defRPr/>
              </a:pPr>
              <a:t>2018/12/13</a:t>
            </a:fld>
            <a:endParaRPr lang="en-US"/>
          </a:p>
        </p:txBody>
      </p:sp>
      <p:sp>
        <p:nvSpPr>
          <p:cNvPr id="5" name="页脚占位符 4">
            <a:extLst>
              <a:ext uri="{FF2B5EF4-FFF2-40B4-BE49-F238E27FC236}">
                <a16:creationId xmlns:a16="http://schemas.microsoft.com/office/drawing/2014/main" id="{471E4ECE-F332-4A18-90DF-643CA99ADF5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189DF28-B35E-4236-B386-5F0384C1B97F}"/>
              </a:ext>
            </a:extLst>
          </p:cNvPr>
          <p:cNvSpPr>
            <a:spLocks noGrp="1" noChangeArrowheads="1"/>
          </p:cNvSpPr>
          <p:nvPr>
            <p:ph type="sldNum" sz="quarter" idx="12"/>
          </p:nvPr>
        </p:nvSpPr>
        <p:spPr>
          <a:ln/>
        </p:spPr>
        <p:txBody>
          <a:bodyPr/>
          <a:lstStyle>
            <a:lvl1pPr>
              <a:defRPr/>
            </a:lvl1pPr>
          </a:lstStyle>
          <a:p>
            <a:fld id="{9338582E-FE46-4682-95DE-A77197660EC4}" type="slidenum">
              <a:rPr lang="zh-CN" altLang="en-US"/>
              <a:pPr/>
              <a:t>‹#›</a:t>
            </a:fld>
            <a:endParaRPr lang="en-US" altLang="zh-CN"/>
          </a:p>
        </p:txBody>
      </p:sp>
    </p:spTree>
    <p:extLst>
      <p:ext uri="{BB962C8B-B14F-4D97-AF65-F5344CB8AC3E}">
        <p14:creationId xmlns:p14="http://schemas.microsoft.com/office/powerpoint/2010/main" val="159595231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2767BC0-393D-49ED-941A-0764947E3818}"/>
              </a:ext>
            </a:extLst>
          </p:cNvPr>
          <p:cNvSpPr>
            <a:spLocks noGrp="1" noChangeArrowheads="1"/>
          </p:cNvSpPr>
          <p:nvPr>
            <p:ph type="dt" sz="half" idx="10"/>
          </p:nvPr>
        </p:nvSpPr>
        <p:spPr>
          <a:ln/>
        </p:spPr>
        <p:txBody>
          <a:bodyPr/>
          <a:lstStyle>
            <a:lvl1pPr>
              <a:defRPr/>
            </a:lvl1pPr>
          </a:lstStyle>
          <a:p>
            <a:pPr>
              <a:defRPr/>
            </a:pPr>
            <a:fld id="{02D1DF6D-3FAF-46F9-A33B-BA36A780AD03}" type="datetimeFigureOut">
              <a:rPr lang="zh-CN" altLang="en-US"/>
              <a:pPr>
                <a:defRPr/>
              </a:pPr>
              <a:t>2018/12/13</a:t>
            </a:fld>
            <a:endParaRPr lang="en-US"/>
          </a:p>
        </p:txBody>
      </p:sp>
      <p:sp>
        <p:nvSpPr>
          <p:cNvPr id="5" name="页脚占位符 4">
            <a:extLst>
              <a:ext uri="{FF2B5EF4-FFF2-40B4-BE49-F238E27FC236}">
                <a16:creationId xmlns:a16="http://schemas.microsoft.com/office/drawing/2014/main" id="{EE0741B7-BFC1-41DE-A30C-9F9C5D7E36F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F7A44B7-8A84-40FE-98C4-3197EBEEF305}"/>
              </a:ext>
            </a:extLst>
          </p:cNvPr>
          <p:cNvSpPr>
            <a:spLocks noGrp="1" noChangeArrowheads="1"/>
          </p:cNvSpPr>
          <p:nvPr>
            <p:ph type="sldNum" sz="quarter" idx="12"/>
          </p:nvPr>
        </p:nvSpPr>
        <p:spPr>
          <a:ln/>
        </p:spPr>
        <p:txBody>
          <a:bodyPr/>
          <a:lstStyle>
            <a:lvl1pPr>
              <a:defRPr/>
            </a:lvl1pPr>
          </a:lstStyle>
          <a:p>
            <a:fld id="{7EC4FC58-DCCB-43CA-A9F4-B827855024E4}" type="slidenum">
              <a:rPr lang="zh-CN" altLang="en-US"/>
              <a:pPr/>
              <a:t>‹#›</a:t>
            </a:fld>
            <a:endParaRPr lang="en-US" altLang="zh-CN"/>
          </a:p>
        </p:txBody>
      </p:sp>
    </p:spTree>
    <p:extLst>
      <p:ext uri="{BB962C8B-B14F-4D97-AF65-F5344CB8AC3E}">
        <p14:creationId xmlns:p14="http://schemas.microsoft.com/office/powerpoint/2010/main" val="1279227232"/>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B050A57C-CC16-4C88-85EB-9EC4B7FA2BC2}"/>
              </a:ext>
            </a:extLst>
          </p:cNvPr>
          <p:cNvSpPr>
            <a:spLocks noGrp="1" noChangeArrowheads="1"/>
          </p:cNvSpPr>
          <p:nvPr>
            <p:ph type="dt" sz="half" idx="10"/>
          </p:nvPr>
        </p:nvSpPr>
        <p:spPr>
          <a:ln/>
        </p:spPr>
        <p:txBody>
          <a:bodyPr/>
          <a:lstStyle>
            <a:lvl1pPr>
              <a:defRPr/>
            </a:lvl1pPr>
          </a:lstStyle>
          <a:p>
            <a:pPr>
              <a:defRPr/>
            </a:pPr>
            <a:fld id="{8F4FD38A-EEBE-4EB4-82A0-A284FB8FA73F}" type="datetimeFigureOut">
              <a:rPr lang="zh-CN" altLang="en-US"/>
              <a:pPr>
                <a:defRPr/>
              </a:pPr>
              <a:t>2018/12/13</a:t>
            </a:fld>
            <a:endParaRPr lang="en-US"/>
          </a:p>
        </p:txBody>
      </p:sp>
      <p:sp>
        <p:nvSpPr>
          <p:cNvPr id="6" name="页脚占位符 4">
            <a:extLst>
              <a:ext uri="{FF2B5EF4-FFF2-40B4-BE49-F238E27FC236}">
                <a16:creationId xmlns:a16="http://schemas.microsoft.com/office/drawing/2014/main" id="{60A9D393-3A8E-419F-97DC-2906C650A61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99F0F3BA-83CD-4219-9F98-B5FAA7C1BE30}"/>
              </a:ext>
            </a:extLst>
          </p:cNvPr>
          <p:cNvSpPr>
            <a:spLocks noGrp="1" noChangeArrowheads="1"/>
          </p:cNvSpPr>
          <p:nvPr>
            <p:ph type="sldNum" sz="quarter" idx="12"/>
          </p:nvPr>
        </p:nvSpPr>
        <p:spPr>
          <a:ln/>
        </p:spPr>
        <p:txBody>
          <a:bodyPr/>
          <a:lstStyle>
            <a:lvl1pPr>
              <a:defRPr/>
            </a:lvl1pPr>
          </a:lstStyle>
          <a:p>
            <a:fld id="{70A710D7-287E-4F3C-8100-7DD2611491A6}" type="slidenum">
              <a:rPr lang="zh-CN" altLang="en-US"/>
              <a:pPr/>
              <a:t>‹#›</a:t>
            </a:fld>
            <a:endParaRPr lang="en-US" altLang="zh-CN"/>
          </a:p>
        </p:txBody>
      </p:sp>
    </p:spTree>
    <p:extLst>
      <p:ext uri="{BB962C8B-B14F-4D97-AF65-F5344CB8AC3E}">
        <p14:creationId xmlns:p14="http://schemas.microsoft.com/office/powerpoint/2010/main" val="2496986560"/>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15498DE2-71F4-496E-BDEC-788DD9853BE7}"/>
              </a:ext>
            </a:extLst>
          </p:cNvPr>
          <p:cNvSpPr>
            <a:spLocks noGrp="1" noChangeArrowheads="1"/>
          </p:cNvSpPr>
          <p:nvPr>
            <p:ph type="dt" sz="half" idx="10"/>
          </p:nvPr>
        </p:nvSpPr>
        <p:spPr>
          <a:ln/>
        </p:spPr>
        <p:txBody>
          <a:bodyPr/>
          <a:lstStyle>
            <a:lvl1pPr>
              <a:defRPr/>
            </a:lvl1pPr>
          </a:lstStyle>
          <a:p>
            <a:pPr>
              <a:defRPr/>
            </a:pPr>
            <a:fld id="{04BB48FE-529D-4D68-844C-9D98DF13F060}" type="datetimeFigureOut">
              <a:rPr lang="zh-CN" altLang="en-US"/>
              <a:pPr>
                <a:defRPr/>
              </a:pPr>
              <a:t>2018/12/13</a:t>
            </a:fld>
            <a:endParaRPr lang="en-US"/>
          </a:p>
        </p:txBody>
      </p:sp>
      <p:sp>
        <p:nvSpPr>
          <p:cNvPr id="8" name="页脚占位符 4">
            <a:extLst>
              <a:ext uri="{FF2B5EF4-FFF2-40B4-BE49-F238E27FC236}">
                <a16:creationId xmlns:a16="http://schemas.microsoft.com/office/drawing/2014/main" id="{767FEBB8-87E0-408A-ADB4-D1967B743F3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87347918-5032-4914-B5AB-EF01F69EE427}"/>
              </a:ext>
            </a:extLst>
          </p:cNvPr>
          <p:cNvSpPr>
            <a:spLocks noGrp="1" noChangeArrowheads="1"/>
          </p:cNvSpPr>
          <p:nvPr>
            <p:ph type="sldNum" sz="quarter" idx="12"/>
          </p:nvPr>
        </p:nvSpPr>
        <p:spPr>
          <a:ln/>
        </p:spPr>
        <p:txBody>
          <a:bodyPr/>
          <a:lstStyle>
            <a:lvl1pPr>
              <a:defRPr/>
            </a:lvl1pPr>
          </a:lstStyle>
          <a:p>
            <a:fld id="{96787D0C-7384-4CC7-9964-0E80A90B3E45}" type="slidenum">
              <a:rPr lang="zh-CN" altLang="en-US"/>
              <a:pPr/>
              <a:t>‹#›</a:t>
            </a:fld>
            <a:endParaRPr lang="en-US" altLang="zh-CN"/>
          </a:p>
        </p:txBody>
      </p:sp>
    </p:spTree>
    <p:extLst>
      <p:ext uri="{BB962C8B-B14F-4D97-AF65-F5344CB8AC3E}">
        <p14:creationId xmlns:p14="http://schemas.microsoft.com/office/powerpoint/2010/main" val="1760105428"/>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72AEE2AD-0579-47E4-A895-666ACA3A3B9F}"/>
              </a:ext>
            </a:extLst>
          </p:cNvPr>
          <p:cNvSpPr>
            <a:spLocks noGrp="1" noChangeArrowheads="1"/>
          </p:cNvSpPr>
          <p:nvPr>
            <p:ph type="dt" sz="half" idx="10"/>
          </p:nvPr>
        </p:nvSpPr>
        <p:spPr>
          <a:ln/>
        </p:spPr>
        <p:txBody>
          <a:bodyPr/>
          <a:lstStyle>
            <a:lvl1pPr>
              <a:defRPr/>
            </a:lvl1pPr>
          </a:lstStyle>
          <a:p>
            <a:pPr>
              <a:defRPr/>
            </a:pPr>
            <a:fld id="{E1230136-16BB-4F9D-AF53-EAF86CCDE645}" type="datetimeFigureOut">
              <a:rPr lang="zh-CN" altLang="en-US"/>
              <a:pPr>
                <a:defRPr/>
              </a:pPr>
              <a:t>2018/12/13</a:t>
            </a:fld>
            <a:endParaRPr lang="en-US"/>
          </a:p>
        </p:txBody>
      </p:sp>
      <p:sp>
        <p:nvSpPr>
          <p:cNvPr id="4" name="页脚占位符 4">
            <a:extLst>
              <a:ext uri="{FF2B5EF4-FFF2-40B4-BE49-F238E27FC236}">
                <a16:creationId xmlns:a16="http://schemas.microsoft.com/office/drawing/2014/main" id="{48A85FC9-0BBF-423A-B4ED-78974CDE62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3D8B9C6-7704-4D99-B904-AD5574D04597}"/>
              </a:ext>
            </a:extLst>
          </p:cNvPr>
          <p:cNvSpPr>
            <a:spLocks noGrp="1" noChangeArrowheads="1"/>
          </p:cNvSpPr>
          <p:nvPr>
            <p:ph type="sldNum" sz="quarter" idx="12"/>
          </p:nvPr>
        </p:nvSpPr>
        <p:spPr>
          <a:ln/>
        </p:spPr>
        <p:txBody>
          <a:bodyPr/>
          <a:lstStyle>
            <a:lvl1pPr>
              <a:defRPr/>
            </a:lvl1pPr>
          </a:lstStyle>
          <a:p>
            <a:fld id="{05AD8635-0D3B-4102-9A0E-FFE5969855F1}" type="slidenum">
              <a:rPr lang="zh-CN" altLang="en-US"/>
              <a:pPr/>
              <a:t>‹#›</a:t>
            </a:fld>
            <a:endParaRPr lang="en-US" altLang="zh-CN"/>
          </a:p>
        </p:txBody>
      </p:sp>
    </p:spTree>
    <p:extLst>
      <p:ext uri="{BB962C8B-B14F-4D97-AF65-F5344CB8AC3E}">
        <p14:creationId xmlns:p14="http://schemas.microsoft.com/office/powerpoint/2010/main" val="1700805382"/>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9D433A3-9A79-4D3D-B38A-E0FA4B9684ED}"/>
              </a:ext>
            </a:extLst>
          </p:cNvPr>
          <p:cNvSpPr>
            <a:spLocks noGrp="1" noChangeArrowheads="1"/>
          </p:cNvSpPr>
          <p:nvPr>
            <p:ph type="dt" sz="half" idx="10"/>
          </p:nvPr>
        </p:nvSpPr>
        <p:spPr>
          <a:ln/>
        </p:spPr>
        <p:txBody>
          <a:bodyPr/>
          <a:lstStyle>
            <a:lvl1pPr>
              <a:defRPr/>
            </a:lvl1pPr>
          </a:lstStyle>
          <a:p>
            <a:pPr>
              <a:defRPr/>
            </a:pPr>
            <a:fld id="{9B4268BC-FF82-488B-B657-6708A05E5DED}" type="datetimeFigureOut">
              <a:rPr lang="zh-CN" altLang="en-US"/>
              <a:pPr>
                <a:defRPr/>
              </a:pPr>
              <a:t>2018/12/13</a:t>
            </a:fld>
            <a:endParaRPr lang="en-US"/>
          </a:p>
        </p:txBody>
      </p:sp>
      <p:sp>
        <p:nvSpPr>
          <p:cNvPr id="3" name="页脚占位符 4">
            <a:extLst>
              <a:ext uri="{FF2B5EF4-FFF2-40B4-BE49-F238E27FC236}">
                <a16:creationId xmlns:a16="http://schemas.microsoft.com/office/drawing/2014/main" id="{E6D4F0A8-D8AF-4B9D-8619-BD94347DE19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A3C2504F-3B8B-4F04-AEDB-3D19FD376DD3}"/>
              </a:ext>
            </a:extLst>
          </p:cNvPr>
          <p:cNvSpPr>
            <a:spLocks noGrp="1" noChangeArrowheads="1"/>
          </p:cNvSpPr>
          <p:nvPr>
            <p:ph type="sldNum" sz="quarter" idx="12"/>
          </p:nvPr>
        </p:nvSpPr>
        <p:spPr>
          <a:ln/>
        </p:spPr>
        <p:txBody>
          <a:bodyPr/>
          <a:lstStyle>
            <a:lvl1pPr>
              <a:defRPr/>
            </a:lvl1pPr>
          </a:lstStyle>
          <a:p>
            <a:fld id="{63BB7BA0-AC3C-45A4-A7A4-3B64700065AA}" type="slidenum">
              <a:rPr lang="zh-CN" altLang="en-US"/>
              <a:pPr/>
              <a:t>‹#›</a:t>
            </a:fld>
            <a:endParaRPr lang="en-US" altLang="zh-CN"/>
          </a:p>
        </p:txBody>
      </p:sp>
    </p:spTree>
    <p:extLst>
      <p:ext uri="{BB962C8B-B14F-4D97-AF65-F5344CB8AC3E}">
        <p14:creationId xmlns:p14="http://schemas.microsoft.com/office/powerpoint/2010/main" val="2650919876"/>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D294C8CF-997C-400D-ABCA-C5B041C344B2}"/>
              </a:ext>
            </a:extLst>
          </p:cNvPr>
          <p:cNvSpPr>
            <a:spLocks noGrp="1" noChangeArrowheads="1"/>
          </p:cNvSpPr>
          <p:nvPr>
            <p:ph type="dt" sz="half" idx="10"/>
          </p:nvPr>
        </p:nvSpPr>
        <p:spPr>
          <a:ln/>
        </p:spPr>
        <p:txBody>
          <a:bodyPr/>
          <a:lstStyle>
            <a:lvl1pPr>
              <a:defRPr/>
            </a:lvl1pPr>
          </a:lstStyle>
          <a:p>
            <a:pPr>
              <a:defRPr/>
            </a:pPr>
            <a:fld id="{C0472F4A-6ABF-4AA7-9FB5-0AD21299AC41}" type="datetimeFigureOut">
              <a:rPr lang="zh-CN" altLang="en-US"/>
              <a:pPr>
                <a:defRPr/>
              </a:pPr>
              <a:t>2018/12/13</a:t>
            </a:fld>
            <a:endParaRPr lang="en-US"/>
          </a:p>
        </p:txBody>
      </p:sp>
      <p:sp>
        <p:nvSpPr>
          <p:cNvPr id="6" name="页脚占位符 4">
            <a:extLst>
              <a:ext uri="{FF2B5EF4-FFF2-40B4-BE49-F238E27FC236}">
                <a16:creationId xmlns:a16="http://schemas.microsoft.com/office/drawing/2014/main" id="{9F796167-4B59-457A-8041-FD3CBB9F97F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D260C8B-AEEE-4F91-93FA-2D444333AAD4}"/>
              </a:ext>
            </a:extLst>
          </p:cNvPr>
          <p:cNvSpPr>
            <a:spLocks noGrp="1" noChangeArrowheads="1"/>
          </p:cNvSpPr>
          <p:nvPr>
            <p:ph type="sldNum" sz="quarter" idx="12"/>
          </p:nvPr>
        </p:nvSpPr>
        <p:spPr>
          <a:ln/>
        </p:spPr>
        <p:txBody>
          <a:bodyPr/>
          <a:lstStyle>
            <a:lvl1pPr>
              <a:defRPr/>
            </a:lvl1pPr>
          </a:lstStyle>
          <a:p>
            <a:fld id="{AD1D131D-056C-4C46-9ED0-6E2662C66B80}" type="slidenum">
              <a:rPr lang="zh-CN" altLang="en-US"/>
              <a:pPr/>
              <a:t>‹#›</a:t>
            </a:fld>
            <a:endParaRPr lang="en-US" altLang="zh-CN"/>
          </a:p>
        </p:txBody>
      </p:sp>
    </p:spTree>
    <p:extLst>
      <p:ext uri="{BB962C8B-B14F-4D97-AF65-F5344CB8AC3E}">
        <p14:creationId xmlns:p14="http://schemas.microsoft.com/office/powerpoint/2010/main" val="178033402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5D7DCBBB-7E69-4CFA-AD98-CC84677C3DE6}"/>
              </a:ext>
            </a:extLst>
          </p:cNvPr>
          <p:cNvSpPr>
            <a:spLocks noGrp="1" noChangeArrowheads="1"/>
          </p:cNvSpPr>
          <p:nvPr>
            <p:ph type="dt" sz="half" idx="10"/>
          </p:nvPr>
        </p:nvSpPr>
        <p:spPr>
          <a:ln/>
        </p:spPr>
        <p:txBody>
          <a:bodyPr/>
          <a:lstStyle>
            <a:lvl1pPr>
              <a:defRPr/>
            </a:lvl1pPr>
          </a:lstStyle>
          <a:p>
            <a:pPr>
              <a:defRPr/>
            </a:pPr>
            <a:fld id="{5FDB05BA-AC34-473F-9E69-C5D64E7DCD18}" type="datetimeFigureOut">
              <a:rPr lang="zh-CN" altLang="en-US"/>
              <a:pPr>
                <a:defRPr/>
              </a:pPr>
              <a:t>2018/12/13</a:t>
            </a:fld>
            <a:endParaRPr lang="en-US"/>
          </a:p>
        </p:txBody>
      </p:sp>
      <p:sp>
        <p:nvSpPr>
          <p:cNvPr id="6" name="页脚占位符 4">
            <a:extLst>
              <a:ext uri="{FF2B5EF4-FFF2-40B4-BE49-F238E27FC236}">
                <a16:creationId xmlns:a16="http://schemas.microsoft.com/office/drawing/2014/main" id="{6D88A9C8-E27E-4B89-AC67-C0299AD488A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EB5741B-8FFA-460E-8805-4B63DA181726}"/>
              </a:ext>
            </a:extLst>
          </p:cNvPr>
          <p:cNvSpPr>
            <a:spLocks noGrp="1" noChangeArrowheads="1"/>
          </p:cNvSpPr>
          <p:nvPr>
            <p:ph type="sldNum" sz="quarter" idx="12"/>
          </p:nvPr>
        </p:nvSpPr>
        <p:spPr>
          <a:ln/>
        </p:spPr>
        <p:txBody>
          <a:bodyPr/>
          <a:lstStyle>
            <a:lvl1pPr>
              <a:defRPr/>
            </a:lvl1pPr>
          </a:lstStyle>
          <a:p>
            <a:fld id="{CA46BB62-196B-43D2-B797-F4E5C1574574}" type="slidenum">
              <a:rPr lang="zh-CN" altLang="en-US"/>
              <a:pPr/>
              <a:t>‹#›</a:t>
            </a:fld>
            <a:endParaRPr lang="en-US" altLang="zh-CN"/>
          </a:p>
        </p:txBody>
      </p:sp>
    </p:spTree>
    <p:extLst>
      <p:ext uri="{BB962C8B-B14F-4D97-AF65-F5344CB8AC3E}">
        <p14:creationId xmlns:p14="http://schemas.microsoft.com/office/powerpoint/2010/main" val="1066263544"/>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矩形 6">
            <a:extLst>
              <a:ext uri="{FF2B5EF4-FFF2-40B4-BE49-F238E27FC236}">
                <a16:creationId xmlns:a16="http://schemas.microsoft.com/office/drawing/2014/main" id="{5CDADAB6-3DD8-4936-AAC6-03FFDB898934}"/>
              </a:ext>
            </a:extLst>
          </p:cNvPr>
          <p:cNvSpPr>
            <a:spLocks noChangeArrowheads="1"/>
          </p:cNvSpPr>
          <p:nvPr/>
        </p:nvSpPr>
        <p:spPr bwMode="auto">
          <a:xfrm>
            <a:off x="0" y="6678613"/>
            <a:ext cx="9144000" cy="179387"/>
          </a:xfrm>
          <a:prstGeom prst="rect">
            <a:avLst/>
          </a:prstGeom>
          <a:gradFill rotWithShape="0">
            <a:gsLst>
              <a:gs pos="0">
                <a:srgbClr val="918415">
                  <a:alpha val="50000"/>
                </a:srgbClr>
              </a:gs>
              <a:gs pos="50000">
                <a:srgbClr val="EEEDE7">
                  <a:alpha val="45000"/>
                </a:srgbClr>
              </a:gs>
              <a:gs pos="100000">
                <a:srgbClr val="918415">
                  <a:alpha val="39999"/>
                </a:srgbClr>
              </a:gs>
            </a:gsLst>
            <a:lin ang="0" scaled="1"/>
          </a:gradFill>
          <a:ln w="9525">
            <a:noFill/>
            <a:miter lim="800000"/>
            <a:headEnd/>
            <a:tailEnd/>
          </a:ln>
        </p:spPr>
        <p:txBody>
          <a:bodyPr anchor="ctr"/>
          <a:lstStyle/>
          <a:p>
            <a:pPr algn="ctr">
              <a:defRPr/>
            </a:pPr>
            <a:endParaRPr lang="zh-CN" altLang="en-US">
              <a:solidFill>
                <a:srgbClr val="FFFFFF"/>
              </a:solidFill>
              <a:latin typeface="Franklin Gothic Book"/>
              <a:ea typeface="黑体" pitchFamily="49" charset="-122"/>
            </a:endParaRPr>
          </a:p>
        </p:txBody>
      </p:sp>
      <p:sp>
        <p:nvSpPr>
          <p:cNvPr id="1027" name="矩形 7">
            <a:extLst>
              <a:ext uri="{FF2B5EF4-FFF2-40B4-BE49-F238E27FC236}">
                <a16:creationId xmlns:a16="http://schemas.microsoft.com/office/drawing/2014/main" id="{3DB63342-110D-43A7-82E9-584C0DBA1741}"/>
              </a:ext>
            </a:extLst>
          </p:cNvPr>
          <p:cNvSpPr>
            <a:spLocks noChangeArrowheads="1"/>
          </p:cNvSpPr>
          <p:nvPr/>
        </p:nvSpPr>
        <p:spPr bwMode="auto">
          <a:xfrm>
            <a:off x="0" y="0"/>
            <a:ext cx="9144000" cy="107950"/>
          </a:xfrm>
          <a:prstGeom prst="rect">
            <a:avLst/>
          </a:prstGeom>
          <a:gradFill rotWithShape="0">
            <a:gsLst>
              <a:gs pos="0">
                <a:srgbClr val="918415">
                  <a:alpha val="50000"/>
                </a:srgbClr>
              </a:gs>
              <a:gs pos="50000">
                <a:srgbClr val="EEEDE7">
                  <a:alpha val="45000"/>
                </a:srgbClr>
              </a:gs>
              <a:gs pos="100000">
                <a:srgbClr val="918415">
                  <a:alpha val="39999"/>
                </a:srgbClr>
              </a:gs>
            </a:gsLst>
            <a:lin ang="0" scaled="1"/>
          </a:gradFill>
          <a:ln w="9525">
            <a:noFill/>
            <a:miter lim="800000"/>
            <a:headEnd/>
            <a:tailEnd/>
          </a:ln>
        </p:spPr>
        <p:txBody>
          <a:bodyPr anchor="ctr"/>
          <a:lstStyle/>
          <a:p>
            <a:pPr algn="ctr">
              <a:defRPr/>
            </a:pPr>
            <a:endParaRPr lang="zh-CN" altLang="en-US">
              <a:solidFill>
                <a:srgbClr val="FFFFFF"/>
              </a:solidFill>
              <a:latin typeface="Franklin Gothic Book"/>
              <a:ea typeface="黑体" pitchFamily="49" charset="-122"/>
            </a:endParaRPr>
          </a:p>
        </p:txBody>
      </p:sp>
      <p:sp>
        <p:nvSpPr>
          <p:cNvPr id="1028" name="矩形 8">
            <a:extLst>
              <a:ext uri="{FF2B5EF4-FFF2-40B4-BE49-F238E27FC236}">
                <a16:creationId xmlns:a16="http://schemas.microsoft.com/office/drawing/2014/main" id="{6C3DA906-9739-4BBC-9BA7-04AC74775748}"/>
              </a:ext>
            </a:extLst>
          </p:cNvPr>
          <p:cNvSpPr>
            <a:spLocks noChangeArrowheads="1"/>
          </p:cNvSpPr>
          <p:nvPr/>
        </p:nvSpPr>
        <p:spPr bwMode="auto">
          <a:xfrm>
            <a:off x="685800" y="3197225"/>
            <a:ext cx="7772400" cy="17463"/>
          </a:xfrm>
          <a:prstGeom prst="rect">
            <a:avLst/>
          </a:prstGeom>
          <a:gradFill rotWithShape="0">
            <a:gsLst>
              <a:gs pos="0">
                <a:srgbClr val="DCD9CC">
                  <a:alpha val="20000"/>
                </a:srgbClr>
              </a:gs>
              <a:gs pos="50000">
                <a:srgbClr val="918415">
                  <a:alpha val="35000"/>
                </a:srgbClr>
              </a:gs>
              <a:gs pos="100000">
                <a:srgbClr val="DCD9CC">
                  <a:alpha val="50000"/>
                </a:srgbClr>
              </a:gs>
            </a:gsLst>
            <a:lin ang="0" scaled="1"/>
          </a:gradFill>
          <a:ln w="9525">
            <a:noFill/>
            <a:miter lim="800000"/>
            <a:headEnd/>
            <a:tailEnd/>
          </a:ln>
        </p:spPr>
        <p:txBody>
          <a:bodyPr anchor="ctr"/>
          <a:lstStyle/>
          <a:p>
            <a:pPr algn="ctr">
              <a:defRPr/>
            </a:pPr>
            <a:endParaRPr lang="zh-CN" altLang="en-US">
              <a:solidFill>
                <a:srgbClr val="FFFFFF"/>
              </a:solidFill>
              <a:latin typeface="Franklin Gothic Book"/>
              <a:ea typeface="黑体" pitchFamily="49" charset="-122"/>
            </a:endParaRPr>
          </a:p>
        </p:txBody>
      </p:sp>
      <p:sp>
        <p:nvSpPr>
          <p:cNvPr id="1035" name="标题占位符 1">
            <a:extLst>
              <a:ext uri="{FF2B5EF4-FFF2-40B4-BE49-F238E27FC236}">
                <a16:creationId xmlns:a16="http://schemas.microsoft.com/office/drawing/2014/main" id="{88CC2CF2-C4A9-4189-B63D-16F00010A85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36" name="文本占位符 2">
            <a:extLst>
              <a:ext uri="{FF2B5EF4-FFF2-40B4-BE49-F238E27FC236}">
                <a16:creationId xmlns:a16="http://schemas.microsoft.com/office/drawing/2014/main" id="{8664D814-42EB-4C5A-92CB-01D18A05A7C8}"/>
              </a:ext>
            </a:extLst>
          </p:cNvPr>
          <p:cNvSpPr>
            <a:spLocks noGrp="1" noChangeArrowheads="1"/>
          </p:cNvSpPr>
          <p:nvPr>
            <p:ph type="body" idx="1"/>
          </p:nvPr>
        </p:nvSpPr>
        <p:spPr bwMode="auto">
          <a:xfrm>
            <a:off x="457200" y="1600200"/>
            <a:ext cx="8229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31" name="日期占位符 3">
            <a:extLst>
              <a:ext uri="{FF2B5EF4-FFF2-40B4-BE49-F238E27FC236}">
                <a16:creationId xmlns:a16="http://schemas.microsoft.com/office/drawing/2014/main" id="{7D9E67F1-E83D-40D5-B8DE-238AF3BD14CB}"/>
              </a:ext>
            </a:extLst>
          </p:cNvPr>
          <p:cNvSpPr>
            <a:spLocks noGrp="1" noChangeArrowheads="1"/>
          </p:cNvSpPr>
          <p:nvPr>
            <p:ph type="dt" sz="half" idx="2"/>
          </p:nvPr>
        </p:nvSpPr>
        <p:spPr bwMode="auto">
          <a:xfrm>
            <a:off x="76200" y="6400800"/>
            <a:ext cx="3200400" cy="2841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100">
                <a:solidFill>
                  <a:srgbClr val="636363"/>
                </a:solidFill>
                <a:latin typeface="+mn-lt"/>
                <a:ea typeface="+mn-ea"/>
              </a:defRPr>
            </a:lvl1pPr>
          </a:lstStyle>
          <a:p>
            <a:pPr>
              <a:defRPr/>
            </a:pPr>
            <a:fld id="{AF3BF6CF-6259-4F83-8F72-567D7D7C6FD9}" type="datetimeFigureOut">
              <a:rPr lang="zh-CN" altLang="en-US"/>
              <a:pPr>
                <a:defRPr/>
              </a:pPr>
              <a:t>2018/12/13</a:t>
            </a:fld>
            <a:endParaRPr lang="en-US"/>
          </a:p>
        </p:txBody>
      </p:sp>
      <p:sp>
        <p:nvSpPr>
          <p:cNvPr id="1032" name="页脚占位符 4">
            <a:extLst>
              <a:ext uri="{FF2B5EF4-FFF2-40B4-BE49-F238E27FC236}">
                <a16:creationId xmlns:a16="http://schemas.microsoft.com/office/drawing/2014/main" id="{7A553C2A-6611-4294-B824-AA22BB41100B}"/>
              </a:ext>
            </a:extLst>
          </p:cNvPr>
          <p:cNvSpPr>
            <a:spLocks noGrp="1" noChangeArrowheads="1"/>
          </p:cNvSpPr>
          <p:nvPr>
            <p:ph type="ftr" sz="quarter" idx="3"/>
          </p:nvPr>
        </p:nvSpPr>
        <p:spPr bwMode="auto">
          <a:xfrm>
            <a:off x="5334000" y="6400800"/>
            <a:ext cx="3733800" cy="284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100">
                <a:solidFill>
                  <a:srgbClr val="636363"/>
                </a:solidFill>
                <a:latin typeface="+mn-lt"/>
                <a:ea typeface="+mn-ea"/>
              </a:defRPr>
            </a:lvl1pPr>
          </a:lstStyle>
          <a:p>
            <a:pPr>
              <a:defRPr/>
            </a:pPr>
            <a:endParaRPr lang="zh-CN" altLang="en-US"/>
          </a:p>
        </p:txBody>
      </p:sp>
      <p:sp>
        <p:nvSpPr>
          <p:cNvPr id="1033" name="灯片编号占位符 5">
            <a:extLst>
              <a:ext uri="{FF2B5EF4-FFF2-40B4-BE49-F238E27FC236}">
                <a16:creationId xmlns:a16="http://schemas.microsoft.com/office/drawing/2014/main" id="{E45E5714-0C55-4A2F-BA31-1992B94E7234}"/>
              </a:ext>
            </a:extLst>
          </p:cNvPr>
          <p:cNvSpPr>
            <a:spLocks noGrp="1" noChangeArrowheads="1"/>
          </p:cNvSpPr>
          <p:nvPr>
            <p:ph type="sldNum" sz="quarter" idx="4"/>
          </p:nvPr>
        </p:nvSpPr>
        <p:spPr bwMode="auto">
          <a:xfrm>
            <a:off x="4114800" y="6400800"/>
            <a:ext cx="914400" cy="284163"/>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ctr">
              <a:defRPr sz="1100">
                <a:solidFill>
                  <a:srgbClr val="636363"/>
                </a:solidFill>
                <a:latin typeface="Franklin Gothic Book" panose="020B0503020102020204" pitchFamily="34" charset="0"/>
                <a:ea typeface="黑体" panose="02010609060101010101" pitchFamily="49" charset="-122"/>
              </a:defRPr>
            </a:lvl1pPr>
          </a:lstStyle>
          <a:p>
            <a:fld id="{90BD870B-6721-4CC3-9F4D-9AA8169E13F5}"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2pPr>
      <a:lvl3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3pPr>
      <a:lvl4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4pPr>
      <a:lvl5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5pPr>
      <a:lvl6pPr marL="457200"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6pPr>
      <a:lvl7pPr marL="914400"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7pPr>
      <a:lvl8pPr marL="1371600"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8pPr>
      <a:lvl9pPr marL="1828800"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9pPr>
    </p:titleStyle>
    <p:body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2"/>
        </a:buClr>
        <a:buSzPct val="50000"/>
        <a:buFont typeface="Wingdings 2" pitchFamily="18" charset="2"/>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2"/>
        </a:buClr>
        <a:buSzPct val="50000"/>
        <a:buFont typeface="Wingdings 2" pitchFamily="18" charset="2"/>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2"/>
        </a:buClr>
        <a:buSzPct val="50000"/>
        <a:buFont typeface="Wingdings 2" pitchFamily="18" charset="2"/>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2"/>
        </a:buClr>
        <a:buSzPct val="50000"/>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0.emf"/></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a:extLst>
              <a:ext uri="{FF2B5EF4-FFF2-40B4-BE49-F238E27FC236}">
                <a16:creationId xmlns:a16="http://schemas.microsoft.com/office/drawing/2014/main" id="{68B05DBB-3616-4FC9-8613-2E318D208508}"/>
              </a:ext>
            </a:extLst>
          </p:cNvPr>
          <p:cNvSpPr>
            <a:spLocks noGrp="1"/>
          </p:cNvSpPr>
          <p:nvPr>
            <p:ph type="ctrTitle" idx="4294967295"/>
          </p:nvPr>
        </p:nvSpPr>
        <p:spPr>
          <a:xfrm>
            <a:off x="714375" y="1000125"/>
            <a:ext cx="7772400" cy="928688"/>
          </a:xfrm>
        </p:spPr>
        <p:txBody>
          <a:bodyPr anchor="b"/>
          <a:lstStyle/>
          <a:p>
            <a:pPr eaLnBrk="1" hangingPunct="1"/>
            <a:r>
              <a:rPr lang="zh-CN" altLang="en-US" b="1"/>
              <a:t>企业所得税基础知识</a:t>
            </a:r>
          </a:p>
        </p:txBody>
      </p:sp>
      <p:pic>
        <p:nvPicPr>
          <p:cNvPr id="2051" name="Picture 7" descr="http://p2.so.qhimg.com/bdr/_240_/t014f8773d927f338b2.jpg">
            <a:extLst>
              <a:ext uri="{FF2B5EF4-FFF2-40B4-BE49-F238E27FC236}">
                <a16:creationId xmlns:a16="http://schemas.microsoft.com/office/drawing/2014/main" id="{BC611070-3C3C-4E70-9793-2DADB8629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1842CD8-723D-4576-8142-3F69D41ABB48}"/>
              </a:ext>
            </a:extLst>
          </p:cNvPr>
          <p:cNvSpPr txBox="1"/>
          <p:nvPr/>
        </p:nvSpPr>
        <p:spPr>
          <a:xfrm>
            <a:off x="1692275" y="2133600"/>
            <a:ext cx="6408738" cy="1938338"/>
          </a:xfrm>
          <a:prstGeom prst="rect">
            <a:avLst/>
          </a:prstGeom>
          <a:noFill/>
        </p:spPr>
        <p:txBody>
          <a:bodyPr>
            <a:spAutoFit/>
          </a:bodyPr>
          <a:lstStyle/>
          <a:p>
            <a:pPr>
              <a:defRPr/>
            </a:pPr>
            <a:r>
              <a:rPr lang="zh-CN" altLang="en-US" sz="4800" dirty="0">
                <a:effectLst>
                  <a:outerShdw blurRad="38100" dist="38100" dir="2700000" algn="tl">
                    <a:srgbClr val="000000">
                      <a:alpha val="43137"/>
                    </a:srgbClr>
                  </a:outerShdw>
                </a:effectLst>
                <a:latin typeface="黑体" pitchFamily="49" charset="-122"/>
                <a:ea typeface="黑体" pitchFamily="49" charset="-122"/>
              </a:rPr>
              <a:t>企业所得税知识</a:t>
            </a:r>
            <a:endParaRPr lang="en-US" altLang="zh-CN" sz="4800" dirty="0">
              <a:effectLst>
                <a:outerShdw blurRad="38100" dist="38100" dir="2700000" algn="tl">
                  <a:srgbClr val="000000">
                    <a:alpha val="43137"/>
                  </a:srgbClr>
                </a:outerShdw>
              </a:effectLst>
              <a:latin typeface="黑体" pitchFamily="49" charset="-122"/>
              <a:ea typeface="黑体" pitchFamily="49" charset="-122"/>
            </a:endParaRPr>
          </a:p>
          <a:p>
            <a:pPr>
              <a:defRPr/>
            </a:pPr>
            <a:r>
              <a:rPr lang="zh-CN" altLang="en-US" sz="3600" dirty="0">
                <a:effectLst>
                  <a:outerShdw blurRad="38100" dist="38100" dir="2700000" algn="tl">
                    <a:srgbClr val="000000">
                      <a:alpha val="43137"/>
                    </a:srgbClr>
                  </a:outerShdw>
                </a:effectLst>
                <a:latin typeface="黑体" pitchFamily="49" charset="-122"/>
                <a:ea typeface="黑体" pitchFamily="49" charset="-122"/>
              </a:rPr>
              <a:t>模块二：收入的确认和项目扣除</a:t>
            </a: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BEEF0B2-8F85-41E9-AF26-8E555F601C32}"/>
              </a:ext>
            </a:extLst>
          </p:cNvPr>
          <p:cNvSpPr>
            <a:spLocks noGrp="1"/>
          </p:cNvSpPr>
          <p:nvPr>
            <p:ph idx="1"/>
          </p:nvPr>
        </p:nvSpPr>
        <p:spPr>
          <a:xfrm>
            <a:off x="457200" y="765175"/>
            <a:ext cx="8229600" cy="5521325"/>
          </a:xfrm>
        </p:spPr>
        <p:txBody>
          <a:bodyPr/>
          <a:lstStyle/>
          <a:p>
            <a:pPr>
              <a:defRPr/>
            </a:pPr>
            <a:r>
              <a:rPr lang="en-US" altLang="zh-CN" dirty="0"/>
              <a:t>3.</a:t>
            </a:r>
            <a:r>
              <a:rPr lang="zh-CN" altLang="zh-CN" b="1" u="dbl" dirty="0"/>
              <a:t>转让财产收入</a:t>
            </a:r>
            <a:r>
              <a:rPr lang="zh-CN" altLang="zh-CN" dirty="0"/>
              <a:t>。</a:t>
            </a:r>
            <a:r>
              <a:rPr lang="zh-CN" altLang="zh-CN" sz="2800" dirty="0">
                <a:latin typeface="楷体" pitchFamily="49" charset="-122"/>
                <a:ea typeface="楷体" pitchFamily="49" charset="-122"/>
              </a:rPr>
              <a:t>企业转让固定资产、生物资产、无形资产、股权、债权等财产取得的收入。</a:t>
            </a:r>
            <a:br>
              <a:rPr lang="en-US" altLang="zh-CN" dirty="0"/>
            </a:br>
            <a:r>
              <a:rPr lang="zh-CN" altLang="zh-CN" sz="2800" dirty="0"/>
              <a:t>①流转税：增值税</a:t>
            </a:r>
            <a:br>
              <a:rPr lang="en-US" altLang="zh-CN" sz="2800" dirty="0"/>
            </a:br>
            <a:r>
              <a:rPr lang="zh-CN" altLang="zh-CN" sz="2800" dirty="0"/>
              <a:t>②会计：</a:t>
            </a:r>
            <a:r>
              <a:rPr lang="zh-CN" altLang="en-US" sz="2800" dirty="0"/>
              <a:t>资产处置损益</a:t>
            </a:r>
            <a:r>
              <a:rPr lang="zh-CN" altLang="zh-CN" sz="2800" dirty="0"/>
              <a:t>、投资收益</a:t>
            </a:r>
            <a:r>
              <a:rPr lang="zh-CN" altLang="en-US" sz="2800" dirty="0"/>
              <a:t>、营业外收入</a:t>
            </a:r>
            <a:br>
              <a:rPr lang="en-US" altLang="zh-CN" sz="2800" dirty="0"/>
            </a:br>
            <a:r>
              <a:rPr lang="zh-CN" altLang="zh-CN" sz="2800" dirty="0"/>
              <a:t>　</a:t>
            </a:r>
            <a:r>
              <a:rPr lang="zh-CN" altLang="zh-CN" sz="2800" dirty="0">
                <a:solidFill>
                  <a:srgbClr val="FF0000"/>
                </a:solidFill>
              </a:rPr>
              <a:t>转让股权收入：</a:t>
            </a:r>
            <a:br>
              <a:rPr lang="en-US" altLang="zh-CN" sz="2800" dirty="0"/>
            </a:br>
            <a:r>
              <a:rPr lang="zh-CN" altLang="zh-CN" sz="2800" b="1" dirty="0">
                <a:latin typeface="楷体" pitchFamily="49" charset="-122"/>
                <a:ea typeface="楷体" pitchFamily="49" charset="-122"/>
              </a:rPr>
              <a:t>（</a:t>
            </a:r>
            <a:r>
              <a:rPr lang="en-US" altLang="zh-CN" sz="2800" b="1" dirty="0">
                <a:latin typeface="楷体" pitchFamily="49" charset="-122"/>
                <a:ea typeface="楷体" pitchFamily="49" charset="-122"/>
              </a:rPr>
              <a:t>1</a:t>
            </a:r>
            <a:r>
              <a:rPr lang="zh-CN" altLang="zh-CN" sz="2800" b="1" dirty="0">
                <a:latin typeface="楷体" pitchFamily="49" charset="-122"/>
                <a:ea typeface="楷体" pitchFamily="49" charset="-122"/>
              </a:rPr>
              <a:t>）应于转让协议</a:t>
            </a:r>
            <a:r>
              <a:rPr lang="zh-CN" altLang="zh-CN" sz="2800" b="1" dirty="0">
                <a:solidFill>
                  <a:srgbClr val="FF0000"/>
                </a:solidFill>
                <a:latin typeface="楷体" pitchFamily="49" charset="-122"/>
                <a:ea typeface="楷体" pitchFamily="49" charset="-122"/>
              </a:rPr>
              <a:t>生效</a:t>
            </a:r>
            <a:r>
              <a:rPr lang="zh-CN" altLang="zh-CN" sz="2800" b="1" u="dbl" dirty="0">
                <a:latin typeface="楷体" pitchFamily="49" charset="-122"/>
                <a:ea typeface="楷体" pitchFamily="49" charset="-122"/>
              </a:rPr>
              <a:t>且</a:t>
            </a:r>
            <a:r>
              <a:rPr lang="zh-CN" altLang="zh-CN" sz="2800" b="1" dirty="0">
                <a:latin typeface="楷体" pitchFamily="49" charset="-122"/>
                <a:ea typeface="楷体" pitchFamily="49" charset="-122"/>
              </a:rPr>
              <a:t>完成股权</a:t>
            </a:r>
            <a:r>
              <a:rPr lang="zh-CN" altLang="zh-CN" sz="2800" b="1" dirty="0">
                <a:solidFill>
                  <a:srgbClr val="FF0000"/>
                </a:solidFill>
                <a:latin typeface="楷体" pitchFamily="49" charset="-122"/>
                <a:ea typeface="楷体" pitchFamily="49" charset="-122"/>
              </a:rPr>
              <a:t>变更手续</a:t>
            </a:r>
            <a:r>
              <a:rPr lang="zh-CN" altLang="zh-CN" sz="2800" b="1" dirty="0">
                <a:latin typeface="楷体" pitchFamily="49" charset="-122"/>
                <a:ea typeface="楷体" pitchFamily="49" charset="-122"/>
              </a:rPr>
              <a:t>时确认收入实现。</a:t>
            </a:r>
            <a:br>
              <a:rPr lang="en-US" altLang="zh-CN" sz="2800" b="1" dirty="0">
                <a:latin typeface="楷体" pitchFamily="49" charset="-122"/>
                <a:ea typeface="楷体" pitchFamily="49" charset="-122"/>
              </a:rPr>
            </a:br>
            <a:r>
              <a:rPr lang="zh-CN" altLang="zh-CN" sz="2800" b="1" dirty="0">
                <a:latin typeface="楷体" pitchFamily="49" charset="-122"/>
                <a:ea typeface="楷体" pitchFamily="49" charset="-122"/>
              </a:rPr>
              <a:t>（</a:t>
            </a:r>
            <a:r>
              <a:rPr lang="en-US" altLang="zh-CN" sz="2800" b="1" dirty="0">
                <a:latin typeface="楷体" pitchFamily="49" charset="-122"/>
                <a:ea typeface="楷体" pitchFamily="49" charset="-122"/>
              </a:rPr>
              <a:t>2</a:t>
            </a:r>
            <a:r>
              <a:rPr lang="zh-CN" altLang="zh-CN" sz="2800" b="1" dirty="0">
                <a:latin typeface="楷体" pitchFamily="49" charset="-122"/>
                <a:ea typeface="楷体" pitchFamily="49" charset="-122"/>
              </a:rPr>
              <a:t>）</a:t>
            </a:r>
            <a:r>
              <a:rPr lang="zh-CN" altLang="zh-CN" sz="2800" b="1" u="dbl" dirty="0">
                <a:latin typeface="楷体" pitchFamily="49" charset="-122"/>
                <a:ea typeface="楷体" pitchFamily="49" charset="-122"/>
              </a:rPr>
              <a:t>股权转让所得＝转让股权收入—股权成本</a:t>
            </a:r>
            <a:br>
              <a:rPr lang="en-US" altLang="zh-CN" sz="2800" b="1" dirty="0">
                <a:latin typeface="楷体" pitchFamily="49" charset="-122"/>
                <a:ea typeface="楷体" pitchFamily="49" charset="-122"/>
              </a:rPr>
            </a:br>
            <a:r>
              <a:rPr lang="zh-CN" altLang="zh-CN" sz="2800" b="1" dirty="0">
                <a:latin typeface="楷体" pitchFamily="49" charset="-122"/>
                <a:ea typeface="楷体" pitchFamily="49" charset="-122"/>
              </a:rPr>
              <a:t>（</a:t>
            </a:r>
            <a:r>
              <a:rPr lang="en-US" altLang="zh-CN" sz="2800" b="1" dirty="0">
                <a:latin typeface="楷体" pitchFamily="49" charset="-122"/>
                <a:ea typeface="楷体" pitchFamily="49" charset="-122"/>
              </a:rPr>
              <a:t>3</a:t>
            </a:r>
            <a:r>
              <a:rPr lang="zh-CN" altLang="zh-CN" sz="2800" b="1" dirty="0">
                <a:latin typeface="楷体" pitchFamily="49" charset="-122"/>
                <a:ea typeface="楷体" pitchFamily="49" charset="-122"/>
              </a:rPr>
              <a:t>）计算时</a:t>
            </a:r>
            <a:r>
              <a:rPr lang="zh-CN" altLang="zh-CN" sz="2800" b="1" u="dbl" dirty="0">
                <a:solidFill>
                  <a:srgbClr val="FF0000"/>
                </a:solidFill>
                <a:latin typeface="楷体" pitchFamily="49" charset="-122"/>
                <a:ea typeface="楷体" pitchFamily="49" charset="-122"/>
              </a:rPr>
              <a:t>不得扣除</a:t>
            </a:r>
            <a:r>
              <a:rPr lang="zh-CN" altLang="zh-CN" sz="2800" b="1" dirty="0">
                <a:latin typeface="楷体" pitchFamily="49" charset="-122"/>
                <a:ea typeface="楷体" pitchFamily="49" charset="-122"/>
              </a:rPr>
              <a:t>被投资企业未分配利润等股东留存收益中按该项股权所可能分配金额。</a:t>
            </a:r>
          </a:p>
          <a:p>
            <a:pPr>
              <a:defRPr/>
            </a:pPr>
            <a:endParaRPr lang="zh-CN" altLang="en-US" dirty="0"/>
          </a:p>
        </p:txBody>
      </p:sp>
    </p:spTree>
  </p:cSld>
  <p:clrMapOvr>
    <a:masterClrMapping/>
  </p:clrMapOvr>
  <p:transition>
    <p:random/>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a:extLst>
              <a:ext uri="{FF2B5EF4-FFF2-40B4-BE49-F238E27FC236}">
                <a16:creationId xmlns:a16="http://schemas.microsoft.com/office/drawing/2014/main" id="{F94C0C3C-4151-4B78-946E-E62AF9B58B27}"/>
              </a:ext>
            </a:extLst>
          </p:cNvPr>
          <p:cNvSpPr>
            <a:spLocks noGrp="1"/>
          </p:cNvSpPr>
          <p:nvPr>
            <p:ph type="body" idx="4294967295"/>
          </p:nvPr>
        </p:nvSpPr>
        <p:spPr>
          <a:xfrm>
            <a:off x="457200" y="981075"/>
            <a:ext cx="8229600" cy="5305425"/>
          </a:xfrm>
        </p:spPr>
        <p:txBody>
          <a:bodyPr/>
          <a:lstStyle/>
          <a:p>
            <a:pPr eaLnBrk="1" hangingPunct="1">
              <a:lnSpc>
                <a:spcPct val="90000"/>
              </a:lnSpc>
              <a:defRPr/>
            </a:pPr>
            <a:r>
              <a:rPr lang="zh-CN" altLang="en-US" sz="3600" b="1" dirty="0">
                <a:effectLst>
                  <a:outerShdw blurRad="38100" dist="38100" dir="2700000" algn="tl">
                    <a:srgbClr val="000000">
                      <a:alpha val="43137"/>
                    </a:srgbClr>
                  </a:outerShdw>
                </a:effectLst>
                <a:latin typeface="黑体" pitchFamily="49" charset="-122"/>
              </a:rPr>
              <a:t>利息支出：</a:t>
            </a:r>
            <a:endParaRPr lang="en-US" altLang="zh-CN" sz="3600" b="1" dirty="0">
              <a:effectLst>
                <a:outerShdw blurRad="38100" dist="38100" dir="2700000" algn="tl">
                  <a:srgbClr val="000000">
                    <a:alpha val="43137"/>
                  </a:srgbClr>
                </a:outerShdw>
              </a:effectLst>
              <a:latin typeface="黑体" pitchFamily="49" charset="-122"/>
            </a:endParaRPr>
          </a:p>
          <a:p>
            <a:pPr eaLnBrk="1" hangingPunct="1">
              <a:lnSpc>
                <a:spcPct val="90000"/>
              </a:lnSpc>
              <a:defRPr/>
            </a:pPr>
            <a:endParaRPr lang="zh-CN" altLang="en-US" sz="2800" b="1" dirty="0">
              <a:effectLst>
                <a:outerShdw blurRad="38100" dist="38100" dir="2700000" algn="tl">
                  <a:srgbClr val="000000">
                    <a:alpha val="43137"/>
                  </a:srgbClr>
                </a:outerShdw>
              </a:effectLst>
              <a:latin typeface="楷体_GB2312" pitchFamily="49" charset="-122"/>
              <a:ea typeface="楷体_GB2312" pitchFamily="49" charset="-122"/>
            </a:endParaRPr>
          </a:p>
          <a:p>
            <a:pPr eaLnBrk="1" hangingPunct="1">
              <a:lnSpc>
                <a:spcPct val="90000"/>
              </a:lnSpc>
              <a:defRPr/>
            </a:pPr>
            <a:r>
              <a:rPr lang="zh-CN" altLang="en-US" sz="2800" b="1" dirty="0">
                <a:solidFill>
                  <a:srgbClr val="FF0000"/>
                </a:solidFill>
                <a:latin typeface="楷体" pitchFamily="49" charset="-122"/>
                <a:ea typeface="楷体" pitchFamily="49" charset="-122"/>
              </a:rPr>
              <a:t>（</a:t>
            </a:r>
            <a:r>
              <a:rPr lang="en-US" altLang="zh-CN" sz="2800" b="1" dirty="0">
                <a:solidFill>
                  <a:srgbClr val="FF0000"/>
                </a:solidFill>
                <a:latin typeface="楷体" pitchFamily="49" charset="-122"/>
                <a:ea typeface="楷体" pitchFamily="49" charset="-122"/>
              </a:rPr>
              <a:t>1</a:t>
            </a:r>
            <a:r>
              <a:rPr lang="zh-CN" altLang="en-US" sz="2800" b="1" dirty="0">
                <a:solidFill>
                  <a:srgbClr val="FF0000"/>
                </a:solidFill>
                <a:latin typeface="楷体" pitchFamily="49" charset="-122"/>
                <a:ea typeface="楷体" pitchFamily="49" charset="-122"/>
              </a:rPr>
              <a:t>）非金融企业</a:t>
            </a:r>
            <a:r>
              <a:rPr lang="zh-CN" altLang="en-US" sz="2800" b="1" dirty="0">
                <a:latin typeface="楷体" pitchFamily="49" charset="-122"/>
                <a:ea typeface="楷体" pitchFamily="49" charset="-122"/>
              </a:rPr>
              <a:t>向</a:t>
            </a:r>
            <a:r>
              <a:rPr lang="zh-CN" altLang="en-US" sz="2800" b="1" dirty="0">
                <a:solidFill>
                  <a:srgbClr val="FF0000"/>
                </a:solidFill>
                <a:latin typeface="楷体" pitchFamily="49" charset="-122"/>
                <a:ea typeface="楷体" pitchFamily="49" charset="-122"/>
              </a:rPr>
              <a:t>金融企业</a:t>
            </a:r>
            <a:r>
              <a:rPr lang="zh-CN" altLang="en-US" sz="2800" b="1" dirty="0">
                <a:latin typeface="楷体" pitchFamily="49" charset="-122"/>
                <a:ea typeface="楷体" pitchFamily="49" charset="-122"/>
              </a:rPr>
              <a:t>借款的利息支出、金融企业的各项</a:t>
            </a:r>
            <a:r>
              <a:rPr lang="zh-CN" altLang="en-US" sz="2800" b="1" dirty="0">
                <a:solidFill>
                  <a:srgbClr val="FF0000"/>
                </a:solidFill>
                <a:latin typeface="楷体" pitchFamily="49" charset="-122"/>
                <a:ea typeface="楷体" pitchFamily="49" charset="-122"/>
              </a:rPr>
              <a:t>存款利息支出</a:t>
            </a:r>
            <a:r>
              <a:rPr lang="zh-CN" altLang="en-US" sz="2800" b="1" dirty="0">
                <a:latin typeface="楷体" pitchFamily="49" charset="-122"/>
                <a:ea typeface="楷体" pitchFamily="49" charset="-122"/>
              </a:rPr>
              <a:t>和</a:t>
            </a:r>
            <a:r>
              <a:rPr lang="zh-CN" altLang="en-US" sz="2800" b="1" dirty="0">
                <a:solidFill>
                  <a:srgbClr val="FF0000"/>
                </a:solidFill>
                <a:latin typeface="楷体" pitchFamily="49" charset="-122"/>
                <a:ea typeface="楷体" pitchFamily="49" charset="-122"/>
              </a:rPr>
              <a:t>同业拆借利息支出</a:t>
            </a:r>
            <a:r>
              <a:rPr lang="zh-CN" altLang="en-US" sz="2800" b="1" dirty="0">
                <a:latin typeface="楷体" pitchFamily="49" charset="-122"/>
                <a:ea typeface="楷体" pitchFamily="49" charset="-122"/>
              </a:rPr>
              <a:t>、企业经批准发行</a:t>
            </a:r>
            <a:r>
              <a:rPr lang="zh-CN" altLang="en-US" sz="2800" b="1" dirty="0">
                <a:solidFill>
                  <a:srgbClr val="FF0000"/>
                </a:solidFill>
                <a:latin typeface="楷体" pitchFamily="49" charset="-122"/>
                <a:ea typeface="楷体" pitchFamily="49" charset="-122"/>
              </a:rPr>
              <a:t>债券的利息支出</a:t>
            </a:r>
            <a:r>
              <a:rPr lang="zh-CN" altLang="en-US" sz="2800" b="1" dirty="0">
                <a:latin typeface="楷体" pitchFamily="49" charset="-122"/>
                <a:ea typeface="楷体" pitchFamily="49" charset="-122"/>
              </a:rPr>
              <a:t>；</a:t>
            </a:r>
            <a:endParaRPr lang="zh-CN" altLang="en-US" sz="2800" b="1" dirty="0">
              <a:latin typeface="楷体_GB2312" pitchFamily="49" charset="-122"/>
              <a:ea typeface="楷体_GB2312" pitchFamily="49" charset="-122"/>
            </a:endParaRPr>
          </a:p>
          <a:p>
            <a:pPr eaLnBrk="1" hangingPunct="1">
              <a:lnSpc>
                <a:spcPct val="90000"/>
              </a:lnSpc>
              <a:defRPr/>
            </a:pPr>
            <a:r>
              <a:rPr lang="zh-CN" altLang="en-US" sz="2800" b="1" dirty="0">
                <a:solidFill>
                  <a:srgbClr val="FF0000"/>
                </a:solidFill>
                <a:latin typeface="楷体" pitchFamily="49" charset="-122"/>
                <a:ea typeface="楷体" pitchFamily="49" charset="-122"/>
              </a:rPr>
              <a:t>（</a:t>
            </a:r>
            <a:r>
              <a:rPr lang="en-US" altLang="zh-CN" sz="2800" b="1" dirty="0">
                <a:solidFill>
                  <a:srgbClr val="FF0000"/>
                </a:solidFill>
                <a:latin typeface="楷体" pitchFamily="49" charset="-122"/>
                <a:ea typeface="楷体" pitchFamily="49" charset="-122"/>
              </a:rPr>
              <a:t>2</a:t>
            </a:r>
            <a:r>
              <a:rPr lang="zh-CN" altLang="en-US" sz="2800" b="1" dirty="0">
                <a:solidFill>
                  <a:srgbClr val="FF0000"/>
                </a:solidFill>
                <a:latin typeface="楷体" pitchFamily="49" charset="-122"/>
                <a:ea typeface="楷体" pitchFamily="49" charset="-122"/>
              </a:rPr>
              <a:t>）非金融企业</a:t>
            </a:r>
            <a:r>
              <a:rPr lang="zh-CN" altLang="en-US" sz="2800" b="1" dirty="0">
                <a:latin typeface="楷体" pitchFamily="49" charset="-122"/>
                <a:ea typeface="楷体" pitchFamily="49" charset="-122"/>
              </a:rPr>
              <a:t>向</a:t>
            </a:r>
            <a:r>
              <a:rPr lang="zh-CN" altLang="en-US" sz="2800" b="1" dirty="0">
                <a:solidFill>
                  <a:srgbClr val="3333CC"/>
                </a:solidFill>
                <a:latin typeface="楷体" pitchFamily="49" charset="-122"/>
                <a:ea typeface="楷体" pitchFamily="49" charset="-122"/>
              </a:rPr>
              <a:t>非金融企业</a:t>
            </a:r>
            <a:r>
              <a:rPr lang="zh-CN" altLang="en-US" sz="2800" b="1" dirty="0">
                <a:latin typeface="楷体" pitchFamily="49" charset="-122"/>
                <a:ea typeface="楷体" pitchFamily="49" charset="-122"/>
              </a:rPr>
              <a:t>借款的利息支出，不超过按照金融企业</a:t>
            </a:r>
            <a:r>
              <a:rPr lang="zh-CN" altLang="en-US" sz="2800" b="1" dirty="0">
                <a:solidFill>
                  <a:srgbClr val="FF0000"/>
                </a:solidFill>
                <a:latin typeface="楷体" pitchFamily="49" charset="-122"/>
                <a:ea typeface="楷体" pitchFamily="49" charset="-122"/>
              </a:rPr>
              <a:t>同期同类贷款利率</a:t>
            </a:r>
            <a:r>
              <a:rPr lang="zh-CN" altLang="en-US" sz="2800" b="1" dirty="0">
                <a:latin typeface="楷体" pitchFamily="49" charset="-122"/>
                <a:ea typeface="楷体" pitchFamily="49" charset="-122"/>
              </a:rPr>
              <a:t>计算的数额的部分。</a:t>
            </a:r>
          </a:p>
          <a:p>
            <a:pPr eaLnBrk="1" hangingPunct="1">
              <a:lnSpc>
                <a:spcPct val="90000"/>
              </a:lnSpc>
              <a:defRPr/>
            </a:pPr>
            <a:r>
              <a:rPr lang="zh-CN" altLang="en-US" sz="2800" b="1" dirty="0">
                <a:latin typeface="楷体_GB2312" pitchFamily="49" charset="-122"/>
                <a:ea typeface="楷体_GB2312" pitchFamily="49" charset="-122"/>
              </a:rPr>
              <a:t>注意：非银行企业内</a:t>
            </a:r>
            <a:r>
              <a:rPr lang="zh-CN" altLang="en-US" sz="2800" b="1" dirty="0">
                <a:solidFill>
                  <a:srgbClr val="3333CC"/>
                </a:solidFill>
                <a:latin typeface="楷体_GB2312" pitchFamily="49" charset="-122"/>
                <a:ea typeface="楷体_GB2312" pitchFamily="49" charset="-122"/>
              </a:rPr>
              <a:t>营业机构之间</a:t>
            </a:r>
            <a:r>
              <a:rPr lang="zh-CN" altLang="en-US" sz="2800" b="1" dirty="0">
                <a:latin typeface="楷体_GB2312" pitchFamily="49" charset="-122"/>
                <a:ea typeface="楷体_GB2312" pitchFamily="49" charset="-122"/>
              </a:rPr>
              <a:t>支付的利息，</a:t>
            </a:r>
            <a:r>
              <a:rPr lang="zh-CN" altLang="en-US" sz="2800" b="1" dirty="0">
                <a:solidFill>
                  <a:srgbClr val="FF0000"/>
                </a:solidFill>
                <a:latin typeface="楷体_GB2312" pitchFamily="49" charset="-122"/>
                <a:ea typeface="楷体_GB2312" pitchFamily="49" charset="-122"/>
              </a:rPr>
              <a:t>不得扣除</a:t>
            </a:r>
            <a:r>
              <a:rPr lang="zh-CN" altLang="en-US" sz="2800" b="1" dirty="0">
                <a:latin typeface="楷体_GB2312" pitchFamily="49" charset="-122"/>
                <a:ea typeface="楷体_GB2312" pitchFamily="49" charset="-122"/>
              </a:rPr>
              <a:t>。</a:t>
            </a:r>
            <a:br>
              <a:rPr lang="zh-CN" altLang="en-US" sz="2800" dirty="0">
                <a:latin typeface="楷体_GB2312" pitchFamily="49" charset="-122"/>
                <a:ea typeface="楷体_GB2312" pitchFamily="49" charset="-122"/>
              </a:rPr>
            </a:br>
            <a:endParaRPr lang="zh-CN" altLang="en-US" sz="2800" dirty="0">
              <a:latin typeface="楷体_GB2312" pitchFamily="49" charset="-122"/>
              <a:ea typeface="楷体_GB2312" pitchFamily="49" charset="-122"/>
            </a:endParaRPr>
          </a:p>
        </p:txBody>
      </p:sp>
    </p:spTree>
  </p:cSld>
  <p:clrMapOvr>
    <a:masterClrMapping/>
  </p:clrMapOvr>
  <p:transition>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页脚占位符 4">
            <a:extLst>
              <a:ext uri="{FF2B5EF4-FFF2-40B4-BE49-F238E27FC236}">
                <a16:creationId xmlns:a16="http://schemas.microsoft.com/office/drawing/2014/main" id="{B95F9A2D-238C-4D8E-A4C7-81C6790235A2}"/>
              </a:ext>
            </a:extLst>
          </p:cNvPr>
          <p:cNvSpPr>
            <a:spLocks noGrp="1"/>
          </p:cNvSpPr>
          <p:nvPr>
            <p:ph type="ftr" sz="quarter" idx="11"/>
          </p:nvPr>
        </p:nvSpPr>
        <p:spPr/>
        <p:txBody>
          <a:bodyPr/>
          <a:lstStyle/>
          <a:p>
            <a:pPr>
              <a:defRPr/>
            </a:pPr>
            <a:r>
              <a:rPr lang="en-US" altLang="zh-CN">
                <a:latin typeface="Arial" pitchFamily="34" charset="0"/>
              </a:rPr>
              <a:t>www.themegallery.com</a:t>
            </a:r>
          </a:p>
        </p:txBody>
      </p:sp>
      <p:sp>
        <p:nvSpPr>
          <p:cNvPr id="104451" name="Rectangle 3">
            <a:extLst>
              <a:ext uri="{FF2B5EF4-FFF2-40B4-BE49-F238E27FC236}">
                <a16:creationId xmlns:a16="http://schemas.microsoft.com/office/drawing/2014/main" id="{3B12B782-E6EB-431D-BE06-E3CF90A53FBE}"/>
              </a:ext>
            </a:extLst>
          </p:cNvPr>
          <p:cNvSpPr>
            <a:spLocks noGrp="1" noChangeArrowheads="1"/>
          </p:cNvSpPr>
          <p:nvPr>
            <p:ph type="body" idx="1"/>
          </p:nvPr>
        </p:nvSpPr>
        <p:spPr>
          <a:xfrm>
            <a:off x="457200" y="1196975"/>
            <a:ext cx="8229600" cy="5089525"/>
          </a:xfrm>
        </p:spPr>
        <p:txBody>
          <a:bodyPr/>
          <a:lstStyle/>
          <a:p>
            <a:pPr eaLnBrk="1" hangingPunct="1"/>
            <a:r>
              <a:rPr lang="en-US" altLang="zh-CN" b="1">
                <a:ea typeface="宋体" panose="02010600030101010101" pitchFamily="2" charset="-122"/>
              </a:rPr>
              <a:t>【</a:t>
            </a:r>
            <a:r>
              <a:rPr lang="zh-CN" altLang="en-US" b="1">
                <a:ea typeface="宋体" panose="02010600030101010101" pitchFamily="2" charset="-122"/>
              </a:rPr>
              <a:t>典型例题</a:t>
            </a:r>
            <a:r>
              <a:rPr lang="en-US" altLang="zh-CN" b="1">
                <a:ea typeface="宋体" panose="02010600030101010101" pitchFamily="2" charset="-122"/>
              </a:rPr>
              <a:t>1】</a:t>
            </a:r>
            <a:endParaRPr lang="zh-CN" altLang="en-US" b="1">
              <a:ea typeface="宋体" panose="02010600030101010101" pitchFamily="2" charset="-122"/>
            </a:endParaRPr>
          </a:p>
          <a:p>
            <a:pPr eaLnBrk="1" hangingPunct="1"/>
            <a:r>
              <a:rPr lang="zh-CN" altLang="en-US" b="1">
                <a:latin typeface="楷体" panose="02010609060101010101" pitchFamily="49" charset="-122"/>
                <a:ea typeface="楷体" panose="02010609060101010101" pitchFamily="49" charset="-122"/>
              </a:rPr>
              <a:t>某公司</a:t>
            </a:r>
            <a:r>
              <a:rPr lang="en-US" altLang="zh-CN" b="1">
                <a:latin typeface="楷体" panose="02010609060101010101" pitchFamily="49" charset="-122"/>
                <a:ea typeface="楷体" panose="02010609060101010101" pitchFamily="49" charset="-122"/>
              </a:rPr>
              <a:t>2011</a:t>
            </a:r>
            <a:r>
              <a:rPr lang="zh-CN" altLang="en-US" b="1">
                <a:latin typeface="楷体" panose="02010609060101010101" pitchFamily="49" charset="-122"/>
                <a:ea typeface="楷体" panose="02010609060101010101" pitchFamily="49" charset="-122"/>
              </a:rPr>
              <a:t>年度“财务费用”账户中的利息，包括以年利率</a:t>
            </a:r>
            <a:r>
              <a:rPr lang="en-US" altLang="zh-CN" b="1">
                <a:latin typeface="楷体" panose="02010609060101010101" pitchFamily="49" charset="-122"/>
                <a:ea typeface="楷体" panose="02010609060101010101" pitchFamily="49" charset="-122"/>
              </a:rPr>
              <a:t>8%</a:t>
            </a:r>
            <a:r>
              <a:rPr lang="zh-CN" altLang="en-US" b="1">
                <a:latin typeface="楷体" panose="02010609060101010101" pitchFamily="49" charset="-122"/>
                <a:ea typeface="楷体" panose="02010609060101010101" pitchFamily="49" charset="-122"/>
              </a:rPr>
              <a:t>向银行借入的</a:t>
            </a:r>
            <a:r>
              <a:rPr lang="en-US" altLang="zh-CN" b="1">
                <a:latin typeface="楷体" panose="02010609060101010101" pitchFamily="49" charset="-122"/>
                <a:ea typeface="楷体" panose="02010609060101010101" pitchFamily="49" charset="-122"/>
              </a:rPr>
              <a:t>9</a:t>
            </a:r>
            <a:r>
              <a:rPr lang="zh-CN" altLang="en-US" b="1">
                <a:latin typeface="楷体" panose="02010609060101010101" pitchFamily="49" charset="-122"/>
                <a:ea typeface="楷体" panose="02010609060101010101" pitchFamily="49" charset="-122"/>
              </a:rPr>
              <a:t>个月期的生产用</a:t>
            </a:r>
            <a:r>
              <a:rPr lang="en-US" altLang="zh-CN" b="1">
                <a:latin typeface="楷体" panose="02010609060101010101" pitchFamily="49" charset="-122"/>
                <a:ea typeface="楷体" panose="02010609060101010101" pitchFamily="49" charset="-122"/>
              </a:rPr>
              <a:t>300</a:t>
            </a:r>
            <a:r>
              <a:rPr lang="zh-CN" altLang="en-US" b="1">
                <a:latin typeface="楷体" panose="02010609060101010101" pitchFamily="49" charset="-122"/>
                <a:ea typeface="楷体" panose="02010609060101010101" pitchFamily="49" charset="-122"/>
              </a:rPr>
              <a:t>万元贷款的借款利息；也包括</a:t>
            </a:r>
            <a:r>
              <a:rPr lang="en-US" altLang="zh-CN" b="1">
                <a:latin typeface="楷体" panose="02010609060101010101" pitchFamily="49" charset="-122"/>
                <a:ea typeface="楷体" panose="02010609060101010101" pitchFamily="49" charset="-122"/>
              </a:rPr>
              <a:t>10.5</a:t>
            </a:r>
            <a:r>
              <a:rPr lang="zh-CN" altLang="en-US" b="1">
                <a:latin typeface="楷体" panose="02010609060101010101" pitchFamily="49" charset="-122"/>
                <a:ea typeface="楷体" panose="02010609060101010101" pitchFamily="49" charset="-122"/>
              </a:rPr>
              <a:t>万元的向非金融企业借入的与银行同期的生产周转用</a:t>
            </a:r>
            <a:r>
              <a:rPr lang="en-US" altLang="zh-CN" b="1">
                <a:latin typeface="楷体" panose="02010609060101010101" pitchFamily="49" charset="-122"/>
                <a:ea typeface="楷体" panose="02010609060101010101" pitchFamily="49" charset="-122"/>
              </a:rPr>
              <a:t>100</a:t>
            </a:r>
            <a:r>
              <a:rPr lang="zh-CN" altLang="en-US" b="1">
                <a:latin typeface="楷体" panose="02010609060101010101" pitchFamily="49" charset="-122"/>
                <a:ea typeface="楷体" panose="02010609060101010101" pitchFamily="49" charset="-122"/>
              </a:rPr>
              <a:t>万元资金的借款利息。该公司</a:t>
            </a:r>
            <a:r>
              <a:rPr lang="en-US" altLang="zh-CN" b="1">
                <a:latin typeface="楷体" panose="02010609060101010101" pitchFamily="49" charset="-122"/>
                <a:ea typeface="楷体" panose="02010609060101010101" pitchFamily="49" charset="-122"/>
              </a:rPr>
              <a:t>2011</a:t>
            </a:r>
            <a:r>
              <a:rPr lang="zh-CN" altLang="en-US" b="1">
                <a:latin typeface="楷体" panose="02010609060101010101" pitchFamily="49" charset="-122"/>
                <a:ea typeface="楷体" panose="02010609060101010101" pitchFamily="49" charset="-122"/>
              </a:rPr>
              <a:t>年度可在计算应纳税所得额时扣除的利息费用是多少？</a:t>
            </a:r>
          </a:p>
        </p:txBody>
      </p:sp>
    </p:spTree>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BD848A-0285-4FAC-B085-958897D971AD}"/>
              </a:ext>
            </a:extLst>
          </p:cNvPr>
          <p:cNvSpPr>
            <a:spLocks noGrp="1"/>
          </p:cNvSpPr>
          <p:nvPr>
            <p:ph type="title"/>
          </p:nvPr>
        </p:nvSpPr>
        <p:spPr/>
        <p:txBody>
          <a:bodyPr/>
          <a:lstStyle/>
          <a:p>
            <a:pPr>
              <a:defRPr/>
            </a:pPr>
            <a:r>
              <a:rPr lang="zh-CN" altLang="en-US">
                <a:effectLst>
                  <a:outerShdw blurRad="38100" dist="38100" dir="2700000" algn="tl">
                    <a:srgbClr val="C0C0C0"/>
                  </a:outerShdw>
                </a:effectLst>
                <a:ea typeface="宋体" pitchFamily="2" charset="-122"/>
              </a:rPr>
              <a:t>答案：</a:t>
            </a:r>
          </a:p>
        </p:txBody>
      </p:sp>
      <p:sp>
        <p:nvSpPr>
          <p:cNvPr id="105475" name="内容占位符 2">
            <a:extLst>
              <a:ext uri="{FF2B5EF4-FFF2-40B4-BE49-F238E27FC236}">
                <a16:creationId xmlns:a16="http://schemas.microsoft.com/office/drawing/2014/main" id="{FA9736E0-4E21-47FC-ABC1-E55D0F745FC6}"/>
              </a:ext>
            </a:extLst>
          </p:cNvPr>
          <p:cNvSpPr>
            <a:spLocks noGrp="1"/>
          </p:cNvSpPr>
          <p:nvPr>
            <p:ph idx="1"/>
          </p:nvPr>
        </p:nvSpPr>
        <p:spPr/>
        <p:txBody>
          <a:bodyPr/>
          <a:lstStyle/>
          <a:p>
            <a:r>
              <a:rPr lang="zh-CN" altLang="en-US">
                <a:ea typeface="宋体" panose="02010600030101010101" pitchFamily="2" charset="-122"/>
              </a:rPr>
              <a:t>可在计算应纳税所得额时扣除的银行利息费用</a:t>
            </a:r>
            <a:r>
              <a:rPr lang="en-US" altLang="zh-CN">
                <a:ea typeface="宋体" panose="02010600030101010101" pitchFamily="2" charset="-122"/>
              </a:rPr>
              <a:t>=300×8%÷12×9=18</a:t>
            </a:r>
            <a:r>
              <a:rPr lang="zh-CN" altLang="en-US">
                <a:ea typeface="宋体" panose="02010600030101010101" pitchFamily="2" charset="-122"/>
              </a:rPr>
              <a:t>（万元）；</a:t>
            </a:r>
          </a:p>
          <a:p>
            <a:r>
              <a:rPr lang="zh-CN" altLang="en-US">
                <a:ea typeface="宋体" panose="02010600030101010101" pitchFamily="2" charset="-122"/>
              </a:rPr>
              <a:t>    向非金融企业借入款项可扣除的利息费用限额</a:t>
            </a:r>
            <a:r>
              <a:rPr lang="en-US" altLang="zh-CN">
                <a:ea typeface="宋体" panose="02010600030101010101" pitchFamily="2" charset="-122"/>
              </a:rPr>
              <a:t>=100×8%÷12×9=6</a:t>
            </a:r>
            <a:r>
              <a:rPr lang="zh-CN" altLang="en-US">
                <a:ea typeface="宋体" panose="02010600030101010101" pitchFamily="2" charset="-122"/>
              </a:rPr>
              <a:t>（万元），该企业支付的利息超过同类同期银行贷款利率，只可按照限额扣除。</a:t>
            </a:r>
          </a:p>
          <a:p>
            <a:r>
              <a:rPr lang="zh-CN" altLang="en-US">
                <a:ea typeface="宋体" panose="02010600030101010101" pitchFamily="2" charset="-122"/>
              </a:rPr>
              <a:t>    该公司</a:t>
            </a:r>
            <a:r>
              <a:rPr lang="en-US" altLang="zh-CN">
                <a:ea typeface="宋体" panose="02010600030101010101" pitchFamily="2" charset="-122"/>
              </a:rPr>
              <a:t>2011</a:t>
            </a:r>
            <a:r>
              <a:rPr lang="zh-CN" altLang="en-US">
                <a:ea typeface="宋体" panose="02010600030101010101" pitchFamily="2" charset="-122"/>
              </a:rPr>
              <a:t>年度可在计算应纳税所得额时扣除的利息费用</a:t>
            </a:r>
            <a:r>
              <a:rPr lang="en-US" altLang="zh-CN">
                <a:ea typeface="宋体" panose="02010600030101010101" pitchFamily="2" charset="-122"/>
              </a:rPr>
              <a:t>=18+6=24</a:t>
            </a:r>
            <a:r>
              <a:rPr lang="zh-CN" altLang="en-US">
                <a:ea typeface="宋体" panose="02010600030101010101" pitchFamily="2" charset="-122"/>
              </a:rPr>
              <a:t>（万元）。</a:t>
            </a:r>
          </a:p>
          <a:p>
            <a:endParaRPr lang="zh-CN" altLang="en-US">
              <a:ea typeface="宋体" panose="02010600030101010101" pitchFamily="2" charset="-122"/>
            </a:endParaRPr>
          </a:p>
        </p:txBody>
      </p:sp>
      <p:sp>
        <p:nvSpPr>
          <p:cNvPr id="100356" name="页脚占位符 3">
            <a:extLst>
              <a:ext uri="{FF2B5EF4-FFF2-40B4-BE49-F238E27FC236}">
                <a16:creationId xmlns:a16="http://schemas.microsoft.com/office/drawing/2014/main" id="{DAAFAC06-09E0-4F95-989F-D93C84ED9FB3}"/>
              </a:ext>
            </a:extLst>
          </p:cNvPr>
          <p:cNvSpPr>
            <a:spLocks noGrp="1"/>
          </p:cNvSpPr>
          <p:nvPr>
            <p:ph type="ftr" sz="quarter" idx="11"/>
          </p:nvPr>
        </p:nvSpPr>
        <p:spPr/>
        <p:txBody>
          <a:bodyPr/>
          <a:lstStyle/>
          <a:p>
            <a:pPr>
              <a:defRPr/>
            </a:pPr>
            <a:r>
              <a:rPr lang="en-US" altLang="zh-CN">
                <a:latin typeface="Arial" pitchFamily="34" charset="0"/>
              </a:rPr>
              <a:t>www.themegallery.com</a:t>
            </a:r>
          </a:p>
        </p:txBody>
      </p:sp>
    </p:spTree>
  </p:cSld>
  <p:clrMapOvr>
    <a:masterClrMapping/>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内容占位符 2">
            <a:extLst>
              <a:ext uri="{FF2B5EF4-FFF2-40B4-BE49-F238E27FC236}">
                <a16:creationId xmlns:a16="http://schemas.microsoft.com/office/drawing/2014/main" id="{22B6D506-D8A4-428B-810A-9CD1BC31B50A}"/>
              </a:ext>
            </a:extLst>
          </p:cNvPr>
          <p:cNvSpPr>
            <a:spLocks noGrp="1"/>
          </p:cNvSpPr>
          <p:nvPr>
            <p:ph idx="1"/>
          </p:nvPr>
        </p:nvSpPr>
        <p:spPr>
          <a:xfrm>
            <a:off x="457200" y="692150"/>
            <a:ext cx="8229600" cy="5594350"/>
          </a:xfrm>
        </p:spPr>
        <p:txBody>
          <a:bodyPr/>
          <a:lstStyle/>
          <a:p>
            <a:r>
              <a:rPr lang="en-US" altLang="zh-CN"/>
              <a:t>【</a:t>
            </a:r>
            <a:r>
              <a:rPr lang="zh-CN" altLang="en-US"/>
              <a:t>典型例题</a:t>
            </a:r>
            <a:r>
              <a:rPr lang="en-US" altLang="zh-CN"/>
              <a:t>2】</a:t>
            </a:r>
          </a:p>
          <a:p>
            <a:r>
              <a:rPr lang="zh-CN" altLang="en-US"/>
              <a:t>　　某企业</a:t>
            </a:r>
            <a:r>
              <a:rPr lang="en-US" altLang="zh-CN"/>
              <a:t>2016</a:t>
            </a:r>
            <a:r>
              <a:rPr lang="zh-CN" altLang="en-US"/>
              <a:t>年“财务费用”账户列支</a:t>
            </a:r>
            <a:r>
              <a:rPr lang="en-US" altLang="zh-CN"/>
              <a:t>350</a:t>
            </a:r>
            <a:r>
              <a:rPr lang="zh-CN" altLang="en-US"/>
              <a:t>万元，其中： </a:t>
            </a:r>
            <a:r>
              <a:rPr lang="en-US" altLang="zh-CN"/>
              <a:t>4</a:t>
            </a:r>
            <a:r>
              <a:rPr lang="zh-CN" altLang="en-US"/>
              <a:t>月</a:t>
            </a:r>
            <a:r>
              <a:rPr lang="en-US" altLang="zh-CN"/>
              <a:t>1</a:t>
            </a:r>
            <a:r>
              <a:rPr lang="zh-CN" altLang="en-US"/>
              <a:t>日向银行借款</a:t>
            </a:r>
            <a:r>
              <a:rPr lang="en-US" altLang="zh-CN"/>
              <a:t>500</a:t>
            </a:r>
            <a:r>
              <a:rPr lang="zh-CN" altLang="en-US"/>
              <a:t>万元用于厂房扩建，借款期限</a:t>
            </a:r>
            <a:r>
              <a:rPr lang="en-US" altLang="zh-CN"/>
              <a:t>1</a:t>
            </a:r>
            <a:r>
              <a:rPr lang="zh-CN" altLang="en-US"/>
              <a:t>年，当年向银行支付了</a:t>
            </a:r>
            <a:r>
              <a:rPr lang="en-US" altLang="zh-CN"/>
              <a:t>3</a:t>
            </a:r>
            <a:r>
              <a:rPr lang="zh-CN" altLang="en-US"/>
              <a:t>个季度的借款利息</a:t>
            </a:r>
            <a:r>
              <a:rPr lang="en-US" altLang="zh-CN"/>
              <a:t>22.5</a:t>
            </a:r>
            <a:r>
              <a:rPr lang="zh-CN" altLang="en-US"/>
              <a:t>万元，该厂房</a:t>
            </a:r>
            <a:r>
              <a:rPr lang="en-US" altLang="zh-CN"/>
              <a:t>8</a:t>
            </a:r>
            <a:r>
              <a:rPr lang="zh-CN" altLang="en-US"/>
              <a:t>月</a:t>
            </a:r>
            <a:r>
              <a:rPr lang="en-US" altLang="zh-CN"/>
              <a:t>31</a:t>
            </a:r>
            <a:r>
              <a:rPr lang="zh-CN" altLang="en-US"/>
              <a:t>日竣工结算并交付使用。</a:t>
            </a:r>
            <a:r>
              <a:rPr lang="en-US" altLang="zh-CN"/>
              <a:t>6</a:t>
            </a:r>
            <a:r>
              <a:rPr lang="zh-CN" altLang="en-US"/>
              <a:t>月</a:t>
            </a:r>
            <a:r>
              <a:rPr lang="en-US" altLang="zh-CN"/>
              <a:t>1</a:t>
            </a:r>
            <a:r>
              <a:rPr lang="zh-CN" altLang="en-US"/>
              <a:t>日为弥补流动资金不足，经批准向其他企业融资</a:t>
            </a:r>
            <a:r>
              <a:rPr lang="en-US" altLang="zh-CN"/>
              <a:t>100</a:t>
            </a:r>
            <a:r>
              <a:rPr lang="zh-CN" altLang="en-US"/>
              <a:t>万元，借款期限</a:t>
            </a:r>
            <a:r>
              <a:rPr lang="en-US" altLang="zh-CN"/>
              <a:t>1</a:t>
            </a:r>
            <a:r>
              <a:rPr lang="zh-CN" altLang="en-US"/>
              <a:t>年，年利率</a:t>
            </a:r>
            <a:r>
              <a:rPr lang="en-US" altLang="zh-CN"/>
              <a:t>12%</a:t>
            </a:r>
            <a:r>
              <a:rPr lang="zh-CN" altLang="en-US"/>
              <a:t>，按月付息，本年实际支付利息</a:t>
            </a:r>
            <a:r>
              <a:rPr lang="en-US" altLang="zh-CN"/>
              <a:t>7</a:t>
            </a:r>
            <a:r>
              <a:rPr lang="zh-CN" altLang="en-US"/>
              <a:t>万元。该企业所得税允许扣除的财务费用。</a:t>
            </a:r>
          </a:p>
          <a:p>
            <a:endParaRPr lang="zh-CN" altLang="en-US"/>
          </a:p>
        </p:txBody>
      </p:sp>
    </p:spTree>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内容占位符 2">
            <a:extLst>
              <a:ext uri="{FF2B5EF4-FFF2-40B4-BE49-F238E27FC236}">
                <a16:creationId xmlns:a16="http://schemas.microsoft.com/office/drawing/2014/main" id="{EAA4E568-1678-43F0-9925-2C5213F9BD35}"/>
              </a:ext>
            </a:extLst>
          </p:cNvPr>
          <p:cNvSpPr>
            <a:spLocks noGrp="1"/>
          </p:cNvSpPr>
          <p:nvPr>
            <p:ph idx="1"/>
          </p:nvPr>
        </p:nvSpPr>
        <p:spPr>
          <a:xfrm>
            <a:off x="457200" y="1125538"/>
            <a:ext cx="8229600" cy="5160962"/>
          </a:xfrm>
        </p:spPr>
        <p:txBody>
          <a:bodyPr/>
          <a:lstStyle/>
          <a:p>
            <a:r>
              <a:rPr lang="en-US" altLang="zh-CN"/>
              <a:t>【</a:t>
            </a:r>
            <a:r>
              <a:rPr lang="zh-CN" altLang="en-US"/>
              <a:t>解析</a:t>
            </a:r>
            <a:r>
              <a:rPr lang="en-US" altLang="zh-CN"/>
              <a:t>】</a:t>
            </a:r>
          </a:p>
          <a:p>
            <a:r>
              <a:rPr lang="zh-CN" altLang="en-US"/>
              <a:t>　　</a:t>
            </a:r>
            <a:r>
              <a:rPr lang="en-US" altLang="zh-CN"/>
              <a:t>1</a:t>
            </a:r>
            <a:r>
              <a:rPr lang="zh-CN" altLang="en-US"/>
              <a:t>年期银行利率＝（</a:t>
            </a:r>
            <a:r>
              <a:rPr lang="en-US" altLang="zh-CN"/>
              <a:t>22.5÷3×4</a:t>
            </a:r>
            <a:r>
              <a:rPr lang="zh-CN" altLang="en-US"/>
              <a:t>）</a:t>
            </a:r>
            <a:r>
              <a:rPr lang="en-US" altLang="zh-CN"/>
              <a:t>÷500×100%</a:t>
            </a:r>
            <a:r>
              <a:rPr lang="zh-CN" altLang="en-US"/>
              <a:t>＝</a:t>
            </a:r>
            <a:r>
              <a:rPr lang="en-US" altLang="zh-CN"/>
              <a:t>6%</a:t>
            </a:r>
          </a:p>
          <a:p>
            <a:r>
              <a:rPr lang="zh-CN" altLang="en-US"/>
              <a:t>　　允许扣除的财务费用＝</a:t>
            </a:r>
            <a:r>
              <a:rPr lang="en-US" altLang="zh-CN"/>
              <a:t>[350</a:t>
            </a:r>
            <a:r>
              <a:rPr lang="zh-CN" altLang="en-US"/>
              <a:t>－（</a:t>
            </a:r>
            <a:r>
              <a:rPr lang="en-US" altLang="zh-CN"/>
              <a:t>22.5</a:t>
            </a:r>
            <a:r>
              <a:rPr lang="zh-CN" altLang="en-US"/>
              <a:t>＋</a:t>
            </a:r>
            <a:r>
              <a:rPr lang="en-US" altLang="zh-CN"/>
              <a:t>7</a:t>
            </a:r>
            <a:r>
              <a:rPr lang="zh-CN" altLang="en-US"/>
              <a:t>）</a:t>
            </a:r>
            <a:r>
              <a:rPr lang="en-US" altLang="zh-CN"/>
              <a:t>]</a:t>
            </a:r>
            <a:r>
              <a:rPr lang="zh-CN" altLang="en-US"/>
              <a:t>＋</a:t>
            </a:r>
            <a:r>
              <a:rPr lang="en-US" altLang="zh-CN"/>
              <a:t>22.5÷9×4</a:t>
            </a:r>
            <a:r>
              <a:rPr lang="zh-CN" altLang="en-US"/>
              <a:t>＋</a:t>
            </a:r>
            <a:r>
              <a:rPr lang="en-US" altLang="zh-CN"/>
              <a:t>100×6%÷12×7</a:t>
            </a:r>
            <a:r>
              <a:rPr lang="zh-CN" altLang="en-US"/>
              <a:t>＝</a:t>
            </a:r>
            <a:r>
              <a:rPr lang="en-US" altLang="zh-CN"/>
              <a:t>334</a:t>
            </a:r>
            <a:r>
              <a:rPr lang="zh-CN" altLang="en-US"/>
              <a:t>（万元）</a:t>
            </a:r>
          </a:p>
          <a:p>
            <a:endParaRPr lang="zh-CN" altLang="en-US"/>
          </a:p>
        </p:txBody>
      </p:sp>
    </p:spTree>
  </p:cSld>
  <p:clrMapOvr>
    <a:masterClrMapping/>
  </p:clrMapOvr>
  <p:transition>
    <p:rand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内容占位符 2">
            <a:extLst>
              <a:ext uri="{FF2B5EF4-FFF2-40B4-BE49-F238E27FC236}">
                <a16:creationId xmlns:a16="http://schemas.microsoft.com/office/drawing/2014/main" id="{A11851E9-29B7-4599-B063-03C41C5B7BA8}"/>
              </a:ext>
            </a:extLst>
          </p:cNvPr>
          <p:cNvSpPr>
            <a:spLocks noGrp="1"/>
          </p:cNvSpPr>
          <p:nvPr>
            <p:ph idx="1"/>
          </p:nvPr>
        </p:nvSpPr>
        <p:spPr>
          <a:xfrm>
            <a:off x="457200" y="1557338"/>
            <a:ext cx="8229600" cy="4824412"/>
          </a:xfrm>
        </p:spPr>
        <p:txBody>
          <a:bodyPr/>
          <a:lstStyle/>
          <a:p>
            <a:r>
              <a:rPr lang="zh-CN" altLang="zh-CN"/>
              <a:t>（</a:t>
            </a:r>
            <a:r>
              <a:rPr lang="en-US" altLang="zh-CN"/>
              <a:t>4</a:t>
            </a:r>
            <a:r>
              <a:rPr lang="zh-CN" altLang="zh-CN"/>
              <a:t>）向关联企业借款，利息费用的扣除</a:t>
            </a:r>
            <a:endParaRPr lang="en-US" altLang="zh-CN"/>
          </a:p>
          <a:p>
            <a:r>
              <a:rPr lang="zh-CN" altLang="en-US" b="1">
                <a:latin typeface="楷体" panose="02010609060101010101" pitchFamily="49" charset="-122"/>
                <a:ea typeface="楷体" panose="02010609060101010101" pitchFamily="49" charset="-122"/>
              </a:rPr>
              <a:t>准予扣除的：</a:t>
            </a:r>
            <a:br>
              <a:rPr lang="en-US" altLang="zh-CN">
                <a:latin typeface="楷体" panose="02010609060101010101" pitchFamily="49" charset="-122"/>
                <a:ea typeface="楷体" panose="02010609060101010101" pitchFamily="49" charset="-122"/>
              </a:rPr>
            </a:br>
            <a:r>
              <a:rPr lang="en-US" altLang="zh-CN">
                <a:latin typeface="楷体" panose="02010609060101010101" pitchFamily="49" charset="-122"/>
                <a:ea typeface="楷体" panose="02010609060101010101" pitchFamily="49" charset="-122"/>
              </a:rPr>
              <a:t>①</a:t>
            </a:r>
            <a:r>
              <a:rPr lang="zh-CN" altLang="en-US" b="1">
                <a:latin typeface="楷体" panose="02010609060101010101" pitchFamily="49" charset="-122"/>
                <a:ea typeface="楷体" panose="02010609060101010101" pitchFamily="49" charset="-122"/>
              </a:rPr>
              <a:t>企业能够按照税法及其实施条例的有关规定提供相关资料，并</a:t>
            </a:r>
            <a:r>
              <a:rPr lang="zh-CN" altLang="en-US" b="1">
                <a:solidFill>
                  <a:srgbClr val="FF0000"/>
                </a:solidFill>
                <a:latin typeface="楷体" panose="02010609060101010101" pitchFamily="49" charset="-122"/>
                <a:ea typeface="楷体" panose="02010609060101010101" pitchFamily="49" charset="-122"/>
              </a:rPr>
              <a:t>证明</a:t>
            </a:r>
            <a:r>
              <a:rPr lang="zh-CN" altLang="en-US" b="1">
                <a:latin typeface="楷体" panose="02010609060101010101" pitchFamily="49" charset="-122"/>
                <a:ea typeface="楷体" panose="02010609060101010101" pitchFamily="49" charset="-122"/>
              </a:rPr>
              <a:t>相关交易活动符合</a:t>
            </a:r>
            <a:r>
              <a:rPr lang="zh-CN" altLang="en-US" b="1">
                <a:solidFill>
                  <a:srgbClr val="FF0000"/>
                </a:solidFill>
                <a:latin typeface="楷体" panose="02010609060101010101" pitchFamily="49" charset="-122"/>
                <a:ea typeface="楷体" panose="02010609060101010101" pitchFamily="49" charset="-122"/>
              </a:rPr>
              <a:t>独立交易</a:t>
            </a:r>
            <a:r>
              <a:rPr lang="zh-CN" altLang="en-US" b="1">
                <a:latin typeface="楷体" panose="02010609060101010101" pitchFamily="49" charset="-122"/>
                <a:ea typeface="楷体" panose="02010609060101010101" pitchFamily="49" charset="-122"/>
              </a:rPr>
              <a:t>原则的；</a:t>
            </a:r>
            <a:endParaRPr lang="en-US" altLang="zh-CN" b="1">
              <a:latin typeface="楷体" panose="02010609060101010101" pitchFamily="49" charset="-122"/>
              <a:ea typeface="楷体" panose="02010609060101010101" pitchFamily="49" charset="-122"/>
            </a:endParaRPr>
          </a:p>
          <a:p>
            <a:r>
              <a:rPr lang="en-US" altLang="zh-CN">
                <a:latin typeface="楷体" panose="02010609060101010101" pitchFamily="49" charset="-122"/>
                <a:ea typeface="楷体" panose="02010609060101010101" pitchFamily="49" charset="-122"/>
              </a:rPr>
              <a:t>②</a:t>
            </a:r>
            <a:r>
              <a:rPr lang="zh-CN" altLang="en-US" b="1">
                <a:latin typeface="楷体" panose="02010609060101010101" pitchFamily="49" charset="-122"/>
                <a:ea typeface="楷体" panose="02010609060101010101" pitchFamily="49" charset="-122"/>
              </a:rPr>
              <a:t>该企业的</a:t>
            </a:r>
            <a:r>
              <a:rPr lang="zh-CN" altLang="en-US" b="1">
                <a:solidFill>
                  <a:srgbClr val="FF0000"/>
                </a:solidFill>
                <a:latin typeface="楷体" panose="02010609060101010101" pitchFamily="49" charset="-122"/>
                <a:ea typeface="楷体" panose="02010609060101010101" pitchFamily="49" charset="-122"/>
              </a:rPr>
              <a:t>实际税负不高于</a:t>
            </a:r>
            <a:r>
              <a:rPr lang="zh-CN" altLang="en-US" b="1">
                <a:latin typeface="楷体" panose="02010609060101010101" pitchFamily="49" charset="-122"/>
                <a:ea typeface="楷体" panose="02010609060101010101" pitchFamily="49" charset="-122"/>
              </a:rPr>
              <a:t>境内关联方的</a:t>
            </a:r>
          </a:p>
          <a:p>
            <a:endParaRPr lang="zh-CN" altLang="en-US"/>
          </a:p>
        </p:txBody>
      </p:sp>
    </p:spTree>
  </p:cSld>
  <p:clrMapOvr>
    <a:masterClrMapping/>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a:extLst>
              <a:ext uri="{FF2B5EF4-FFF2-40B4-BE49-F238E27FC236}">
                <a16:creationId xmlns:a16="http://schemas.microsoft.com/office/drawing/2014/main" id="{18F336FE-8308-444D-85C2-B95189B06A17}"/>
              </a:ext>
            </a:extLst>
          </p:cNvPr>
          <p:cNvSpPr>
            <a:spLocks noGrp="1"/>
          </p:cNvSpPr>
          <p:nvPr>
            <p:ph type="body" idx="4294967295"/>
          </p:nvPr>
        </p:nvSpPr>
        <p:spPr>
          <a:xfrm>
            <a:off x="457200" y="981075"/>
            <a:ext cx="8229600" cy="5305425"/>
          </a:xfrm>
        </p:spPr>
        <p:txBody>
          <a:bodyPr/>
          <a:lstStyle/>
          <a:p>
            <a:pPr eaLnBrk="1" hangingPunct="1">
              <a:lnSpc>
                <a:spcPct val="90000"/>
              </a:lnSpc>
              <a:defRPr/>
            </a:pPr>
            <a:r>
              <a:rPr lang="zh-CN" altLang="en-US" sz="3600" b="1" dirty="0">
                <a:effectLst>
                  <a:outerShdw blurRad="38100" dist="38100" dir="2700000" algn="tl">
                    <a:srgbClr val="000000">
                      <a:alpha val="43137"/>
                    </a:srgbClr>
                  </a:outerShdw>
                </a:effectLst>
                <a:latin typeface="楷体_GB2312" pitchFamily="49" charset="-122"/>
                <a:ea typeface="楷体_GB2312" pitchFamily="49" charset="-122"/>
              </a:rPr>
              <a:t>不得扣除的三种情况：</a:t>
            </a:r>
            <a:endParaRPr lang="en-US" altLang="zh-CN" sz="3600" b="1" dirty="0">
              <a:effectLst>
                <a:outerShdw blurRad="38100" dist="38100" dir="2700000" algn="tl">
                  <a:srgbClr val="000000">
                    <a:alpha val="43137"/>
                  </a:srgbClr>
                </a:outerShdw>
              </a:effectLst>
              <a:latin typeface="楷体_GB2312" pitchFamily="49" charset="-122"/>
              <a:ea typeface="楷体_GB2312" pitchFamily="49" charset="-122"/>
            </a:endParaRPr>
          </a:p>
          <a:p>
            <a:pPr eaLnBrk="1" hangingPunct="1">
              <a:lnSpc>
                <a:spcPct val="90000"/>
              </a:lnSpc>
              <a:defRPr/>
            </a:pPr>
            <a:endParaRPr lang="zh-CN" altLang="en-US" sz="2800" b="1" dirty="0">
              <a:effectLst>
                <a:outerShdw blurRad="38100" dist="38100" dir="2700000" algn="tl">
                  <a:srgbClr val="000000">
                    <a:alpha val="43137"/>
                  </a:srgbClr>
                </a:outerShdw>
              </a:effectLst>
              <a:latin typeface="楷体_GB2312" pitchFamily="49" charset="-122"/>
              <a:ea typeface="楷体_GB2312" pitchFamily="49" charset="-122"/>
            </a:endParaRPr>
          </a:p>
          <a:p>
            <a:pPr eaLnBrk="1" hangingPunct="1">
              <a:lnSpc>
                <a:spcPct val="90000"/>
              </a:lnSpc>
              <a:defRPr/>
            </a:pPr>
            <a:r>
              <a:rPr lang="en-US" altLang="zh-CN" sz="2800" b="1" dirty="0"/>
              <a:t>①</a:t>
            </a:r>
            <a:r>
              <a:rPr lang="zh-CN" altLang="en-US" sz="2800" b="1" dirty="0">
                <a:latin typeface="楷体_GB2312" pitchFamily="49" charset="-122"/>
                <a:ea typeface="楷体_GB2312" pitchFamily="49" charset="-122"/>
              </a:rPr>
              <a:t>不符合</a:t>
            </a:r>
            <a:r>
              <a:rPr lang="zh-CN" altLang="en-US" sz="2800" b="1" dirty="0">
                <a:solidFill>
                  <a:srgbClr val="FF0000"/>
                </a:solidFill>
                <a:latin typeface="楷体_GB2312" pitchFamily="49" charset="-122"/>
                <a:ea typeface="楷体_GB2312" pitchFamily="49" charset="-122"/>
              </a:rPr>
              <a:t>独立交易</a:t>
            </a:r>
            <a:r>
              <a:rPr lang="zh-CN" altLang="en-US" sz="2800" b="1" dirty="0">
                <a:latin typeface="楷体_GB2312" pitchFamily="49" charset="-122"/>
                <a:ea typeface="楷体_GB2312" pitchFamily="49" charset="-122"/>
              </a:rPr>
              <a:t>原则</a:t>
            </a:r>
            <a:r>
              <a:rPr lang="zh-CN" altLang="en-US" sz="2800" b="1" dirty="0">
                <a:solidFill>
                  <a:srgbClr val="FF0000"/>
                </a:solidFill>
                <a:latin typeface="楷体_GB2312" pitchFamily="49" charset="-122"/>
                <a:ea typeface="楷体_GB2312" pitchFamily="49" charset="-122"/>
              </a:rPr>
              <a:t>多付</a:t>
            </a:r>
            <a:r>
              <a:rPr lang="zh-CN" altLang="en-US" sz="2800" b="1" dirty="0">
                <a:latin typeface="楷体_GB2312" pitchFamily="49" charset="-122"/>
                <a:ea typeface="楷体_GB2312" pitchFamily="49" charset="-122"/>
              </a:rPr>
              <a:t>的利息不得税前扣除。</a:t>
            </a:r>
            <a:endParaRPr lang="en-US" altLang="zh-CN" sz="2800" b="1" dirty="0">
              <a:latin typeface="楷体_GB2312" pitchFamily="49" charset="-122"/>
              <a:ea typeface="楷体_GB2312" pitchFamily="49" charset="-122"/>
            </a:endParaRPr>
          </a:p>
          <a:p>
            <a:pPr eaLnBrk="1" hangingPunct="1">
              <a:lnSpc>
                <a:spcPct val="90000"/>
              </a:lnSpc>
              <a:defRPr/>
            </a:pPr>
            <a:r>
              <a:rPr lang="zh-CN" altLang="en-US" sz="2800" b="1" dirty="0">
                <a:latin typeface="楷体_GB2312" pitchFamily="49" charset="-122"/>
                <a:ea typeface="楷体_GB2312" pitchFamily="49" charset="-122"/>
              </a:rPr>
              <a:t>    </a:t>
            </a:r>
            <a:r>
              <a:rPr lang="zh-CN" altLang="en-US" b="1" dirty="0">
                <a:latin typeface="楷体" pitchFamily="49" charset="-122"/>
                <a:ea typeface="楷体" pitchFamily="49" charset="-122"/>
              </a:rPr>
              <a:t>企业与其关联方之间的融通资金不符合独立交易原则而减少企业应纳税所得额的，税务机关有权在该业务发生的纳税年度起</a:t>
            </a:r>
            <a:r>
              <a:rPr lang="en-US" altLang="zh-CN" b="1" dirty="0">
                <a:latin typeface="楷体" pitchFamily="49" charset="-122"/>
                <a:ea typeface="楷体" pitchFamily="49" charset="-122"/>
              </a:rPr>
              <a:t>10</a:t>
            </a:r>
            <a:r>
              <a:rPr lang="zh-CN" altLang="en-US" b="1" dirty="0">
                <a:latin typeface="楷体" pitchFamily="49" charset="-122"/>
                <a:ea typeface="楷体" pitchFamily="49" charset="-122"/>
              </a:rPr>
              <a:t>年内，按照合理方法进行调整。</a:t>
            </a:r>
          </a:p>
        </p:txBody>
      </p:sp>
    </p:spTree>
  </p:cSld>
  <p:clrMapOvr>
    <a:masterClrMapping/>
  </p:clrMapOvr>
  <p:transition>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a:extLst>
              <a:ext uri="{FF2B5EF4-FFF2-40B4-BE49-F238E27FC236}">
                <a16:creationId xmlns:a16="http://schemas.microsoft.com/office/drawing/2014/main" id="{9C560B3F-788E-401F-A020-23BAFA4CD7C5}"/>
              </a:ext>
            </a:extLst>
          </p:cNvPr>
          <p:cNvSpPr>
            <a:spLocks noGrp="1"/>
          </p:cNvSpPr>
          <p:nvPr>
            <p:ph type="body" idx="4294967295"/>
          </p:nvPr>
        </p:nvSpPr>
        <p:spPr>
          <a:xfrm>
            <a:off x="457200" y="1196975"/>
            <a:ext cx="8229600" cy="5089525"/>
          </a:xfrm>
        </p:spPr>
        <p:txBody>
          <a:bodyPr/>
          <a:lstStyle/>
          <a:p>
            <a:pPr eaLnBrk="1" hangingPunct="1">
              <a:defRPr/>
            </a:pPr>
            <a:r>
              <a:rPr lang="en-US" altLang="zh-CN" b="1" dirty="0"/>
              <a:t>②</a:t>
            </a:r>
            <a:r>
              <a:rPr lang="zh-CN" altLang="en-US"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债资比例</a:t>
            </a:r>
            <a:r>
              <a:rPr lang="zh-CN" altLang="en-US" b="1" dirty="0">
                <a:effectLst>
                  <a:outerShdw blurRad="38100" dist="38100" dir="2700000" algn="tl">
                    <a:srgbClr val="000000">
                      <a:alpha val="43137"/>
                    </a:srgbClr>
                  </a:outerShdw>
                </a:effectLst>
                <a:latin typeface="楷体_GB2312" pitchFamily="49" charset="-122"/>
                <a:ea typeface="楷体_GB2312" pitchFamily="49" charset="-122"/>
              </a:rPr>
              <a:t>超过规定标准的利息不允许税前扣除。</a:t>
            </a:r>
            <a:endParaRPr lang="en-US" altLang="zh-CN" b="1" dirty="0">
              <a:effectLst>
                <a:outerShdw blurRad="38100" dist="38100" dir="2700000" algn="tl">
                  <a:srgbClr val="000000">
                    <a:alpha val="43137"/>
                  </a:srgbClr>
                </a:outerShdw>
              </a:effectLst>
              <a:latin typeface="楷体_GB2312" pitchFamily="49" charset="-122"/>
              <a:ea typeface="楷体_GB2312" pitchFamily="49" charset="-122"/>
            </a:endParaRPr>
          </a:p>
          <a:p>
            <a:pPr eaLnBrk="1" hangingPunct="1">
              <a:defRPr/>
            </a:pPr>
            <a:r>
              <a:rPr lang="zh-CN" altLang="en-US" b="1" dirty="0">
                <a:latin typeface="楷体" pitchFamily="49" charset="-122"/>
                <a:ea typeface="楷体" pitchFamily="49" charset="-122"/>
              </a:rPr>
              <a:t>企业实际支付给关联方的利息支出，除符合独立交易原则外，其接受关联方</a:t>
            </a:r>
            <a:r>
              <a:rPr lang="zh-CN" altLang="en-US" b="1" dirty="0">
                <a:solidFill>
                  <a:srgbClr val="FF0000"/>
                </a:solidFill>
                <a:latin typeface="楷体" pitchFamily="49" charset="-122"/>
                <a:ea typeface="楷体" pitchFamily="49" charset="-122"/>
              </a:rPr>
              <a:t>债权性投资</a:t>
            </a:r>
            <a:r>
              <a:rPr lang="zh-CN" altLang="en-US" b="1" dirty="0">
                <a:latin typeface="楷体" pitchFamily="49" charset="-122"/>
                <a:ea typeface="楷体" pitchFamily="49" charset="-122"/>
              </a:rPr>
              <a:t>与其</a:t>
            </a:r>
            <a:r>
              <a:rPr lang="zh-CN" altLang="en-US" b="1" dirty="0">
                <a:solidFill>
                  <a:srgbClr val="FF0000"/>
                </a:solidFill>
                <a:latin typeface="楷体" pitchFamily="49" charset="-122"/>
                <a:ea typeface="楷体" pitchFamily="49" charset="-122"/>
              </a:rPr>
              <a:t>权益性投资</a:t>
            </a:r>
            <a:r>
              <a:rPr lang="zh-CN" altLang="en-US" b="1" dirty="0">
                <a:latin typeface="楷体" pitchFamily="49" charset="-122"/>
                <a:ea typeface="楷体" pitchFamily="49" charset="-122"/>
              </a:rPr>
              <a:t>比例为：</a:t>
            </a:r>
            <a:br>
              <a:rPr lang="zh-CN" altLang="en-US" b="1" dirty="0">
                <a:latin typeface="楷体" pitchFamily="49" charset="-122"/>
                <a:ea typeface="楷体" pitchFamily="49" charset="-122"/>
              </a:rPr>
            </a:br>
            <a:r>
              <a:rPr lang="zh-CN" altLang="en-US" b="1" dirty="0">
                <a:latin typeface="楷体" pitchFamily="49" charset="-122"/>
                <a:ea typeface="楷体" pitchFamily="49" charset="-122"/>
              </a:rPr>
              <a:t>　　①金融企业，为</a:t>
            </a:r>
            <a:r>
              <a:rPr lang="en-US" altLang="zh-CN" b="1" dirty="0">
                <a:latin typeface="楷体" pitchFamily="49" charset="-122"/>
                <a:ea typeface="楷体" pitchFamily="49" charset="-122"/>
              </a:rPr>
              <a:t>5</a:t>
            </a:r>
            <a:r>
              <a:rPr lang="zh-CN" altLang="en-US" b="1" dirty="0">
                <a:latin typeface="楷体" pitchFamily="49" charset="-122"/>
                <a:ea typeface="楷体" pitchFamily="49" charset="-122"/>
              </a:rPr>
              <a:t>：</a:t>
            </a:r>
            <a:r>
              <a:rPr lang="en-US" altLang="zh-CN" b="1" dirty="0">
                <a:latin typeface="楷体" pitchFamily="49" charset="-122"/>
                <a:ea typeface="楷体" pitchFamily="49" charset="-122"/>
              </a:rPr>
              <a:t>1</a:t>
            </a:r>
            <a:r>
              <a:rPr lang="zh-CN" altLang="en-US" b="1" dirty="0">
                <a:latin typeface="楷体" pitchFamily="49" charset="-122"/>
                <a:ea typeface="楷体" pitchFamily="49" charset="-122"/>
              </a:rPr>
              <a:t>；</a:t>
            </a:r>
            <a:br>
              <a:rPr lang="zh-CN" altLang="en-US" b="1" dirty="0">
                <a:latin typeface="楷体" pitchFamily="49" charset="-122"/>
                <a:ea typeface="楷体" pitchFamily="49" charset="-122"/>
              </a:rPr>
            </a:br>
            <a:r>
              <a:rPr lang="zh-CN" altLang="en-US" b="1" dirty="0">
                <a:latin typeface="楷体" pitchFamily="49" charset="-122"/>
                <a:ea typeface="楷体" pitchFamily="49" charset="-122"/>
              </a:rPr>
              <a:t>　　②其他企业，为</a:t>
            </a:r>
            <a:r>
              <a:rPr lang="en-US" altLang="zh-CN" b="1" dirty="0">
                <a:latin typeface="楷体" pitchFamily="49" charset="-122"/>
                <a:ea typeface="楷体" pitchFamily="49" charset="-122"/>
              </a:rPr>
              <a:t>2:1</a:t>
            </a:r>
            <a:r>
              <a:rPr lang="zh-CN" altLang="en-US" b="1" dirty="0">
                <a:latin typeface="楷体" pitchFamily="49" charset="-122"/>
                <a:ea typeface="楷体" pitchFamily="49" charset="-122"/>
              </a:rPr>
              <a:t>。</a:t>
            </a:r>
            <a:r>
              <a:rPr lang="zh-CN" altLang="en-US" sz="3600" b="1" dirty="0">
                <a:latin typeface="楷体_GB2312" pitchFamily="49" charset="-122"/>
                <a:ea typeface="楷体_GB2312" pitchFamily="49" charset="-122"/>
              </a:rPr>
              <a:t>　</a:t>
            </a:r>
          </a:p>
          <a:p>
            <a:pPr eaLnBrk="1" hangingPunct="1">
              <a:defRPr/>
            </a:pPr>
            <a:r>
              <a:rPr lang="zh-CN" altLang="en-US" b="1" dirty="0">
                <a:latin typeface="楷体" pitchFamily="49" charset="-122"/>
                <a:ea typeface="楷体" pitchFamily="49" charset="-122"/>
              </a:rPr>
              <a:t>超过的部分不得在发生当期和以后年度扣除。 </a:t>
            </a:r>
            <a:r>
              <a:rPr lang="zh-CN" altLang="en-US" dirty="0">
                <a:effectLst>
                  <a:outerShdw blurRad="38100" dist="38100" dir="2700000" algn="tl">
                    <a:srgbClr val="000000">
                      <a:alpha val="43137"/>
                    </a:srgbClr>
                  </a:outerShdw>
                </a:effectLst>
              </a:rPr>
              <a:t>　</a:t>
            </a:r>
          </a:p>
        </p:txBody>
      </p:sp>
    </p:spTree>
  </p:cSld>
  <p:clrMapOvr>
    <a:masterClrMapping/>
  </p:clrMapOvr>
  <p:transition>
    <p:random/>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a:extLst>
              <a:ext uri="{FF2B5EF4-FFF2-40B4-BE49-F238E27FC236}">
                <a16:creationId xmlns:a16="http://schemas.microsoft.com/office/drawing/2014/main" id="{4FBB7F8B-C88D-4A01-83E0-7E560476F099}"/>
              </a:ext>
            </a:extLst>
          </p:cNvPr>
          <p:cNvSpPr>
            <a:spLocks noGrp="1"/>
          </p:cNvSpPr>
          <p:nvPr>
            <p:ph type="body" idx="4294967295"/>
          </p:nvPr>
        </p:nvSpPr>
        <p:spPr>
          <a:xfrm>
            <a:off x="457200" y="1052513"/>
            <a:ext cx="8229600" cy="5233987"/>
          </a:xfrm>
        </p:spPr>
        <p:txBody>
          <a:bodyPr/>
          <a:lstStyle/>
          <a:p>
            <a:pPr eaLnBrk="1" hangingPunct="1">
              <a:defRPr/>
            </a:pPr>
            <a:r>
              <a:rPr lang="zh-CN" altLang="en-US" dirty="0">
                <a:effectLst>
                  <a:outerShdw blurRad="38100" dist="38100" dir="2700000" algn="tl">
                    <a:srgbClr val="000000">
                      <a:alpha val="43137"/>
                    </a:srgbClr>
                  </a:outerShdw>
                </a:effectLst>
              </a:rPr>
              <a:t>例如</a:t>
            </a:r>
            <a:r>
              <a:rPr lang="en-US" altLang="zh-CN" dirty="0">
                <a:effectLst>
                  <a:outerShdw blurRad="38100" dist="38100" dir="2700000" algn="tl">
                    <a:srgbClr val="000000">
                      <a:alpha val="43137"/>
                    </a:srgbClr>
                  </a:outerShdw>
                </a:effectLst>
              </a:rPr>
              <a:t>:</a:t>
            </a:r>
          </a:p>
          <a:p>
            <a:pPr eaLnBrk="1" hangingPunct="1">
              <a:defRPr/>
            </a:pPr>
            <a:r>
              <a:rPr lang="zh-CN" altLang="en-US" b="1" dirty="0">
                <a:latin typeface="楷体" pitchFamily="49" charset="-122"/>
                <a:ea typeface="楷体" pitchFamily="49" charset="-122"/>
              </a:rPr>
              <a:t>某企业注册资金</a:t>
            </a:r>
            <a:r>
              <a:rPr lang="en-US" altLang="zh-CN" b="1" dirty="0">
                <a:latin typeface="楷体" pitchFamily="49" charset="-122"/>
                <a:ea typeface="楷体" pitchFamily="49" charset="-122"/>
              </a:rPr>
              <a:t>2000</a:t>
            </a:r>
            <a:r>
              <a:rPr lang="zh-CN" altLang="en-US" b="1" dirty="0">
                <a:latin typeface="楷体" pitchFamily="49" charset="-122"/>
                <a:ea typeface="楷体" pitchFamily="49" charset="-122"/>
              </a:rPr>
              <a:t>万元，其中有关联方企业的</a:t>
            </a:r>
            <a:r>
              <a:rPr lang="zh-CN" altLang="en-US" b="1" dirty="0">
                <a:solidFill>
                  <a:srgbClr val="FF0000"/>
                </a:solidFill>
                <a:latin typeface="楷体" pitchFamily="49" charset="-122"/>
                <a:ea typeface="楷体" pitchFamily="49" charset="-122"/>
              </a:rPr>
              <a:t>权益性投资</a:t>
            </a:r>
            <a:r>
              <a:rPr lang="en-US" altLang="zh-CN" b="1" dirty="0">
                <a:latin typeface="楷体" pitchFamily="49" charset="-122"/>
                <a:ea typeface="楷体" pitchFamily="49" charset="-122"/>
              </a:rPr>
              <a:t>1000</a:t>
            </a:r>
            <a:r>
              <a:rPr lang="zh-CN" altLang="en-US" b="1" dirty="0">
                <a:latin typeface="楷体" pitchFamily="49" charset="-122"/>
                <a:ea typeface="楷体" pitchFamily="49" charset="-122"/>
              </a:rPr>
              <a:t>万元。又向其借款（</a:t>
            </a:r>
            <a:r>
              <a:rPr lang="zh-CN" altLang="en-US" b="1" dirty="0">
                <a:solidFill>
                  <a:srgbClr val="FF0000"/>
                </a:solidFill>
                <a:latin typeface="楷体" pitchFamily="49" charset="-122"/>
                <a:ea typeface="楷体" pitchFamily="49" charset="-122"/>
              </a:rPr>
              <a:t>债权性投资</a:t>
            </a:r>
            <a:r>
              <a:rPr lang="zh-CN" altLang="en-US" b="1" dirty="0">
                <a:latin typeface="楷体" pitchFamily="49" charset="-122"/>
                <a:ea typeface="楷体" pitchFamily="49" charset="-122"/>
              </a:rPr>
              <a:t>）</a:t>
            </a:r>
            <a:r>
              <a:rPr lang="en-US" altLang="zh-CN" b="1" dirty="0">
                <a:latin typeface="楷体" pitchFamily="49" charset="-122"/>
                <a:ea typeface="楷体" pitchFamily="49" charset="-122"/>
              </a:rPr>
              <a:t>3000</a:t>
            </a:r>
            <a:r>
              <a:rPr lang="zh-CN" altLang="en-US" b="1" dirty="0">
                <a:latin typeface="楷体" pitchFamily="49" charset="-122"/>
                <a:ea typeface="楷体" pitchFamily="49" charset="-122"/>
              </a:rPr>
              <a:t>万元，支付利息只能按</a:t>
            </a:r>
            <a:r>
              <a:rPr lang="en-US" altLang="zh-CN" b="1" dirty="0">
                <a:solidFill>
                  <a:srgbClr val="FF0000"/>
                </a:solidFill>
                <a:latin typeface="楷体" pitchFamily="49" charset="-122"/>
                <a:ea typeface="楷体" pitchFamily="49" charset="-122"/>
              </a:rPr>
              <a:t>2∶1</a:t>
            </a:r>
            <a:r>
              <a:rPr lang="zh-CN" altLang="en-US" b="1" dirty="0">
                <a:latin typeface="楷体" pitchFamily="49" charset="-122"/>
                <a:ea typeface="楷体" pitchFamily="49" charset="-122"/>
              </a:rPr>
              <a:t>的比例确认，只对</a:t>
            </a:r>
            <a:r>
              <a:rPr lang="en-US" altLang="zh-CN" b="1" dirty="0">
                <a:latin typeface="楷体" pitchFamily="49" charset="-122"/>
                <a:ea typeface="楷体" pitchFamily="49" charset="-122"/>
              </a:rPr>
              <a:t>2000</a:t>
            </a:r>
            <a:r>
              <a:rPr lang="zh-CN" altLang="en-US" b="1" dirty="0">
                <a:latin typeface="楷体" pitchFamily="49" charset="-122"/>
                <a:ea typeface="楷体" pitchFamily="49" charset="-122"/>
              </a:rPr>
              <a:t>万元发生的利息可以扣除。而且同样按不超过按照金融企业同期同类贷款利率计算的数额的部分准予扣除，超过的部分不得在发生当期和以后年度扣除。 </a:t>
            </a:r>
          </a:p>
        </p:txBody>
      </p:sp>
    </p:spTree>
  </p:cSld>
  <p:clrMapOvr>
    <a:masterClrMapping/>
  </p:clrMapOvr>
  <p:transition>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内容占位符 2">
            <a:extLst>
              <a:ext uri="{FF2B5EF4-FFF2-40B4-BE49-F238E27FC236}">
                <a16:creationId xmlns:a16="http://schemas.microsoft.com/office/drawing/2014/main" id="{2BEDCE1D-6F98-4458-9FCD-63D97C59040C}"/>
              </a:ext>
            </a:extLst>
          </p:cNvPr>
          <p:cNvSpPr>
            <a:spLocks noGrp="1"/>
          </p:cNvSpPr>
          <p:nvPr>
            <p:ph idx="1"/>
          </p:nvPr>
        </p:nvSpPr>
        <p:spPr>
          <a:xfrm>
            <a:off x="457200" y="836613"/>
            <a:ext cx="8229600" cy="5449887"/>
          </a:xfrm>
        </p:spPr>
        <p:txBody>
          <a:bodyPr/>
          <a:lstStyle/>
          <a:p>
            <a:r>
              <a:rPr lang="en-US" altLang="zh-CN"/>
              <a:t>【</a:t>
            </a:r>
            <a:r>
              <a:rPr lang="zh-CN" altLang="en-US"/>
              <a:t>典型例题</a:t>
            </a:r>
            <a:r>
              <a:rPr lang="en-US" altLang="zh-CN"/>
              <a:t>1】</a:t>
            </a:r>
            <a:r>
              <a:rPr lang="zh-CN" altLang="en-US"/>
              <a:t>某冰箱生产企业因向母公司借款</a:t>
            </a:r>
            <a:r>
              <a:rPr lang="en-US" altLang="zh-CN"/>
              <a:t>2000</a:t>
            </a:r>
            <a:r>
              <a:rPr lang="zh-CN" altLang="en-US"/>
              <a:t>万元按年利率</a:t>
            </a:r>
            <a:r>
              <a:rPr lang="en-US" altLang="zh-CN"/>
              <a:t>9%</a:t>
            </a:r>
            <a:r>
              <a:rPr lang="zh-CN" altLang="en-US"/>
              <a:t>（金融机构同期同类贷款利率为</a:t>
            </a:r>
            <a:r>
              <a:rPr lang="en-US" altLang="zh-CN"/>
              <a:t>6%</a:t>
            </a:r>
            <a:r>
              <a:rPr lang="zh-CN" altLang="en-US"/>
              <a:t>）支付利息</a:t>
            </a:r>
            <a:r>
              <a:rPr lang="en-US" altLang="zh-CN"/>
              <a:t>180</a:t>
            </a:r>
            <a:r>
              <a:rPr lang="zh-CN" altLang="en-US"/>
              <a:t>万元，该企业不能证明此笔交易符合独立交易原则。母公司适用</a:t>
            </a:r>
            <a:r>
              <a:rPr lang="en-US" altLang="zh-CN"/>
              <a:t>15%</a:t>
            </a:r>
            <a:r>
              <a:rPr lang="zh-CN" altLang="en-US"/>
              <a:t>的企业所得税税率且在该冰箱生产企业的权益性投资金额为</a:t>
            </a:r>
            <a:r>
              <a:rPr lang="en-US" altLang="zh-CN"/>
              <a:t>800</a:t>
            </a:r>
            <a:r>
              <a:rPr lang="zh-CN" altLang="en-US"/>
              <a:t>万元。</a:t>
            </a:r>
          </a:p>
          <a:p>
            <a:r>
              <a:rPr lang="en-US" altLang="zh-CN" sz="2800"/>
              <a:t>【</a:t>
            </a:r>
            <a:r>
              <a:rPr lang="zh-CN" altLang="en-US" sz="2800"/>
              <a:t>解析</a:t>
            </a:r>
            <a:r>
              <a:rPr lang="en-US" altLang="zh-CN" sz="2800"/>
              <a:t>】</a:t>
            </a:r>
            <a:r>
              <a:rPr lang="zh-CN" altLang="en-US" sz="2800"/>
              <a:t>可以税前扣除的借款利息＝</a:t>
            </a:r>
            <a:r>
              <a:rPr lang="en-US" altLang="zh-CN" sz="2800"/>
              <a:t>800×2×6%</a:t>
            </a:r>
            <a:r>
              <a:rPr lang="zh-CN" altLang="en-US" sz="2800"/>
              <a:t>＝</a:t>
            </a:r>
            <a:r>
              <a:rPr lang="en-US" altLang="zh-CN" sz="2800"/>
              <a:t>96</a:t>
            </a:r>
            <a:r>
              <a:rPr lang="zh-CN" altLang="en-US" sz="2800"/>
              <a:t>（万元）</a:t>
            </a:r>
          </a:p>
          <a:p>
            <a:r>
              <a:rPr lang="zh-CN" altLang="en-US" sz="2800"/>
              <a:t>　应调增应纳税所得额＝</a:t>
            </a:r>
            <a:r>
              <a:rPr lang="en-US" altLang="zh-CN" sz="2800"/>
              <a:t>180</a:t>
            </a:r>
            <a:r>
              <a:rPr lang="zh-CN" altLang="en-US" sz="2800"/>
              <a:t>－</a:t>
            </a:r>
            <a:r>
              <a:rPr lang="en-US" altLang="zh-CN" sz="2800"/>
              <a:t>96</a:t>
            </a:r>
            <a:r>
              <a:rPr lang="zh-CN" altLang="en-US" sz="2800"/>
              <a:t>＝</a:t>
            </a:r>
            <a:r>
              <a:rPr lang="en-US" altLang="zh-CN" sz="2800"/>
              <a:t>84</a:t>
            </a:r>
            <a:r>
              <a:rPr lang="zh-CN" altLang="en-US" sz="2800"/>
              <a:t>（万元）</a:t>
            </a:r>
          </a:p>
          <a:p>
            <a:endParaRPr lang="zh-CN" altLang="en-US"/>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586789-56AD-4C86-936A-00E4CE28ECA9}"/>
              </a:ext>
            </a:extLst>
          </p:cNvPr>
          <p:cNvSpPr>
            <a:spLocks noGrp="1"/>
          </p:cNvSpPr>
          <p:nvPr>
            <p:ph idx="1"/>
          </p:nvPr>
        </p:nvSpPr>
        <p:spPr>
          <a:xfrm>
            <a:off x="457200" y="620713"/>
            <a:ext cx="8229600" cy="5665787"/>
          </a:xfrm>
        </p:spPr>
        <p:txBody>
          <a:bodyPr/>
          <a:lstStyle/>
          <a:p>
            <a:pPr>
              <a:defRPr/>
            </a:pPr>
            <a:r>
              <a:rPr lang="zh-CN" altLang="zh-CN" dirty="0"/>
              <a:t>【典型例题】（</a:t>
            </a:r>
            <a:r>
              <a:rPr lang="en-US" altLang="zh-CN" dirty="0"/>
              <a:t>2013</a:t>
            </a:r>
            <a:r>
              <a:rPr lang="zh-CN" altLang="zh-CN" dirty="0"/>
              <a:t>年考题）</a:t>
            </a:r>
            <a:br>
              <a:rPr lang="en-US" altLang="zh-CN" dirty="0"/>
            </a:br>
            <a:r>
              <a:rPr lang="zh-CN" altLang="zh-CN" dirty="0"/>
              <a:t>　</a:t>
            </a:r>
            <a:r>
              <a:rPr lang="zh-CN" altLang="zh-CN" sz="2800" dirty="0"/>
              <a:t>　</a:t>
            </a:r>
            <a:r>
              <a:rPr lang="en-US" altLang="zh-CN" sz="2800" dirty="0"/>
              <a:t>2012</a:t>
            </a:r>
            <a:r>
              <a:rPr lang="zh-CN" altLang="zh-CN" sz="2800" dirty="0"/>
              <a:t>年</a:t>
            </a:r>
            <a:r>
              <a:rPr lang="en-US" altLang="zh-CN" sz="2800" dirty="0"/>
              <a:t>3</a:t>
            </a:r>
            <a:r>
              <a:rPr lang="zh-CN" altLang="zh-CN" sz="2800" dirty="0"/>
              <a:t>月甲企业将持有乙企业</a:t>
            </a:r>
            <a:r>
              <a:rPr lang="en-US" altLang="zh-CN" sz="2800" dirty="0"/>
              <a:t>5%</a:t>
            </a:r>
            <a:r>
              <a:rPr lang="zh-CN" altLang="zh-CN" sz="2800" dirty="0"/>
              <a:t>的股权以</a:t>
            </a:r>
            <a:r>
              <a:rPr lang="en-US" altLang="zh-CN" sz="2800" dirty="0"/>
              <a:t>1000</a:t>
            </a:r>
            <a:r>
              <a:rPr lang="zh-CN" altLang="zh-CN" sz="2800" dirty="0"/>
              <a:t>万元的价格转让，转让价格中包含乙企业未分配利润中归属于该股权的</a:t>
            </a:r>
            <a:r>
              <a:rPr lang="en-US" altLang="zh-CN" sz="2800" dirty="0"/>
              <a:t>20</a:t>
            </a:r>
            <a:r>
              <a:rPr lang="zh-CN" altLang="zh-CN" sz="2800" dirty="0"/>
              <a:t>万元，股权的购置成本为</a:t>
            </a:r>
            <a:r>
              <a:rPr lang="en-US" altLang="zh-CN" sz="2800" dirty="0"/>
              <a:t>800</a:t>
            </a:r>
            <a:r>
              <a:rPr lang="zh-CN" altLang="zh-CN" sz="2800" dirty="0"/>
              <a:t>万元。甲企业应确认的股权转让所得为（　）万元。</a:t>
            </a:r>
            <a:br>
              <a:rPr lang="en-US" altLang="zh-CN" sz="2800" dirty="0"/>
            </a:br>
            <a:r>
              <a:rPr lang="zh-CN" altLang="zh-CN" sz="2800" dirty="0"/>
              <a:t>　　</a:t>
            </a:r>
            <a:r>
              <a:rPr lang="en-US" altLang="zh-CN" sz="2800" dirty="0"/>
              <a:t>A.50</a:t>
            </a:r>
            <a:r>
              <a:rPr lang="zh-CN" altLang="zh-CN" sz="2800" dirty="0"/>
              <a:t>　　　</a:t>
            </a:r>
            <a:r>
              <a:rPr lang="en-US" altLang="zh-CN" sz="2800" dirty="0"/>
              <a:t>B.180</a:t>
            </a:r>
            <a:br>
              <a:rPr lang="en-US" altLang="zh-CN" sz="2800" dirty="0"/>
            </a:br>
            <a:r>
              <a:rPr lang="zh-CN" altLang="zh-CN" sz="2800" dirty="0"/>
              <a:t>　　</a:t>
            </a:r>
            <a:r>
              <a:rPr lang="en-US" altLang="zh-CN" sz="2800" dirty="0"/>
              <a:t>C.200 </a:t>
            </a:r>
            <a:r>
              <a:rPr lang="zh-CN" altLang="zh-CN" sz="2800" dirty="0"/>
              <a:t>　　</a:t>
            </a:r>
            <a:r>
              <a:rPr lang="en-US" altLang="zh-CN" sz="2800" dirty="0"/>
              <a:t>D.220</a:t>
            </a:r>
          </a:p>
          <a:p>
            <a:pPr>
              <a:defRPr/>
            </a:pPr>
            <a:r>
              <a:rPr lang="zh-CN" altLang="zh-CN" dirty="0"/>
              <a:t>『正确答案』</a:t>
            </a:r>
            <a:r>
              <a:rPr lang="en-US" altLang="zh-CN" dirty="0"/>
              <a:t>C</a:t>
            </a:r>
          </a:p>
          <a:p>
            <a:pPr marL="0" indent="0">
              <a:buFont typeface="Wingdings 2" panose="05020102010507070707" pitchFamily="18" charset="2"/>
              <a:buNone/>
              <a:defRPr/>
            </a:pPr>
            <a:r>
              <a:rPr lang="zh-CN" altLang="zh-CN" sz="2400" dirty="0">
                <a:latin typeface="楷体" pitchFamily="49" charset="-122"/>
                <a:ea typeface="楷体" pitchFamily="49" charset="-122"/>
              </a:rPr>
              <a:t>『答案解析』股权转让收入扣除为取得该股权所发生的成本后，为股权转让所得。企业计算股权转让所得时，不得扣除被投资企业未分配利润等股东留存收益中按该项股权所可能分配的金额。股权转让所得＝</a:t>
            </a:r>
            <a:r>
              <a:rPr lang="en-US" altLang="zh-CN" sz="2400" dirty="0">
                <a:latin typeface="楷体" pitchFamily="49" charset="-122"/>
                <a:ea typeface="楷体" pitchFamily="49" charset="-122"/>
              </a:rPr>
              <a:t>1000</a:t>
            </a:r>
            <a:r>
              <a:rPr lang="zh-CN" altLang="zh-CN" sz="2400" dirty="0">
                <a:latin typeface="楷体" pitchFamily="49" charset="-122"/>
                <a:ea typeface="楷体" pitchFamily="49" charset="-122"/>
              </a:rPr>
              <a:t>－</a:t>
            </a:r>
            <a:r>
              <a:rPr lang="en-US" altLang="zh-CN" sz="2400" dirty="0">
                <a:latin typeface="楷体" pitchFamily="49" charset="-122"/>
                <a:ea typeface="楷体" pitchFamily="49" charset="-122"/>
              </a:rPr>
              <a:t>800</a:t>
            </a:r>
            <a:r>
              <a:rPr lang="zh-CN" altLang="zh-CN" sz="2400" dirty="0">
                <a:latin typeface="楷体" pitchFamily="49" charset="-122"/>
                <a:ea typeface="楷体" pitchFamily="49" charset="-122"/>
              </a:rPr>
              <a:t>＝</a:t>
            </a:r>
            <a:r>
              <a:rPr lang="en-US" altLang="zh-CN" sz="2400" dirty="0">
                <a:latin typeface="楷体" pitchFamily="49" charset="-122"/>
                <a:ea typeface="楷体" pitchFamily="49" charset="-122"/>
              </a:rPr>
              <a:t>200</a:t>
            </a:r>
            <a:r>
              <a:rPr lang="zh-CN" altLang="zh-CN" sz="2400" dirty="0">
                <a:latin typeface="楷体" pitchFamily="49" charset="-122"/>
                <a:ea typeface="楷体" pitchFamily="49" charset="-122"/>
              </a:rPr>
              <a:t>（万元）。</a:t>
            </a:r>
            <a:endParaRPr lang="zh-CN" altLang="en-US" sz="2400" dirty="0">
              <a:latin typeface="楷体" pitchFamily="49" charset="-122"/>
              <a:ea typeface="楷体"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标题 1">
            <a:extLst>
              <a:ext uri="{FF2B5EF4-FFF2-40B4-BE49-F238E27FC236}">
                <a16:creationId xmlns:a16="http://schemas.microsoft.com/office/drawing/2014/main" id="{673AF11F-82A0-42C4-85F3-24AAE0FE2809}"/>
              </a:ext>
            </a:extLst>
          </p:cNvPr>
          <p:cNvSpPr>
            <a:spLocks noGrp="1"/>
          </p:cNvSpPr>
          <p:nvPr>
            <p:ph type="title" idx="4294967295"/>
          </p:nvPr>
        </p:nvSpPr>
        <p:spPr>
          <a:xfrm>
            <a:off x="460375" y="274638"/>
            <a:ext cx="8229600" cy="1143000"/>
          </a:xfrm>
          <a:solidFill>
            <a:srgbClr val="00B0F0"/>
          </a:solidFill>
        </p:spPr>
        <p:txBody>
          <a:bodyPr/>
          <a:lstStyle/>
          <a:p>
            <a:pPr eaLnBrk="1" hangingPunct="1"/>
            <a:r>
              <a:rPr lang="zh-CN" altLang="en-US" sz="2800">
                <a:latin typeface="黑体" panose="02010609060101010101" pitchFamily="49" charset="-122"/>
                <a:ea typeface="黑体" panose="02010609060101010101" pitchFamily="49" charset="-122"/>
              </a:rPr>
              <a:t>国家税务总局关于企业投资者投资未到位而发生的利息支出企业所得税前扣除问题的批复国税函</a:t>
            </a:r>
            <a:r>
              <a:rPr lang="en-US" altLang="zh-CN" sz="2800">
                <a:latin typeface="黑体" panose="02010609060101010101" pitchFamily="49" charset="-122"/>
                <a:ea typeface="黑体" panose="02010609060101010101" pitchFamily="49" charset="-122"/>
              </a:rPr>
              <a:t>[2009]312</a:t>
            </a:r>
            <a:r>
              <a:rPr lang="zh-CN" altLang="en-US" sz="2800">
                <a:latin typeface="黑体" panose="02010609060101010101" pitchFamily="49" charset="-122"/>
                <a:ea typeface="黑体" panose="02010609060101010101" pitchFamily="49" charset="-122"/>
              </a:rPr>
              <a:t>号</a:t>
            </a:r>
          </a:p>
        </p:txBody>
      </p:sp>
      <p:sp>
        <p:nvSpPr>
          <p:cNvPr id="113667" name="灯片编号占位符 5">
            <a:extLst>
              <a:ext uri="{FF2B5EF4-FFF2-40B4-BE49-F238E27FC236}">
                <a16:creationId xmlns:a16="http://schemas.microsoft.com/office/drawing/2014/main" id="{AE7DF8C9-C5D2-4183-987A-6F673A19ABD2}"/>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C5F8F4FA-D98B-48B9-BA7A-B0E15A2265D9}" type="slidenum">
              <a:rPr lang="zh-CN" altLang="en-US" sz="1200" b="1">
                <a:solidFill>
                  <a:srgbClr val="FFFFFF"/>
                </a:solidFill>
                <a:ea typeface="宋体" panose="02010600030101010101" pitchFamily="2" charset="-122"/>
              </a:rPr>
              <a:pPr algn="ctr" eaLnBrk="1" hangingPunct="1">
                <a:lnSpc>
                  <a:spcPct val="80000"/>
                </a:lnSpc>
              </a:pPr>
              <a:t>110</a:t>
            </a:fld>
            <a:endParaRPr lang="en-US" altLang="zh-CN" sz="1200" b="1">
              <a:solidFill>
                <a:srgbClr val="FFFFFF"/>
              </a:solidFill>
              <a:ea typeface="宋体" panose="02010600030101010101" pitchFamily="2" charset="-122"/>
            </a:endParaRPr>
          </a:p>
        </p:txBody>
      </p:sp>
      <p:sp>
        <p:nvSpPr>
          <p:cNvPr id="118790" name="内容占位符 2">
            <a:extLst>
              <a:ext uri="{FF2B5EF4-FFF2-40B4-BE49-F238E27FC236}">
                <a16:creationId xmlns:a16="http://schemas.microsoft.com/office/drawing/2014/main" id="{3E9B2EDF-72C4-421C-A788-F58074B65BCB}"/>
              </a:ext>
            </a:extLst>
          </p:cNvPr>
          <p:cNvSpPr>
            <a:spLocks noGrp="1"/>
          </p:cNvSpPr>
          <p:nvPr>
            <p:ph sz="quarter" idx="4294967295"/>
          </p:nvPr>
        </p:nvSpPr>
        <p:spPr>
          <a:xfrm>
            <a:off x="457200" y="1600200"/>
            <a:ext cx="8229600" cy="4654550"/>
          </a:xfrm>
        </p:spPr>
        <p:txBody>
          <a:bodyPr/>
          <a:lstStyle/>
          <a:p>
            <a:pPr marL="319088" indent="-319088" eaLnBrk="1" hangingPunct="1">
              <a:defRPr/>
            </a:pPr>
            <a:r>
              <a:rPr lang="zh-CN" altLang="en-US" b="1" dirty="0">
                <a:latin typeface="楷体_GB2312" pitchFamily="49" charset="-122"/>
                <a:ea typeface="楷体_GB2312" pitchFamily="49" charset="-122"/>
              </a:rPr>
              <a:t>③</a:t>
            </a:r>
            <a:r>
              <a:rPr lang="zh-CN" altLang="en-US" b="1" dirty="0">
                <a:effectLst>
                  <a:outerShdw blurRad="38100" dist="38100" dir="2700000" algn="tl">
                    <a:srgbClr val="000000">
                      <a:alpha val="43137"/>
                    </a:srgbClr>
                  </a:outerShdw>
                </a:effectLst>
                <a:latin typeface="楷体_GB2312" pitchFamily="49" charset="-122"/>
                <a:ea typeface="楷体_GB2312" pitchFamily="49" charset="-122"/>
              </a:rPr>
              <a:t>投资者</a:t>
            </a:r>
            <a:r>
              <a:rPr lang="zh-CN" altLang="en-US"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未到位投资</a:t>
            </a:r>
            <a:r>
              <a:rPr lang="zh-CN" altLang="en-US" b="1" dirty="0">
                <a:effectLst>
                  <a:outerShdw blurRad="38100" dist="38100" dir="2700000" algn="tl">
                    <a:srgbClr val="000000">
                      <a:alpha val="43137"/>
                    </a:srgbClr>
                  </a:outerShdw>
                </a:effectLst>
                <a:latin typeface="楷体_GB2312" pitchFamily="49" charset="-122"/>
                <a:ea typeface="楷体_GB2312" pitchFamily="49" charset="-122"/>
              </a:rPr>
              <a:t>所对应的</a:t>
            </a:r>
            <a:r>
              <a:rPr lang="zh-CN" altLang="en-US"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利息不允许</a:t>
            </a:r>
            <a:r>
              <a:rPr lang="zh-CN" altLang="en-US" b="1" dirty="0">
                <a:effectLst>
                  <a:outerShdw blurRad="38100" dist="38100" dir="2700000" algn="tl">
                    <a:srgbClr val="000000">
                      <a:alpha val="43137"/>
                    </a:srgbClr>
                  </a:outerShdw>
                </a:effectLst>
                <a:latin typeface="楷体_GB2312" pitchFamily="49" charset="-122"/>
                <a:ea typeface="楷体_GB2312" pitchFamily="49" charset="-122"/>
              </a:rPr>
              <a:t>税前扣除。</a:t>
            </a:r>
          </a:p>
          <a:p>
            <a:pPr marL="319088" indent="-319088" eaLnBrk="1" hangingPunct="1">
              <a:defRPr/>
            </a:pPr>
            <a:r>
              <a:rPr lang="zh-CN" altLang="en-US" b="1" dirty="0">
                <a:latin typeface="楷体" pitchFamily="49" charset="-122"/>
                <a:ea typeface="楷体" pitchFamily="49" charset="-122"/>
              </a:rPr>
              <a:t>凡企业投资者在规定期限内</a:t>
            </a:r>
            <a:r>
              <a:rPr lang="zh-CN" altLang="en-US" b="1" dirty="0">
                <a:solidFill>
                  <a:srgbClr val="FF0000"/>
                </a:solidFill>
                <a:latin typeface="楷体" pitchFamily="49" charset="-122"/>
                <a:ea typeface="楷体" pitchFamily="49" charset="-122"/>
              </a:rPr>
              <a:t>未缴足</a:t>
            </a:r>
            <a:r>
              <a:rPr lang="zh-CN" altLang="en-US" b="1" dirty="0">
                <a:latin typeface="楷体" pitchFamily="49" charset="-122"/>
                <a:ea typeface="楷体" pitchFamily="49" charset="-122"/>
              </a:rPr>
              <a:t>其应缴资本额的，该企业对外借款所发生的利息，相当于投资者</a:t>
            </a:r>
            <a:r>
              <a:rPr lang="zh-CN" altLang="en-US" b="1" dirty="0">
                <a:solidFill>
                  <a:srgbClr val="FF0000"/>
                </a:solidFill>
                <a:latin typeface="楷体" pitchFamily="49" charset="-122"/>
                <a:ea typeface="楷体" pitchFamily="49" charset="-122"/>
              </a:rPr>
              <a:t>实缴资本额</a:t>
            </a:r>
            <a:r>
              <a:rPr lang="zh-CN" altLang="en-US" b="1" dirty="0">
                <a:latin typeface="楷体" pitchFamily="49" charset="-122"/>
                <a:ea typeface="楷体" pitchFamily="49" charset="-122"/>
              </a:rPr>
              <a:t>与在规定期限内</a:t>
            </a:r>
            <a:r>
              <a:rPr lang="zh-CN" altLang="en-US" b="1" dirty="0">
                <a:solidFill>
                  <a:srgbClr val="FF0000"/>
                </a:solidFill>
                <a:latin typeface="楷体" pitchFamily="49" charset="-122"/>
                <a:ea typeface="楷体" pitchFamily="49" charset="-122"/>
              </a:rPr>
              <a:t>应缴资本额</a:t>
            </a:r>
            <a:r>
              <a:rPr lang="zh-CN" altLang="en-US" b="1" dirty="0">
                <a:latin typeface="楷体" pitchFamily="49" charset="-122"/>
                <a:ea typeface="楷体" pitchFamily="49" charset="-122"/>
              </a:rPr>
              <a:t>的</a:t>
            </a:r>
            <a:r>
              <a:rPr lang="zh-CN" altLang="en-US" b="1" dirty="0">
                <a:solidFill>
                  <a:srgbClr val="3333CC"/>
                </a:solidFill>
                <a:latin typeface="楷体" pitchFamily="49" charset="-122"/>
                <a:ea typeface="楷体" pitchFamily="49" charset="-122"/>
              </a:rPr>
              <a:t>差额</a:t>
            </a:r>
            <a:r>
              <a:rPr lang="zh-CN" altLang="en-US" b="1" dirty="0">
                <a:latin typeface="楷体" pitchFamily="49" charset="-122"/>
                <a:ea typeface="楷体" pitchFamily="49" charset="-122"/>
              </a:rPr>
              <a:t>应计付的</a:t>
            </a:r>
            <a:r>
              <a:rPr lang="zh-CN" altLang="en-US" b="1" dirty="0">
                <a:solidFill>
                  <a:srgbClr val="3333CC"/>
                </a:solidFill>
                <a:latin typeface="楷体" pitchFamily="49" charset="-122"/>
                <a:ea typeface="楷体" pitchFamily="49" charset="-122"/>
              </a:rPr>
              <a:t>利息</a:t>
            </a:r>
            <a:r>
              <a:rPr lang="zh-CN" altLang="en-US" b="1" dirty="0">
                <a:latin typeface="楷体" pitchFamily="49" charset="-122"/>
                <a:ea typeface="楷体" pitchFamily="49" charset="-122"/>
              </a:rPr>
              <a:t>，其不属于企业合理的支出，应由企业投资者负担，</a:t>
            </a:r>
            <a:r>
              <a:rPr lang="zh-CN" altLang="en-US" b="1" dirty="0">
                <a:solidFill>
                  <a:srgbClr val="FF0000"/>
                </a:solidFill>
                <a:latin typeface="楷体" pitchFamily="49" charset="-122"/>
                <a:ea typeface="楷体" pitchFamily="49" charset="-122"/>
              </a:rPr>
              <a:t>不得</a:t>
            </a:r>
            <a:r>
              <a:rPr lang="zh-CN" altLang="en-US" b="1" dirty="0">
                <a:latin typeface="楷体" pitchFamily="49" charset="-122"/>
                <a:ea typeface="楷体" pitchFamily="49" charset="-122"/>
              </a:rPr>
              <a:t>在计算企业应纳税所得额时</a:t>
            </a:r>
            <a:r>
              <a:rPr lang="zh-CN" altLang="en-US" b="1" dirty="0">
                <a:solidFill>
                  <a:srgbClr val="FF0000"/>
                </a:solidFill>
                <a:latin typeface="楷体" pitchFamily="49" charset="-122"/>
                <a:ea typeface="楷体" pitchFamily="49" charset="-122"/>
              </a:rPr>
              <a:t>扣除</a:t>
            </a:r>
            <a:r>
              <a:rPr lang="zh-CN" altLang="en-US" b="1" dirty="0">
                <a:latin typeface="楷体" pitchFamily="49" charset="-122"/>
                <a:ea typeface="楷体" pitchFamily="49" charset="-122"/>
              </a:rPr>
              <a:t>。</a:t>
            </a:r>
            <a:r>
              <a:rPr lang="zh-CN" altLang="en-US" dirty="0">
                <a:ea typeface="华文仿宋" pitchFamily="2" charset="-122"/>
              </a:rPr>
              <a:t>　　</a:t>
            </a:r>
          </a:p>
        </p:txBody>
      </p:sp>
    </p:spTree>
  </p:cSld>
  <p:clrMapOvr>
    <a:masterClrMapping/>
  </p:clrMapOvr>
  <p:transition>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灯片编号占位符 5">
            <a:extLst>
              <a:ext uri="{FF2B5EF4-FFF2-40B4-BE49-F238E27FC236}">
                <a16:creationId xmlns:a16="http://schemas.microsoft.com/office/drawing/2014/main" id="{12E7D493-D682-4D0D-A482-CAAC0BA52000}"/>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0515BA3A-5539-4B1D-A50C-00E655738225}" type="slidenum">
              <a:rPr lang="zh-CN" altLang="en-US" sz="1200" b="1">
                <a:solidFill>
                  <a:srgbClr val="FFFFFF"/>
                </a:solidFill>
                <a:ea typeface="宋体" panose="02010600030101010101" pitchFamily="2" charset="-122"/>
              </a:rPr>
              <a:pPr algn="ctr" eaLnBrk="1" hangingPunct="1">
                <a:lnSpc>
                  <a:spcPct val="80000"/>
                </a:lnSpc>
              </a:pPr>
              <a:t>111</a:t>
            </a:fld>
            <a:endParaRPr lang="en-US" altLang="zh-CN" sz="1200" b="1">
              <a:solidFill>
                <a:srgbClr val="FFFFFF"/>
              </a:solidFill>
              <a:ea typeface="宋体" panose="02010600030101010101" pitchFamily="2" charset="-122"/>
            </a:endParaRPr>
          </a:p>
        </p:txBody>
      </p:sp>
      <p:sp>
        <p:nvSpPr>
          <p:cNvPr id="119814" name="内容占位符 2">
            <a:extLst>
              <a:ext uri="{FF2B5EF4-FFF2-40B4-BE49-F238E27FC236}">
                <a16:creationId xmlns:a16="http://schemas.microsoft.com/office/drawing/2014/main" id="{B40226A7-CB7C-4DCF-B06A-776204E9BC34}"/>
              </a:ext>
            </a:extLst>
          </p:cNvPr>
          <p:cNvSpPr>
            <a:spLocks noGrp="1"/>
          </p:cNvSpPr>
          <p:nvPr>
            <p:ph sz="quarter" idx="4294967295"/>
          </p:nvPr>
        </p:nvSpPr>
        <p:spPr>
          <a:xfrm>
            <a:off x="285750" y="981075"/>
            <a:ext cx="8572500" cy="5114925"/>
          </a:xfrm>
        </p:spPr>
        <p:txBody>
          <a:bodyPr/>
          <a:lstStyle/>
          <a:p>
            <a:pPr marL="319088" indent="-319088" eaLnBrk="1" hangingPunct="1">
              <a:lnSpc>
                <a:spcPct val="90000"/>
              </a:lnSpc>
              <a:defRPr/>
            </a:pPr>
            <a:endParaRPr lang="en-US" sz="3000" b="1" dirty="0">
              <a:ea typeface="楷体_GB2312" pitchFamily="49" charset="-122"/>
            </a:endParaRPr>
          </a:p>
          <a:p>
            <a:pPr marL="319088" indent="-319088" eaLnBrk="1" hangingPunct="1">
              <a:lnSpc>
                <a:spcPct val="90000"/>
              </a:lnSpc>
              <a:defRPr/>
            </a:pPr>
            <a:r>
              <a:rPr lang="zh-CN" altLang="zh-CN" sz="2800" dirty="0"/>
              <a:t>具体计算不得扣除的利息，应以企业一个年度内每一</a:t>
            </a:r>
            <a:r>
              <a:rPr lang="zh-CN" altLang="zh-CN" sz="2800" b="1" u="dbl" dirty="0"/>
              <a:t>账面实收资本</a:t>
            </a:r>
            <a:r>
              <a:rPr lang="zh-CN" altLang="zh-CN" sz="2800" dirty="0"/>
              <a:t>与</a:t>
            </a:r>
            <a:r>
              <a:rPr lang="zh-CN" altLang="zh-CN" sz="2800" b="1" u="dbl" dirty="0"/>
              <a:t>借款余额</a:t>
            </a:r>
            <a:r>
              <a:rPr lang="zh-CN" altLang="zh-CN" sz="2800" dirty="0"/>
              <a:t>保持不变的期间作为一个计算期：</a:t>
            </a:r>
            <a:endParaRPr lang="en-US" altLang="zh-CN" sz="3000" b="1" dirty="0">
              <a:latin typeface="楷体" pitchFamily="49" charset="-122"/>
              <a:ea typeface="楷体" pitchFamily="49" charset="-122"/>
            </a:endParaRPr>
          </a:p>
          <a:p>
            <a:pPr marL="319088" indent="-319088" eaLnBrk="1" hangingPunct="1">
              <a:lnSpc>
                <a:spcPct val="90000"/>
              </a:lnSpc>
              <a:defRPr/>
            </a:pPr>
            <a:r>
              <a:rPr lang="zh-CN" altLang="en-US" sz="3000" b="1" dirty="0">
                <a:latin typeface="楷体" pitchFamily="49" charset="-122"/>
                <a:ea typeface="楷体" pitchFamily="49" charset="-122"/>
              </a:rPr>
              <a:t>企业每一计算期不得扣除的借款利息＝该期间借款利息额</a:t>
            </a:r>
            <a:r>
              <a:rPr lang="en-US" altLang="zh-CN" sz="3000" b="1" dirty="0">
                <a:latin typeface="楷体" pitchFamily="49" charset="-122"/>
                <a:ea typeface="楷体" pitchFamily="49" charset="-122"/>
              </a:rPr>
              <a:t>×</a:t>
            </a:r>
            <a:r>
              <a:rPr lang="zh-CN" altLang="en-US" sz="3000" b="1" dirty="0">
                <a:latin typeface="楷体" pitchFamily="49" charset="-122"/>
                <a:ea typeface="楷体" pitchFamily="49" charset="-122"/>
              </a:rPr>
              <a:t>该期间未缴足注册资本额</a:t>
            </a:r>
            <a:r>
              <a:rPr lang="en-US" altLang="zh-CN" sz="3000" b="1" dirty="0">
                <a:latin typeface="楷体" pitchFamily="49" charset="-122"/>
                <a:ea typeface="楷体" pitchFamily="49" charset="-122"/>
              </a:rPr>
              <a:t>÷</a:t>
            </a:r>
            <a:r>
              <a:rPr lang="zh-CN" altLang="en-US" sz="3000" b="1" dirty="0">
                <a:latin typeface="楷体" pitchFamily="49" charset="-122"/>
                <a:ea typeface="楷体" pitchFamily="49" charset="-122"/>
              </a:rPr>
              <a:t>该期间借款额</a:t>
            </a:r>
            <a:endParaRPr lang="en-US" altLang="zh-CN" sz="3000" b="1" dirty="0">
              <a:latin typeface="楷体" pitchFamily="49" charset="-122"/>
              <a:ea typeface="楷体" pitchFamily="49" charset="-122"/>
            </a:endParaRPr>
          </a:p>
          <a:p>
            <a:pPr marL="319088" indent="-319088" eaLnBrk="1" hangingPunct="1">
              <a:lnSpc>
                <a:spcPct val="90000"/>
              </a:lnSpc>
              <a:defRPr/>
            </a:pPr>
            <a:endParaRPr lang="en-US" sz="3000" b="1" dirty="0">
              <a:latin typeface="楷体" pitchFamily="49" charset="-122"/>
              <a:ea typeface="楷体" pitchFamily="49" charset="-122"/>
            </a:endParaRPr>
          </a:p>
          <a:p>
            <a:pPr marL="319088" indent="-319088" eaLnBrk="1" hangingPunct="1">
              <a:lnSpc>
                <a:spcPct val="90000"/>
              </a:lnSpc>
              <a:defRPr/>
            </a:pPr>
            <a:r>
              <a:rPr lang="zh-CN" altLang="en-US" sz="2400" b="1" dirty="0">
                <a:effectLst>
                  <a:outerShdw blurRad="38100" dist="38100" dir="2700000" algn="tl">
                    <a:srgbClr val="000000">
                      <a:alpha val="43137"/>
                    </a:srgbClr>
                  </a:outerShdw>
                </a:effectLst>
                <a:latin typeface="黑体" pitchFamily="49" charset="-122"/>
              </a:rPr>
              <a:t>企业一个年度内不得扣除的借款利息总额为该年度内</a:t>
            </a:r>
            <a:r>
              <a:rPr lang="zh-CN" altLang="en-US" sz="2400" b="1" dirty="0">
                <a:solidFill>
                  <a:srgbClr val="FF0000"/>
                </a:solidFill>
                <a:effectLst>
                  <a:outerShdw blurRad="38100" dist="38100" dir="2700000" algn="tl">
                    <a:srgbClr val="000000">
                      <a:alpha val="43137"/>
                    </a:srgbClr>
                  </a:outerShdw>
                </a:effectLst>
                <a:latin typeface="黑体" pitchFamily="49" charset="-122"/>
              </a:rPr>
              <a:t>每一计算期</a:t>
            </a:r>
            <a:r>
              <a:rPr lang="zh-CN" altLang="en-US" sz="2400" b="1" dirty="0">
                <a:effectLst>
                  <a:outerShdw blurRad="38100" dist="38100" dir="2700000" algn="tl">
                    <a:srgbClr val="000000">
                      <a:alpha val="43137"/>
                    </a:srgbClr>
                  </a:outerShdw>
                </a:effectLst>
                <a:latin typeface="黑体" pitchFamily="49" charset="-122"/>
              </a:rPr>
              <a:t>不得扣除的</a:t>
            </a:r>
            <a:r>
              <a:rPr lang="zh-CN" altLang="en-US" sz="2400" b="1" dirty="0">
                <a:solidFill>
                  <a:srgbClr val="FF0000"/>
                </a:solidFill>
                <a:effectLst>
                  <a:outerShdw blurRad="38100" dist="38100" dir="2700000" algn="tl">
                    <a:srgbClr val="000000">
                      <a:alpha val="43137"/>
                    </a:srgbClr>
                  </a:outerShdw>
                </a:effectLst>
                <a:latin typeface="黑体" pitchFamily="49" charset="-122"/>
              </a:rPr>
              <a:t>借款利息额之和</a:t>
            </a:r>
            <a:r>
              <a:rPr lang="zh-CN" altLang="en-US" sz="2400" b="1" dirty="0">
                <a:effectLst>
                  <a:outerShdw blurRad="38100" dist="38100" dir="2700000" algn="tl">
                    <a:srgbClr val="000000">
                      <a:alpha val="43137"/>
                    </a:srgbClr>
                  </a:outerShdw>
                </a:effectLst>
                <a:latin typeface="黑体" pitchFamily="49" charset="-122"/>
              </a:rPr>
              <a:t>。</a:t>
            </a:r>
            <a:endParaRPr lang="zh-CN" altLang="en-US" sz="2400" dirty="0">
              <a:effectLst>
                <a:outerShdw blurRad="38100" dist="38100" dir="2700000" algn="tl">
                  <a:srgbClr val="000000">
                    <a:alpha val="43137"/>
                  </a:srgbClr>
                </a:outerShdw>
              </a:effectLst>
              <a:latin typeface="黑体" pitchFamily="49" charset="-122"/>
            </a:endParaRPr>
          </a:p>
        </p:txBody>
      </p:sp>
    </p:spTree>
  </p:cSld>
  <p:clrMapOvr>
    <a:masterClrMapping/>
  </p:clrMapOvr>
  <p:transition>
    <p:random/>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内容占位符 2">
            <a:extLst>
              <a:ext uri="{FF2B5EF4-FFF2-40B4-BE49-F238E27FC236}">
                <a16:creationId xmlns:a16="http://schemas.microsoft.com/office/drawing/2014/main" id="{312BBDBC-500C-47E3-A297-26EDF265C121}"/>
              </a:ext>
            </a:extLst>
          </p:cNvPr>
          <p:cNvSpPr>
            <a:spLocks noGrp="1"/>
          </p:cNvSpPr>
          <p:nvPr>
            <p:ph idx="1"/>
          </p:nvPr>
        </p:nvSpPr>
        <p:spPr>
          <a:xfrm>
            <a:off x="457200" y="1052513"/>
            <a:ext cx="8229600" cy="5233987"/>
          </a:xfrm>
        </p:spPr>
        <p:txBody>
          <a:bodyPr/>
          <a:lstStyle/>
          <a:p>
            <a:r>
              <a:rPr lang="zh-CN" altLang="zh-CN" b="1">
                <a:latin typeface="楷体" panose="02010609060101010101" pitchFamily="49" charset="-122"/>
                <a:ea typeface="楷体" panose="02010609060101010101" pitchFamily="49" charset="-122"/>
              </a:rPr>
              <a:t>例：</a:t>
            </a:r>
            <a:r>
              <a:rPr lang="en-US" altLang="zh-CN" b="1">
                <a:latin typeface="楷体" panose="02010609060101010101" pitchFamily="49" charset="-122"/>
                <a:ea typeface="楷体" panose="02010609060101010101" pitchFamily="49" charset="-122"/>
              </a:rPr>
              <a:t>A</a:t>
            </a:r>
            <a:r>
              <a:rPr lang="zh-CN" altLang="zh-CN" b="1">
                <a:latin typeface="楷体" panose="02010609060101010101" pitchFamily="49" charset="-122"/>
                <a:ea typeface="楷体" panose="02010609060101010101" pitchFamily="49" charset="-122"/>
              </a:rPr>
              <a:t>公司</a:t>
            </a:r>
            <a:r>
              <a:rPr lang="en-US" altLang="zh-CN" b="1">
                <a:latin typeface="楷体" panose="02010609060101010101" pitchFamily="49" charset="-122"/>
                <a:ea typeface="楷体" panose="02010609060101010101" pitchFamily="49" charset="-122"/>
              </a:rPr>
              <a:t>2016</a:t>
            </a:r>
            <a:r>
              <a:rPr lang="zh-CN" altLang="zh-CN" b="1">
                <a:latin typeface="楷体" panose="02010609060101010101" pitchFamily="49" charset="-122"/>
                <a:ea typeface="楷体" panose="02010609060101010101" pitchFamily="49" charset="-122"/>
              </a:rPr>
              <a:t>年</a:t>
            </a:r>
            <a:r>
              <a:rPr lang="en-US" altLang="zh-CN" b="1">
                <a:latin typeface="楷体" panose="02010609060101010101" pitchFamily="49" charset="-122"/>
                <a:ea typeface="楷体" panose="02010609060101010101" pitchFamily="49" charset="-122"/>
              </a:rPr>
              <a:t>1</a:t>
            </a:r>
            <a:r>
              <a:rPr lang="zh-CN" altLang="zh-CN" b="1">
                <a:latin typeface="楷体" panose="02010609060101010101" pitchFamily="49" charset="-122"/>
                <a:ea typeface="楷体" panose="02010609060101010101" pitchFamily="49" charset="-122"/>
              </a:rPr>
              <a:t>月</a:t>
            </a:r>
            <a:r>
              <a:rPr lang="en-US" altLang="zh-CN" b="1">
                <a:latin typeface="楷体" panose="02010609060101010101" pitchFamily="49" charset="-122"/>
                <a:ea typeface="楷体" panose="02010609060101010101" pitchFamily="49" charset="-122"/>
              </a:rPr>
              <a:t>1</a:t>
            </a:r>
            <a:r>
              <a:rPr lang="zh-CN" altLang="zh-CN" b="1">
                <a:latin typeface="楷体" panose="02010609060101010101" pitchFamily="49" charset="-122"/>
                <a:ea typeface="楷体" panose="02010609060101010101" pitchFamily="49" charset="-122"/>
              </a:rPr>
              <a:t>日认缴注册资本</a:t>
            </a:r>
            <a:r>
              <a:rPr lang="en-US" altLang="zh-CN" b="1">
                <a:latin typeface="楷体" panose="02010609060101010101" pitchFamily="49" charset="-122"/>
                <a:ea typeface="楷体" panose="02010609060101010101" pitchFamily="49" charset="-122"/>
              </a:rPr>
              <a:t>200</a:t>
            </a:r>
            <a:r>
              <a:rPr lang="zh-CN" altLang="zh-CN" b="1">
                <a:latin typeface="楷体" panose="02010609060101010101" pitchFamily="49" charset="-122"/>
                <a:ea typeface="楷体" panose="02010609060101010101" pitchFamily="49" charset="-122"/>
              </a:rPr>
              <a:t>万，认缴期限为两年。注册资金分两次到账，</a:t>
            </a:r>
            <a:r>
              <a:rPr lang="en-US" altLang="zh-CN" b="1">
                <a:latin typeface="楷体" panose="02010609060101010101" pitchFamily="49" charset="-122"/>
                <a:ea typeface="楷体" panose="02010609060101010101" pitchFamily="49" charset="-122"/>
              </a:rPr>
              <a:t>2017</a:t>
            </a:r>
            <a:r>
              <a:rPr lang="zh-CN" altLang="zh-CN" b="1">
                <a:latin typeface="楷体" panose="02010609060101010101" pitchFamily="49" charset="-122"/>
                <a:ea typeface="楷体" panose="02010609060101010101" pitchFamily="49" charset="-122"/>
              </a:rPr>
              <a:t>年</a:t>
            </a:r>
            <a:r>
              <a:rPr lang="en-US" altLang="zh-CN" b="1">
                <a:latin typeface="楷体" panose="02010609060101010101" pitchFamily="49" charset="-122"/>
                <a:ea typeface="楷体" panose="02010609060101010101" pitchFamily="49" charset="-122"/>
              </a:rPr>
              <a:t>10</a:t>
            </a:r>
            <a:r>
              <a:rPr lang="zh-CN" altLang="zh-CN" b="1">
                <a:latin typeface="楷体" panose="02010609060101010101" pitchFamily="49" charset="-122"/>
                <a:ea typeface="楷体" panose="02010609060101010101" pitchFamily="49" charset="-122"/>
              </a:rPr>
              <a:t>月</a:t>
            </a:r>
            <a:r>
              <a:rPr lang="en-US" altLang="zh-CN" b="1">
                <a:latin typeface="楷体" panose="02010609060101010101" pitchFamily="49" charset="-122"/>
                <a:ea typeface="楷体" panose="02010609060101010101" pitchFamily="49" charset="-122"/>
              </a:rPr>
              <a:t>1</a:t>
            </a:r>
            <a:r>
              <a:rPr lang="zh-CN" altLang="zh-CN" b="1">
                <a:latin typeface="楷体" panose="02010609060101010101" pitchFamily="49" charset="-122"/>
                <a:ea typeface="楷体" panose="02010609060101010101" pitchFamily="49" charset="-122"/>
              </a:rPr>
              <a:t>日到账</a:t>
            </a:r>
            <a:r>
              <a:rPr lang="en-US" altLang="zh-CN" b="1">
                <a:latin typeface="楷体" panose="02010609060101010101" pitchFamily="49" charset="-122"/>
                <a:ea typeface="楷体" panose="02010609060101010101" pitchFamily="49" charset="-122"/>
              </a:rPr>
              <a:t>120</a:t>
            </a:r>
            <a:r>
              <a:rPr lang="zh-CN" altLang="zh-CN" b="1">
                <a:latin typeface="楷体" panose="02010609060101010101" pitchFamily="49" charset="-122"/>
                <a:ea typeface="楷体" panose="02010609060101010101" pitchFamily="49" charset="-122"/>
              </a:rPr>
              <a:t>万，</a:t>
            </a:r>
            <a:r>
              <a:rPr lang="en-US" altLang="zh-CN" b="1">
                <a:latin typeface="楷体" panose="02010609060101010101" pitchFamily="49" charset="-122"/>
                <a:ea typeface="楷体" panose="02010609060101010101" pitchFamily="49" charset="-122"/>
              </a:rPr>
              <a:t>2018</a:t>
            </a:r>
            <a:r>
              <a:rPr lang="zh-CN" altLang="zh-CN" b="1">
                <a:latin typeface="楷体" panose="02010609060101010101" pitchFamily="49" charset="-122"/>
                <a:ea typeface="楷体" panose="02010609060101010101" pitchFamily="49" charset="-122"/>
              </a:rPr>
              <a:t>月</a:t>
            </a:r>
            <a:r>
              <a:rPr lang="en-US" altLang="zh-CN" b="1">
                <a:latin typeface="楷体" panose="02010609060101010101" pitchFamily="49" charset="-122"/>
                <a:ea typeface="楷体" panose="02010609060101010101" pitchFamily="49" charset="-122"/>
              </a:rPr>
              <a:t>7</a:t>
            </a:r>
            <a:r>
              <a:rPr lang="zh-CN" altLang="zh-CN" b="1">
                <a:latin typeface="楷体" panose="02010609060101010101" pitchFamily="49" charset="-122"/>
                <a:ea typeface="楷体" panose="02010609060101010101" pitchFamily="49" charset="-122"/>
              </a:rPr>
              <a:t>日</a:t>
            </a:r>
            <a:r>
              <a:rPr lang="en-US" altLang="zh-CN" b="1">
                <a:latin typeface="楷体" panose="02010609060101010101" pitchFamily="49" charset="-122"/>
                <a:ea typeface="楷体" panose="02010609060101010101" pitchFamily="49" charset="-122"/>
              </a:rPr>
              <a:t>1</a:t>
            </a:r>
            <a:r>
              <a:rPr lang="zh-CN" altLang="zh-CN" b="1">
                <a:latin typeface="楷体" panose="02010609060101010101" pitchFamily="49" charset="-122"/>
                <a:ea typeface="楷体" panose="02010609060101010101" pitchFamily="49" charset="-122"/>
              </a:rPr>
              <a:t>日到账</a:t>
            </a:r>
            <a:r>
              <a:rPr lang="en-US" altLang="zh-CN" b="1">
                <a:latin typeface="楷体" panose="02010609060101010101" pitchFamily="49" charset="-122"/>
                <a:ea typeface="楷体" panose="02010609060101010101" pitchFamily="49" charset="-122"/>
              </a:rPr>
              <a:t>80</a:t>
            </a:r>
            <a:r>
              <a:rPr lang="zh-CN" altLang="zh-CN" b="1">
                <a:latin typeface="楷体" panose="02010609060101010101" pitchFamily="49" charset="-122"/>
                <a:ea typeface="楷体" panose="02010609060101010101" pitchFamily="49" charset="-122"/>
              </a:rPr>
              <a:t>万，资本金全部缴齐。</a:t>
            </a:r>
            <a:r>
              <a:rPr lang="en-US" altLang="zh-CN" b="1">
                <a:latin typeface="楷体" panose="02010609060101010101" pitchFamily="49" charset="-122"/>
                <a:ea typeface="楷体" panose="02010609060101010101" pitchFamily="49" charset="-122"/>
              </a:rPr>
              <a:t> A</a:t>
            </a:r>
            <a:r>
              <a:rPr lang="zh-CN" altLang="zh-CN" b="1">
                <a:latin typeface="楷体" panose="02010609060101010101" pitchFamily="49" charset="-122"/>
                <a:ea typeface="楷体" panose="02010609060101010101" pitchFamily="49" charset="-122"/>
              </a:rPr>
              <a:t>公司</a:t>
            </a:r>
            <a:r>
              <a:rPr lang="en-US" altLang="zh-CN" b="1">
                <a:latin typeface="楷体" panose="02010609060101010101" pitchFamily="49" charset="-122"/>
                <a:ea typeface="楷体" panose="02010609060101010101" pitchFamily="49" charset="-122"/>
              </a:rPr>
              <a:t>2018</a:t>
            </a:r>
            <a:r>
              <a:rPr lang="zh-CN" altLang="zh-CN" b="1">
                <a:latin typeface="楷体" panose="02010609060101010101" pitchFamily="49" charset="-122"/>
                <a:ea typeface="楷体" panose="02010609060101010101" pitchFamily="49" charset="-122"/>
              </a:rPr>
              <a:t>年</a:t>
            </a:r>
            <a:r>
              <a:rPr lang="en-US" altLang="zh-CN" b="1">
                <a:latin typeface="楷体" panose="02010609060101010101" pitchFamily="49" charset="-122"/>
                <a:ea typeface="楷体" panose="02010609060101010101" pitchFamily="49" charset="-122"/>
              </a:rPr>
              <a:t>1</a:t>
            </a:r>
            <a:r>
              <a:rPr lang="zh-CN" altLang="zh-CN" b="1">
                <a:latin typeface="楷体" panose="02010609060101010101" pitchFamily="49" charset="-122"/>
                <a:ea typeface="楷体" panose="02010609060101010101" pitchFamily="49" charset="-122"/>
              </a:rPr>
              <a:t>月</a:t>
            </a:r>
            <a:r>
              <a:rPr lang="en-US" altLang="zh-CN" b="1">
                <a:latin typeface="楷体" panose="02010609060101010101" pitchFamily="49" charset="-122"/>
                <a:ea typeface="楷体" panose="02010609060101010101" pitchFamily="49" charset="-122"/>
              </a:rPr>
              <a:t>1</a:t>
            </a:r>
            <a:r>
              <a:rPr lang="zh-CN" altLang="zh-CN" b="1">
                <a:latin typeface="楷体" panose="02010609060101010101" pitchFamily="49" charset="-122"/>
                <a:ea typeface="楷体" panose="02010609060101010101" pitchFamily="49" charset="-122"/>
              </a:rPr>
              <a:t>日从</a:t>
            </a:r>
            <a:r>
              <a:rPr lang="en-US" altLang="zh-CN" b="1">
                <a:latin typeface="楷体" panose="02010609060101010101" pitchFamily="49" charset="-122"/>
                <a:ea typeface="楷体" panose="02010609060101010101" pitchFamily="49" charset="-122"/>
              </a:rPr>
              <a:t>B</a:t>
            </a:r>
            <a:r>
              <a:rPr lang="zh-CN" altLang="zh-CN" b="1">
                <a:latin typeface="楷体" panose="02010609060101010101" pitchFamily="49" charset="-122"/>
                <a:ea typeface="楷体" panose="02010609060101010101" pitchFamily="49" charset="-122"/>
              </a:rPr>
              <a:t>公司（非金融企业；不存在关联关系）借入款项</a:t>
            </a:r>
            <a:r>
              <a:rPr lang="en-US" altLang="zh-CN" b="1">
                <a:latin typeface="楷体" panose="02010609060101010101" pitchFamily="49" charset="-122"/>
                <a:ea typeface="楷体" panose="02010609060101010101" pitchFamily="49" charset="-122"/>
              </a:rPr>
              <a:t>100</a:t>
            </a:r>
            <a:r>
              <a:rPr lang="zh-CN" altLang="zh-CN" b="1">
                <a:latin typeface="楷体" panose="02010609060101010101" pitchFamily="49" charset="-122"/>
                <a:ea typeface="楷体" panose="02010609060101010101" pitchFamily="49" charset="-122"/>
              </a:rPr>
              <a:t>万元，年利率</a:t>
            </a:r>
            <a:r>
              <a:rPr lang="en-US" altLang="zh-CN" b="1">
                <a:latin typeface="楷体" panose="02010609060101010101" pitchFamily="49" charset="-122"/>
                <a:ea typeface="楷体" panose="02010609060101010101" pitchFamily="49" charset="-122"/>
              </a:rPr>
              <a:t>12%</a:t>
            </a:r>
            <a:r>
              <a:rPr lang="zh-CN" altLang="zh-CN" b="1">
                <a:latin typeface="楷体" panose="02010609060101010101" pitchFamily="49" charset="-122"/>
                <a:ea typeface="楷体" panose="02010609060101010101" pitchFamily="49" charset="-122"/>
              </a:rPr>
              <a:t>，金融机构同期同类贷款利率</a:t>
            </a:r>
            <a:r>
              <a:rPr lang="en-US" altLang="zh-CN" b="1">
                <a:latin typeface="楷体" panose="02010609060101010101" pitchFamily="49" charset="-122"/>
                <a:ea typeface="楷体" panose="02010609060101010101" pitchFamily="49" charset="-122"/>
              </a:rPr>
              <a:t>6%</a:t>
            </a:r>
            <a:r>
              <a:rPr lang="zh-CN" altLang="zh-CN" b="1">
                <a:latin typeface="楷体" panose="02010609060101010101" pitchFamily="49" charset="-122"/>
                <a:ea typeface="楷体" panose="02010609060101010101" pitchFamily="49" charset="-122"/>
              </a:rPr>
              <a:t>。请计算</a:t>
            </a:r>
            <a:r>
              <a:rPr lang="en-US" altLang="zh-CN" b="1">
                <a:latin typeface="楷体" panose="02010609060101010101" pitchFamily="49" charset="-122"/>
                <a:ea typeface="楷体" panose="02010609060101010101" pitchFamily="49" charset="-122"/>
              </a:rPr>
              <a:t>A</a:t>
            </a:r>
            <a:r>
              <a:rPr lang="zh-CN" altLang="zh-CN" b="1">
                <a:latin typeface="楷体" panose="02010609060101010101" pitchFamily="49" charset="-122"/>
                <a:ea typeface="楷体" panose="02010609060101010101" pitchFamily="49" charset="-122"/>
              </a:rPr>
              <a:t>公司可以在税前扣除的利息。</a:t>
            </a:r>
            <a:br>
              <a:rPr lang="en-US" altLang="zh-CN" sz="2800" b="1">
                <a:latin typeface="楷体" panose="02010609060101010101" pitchFamily="49" charset="-122"/>
                <a:ea typeface="楷体" panose="02010609060101010101" pitchFamily="49" charset="-122"/>
              </a:rPr>
            </a:br>
            <a:r>
              <a:rPr lang="zh-CN" altLang="zh-CN" sz="2800" b="1">
                <a:latin typeface="楷体" panose="02010609060101010101" pitchFamily="49" charset="-122"/>
                <a:ea typeface="楷体" panose="02010609060101010101" pitchFamily="49" charset="-122"/>
              </a:rPr>
              <a:t>　　</a:t>
            </a:r>
          </a:p>
          <a:p>
            <a:endParaRPr lang="zh-CN" altLang="en-US"/>
          </a:p>
        </p:txBody>
      </p:sp>
    </p:spTree>
  </p:cSld>
  <p:clrMapOvr>
    <a:masterClrMapping/>
  </p:clrMapOvr>
  <p:transition>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内容占位符 2">
            <a:extLst>
              <a:ext uri="{FF2B5EF4-FFF2-40B4-BE49-F238E27FC236}">
                <a16:creationId xmlns:a16="http://schemas.microsoft.com/office/drawing/2014/main" id="{CA40B1D6-6E47-4C5F-9997-34268E11E58F}"/>
              </a:ext>
            </a:extLst>
          </p:cNvPr>
          <p:cNvSpPr>
            <a:spLocks noGrp="1"/>
          </p:cNvSpPr>
          <p:nvPr>
            <p:ph idx="1"/>
          </p:nvPr>
        </p:nvSpPr>
        <p:spPr>
          <a:xfrm>
            <a:off x="457200" y="549275"/>
            <a:ext cx="8229600" cy="3671888"/>
          </a:xfrm>
        </p:spPr>
        <p:txBody>
          <a:bodyPr/>
          <a:lstStyle/>
          <a:p>
            <a:r>
              <a:rPr lang="zh-CN" altLang="zh-CN" b="1">
                <a:latin typeface="楷体" panose="02010609060101010101" pitchFamily="49" charset="-122"/>
                <a:ea typeface="楷体" panose="02010609060101010101" pitchFamily="49" charset="-122"/>
              </a:rPr>
              <a:t>全年借款利息＝</a:t>
            </a:r>
            <a:r>
              <a:rPr lang="en-US" altLang="zh-CN" b="1">
                <a:latin typeface="楷体" panose="02010609060101010101" pitchFamily="49" charset="-122"/>
                <a:ea typeface="楷体" panose="02010609060101010101" pitchFamily="49" charset="-122"/>
              </a:rPr>
              <a:t>100</a:t>
            </a:r>
            <a:r>
              <a:rPr lang="zh-CN" altLang="zh-CN" b="1">
                <a:latin typeface="楷体" panose="02010609060101010101" pitchFamily="49" charset="-122"/>
                <a:ea typeface="楷体" panose="02010609060101010101" pitchFamily="49" charset="-122"/>
              </a:rPr>
              <a:t>万×</a:t>
            </a:r>
            <a:r>
              <a:rPr lang="en-US" altLang="zh-CN" b="1">
                <a:latin typeface="楷体" panose="02010609060101010101" pitchFamily="49" charset="-122"/>
                <a:ea typeface="楷体" panose="02010609060101010101" pitchFamily="49" charset="-122"/>
              </a:rPr>
              <a:t>12%</a:t>
            </a:r>
            <a:r>
              <a:rPr lang="zh-CN" altLang="zh-CN" b="1">
                <a:latin typeface="楷体" panose="02010609060101010101" pitchFamily="49" charset="-122"/>
                <a:ea typeface="楷体" panose="02010609060101010101" pitchFamily="49" charset="-122"/>
              </a:rPr>
              <a:t>＝</a:t>
            </a:r>
            <a:r>
              <a:rPr lang="en-US" altLang="zh-CN" b="1">
                <a:latin typeface="楷体" panose="02010609060101010101" pitchFamily="49" charset="-122"/>
                <a:ea typeface="楷体" panose="02010609060101010101" pitchFamily="49" charset="-122"/>
              </a:rPr>
              <a:t>12</a:t>
            </a:r>
            <a:r>
              <a:rPr lang="zh-CN" altLang="zh-CN" b="1">
                <a:latin typeface="楷体" panose="02010609060101010101" pitchFamily="49" charset="-122"/>
                <a:ea typeface="楷体" panose="02010609060101010101" pitchFamily="49" charset="-122"/>
              </a:rPr>
              <a:t>万元</a:t>
            </a:r>
            <a:br>
              <a:rPr lang="en-US" altLang="zh-CN" b="1">
                <a:latin typeface="楷体" panose="02010609060101010101" pitchFamily="49" charset="-122"/>
                <a:ea typeface="楷体" panose="02010609060101010101" pitchFamily="49" charset="-122"/>
              </a:rPr>
            </a:br>
            <a:r>
              <a:rPr lang="zh-CN" altLang="zh-CN" b="1">
                <a:latin typeface="楷体" panose="02010609060101010101" pitchFamily="49" charset="-122"/>
                <a:ea typeface="楷体" panose="02010609060101010101" pitchFamily="49" charset="-122"/>
              </a:rPr>
              <a:t>　　在金融企业贷款利率内可扣除的利息＝</a:t>
            </a:r>
            <a:r>
              <a:rPr lang="en-US" altLang="zh-CN" b="1">
                <a:latin typeface="楷体" panose="02010609060101010101" pitchFamily="49" charset="-122"/>
                <a:ea typeface="楷体" panose="02010609060101010101" pitchFamily="49" charset="-122"/>
              </a:rPr>
              <a:t>100</a:t>
            </a:r>
            <a:r>
              <a:rPr lang="zh-CN" altLang="zh-CN" b="1">
                <a:latin typeface="楷体" panose="02010609060101010101" pitchFamily="49" charset="-122"/>
                <a:ea typeface="楷体" panose="02010609060101010101" pitchFamily="49" charset="-122"/>
              </a:rPr>
              <a:t>万×</a:t>
            </a:r>
            <a:r>
              <a:rPr lang="en-US" altLang="zh-CN" b="1">
                <a:latin typeface="楷体" panose="02010609060101010101" pitchFamily="49" charset="-122"/>
                <a:ea typeface="楷体" panose="02010609060101010101" pitchFamily="49" charset="-122"/>
              </a:rPr>
              <a:t>6%</a:t>
            </a:r>
            <a:r>
              <a:rPr lang="zh-CN" altLang="zh-CN" b="1">
                <a:latin typeface="楷体" panose="02010609060101010101" pitchFamily="49" charset="-122"/>
                <a:ea typeface="楷体" panose="02010609060101010101" pitchFamily="49" charset="-122"/>
              </a:rPr>
              <a:t>＝</a:t>
            </a:r>
            <a:r>
              <a:rPr lang="en-US" altLang="zh-CN" b="1">
                <a:latin typeface="楷体" panose="02010609060101010101" pitchFamily="49" charset="-122"/>
                <a:ea typeface="楷体" panose="02010609060101010101" pitchFamily="49" charset="-122"/>
              </a:rPr>
              <a:t>6</a:t>
            </a:r>
            <a:r>
              <a:rPr lang="zh-CN" altLang="zh-CN" b="1">
                <a:latin typeface="楷体" panose="02010609060101010101" pitchFamily="49" charset="-122"/>
                <a:ea typeface="楷体" panose="02010609060101010101" pitchFamily="49" charset="-122"/>
              </a:rPr>
              <a:t>万元</a:t>
            </a:r>
            <a:br>
              <a:rPr lang="en-US" altLang="zh-CN" b="1">
                <a:latin typeface="楷体" panose="02010609060101010101" pitchFamily="49" charset="-122"/>
                <a:ea typeface="楷体" panose="02010609060101010101" pitchFamily="49" charset="-122"/>
              </a:rPr>
            </a:br>
            <a:r>
              <a:rPr lang="zh-CN" altLang="zh-CN" b="1">
                <a:latin typeface="楷体" panose="02010609060101010101" pitchFamily="49" charset="-122"/>
                <a:ea typeface="楷体" panose="02010609060101010101" pitchFamily="49" charset="-122"/>
              </a:rPr>
              <a:t>　　未缴足资本金情况下，不得扣除的利息＝（</a:t>
            </a:r>
            <a:r>
              <a:rPr lang="en-US" altLang="zh-CN" b="1">
                <a:latin typeface="楷体" panose="02010609060101010101" pitchFamily="49" charset="-122"/>
                <a:ea typeface="楷体" panose="02010609060101010101" pitchFamily="49" charset="-122"/>
              </a:rPr>
              <a:t>6</a:t>
            </a:r>
            <a:r>
              <a:rPr lang="zh-CN" altLang="zh-CN" b="1">
                <a:latin typeface="楷体" panose="02010609060101010101" pitchFamily="49" charset="-122"/>
                <a:ea typeface="楷体" panose="02010609060101010101" pitchFamily="49" charset="-122"/>
              </a:rPr>
              <a:t>×</a:t>
            </a:r>
            <a:r>
              <a:rPr lang="en-US" altLang="zh-CN" b="1">
                <a:latin typeface="楷体" panose="02010609060101010101" pitchFamily="49" charset="-122"/>
                <a:ea typeface="楷体" panose="02010609060101010101" pitchFamily="49" charset="-122"/>
              </a:rPr>
              <a:t>6/12</a:t>
            </a:r>
            <a:r>
              <a:rPr lang="zh-CN" altLang="zh-CN" b="1">
                <a:latin typeface="楷体" panose="02010609060101010101" pitchFamily="49" charset="-122"/>
                <a:ea typeface="楷体" panose="02010609060101010101" pitchFamily="49" charset="-122"/>
              </a:rPr>
              <a:t>）×</a:t>
            </a:r>
            <a:r>
              <a:rPr lang="en-US" altLang="zh-CN" b="1">
                <a:latin typeface="楷体" panose="02010609060101010101" pitchFamily="49" charset="-122"/>
                <a:ea typeface="楷体" panose="02010609060101010101" pitchFamily="49" charset="-122"/>
              </a:rPr>
              <a:t>80/100</a:t>
            </a:r>
            <a:r>
              <a:rPr lang="zh-CN" altLang="zh-CN" b="1">
                <a:latin typeface="楷体" panose="02010609060101010101" pitchFamily="49" charset="-122"/>
                <a:ea typeface="楷体" panose="02010609060101010101" pitchFamily="49" charset="-122"/>
              </a:rPr>
              <a:t>＝</a:t>
            </a:r>
            <a:r>
              <a:rPr lang="en-US" altLang="zh-CN" b="1">
                <a:latin typeface="楷体" panose="02010609060101010101" pitchFamily="49" charset="-122"/>
                <a:ea typeface="楷体" panose="02010609060101010101" pitchFamily="49" charset="-122"/>
              </a:rPr>
              <a:t>2.4</a:t>
            </a:r>
            <a:r>
              <a:rPr lang="zh-CN" altLang="zh-CN" b="1">
                <a:latin typeface="楷体" panose="02010609060101010101" pitchFamily="49" charset="-122"/>
                <a:ea typeface="楷体" panose="02010609060101010101" pitchFamily="49" charset="-122"/>
              </a:rPr>
              <a:t>（万元）</a:t>
            </a:r>
            <a:br>
              <a:rPr lang="en-US" altLang="zh-CN" b="1">
                <a:latin typeface="楷体" panose="02010609060101010101" pitchFamily="49" charset="-122"/>
                <a:ea typeface="楷体" panose="02010609060101010101" pitchFamily="49" charset="-122"/>
              </a:rPr>
            </a:br>
            <a:r>
              <a:rPr lang="zh-CN" altLang="zh-CN" b="1">
                <a:latin typeface="楷体" panose="02010609060101010101" pitchFamily="49" charset="-122"/>
                <a:ea typeface="楷体" panose="02010609060101010101" pitchFamily="49" charset="-122"/>
              </a:rPr>
              <a:t>　　企业当年全部可以扣除利息＝</a:t>
            </a:r>
            <a:r>
              <a:rPr lang="en-US" altLang="zh-CN" b="1">
                <a:latin typeface="楷体" panose="02010609060101010101" pitchFamily="49" charset="-122"/>
                <a:ea typeface="楷体" panose="02010609060101010101" pitchFamily="49" charset="-122"/>
              </a:rPr>
              <a:t>6</a:t>
            </a:r>
            <a:r>
              <a:rPr lang="zh-CN" altLang="zh-CN" b="1">
                <a:latin typeface="楷体" panose="02010609060101010101" pitchFamily="49" charset="-122"/>
                <a:ea typeface="楷体" panose="02010609060101010101" pitchFamily="49" charset="-122"/>
              </a:rPr>
              <a:t>－</a:t>
            </a:r>
            <a:r>
              <a:rPr lang="en-US" altLang="zh-CN" b="1">
                <a:latin typeface="楷体" panose="02010609060101010101" pitchFamily="49" charset="-122"/>
                <a:ea typeface="楷体" panose="02010609060101010101" pitchFamily="49" charset="-122"/>
              </a:rPr>
              <a:t>2.4</a:t>
            </a:r>
            <a:r>
              <a:rPr lang="zh-CN" altLang="zh-CN" b="1">
                <a:latin typeface="楷体" panose="02010609060101010101" pitchFamily="49" charset="-122"/>
                <a:ea typeface="楷体" panose="02010609060101010101" pitchFamily="49" charset="-122"/>
              </a:rPr>
              <a:t>＝</a:t>
            </a:r>
            <a:r>
              <a:rPr lang="en-US" altLang="zh-CN" b="1">
                <a:latin typeface="楷体" panose="02010609060101010101" pitchFamily="49" charset="-122"/>
                <a:ea typeface="楷体" panose="02010609060101010101" pitchFamily="49" charset="-122"/>
              </a:rPr>
              <a:t>3.6 </a:t>
            </a:r>
            <a:r>
              <a:rPr lang="zh-CN" altLang="zh-CN" b="1">
                <a:latin typeface="楷体" panose="02010609060101010101" pitchFamily="49" charset="-122"/>
                <a:ea typeface="楷体" panose="02010609060101010101" pitchFamily="49" charset="-122"/>
              </a:rPr>
              <a:t>（万元）</a:t>
            </a:r>
            <a:endParaRPr lang="zh-CN" altLang="en-US"/>
          </a:p>
        </p:txBody>
      </p:sp>
      <p:graphicFrame>
        <p:nvGraphicFramePr>
          <p:cNvPr id="4" name="表格 3">
            <a:extLst>
              <a:ext uri="{FF2B5EF4-FFF2-40B4-BE49-F238E27FC236}">
                <a16:creationId xmlns:a16="http://schemas.microsoft.com/office/drawing/2014/main" id="{9BB0825A-AEB5-4668-A1AD-CA2038530C8D}"/>
              </a:ext>
            </a:extLst>
          </p:cNvPr>
          <p:cNvGraphicFramePr>
            <a:graphicFrameLocks noGrp="1"/>
          </p:cNvGraphicFramePr>
          <p:nvPr/>
        </p:nvGraphicFramePr>
        <p:xfrm>
          <a:off x="755650" y="4221163"/>
          <a:ext cx="7921625" cy="2087562"/>
        </p:xfrm>
        <a:graphic>
          <a:graphicData uri="http://schemas.openxmlformats.org/drawingml/2006/table">
            <a:tbl>
              <a:tblPr/>
              <a:tblGrid>
                <a:gridCol w="1980406">
                  <a:extLst>
                    <a:ext uri="{9D8B030D-6E8A-4147-A177-3AD203B41FA5}">
                      <a16:colId xmlns:a16="http://schemas.microsoft.com/office/drawing/2014/main" val="20000"/>
                    </a:ext>
                  </a:extLst>
                </a:gridCol>
                <a:gridCol w="1980406">
                  <a:extLst>
                    <a:ext uri="{9D8B030D-6E8A-4147-A177-3AD203B41FA5}">
                      <a16:colId xmlns:a16="http://schemas.microsoft.com/office/drawing/2014/main" val="20001"/>
                    </a:ext>
                  </a:extLst>
                </a:gridCol>
                <a:gridCol w="1980406">
                  <a:extLst>
                    <a:ext uri="{9D8B030D-6E8A-4147-A177-3AD203B41FA5}">
                      <a16:colId xmlns:a16="http://schemas.microsoft.com/office/drawing/2014/main" val="20002"/>
                    </a:ext>
                  </a:extLst>
                </a:gridCol>
                <a:gridCol w="1980406">
                  <a:extLst>
                    <a:ext uri="{9D8B030D-6E8A-4147-A177-3AD203B41FA5}">
                      <a16:colId xmlns:a16="http://schemas.microsoft.com/office/drawing/2014/main" val="20003"/>
                    </a:ext>
                  </a:extLst>
                </a:gridCol>
              </a:tblGrid>
              <a:tr h="417512">
                <a:tc>
                  <a:txBody>
                    <a:bodyPr/>
                    <a:lstStyle/>
                    <a:p>
                      <a:pPr>
                        <a:spcAft>
                          <a:spcPts val="0"/>
                        </a:spcAft>
                      </a:pPr>
                      <a:r>
                        <a:rPr lang="zh-CN" sz="2400" kern="100" dirty="0">
                          <a:solidFill>
                            <a:srgbClr val="000000"/>
                          </a:solidFill>
                          <a:latin typeface="Times New Roman"/>
                          <a:ea typeface="宋体"/>
                          <a:cs typeface="宋体"/>
                        </a:rPr>
                        <a:t>期间</a:t>
                      </a:r>
                      <a:endParaRPr lang="zh-CN" sz="2400" kern="100" dirty="0">
                        <a:latin typeface="Times New Roman"/>
                        <a:ea typeface="宋体"/>
                        <a:cs typeface="Times New Roman"/>
                      </a:endParaRPr>
                    </a:p>
                  </a:txBody>
                  <a:tcPr marL="0" marR="0" marT="0" marB="0" anchor="ctr">
                    <a:lnL>
                      <a:noFill/>
                    </a:lnL>
                    <a:lnR>
                      <a:noFill/>
                    </a:lnR>
                    <a:lnT>
                      <a:noFill/>
                    </a:lnT>
                    <a:lnB>
                      <a:noFill/>
                    </a:lnB>
                    <a:gradFill>
                      <a:gsLst>
                        <a:gs pos="0">
                          <a:srgbClr val="5E9EFF"/>
                        </a:gs>
                        <a:gs pos="39999">
                          <a:srgbClr val="85C2FF"/>
                        </a:gs>
                        <a:gs pos="70000">
                          <a:srgbClr val="C4D6EB"/>
                        </a:gs>
                        <a:gs pos="100000">
                          <a:srgbClr val="FFEBFA"/>
                        </a:gs>
                      </a:gsLst>
                      <a:lin ang="5400000" scaled="0"/>
                    </a:gradFill>
                  </a:tcPr>
                </a:tc>
                <a:tc>
                  <a:txBody>
                    <a:bodyPr/>
                    <a:lstStyle/>
                    <a:p>
                      <a:pPr>
                        <a:spcAft>
                          <a:spcPts val="0"/>
                        </a:spcAft>
                      </a:pPr>
                      <a:r>
                        <a:rPr lang="zh-CN" sz="2400" kern="100">
                          <a:solidFill>
                            <a:srgbClr val="000000"/>
                          </a:solidFill>
                          <a:latin typeface="Times New Roman"/>
                          <a:ea typeface="宋体"/>
                          <a:cs typeface="宋体"/>
                        </a:rPr>
                        <a:t>账面实收资本</a:t>
                      </a:r>
                      <a:endParaRPr lang="zh-CN" sz="2400" kern="100">
                        <a:latin typeface="Times New Roman"/>
                        <a:ea typeface="宋体"/>
                        <a:cs typeface="Times New Roman"/>
                      </a:endParaRPr>
                    </a:p>
                  </a:txBody>
                  <a:tcPr marL="0" marR="0" marT="0" marB="0" anchor="ctr">
                    <a:lnL>
                      <a:noFill/>
                    </a:lnL>
                    <a:lnR>
                      <a:noFill/>
                    </a:lnR>
                    <a:lnT>
                      <a:noFill/>
                    </a:lnT>
                    <a:lnB>
                      <a:noFill/>
                    </a:lnB>
                    <a:gradFill>
                      <a:gsLst>
                        <a:gs pos="0">
                          <a:srgbClr val="5E9EFF"/>
                        </a:gs>
                        <a:gs pos="39999">
                          <a:srgbClr val="85C2FF"/>
                        </a:gs>
                        <a:gs pos="70000">
                          <a:srgbClr val="C4D6EB"/>
                        </a:gs>
                        <a:gs pos="100000">
                          <a:srgbClr val="FFEBFA"/>
                        </a:gs>
                      </a:gsLst>
                      <a:lin ang="5400000" scaled="0"/>
                    </a:gradFill>
                  </a:tcPr>
                </a:tc>
                <a:tc>
                  <a:txBody>
                    <a:bodyPr/>
                    <a:lstStyle/>
                    <a:p>
                      <a:pPr>
                        <a:spcAft>
                          <a:spcPts val="0"/>
                        </a:spcAft>
                      </a:pPr>
                      <a:r>
                        <a:rPr lang="zh-CN" sz="2400" kern="100">
                          <a:solidFill>
                            <a:srgbClr val="000000"/>
                          </a:solidFill>
                          <a:latin typeface="Times New Roman"/>
                          <a:ea typeface="宋体"/>
                          <a:cs typeface="宋体"/>
                        </a:rPr>
                        <a:t>未缴资本金</a:t>
                      </a:r>
                      <a:endParaRPr lang="zh-CN" sz="2400" kern="100">
                        <a:latin typeface="Times New Roman"/>
                        <a:ea typeface="宋体"/>
                        <a:cs typeface="Times New Roman"/>
                      </a:endParaRPr>
                    </a:p>
                  </a:txBody>
                  <a:tcPr marL="0" marR="0" marT="0" marB="0" anchor="ctr">
                    <a:lnL>
                      <a:noFill/>
                    </a:lnL>
                    <a:lnR>
                      <a:noFill/>
                    </a:lnR>
                    <a:lnT>
                      <a:noFill/>
                    </a:lnT>
                    <a:lnB>
                      <a:noFill/>
                    </a:lnB>
                    <a:gradFill>
                      <a:gsLst>
                        <a:gs pos="0">
                          <a:srgbClr val="5E9EFF"/>
                        </a:gs>
                        <a:gs pos="39999">
                          <a:srgbClr val="85C2FF"/>
                        </a:gs>
                        <a:gs pos="70000">
                          <a:srgbClr val="C4D6EB"/>
                        </a:gs>
                        <a:gs pos="100000">
                          <a:srgbClr val="FFEBFA"/>
                        </a:gs>
                      </a:gsLst>
                      <a:lin ang="5400000" scaled="0"/>
                    </a:gradFill>
                  </a:tcPr>
                </a:tc>
                <a:tc>
                  <a:txBody>
                    <a:bodyPr/>
                    <a:lstStyle/>
                    <a:p>
                      <a:pPr>
                        <a:spcAft>
                          <a:spcPts val="0"/>
                        </a:spcAft>
                      </a:pPr>
                      <a:r>
                        <a:rPr lang="zh-CN" sz="2400" kern="100">
                          <a:solidFill>
                            <a:srgbClr val="000000"/>
                          </a:solidFill>
                          <a:latin typeface="Times New Roman"/>
                          <a:ea typeface="宋体"/>
                          <a:cs typeface="宋体"/>
                        </a:rPr>
                        <a:t>借款余额</a:t>
                      </a:r>
                      <a:endParaRPr lang="zh-CN" sz="2400" kern="100">
                        <a:latin typeface="Times New Roman"/>
                        <a:ea typeface="宋体"/>
                        <a:cs typeface="Times New Roman"/>
                      </a:endParaRPr>
                    </a:p>
                  </a:txBody>
                  <a:tcPr marL="0" marR="0" marT="0" marB="0" anchor="ctr">
                    <a:lnL>
                      <a:noFill/>
                    </a:lnL>
                    <a:lnR>
                      <a:noFill/>
                    </a:lnR>
                    <a:lnT>
                      <a:noFill/>
                    </a:lnT>
                    <a:lnB>
                      <a:noFill/>
                    </a:lnB>
                    <a:gradFill>
                      <a:gsLst>
                        <a:gs pos="0">
                          <a:srgbClr val="5E9EFF"/>
                        </a:gs>
                        <a:gs pos="39999">
                          <a:srgbClr val="85C2FF"/>
                        </a:gs>
                        <a:gs pos="70000">
                          <a:srgbClr val="C4D6EB"/>
                        </a:gs>
                        <a:gs pos="100000">
                          <a:srgbClr val="FFEBFA"/>
                        </a:gs>
                      </a:gsLst>
                      <a:lin ang="5400000" scaled="0"/>
                    </a:gradFill>
                  </a:tcPr>
                </a:tc>
                <a:extLst>
                  <a:ext uri="{0D108BD9-81ED-4DB2-BD59-A6C34878D82A}">
                    <a16:rowId xmlns:a16="http://schemas.microsoft.com/office/drawing/2014/main" val="10000"/>
                  </a:ext>
                </a:extLst>
              </a:tr>
              <a:tr h="835025">
                <a:tc>
                  <a:txBody>
                    <a:bodyPr/>
                    <a:lstStyle/>
                    <a:p>
                      <a:pPr>
                        <a:spcAft>
                          <a:spcPts val="0"/>
                        </a:spcAft>
                      </a:pPr>
                      <a:r>
                        <a:rPr lang="en-US" sz="2400" kern="100">
                          <a:solidFill>
                            <a:srgbClr val="000000"/>
                          </a:solidFill>
                          <a:latin typeface="宋体"/>
                          <a:ea typeface="宋体"/>
                          <a:cs typeface="宋体"/>
                        </a:rPr>
                        <a:t>2018</a:t>
                      </a:r>
                      <a:br>
                        <a:rPr lang="en-US" sz="2400" kern="100">
                          <a:solidFill>
                            <a:srgbClr val="000000"/>
                          </a:solidFill>
                          <a:latin typeface="宋体"/>
                          <a:ea typeface="宋体"/>
                          <a:cs typeface="宋体"/>
                        </a:rPr>
                      </a:br>
                      <a:r>
                        <a:rPr lang="en-US" sz="2400" kern="100">
                          <a:solidFill>
                            <a:srgbClr val="000000"/>
                          </a:solidFill>
                          <a:latin typeface="宋体"/>
                          <a:ea typeface="宋体"/>
                          <a:cs typeface="宋体"/>
                        </a:rPr>
                        <a:t>1.1~6.30</a:t>
                      </a:r>
                      <a:endParaRPr lang="zh-CN" sz="2400" kern="100">
                        <a:latin typeface="Times New Roman"/>
                        <a:ea typeface="宋体"/>
                        <a:cs typeface="Times New Roman"/>
                      </a:endParaRPr>
                    </a:p>
                  </a:txBody>
                  <a:tcPr marL="0" marR="0" marT="0" marB="0" anchor="ctr">
                    <a:lnL>
                      <a:noFill/>
                    </a:lnL>
                    <a:lnR>
                      <a:noFill/>
                    </a:lnR>
                    <a:lnT>
                      <a:noFill/>
                    </a:lnT>
                    <a:lnB>
                      <a:noFill/>
                    </a:lnB>
                    <a:gradFill>
                      <a:gsLst>
                        <a:gs pos="0">
                          <a:srgbClr val="5E9EFF"/>
                        </a:gs>
                        <a:gs pos="39999">
                          <a:srgbClr val="85C2FF"/>
                        </a:gs>
                        <a:gs pos="70000">
                          <a:srgbClr val="C4D6EB"/>
                        </a:gs>
                        <a:gs pos="100000">
                          <a:srgbClr val="FFEBFA"/>
                        </a:gs>
                      </a:gsLst>
                      <a:lin ang="5400000" scaled="0"/>
                    </a:gradFill>
                  </a:tcPr>
                </a:tc>
                <a:tc>
                  <a:txBody>
                    <a:bodyPr/>
                    <a:lstStyle/>
                    <a:p>
                      <a:pPr>
                        <a:spcAft>
                          <a:spcPts val="0"/>
                        </a:spcAft>
                      </a:pPr>
                      <a:r>
                        <a:rPr lang="en-US" sz="2400" kern="100" dirty="0">
                          <a:solidFill>
                            <a:srgbClr val="000000"/>
                          </a:solidFill>
                          <a:latin typeface="宋体"/>
                          <a:ea typeface="宋体"/>
                          <a:cs typeface="宋体"/>
                        </a:rPr>
                        <a:t>120</a:t>
                      </a:r>
                      <a:r>
                        <a:rPr lang="zh-CN" sz="2400" kern="100" dirty="0">
                          <a:solidFill>
                            <a:srgbClr val="000000"/>
                          </a:solidFill>
                          <a:latin typeface="Times New Roman"/>
                          <a:ea typeface="宋体"/>
                          <a:cs typeface="宋体"/>
                        </a:rPr>
                        <a:t>万</a:t>
                      </a:r>
                      <a:endParaRPr lang="zh-CN" sz="2400" kern="100" dirty="0">
                        <a:latin typeface="Times New Roman"/>
                        <a:ea typeface="宋体"/>
                        <a:cs typeface="Times New Roman"/>
                      </a:endParaRPr>
                    </a:p>
                  </a:txBody>
                  <a:tcPr marL="0" marR="0" marT="0" marB="0" anchor="ctr">
                    <a:lnL>
                      <a:noFill/>
                    </a:lnL>
                    <a:lnR>
                      <a:noFill/>
                    </a:lnR>
                    <a:lnT>
                      <a:noFill/>
                    </a:lnT>
                    <a:lnB>
                      <a:noFill/>
                    </a:lnB>
                    <a:gradFill>
                      <a:gsLst>
                        <a:gs pos="0">
                          <a:srgbClr val="5E9EFF"/>
                        </a:gs>
                        <a:gs pos="39999">
                          <a:srgbClr val="85C2FF"/>
                        </a:gs>
                        <a:gs pos="70000">
                          <a:srgbClr val="C4D6EB"/>
                        </a:gs>
                        <a:gs pos="100000">
                          <a:srgbClr val="FFEBFA"/>
                        </a:gs>
                      </a:gsLst>
                      <a:lin ang="5400000" scaled="0"/>
                    </a:gradFill>
                  </a:tcPr>
                </a:tc>
                <a:tc>
                  <a:txBody>
                    <a:bodyPr/>
                    <a:lstStyle/>
                    <a:p>
                      <a:pPr>
                        <a:spcAft>
                          <a:spcPts val="0"/>
                        </a:spcAft>
                      </a:pPr>
                      <a:r>
                        <a:rPr lang="en-US" sz="2400" kern="100" dirty="0">
                          <a:solidFill>
                            <a:srgbClr val="000000"/>
                          </a:solidFill>
                          <a:latin typeface="宋体"/>
                          <a:ea typeface="宋体"/>
                          <a:cs typeface="宋体"/>
                        </a:rPr>
                        <a:t>80</a:t>
                      </a:r>
                      <a:r>
                        <a:rPr lang="zh-CN" sz="2400" kern="100" dirty="0">
                          <a:solidFill>
                            <a:srgbClr val="000000"/>
                          </a:solidFill>
                          <a:latin typeface="Times New Roman"/>
                          <a:ea typeface="宋体"/>
                          <a:cs typeface="宋体"/>
                        </a:rPr>
                        <a:t>万</a:t>
                      </a:r>
                      <a:endParaRPr lang="zh-CN" sz="2400" kern="100" dirty="0">
                        <a:latin typeface="Times New Roman"/>
                        <a:ea typeface="宋体"/>
                        <a:cs typeface="Times New Roman"/>
                      </a:endParaRPr>
                    </a:p>
                  </a:txBody>
                  <a:tcPr marL="0" marR="0" marT="0" marB="0" anchor="ctr">
                    <a:lnL>
                      <a:noFill/>
                    </a:lnL>
                    <a:lnR>
                      <a:noFill/>
                    </a:lnR>
                    <a:lnT>
                      <a:noFill/>
                    </a:lnT>
                    <a:lnB>
                      <a:noFill/>
                    </a:lnB>
                    <a:gradFill>
                      <a:gsLst>
                        <a:gs pos="0">
                          <a:srgbClr val="5E9EFF"/>
                        </a:gs>
                        <a:gs pos="39999">
                          <a:srgbClr val="85C2FF"/>
                        </a:gs>
                        <a:gs pos="70000">
                          <a:srgbClr val="C4D6EB"/>
                        </a:gs>
                        <a:gs pos="100000">
                          <a:srgbClr val="FFEBFA"/>
                        </a:gs>
                      </a:gsLst>
                      <a:lin ang="5400000" scaled="0"/>
                    </a:gradFill>
                  </a:tcPr>
                </a:tc>
                <a:tc>
                  <a:txBody>
                    <a:bodyPr/>
                    <a:lstStyle/>
                    <a:p>
                      <a:pPr>
                        <a:spcAft>
                          <a:spcPts val="0"/>
                        </a:spcAft>
                      </a:pPr>
                      <a:r>
                        <a:rPr lang="en-US" sz="2400" kern="100" dirty="0">
                          <a:solidFill>
                            <a:srgbClr val="000000"/>
                          </a:solidFill>
                          <a:latin typeface="宋体"/>
                          <a:ea typeface="宋体"/>
                          <a:cs typeface="宋体"/>
                        </a:rPr>
                        <a:t>100</a:t>
                      </a:r>
                      <a:r>
                        <a:rPr lang="zh-CN" sz="2400" kern="100" dirty="0">
                          <a:solidFill>
                            <a:srgbClr val="000000"/>
                          </a:solidFill>
                          <a:latin typeface="Times New Roman"/>
                          <a:ea typeface="宋体"/>
                          <a:cs typeface="宋体"/>
                        </a:rPr>
                        <a:t>万</a:t>
                      </a:r>
                      <a:endParaRPr lang="zh-CN" sz="2400" kern="100" dirty="0">
                        <a:latin typeface="Times New Roman"/>
                        <a:ea typeface="宋体"/>
                        <a:cs typeface="Times New Roman"/>
                      </a:endParaRPr>
                    </a:p>
                  </a:txBody>
                  <a:tcPr marL="0" marR="0" marT="0" marB="0" anchor="ctr">
                    <a:lnL>
                      <a:noFill/>
                    </a:lnL>
                    <a:lnR>
                      <a:noFill/>
                    </a:lnR>
                    <a:lnT>
                      <a:noFill/>
                    </a:lnT>
                    <a:lnB>
                      <a:noFill/>
                    </a:lnB>
                    <a:gradFill>
                      <a:gsLst>
                        <a:gs pos="0">
                          <a:srgbClr val="5E9EFF"/>
                        </a:gs>
                        <a:gs pos="39999">
                          <a:srgbClr val="85C2FF"/>
                        </a:gs>
                        <a:gs pos="70000">
                          <a:srgbClr val="C4D6EB"/>
                        </a:gs>
                        <a:gs pos="100000">
                          <a:srgbClr val="FFEBFA"/>
                        </a:gs>
                      </a:gsLst>
                      <a:lin ang="5400000" scaled="0"/>
                    </a:gradFill>
                  </a:tcPr>
                </a:tc>
                <a:extLst>
                  <a:ext uri="{0D108BD9-81ED-4DB2-BD59-A6C34878D82A}">
                    <a16:rowId xmlns:a16="http://schemas.microsoft.com/office/drawing/2014/main" val="10001"/>
                  </a:ext>
                </a:extLst>
              </a:tr>
              <a:tr h="835025">
                <a:tc>
                  <a:txBody>
                    <a:bodyPr/>
                    <a:lstStyle/>
                    <a:p>
                      <a:pPr>
                        <a:spcAft>
                          <a:spcPts val="0"/>
                        </a:spcAft>
                      </a:pPr>
                      <a:r>
                        <a:rPr lang="en-US" sz="2400" kern="100">
                          <a:solidFill>
                            <a:srgbClr val="000000"/>
                          </a:solidFill>
                          <a:latin typeface="宋体"/>
                          <a:ea typeface="宋体"/>
                          <a:cs typeface="宋体"/>
                        </a:rPr>
                        <a:t>2018</a:t>
                      </a:r>
                      <a:br>
                        <a:rPr lang="en-US" sz="2400" kern="100">
                          <a:solidFill>
                            <a:srgbClr val="000000"/>
                          </a:solidFill>
                          <a:latin typeface="宋体"/>
                          <a:ea typeface="宋体"/>
                          <a:cs typeface="宋体"/>
                        </a:rPr>
                      </a:br>
                      <a:r>
                        <a:rPr lang="en-US" sz="2400" kern="100">
                          <a:solidFill>
                            <a:srgbClr val="000000"/>
                          </a:solidFill>
                          <a:latin typeface="宋体"/>
                          <a:ea typeface="宋体"/>
                          <a:cs typeface="宋体"/>
                        </a:rPr>
                        <a:t>7.1</a:t>
                      </a:r>
                      <a:endParaRPr lang="zh-CN" sz="2400" kern="100">
                        <a:latin typeface="Times New Roman"/>
                        <a:ea typeface="宋体"/>
                        <a:cs typeface="Times New Roman"/>
                      </a:endParaRPr>
                    </a:p>
                  </a:txBody>
                  <a:tcPr marL="0" marR="0" marT="0" marB="0" anchor="ctr">
                    <a:lnL>
                      <a:noFill/>
                    </a:lnL>
                    <a:lnR>
                      <a:noFill/>
                    </a:lnR>
                    <a:lnT>
                      <a:noFill/>
                    </a:lnT>
                    <a:lnB>
                      <a:noFill/>
                    </a:lnB>
                    <a:gradFill>
                      <a:gsLst>
                        <a:gs pos="0">
                          <a:srgbClr val="5E9EFF"/>
                        </a:gs>
                        <a:gs pos="39999">
                          <a:srgbClr val="85C2FF"/>
                        </a:gs>
                        <a:gs pos="70000">
                          <a:srgbClr val="C4D6EB"/>
                        </a:gs>
                        <a:gs pos="100000">
                          <a:srgbClr val="FFEBFA"/>
                        </a:gs>
                      </a:gsLst>
                      <a:lin ang="5400000" scaled="0"/>
                    </a:gradFill>
                  </a:tcPr>
                </a:tc>
                <a:tc>
                  <a:txBody>
                    <a:bodyPr/>
                    <a:lstStyle/>
                    <a:p>
                      <a:pPr>
                        <a:spcAft>
                          <a:spcPts val="0"/>
                        </a:spcAft>
                      </a:pPr>
                      <a:r>
                        <a:rPr lang="en-US" sz="2400" kern="100">
                          <a:solidFill>
                            <a:srgbClr val="000000"/>
                          </a:solidFill>
                          <a:latin typeface="宋体"/>
                          <a:ea typeface="宋体"/>
                          <a:cs typeface="宋体"/>
                        </a:rPr>
                        <a:t>200</a:t>
                      </a:r>
                      <a:r>
                        <a:rPr lang="zh-CN" sz="2400" kern="100">
                          <a:solidFill>
                            <a:srgbClr val="000000"/>
                          </a:solidFill>
                          <a:latin typeface="Times New Roman"/>
                          <a:ea typeface="宋体"/>
                          <a:cs typeface="宋体"/>
                        </a:rPr>
                        <a:t>万</a:t>
                      </a:r>
                      <a:endParaRPr lang="zh-CN" sz="2400" kern="100">
                        <a:latin typeface="Times New Roman"/>
                        <a:ea typeface="宋体"/>
                        <a:cs typeface="Times New Roman"/>
                      </a:endParaRPr>
                    </a:p>
                  </a:txBody>
                  <a:tcPr marL="0" marR="0" marT="0" marB="0" anchor="ctr">
                    <a:lnL>
                      <a:noFill/>
                    </a:lnL>
                    <a:lnR>
                      <a:noFill/>
                    </a:lnR>
                    <a:lnT>
                      <a:noFill/>
                    </a:lnT>
                    <a:lnB>
                      <a:noFill/>
                    </a:lnB>
                    <a:gradFill>
                      <a:gsLst>
                        <a:gs pos="0">
                          <a:srgbClr val="5E9EFF"/>
                        </a:gs>
                        <a:gs pos="39999">
                          <a:srgbClr val="85C2FF"/>
                        </a:gs>
                        <a:gs pos="70000">
                          <a:srgbClr val="C4D6EB"/>
                        </a:gs>
                        <a:gs pos="100000">
                          <a:srgbClr val="FFEBFA"/>
                        </a:gs>
                      </a:gsLst>
                      <a:lin ang="5400000" scaled="0"/>
                    </a:gradFill>
                  </a:tcPr>
                </a:tc>
                <a:tc>
                  <a:txBody>
                    <a:bodyPr/>
                    <a:lstStyle/>
                    <a:p>
                      <a:pPr>
                        <a:spcAft>
                          <a:spcPts val="0"/>
                        </a:spcAft>
                      </a:pPr>
                      <a:r>
                        <a:rPr lang="en-US" sz="2400" kern="100">
                          <a:solidFill>
                            <a:srgbClr val="000000"/>
                          </a:solidFill>
                          <a:latin typeface="宋体"/>
                          <a:ea typeface="宋体"/>
                          <a:cs typeface="宋体"/>
                        </a:rPr>
                        <a:t>0</a:t>
                      </a:r>
                      <a:endParaRPr lang="zh-CN" sz="2400" kern="100">
                        <a:latin typeface="Times New Roman"/>
                        <a:ea typeface="宋体"/>
                        <a:cs typeface="Times New Roman"/>
                      </a:endParaRPr>
                    </a:p>
                  </a:txBody>
                  <a:tcPr marL="0" marR="0" marT="0" marB="0" anchor="ctr">
                    <a:lnL>
                      <a:noFill/>
                    </a:lnL>
                    <a:lnR>
                      <a:noFill/>
                    </a:lnR>
                    <a:lnT>
                      <a:noFill/>
                    </a:lnT>
                    <a:lnB>
                      <a:noFill/>
                    </a:lnB>
                    <a:gradFill>
                      <a:gsLst>
                        <a:gs pos="0">
                          <a:srgbClr val="5E9EFF"/>
                        </a:gs>
                        <a:gs pos="39999">
                          <a:srgbClr val="85C2FF"/>
                        </a:gs>
                        <a:gs pos="70000">
                          <a:srgbClr val="C4D6EB"/>
                        </a:gs>
                        <a:gs pos="100000">
                          <a:srgbClr val="FFEBFA"/>
                        </a:gs>
                      </a:gsLst>
                      <a:lin ang="5400000" scaled="0"/>
                    </a:gradFill>
                  </a:tcPr>
                </a:tc>
                <a:tc>
                  <a:txBody>
                    <a:bodyPr/>
                    <a:lstStyle/>
                    <a:p>
                      <a:pPr>
                        <a:spcAft>
                          <a:spcPts val="0"/>
                        </a:spcAft>
                      </a:pPr>
                      <a:r>
                        <a:rPr lang="en-US" sz="2400" kern="100" dirty="0">
                          <a:solidFill>
                            <a:srgbClr val="000000"/>
                          </a:solidFill>
                          <a:latin typeface="宋体"/>
                          <a:ea typeface="宋体"/>
                          <a:cs typeface="宋体"/>
                        </a:rPr>
                        <a:t>100</a:t>
                      </a:r>
                      <a:r>
                        <a:rPr lang="zh-CN" sz="2400" kern="100" dirty="0">
                          <a:solidFill>
                            <a:srgbClr val="000000"/>
                          </a:solidFill>
                          <a:latin typeface="Times New Roman"/>
                          <a:ea typeface="宋体"/>
                          <a:cs typeface="宋体"/>
                        </a:rPr>
                        <a:t>万</a:t>
                      </a:r>
                      <a:endParaRPr lang="zh-CN" sz="2400" kern="100" dirty="0">
                        <a:latin typeface="Times New Roman"/>
                        <a:ea typeface="宋体"/>
                        <a:cs typeface="Times New Roman"/>
                      </a:endParaRPr>
                    </a:p>
                  </a:txBody>
                  <a:tcPr marL="0" marR="0" marT="0" marB="0" anchor="ctr">
                    <a:lnL>
                      <a:noFill/>
                    </a:lnL>
                    <a:lnR>
                      <a:noFill/>
                    </a:lnR>
                    <a:lnT>
                      <a:noFill/>
                    </a:lnT>
                    <a:lnB>
                      <a:noFill/>
                    </a:lnB>
                    <a:gradFill>
                      <a:gsLst>
                        <a:gs pos="0">
                          <a:srgbClr val="5E9EFF"/>
                        </a:gs>
                        <a:gs pos="39999">
                          <a:srgbClr val="85C2FF"/>
                        </a:gs>
                        <a:gs pos="70000">
                          <a:srgbClr val="C4D6EB"/>
                        </a:gs>
                        <a:gs pos="100000">
                          <a:srgbClr val="FFEBFA"/>
                        </a:gs>
                      </a:gsLst>
                      <a:lin ang="5400000" scaled="0"/>
                    </a:gradFill>
                  </a:tcPr>
                </a:tc>
                <a:extLst>
                  <a:ext uri="{0D108BD9-81ED-4DB2-BD59-A6C34878D82A}">
                    <a16:rowId xmlns:a16="http://schemas.microsoft.com/office/drawing/2014/main" val="10002"/>
                  </a:ext>
                </a:extLst>
              </a:tr>
            </a:tbl>
          </a:graphicData>
        </a:graphic>
      </p:graphicFrame>
    </p:spTree>
  </p:cSld>
  <p:clrMapOvr>
    <a:masterClrMapping/>
  </p:clrMapOvr>
  <p:transition>
    <p:rand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1">
            <a:extLst>
              <a:ext uri="{FF2B5EF4-FFF2-40B4-BE49-F238E27FC236}">
                <a16:creationId xmlns:a16="http://schemas.microsoft.com/office/drawing/2014/main" id="{14F7F35E-4D8E-47EF-AEBB-348B3951F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620713"/>
            <a:ext cx="8448675" cy="57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内容占位符 7">
            <a:extLst>
              <a:ext uri="{FF2B5EF4-FFF2-40B4-BE49-F238E27FC236}">
                <a16:creationId xmlns:a16="http://schemas.microsoft.com/office/drawing/2014/main" id="{8C79619E-652F-45A7-9489-2E34B1D05A96}"/>
              </a:ext>
            </a:extLst>
          </p:cNvPr>
          <p:cNvSpPr>
            <a:spLocks noGrp="1"/>
          </p:cNvSpPr>
          <p:nvPr>
            <p:ph idx="1"/>
          </p:nvPr>
        </p:nvSpPr>
        <p:spPr>
          <a:xfrm>
            <a:off x="457200" y="692150"/>
            <a:ext cx="8229600" cy="5594350"/>
          </a:xfrm>
        </p:spPr>
        <p:txBody>
          <a:bodyPr/>
          <a:lstStyle/>
          <a:p>
            <a:r>
              <a:rPr lang="en-US" altLang="zh-CN"/>
              <a:t>【</a:t>
            </a:r>
            <a:r>
              <a:rPr lang="zh-CN" altLang="en-US"/>
              <a:t>典型例题</a:t>
            </a:r>
            <a:r>
              <a:rPr lang="en-US" altLang="zh-CN"/>
              <a:t>3】</a:t>
            </a:r>
            <a:r>
              <a:rPr lang="zh-CN" altLang="en-US"/>
              <a:t>（</a:t>
            </a:r>
            <a:r>
              <a:rPr lang="en-US" altLang="zh-CN"/>
              <a:t>2013</a:t>
            </a:r>
            <a:r>
              <a:rPr lang="zh-CN" altLang="en-US"/>
              <a:t>年单选题）</a:t>
            </a:r>
            <a:r>
              <a:rPr lang="en-US" altLang="zh-CN"/>
              <a:t>2011</a:t>
            </a:r>
            <a:r>
              <a:rPr lang="zh-CN" altLang="en-US"/>
              <a:t>年</a:t>
            </a:r>
            <a:r>
              <a:rPr lang="en-US" altLang="zh-CN"/>
              <a:t>1</a:t>
            </a:r>
            <a:r>
              <a:rPr lang="zh-CN" altLang="en-US"/>
              <a:t>月</a:t>
            </a:r>
            <a:r>
              <a:rPr lang="en-US" altLang="zh-CN"/>
              <a:t>1</a:t>
            </a:r>
            <a:r>
              <a:rPr lang="zh-CN" altLang="en-US"/>
              <a:t>日某有限责任公司向银行借款</a:t>
            </a:r>
            <a:r>
              <a:rPr lang="en-US" altLang="zh-CN"/>
              <a:t>2800</a:t>
            </a:r>
            <a:r>
              <a:rPr lang="zh-CN" altLang="en-US"/>
              <a:t>万元，期限</a:t>
            </a:r>
            <a:r>
              <a:rPr lang="en-US" altLang="zh-CN"/>
              <a:t>1</a:t>
            </a:r>
            <a:r>
              <a:rPr lang="zh-CN" altLang="en-US"/>
              <a:t>年；同时公司接受张某投资，约定张某于</a:t>
            </a:r>
            <a:r>
              <a:rPr lang="en-US" altLang="zh-CN"/>
              <a:t>4</a:t>
            </a:r>
            <a:r>
              <a:rPr lang="zh-CN" altLang="en-US"/>
              <a:t>月</a:t>
            </a:r>
            <a:r>
              <a:rPr lang="en-US" altLang="zh-CN"/>
              <a:t>1</a:t>
            </a:r>
            <a:r>
              <a:rPr lang="zh-CN" altLang="en-US"/>
              <a:t>日和</a:t>
            </a:r>
            <a:r>
              <a:rPr lang="en-US" altLang="zh-CN"/>
              <a:t>7</a:t>
            </a:r>
            <a:r>
              <a:rPr lang="zh-CN" altLang="en-US"/>
              <a:t>月</a:t>
            </a:r>
            <a:r>
              <a:rPr lang="en-US" altLang="zh-CN"/>
              <a:t>1</a:t>
            </a:r>
            <a:r>
              <a:rPr lang="zh-CN" altLang="en-US"/>
              <a:t>日各投入</a:t>
            </a:r>
            <a:r>
              <a:rPr lang="en-US" altLang="zh-CN"/>
              <a:t>400</a:t>
            </a:r>
            <a:r>
              <a:rPr lang="zh-CN" altLang="en-US"/>
              <a:t>万元；张某仅于</a:t>
            </a:r>
            <a:r>
              <a:rPr lang="en-US" altLang="zh-CN"/>
              <a:t>10</a:t>
            </a:r>
            <a:r>
              <a:rPr lang="zh-CN" altLang="en-US"/>
              <a:t>月</a:t>
            </a:r>
            <a:r>
              <a:rPr lang="en-US" altLang="zh-CN"/>
              <a:t>1</a:t>
            </a:r>
            <a:r>
              <a:rPr lang="zh-CN" altLang="en-US"/>
              <a:t>日投入</a:t>
            </a:r>
            <a:r>
              <a:rPr lang="en-US" altLang="zh-CN"/>
              <a:t>600</a:t>
            </a:r>
            <a:r>
              <a:rPr lang="zh-CN" altLang="en-US"/>
              <a:t>万元。同时银行贷款年利率为</a:t>
            </a:r>
            <a:r>
              <a:rPr lang="en-US" altLang="zh-CN"/>
              <a:t>7%</a:t>
            </a:r>
            <a:r>
              <a:rPr lang="zh-CN" altLang="en-US"/>
              <a:t>。该公司</a:t>
            </a:r>
            <a:r>
              <a:rPr lang="en-US" altLang="zh-CN"/>
              <a:t>2011</a:t>
            </a:r>
            <a:r>
              <a:rPr lang="zh-CN" altLang="en-US"/>
              <a:t>年企业所得税前可以扣除的利息费用为（　）万元。</a:t>
            </a:r>
          </a:p>
          <a:p>
            <a:r>
              <a:rPr lang="zh-CN" altLang="en-US"/>
              <a:t>　　</a:t>
            </a:r>
            <a:r>
              <a:rPr lang="en-US" altLang="zh-CN"/>
              <a:t>A.171.5</a:t>
            </a:r>
          </a:p>
          <a:p>
            <a:r>
              <a:rPr lang="zh-CN" altLang="en-US"/>
              <a:t>　　</a:t>
            </a:r>
            <a:r>
              <a:rPr lang="en-US" altLang="zh-CN"/>
              <a:t>B.178.5</a:t>
            </a:r>
          </a:p>
          <a:p>
            <a:r>
              <a:rPr lang="zh-CN" altLang="en-US"/>
              <a:t>　　</a:t>
            </a:r>
            <a:r>
              <a:rPr lang="en-US" altLang="zh-CN"/>
              <a:t>C.175</a:t>
            </a:r>
          </a:p>
          <a:p>
            <a:r>
              <a:rPr lang="zh-CN" altLang="en-US"/>
              <a:t>　　</a:t>
            </a:r>
            <a:r>
              <a:rPr lang="en-US" altLang="zh-CN"/>
              <a:t>D.196</a:t>
            </a:r>
          </a:p>
          <a:p>
            <a:endParaRPr lang="zh-CN" altLang="en-US"/>
          </a:p>
        </p:txBody>
      </p:sp>
    </p:spTree>
  </p:cSld>
  <p:clrMapOvr>
    <a:masterClrMapping/>
  </p:clrMapOvr>
  <p:transition>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内容占位符 2">
            <a:extLst>
              <a:ext uri="{FF2B5EF4-FFF2-40B4-BE49-F238E27FC236}">
                <a16:creationId xmlns:a16="http://schemas.microsoft.com/office/drawing/2014/main" id="{BB0C8404-AA4E-4FAF-87FD-B07138EDBA85}"/>
              </a:ext>
            </a:extLst>
          </p:cNvPr>
          <p:cNvSpPr>
            <a:spLocks noGrp="1"/>
          </p:cNvSpPr>
          <p:nvPr>
            <p:ph idx="1"/>
          </p:nvPr>
        </p:nvSpPr>
        <p:spPr>
          <a:xfrm>
            <a:off x="457200" y="404813"/>
            <a:ext cx="8229600" cy="5881687"/>
          </a:xfrm>
        </p:spPr>
        <p:txBody>
          <a:bodyPr/>
          <a:lstStyle/>
          <a:p>
            <a:r>
              <a:rPr lang="en-US" altLang="zh-CN" sz="2800"/>
              <a:t>『</a:t>
            </a:r>
            <a:r>
              <a:rPr lang="zh-CN" altLang="en-US" sz="2800"/>
              <a:t>正确答案</a:t>
            </a:r>
            <a:r>
              <a:rPr lang="en-US" altLang="zh-CN" sz="2800"/>
              <a:t>』A</a:t>
            </a:r>
          </a:p>
          <a:p>
            <a:r>
              <a:rPr lang="en-US" altLang="zh-CN" sz="2800"/>
              <a:t>『</a:t>
            </a:r>
            <a:r>
              <a:rPr lang="zh-CN" altLang="en-US" sz="2800"/>
              <a:t>答案解析</a:t>
            </a:r>
            <a:r>
              <a:rPr lang="en-US" altLang="zh-CN" sz="2800"/>
              <a:t>』</a:t>
            </a:r>
            <a:r>
              <a:rPr lang="zh-CN" altLang="en-US" sz="2800"/>
              <a:t>方法一：</a:t>
            </a:r>
          </a:p>
          <a:p>
            <a:r>
              <a:rPr lang="zh-CN" altLang="en-US" sz="2800"/>
              <a:t>　　</a:t>
            </a:r>
            <a:r>
              <a:rPr lang="en-US" altLang="zh-CN" sz="2800"/>
              <a:t>2011</a:t>
            </a:r>
            <a:r>
              <a:rPr lang="zh-CN" altLang="en-US" sz="2800"/>
              <a:t>年所得税前可以扣除的利息＝</a:t>
            </a:r>
            <a:r>
              <a:rPr lang="en-US" altLang="zh-CN" sz="2800"/>
              <a:t>2800×7%</a:t>
            </a:r>
            <a:r>
              <a:rPr lang="zh-CN" altLang="en-US" sz="2800"/>
              <a:t>－</a:t>
            </a:r>
            <a:r>
              <a:rPr lang="en-US" altLang="zh-CN" sz="2800"/>
              <a:t>[2800×7%×3/12×400/2800</a:t>
            </a:r>
            <a:r>
              <a:rPr lang="zh-CN" altLang="en-US" sz="2800"/>
              <a:t>＋ </a:t>
            </a:r>
            <a:r>
              <a:rPr lang="en-US" altLang="zh-CN" sz="2800"/>
              <a:t>2800×7%×3/12×800/2800+2800×7%×3/12×200/2800]</a:t>
            </a:r>
          </a:p>
          <a:p>
            <a:r>
              <a:rPr lang="zh-CN" altLang="en-US" sz="2800"/>
              <a:t>　　＝</a:t>
            </a:r>
            <a:r>
              <a:rPr lang="en-US" altLang="zh-CN" sz="2800"/>
              <a:t>196</a:t>
            </a:r>
            <a:r>
              <a:rPr lang="zh-CN" altLang="en-US" sz="2800"/>
              <a:t>－</a:t>
            </a:r>
            <a:r>
              <a:rPr lang="en-US" altLang="zh-CN" sz="2800"/>
              <a:t>24.5</a:t>
            </a:r>
          </a:p>
          <a:p>
            <a:r>
              <a:rPr lang="zh-CN" altLang="en-US" sz="2800"/>
              <a:t>　　＝</a:t>
            </a:r>
            <a:r>
              <a:rPr lang="en-US" altLang="zh-CN" sz="2800"/>
              <a:t>171.5</a:t>
            </a:r>
            <a:r>
              <a:rPr lang="zh-CN" altLang="en-US" sz="2800"/>
              <a:t>（万元）</a:t>
            </a:r>
          </a:p>
          <a:p>
            <a:r>
              <a:rPr lang="zh-CN" altLang="en-US" sz="2800"/>
              <a:t>　　方法二：</a:t>
            </a:r>
            <a:r>
              <a:rPr lang="en-US" altLang="zh-CN" sz="2800"/>
              <a:t>2011</a:t>
            </a:r>
            <a:r>
              <a:rPr lang="zh-CN" altLang="en-US" sz="2800"/>
              <a:t>年所得税前可以扣除的利息</a:t>
            </a:r>
          </a:p>
          <a:p>
            <a:r>
              <a:rPr lang="zh-CN" altLang="en-US" sz="2800"/>
              <a:t>　　＝</a:t>
            </a:r>
            <a:r>
              <a:rPr lang="en-US" altLang="zh-CN" sz="2800"/>
              <a:t>2800×7%×3/12</a:t>
            </a:r>
            <a:r>
              <a:rPr lang="zh-CN" altLang="en-US" sz="2800"/>
              <a:t>＋（</a:t>
            </a:r>
            <a:r>
              <a:rPr lang="en-US" altLang="zh-CN" sz="2800"/>
              <a:t>2800</a:t>
            </a:r>
            <a:r>
              <a:rPr lang="zh-CN" altLang="en-US" sz="2800"/>
              <a:t>－</a:t>
            </a:r>
            <a:r>
              <a:rPr lang="en-US" altLang="zh-CN" sz="2800"/>
              <a:t>400</a:t>
            </a:r>
            <a:r>
              <a:rPr lang="zh-CN" altLang="en-US" sz="2800"/>
              <a:t>）</a:t>
            </a:r>
            <a:r>
              <a:rPr lang="en-US" altLang="zh-CN" sz="2800"/>
              <a:t>×7%×3/12</a:t>
            </a:r>
            <a:r>
              <a:rPr lang="zh-CN" altLang="en-US" sz="2800"/>
              <a:t>＋（</a:t>
            </a:r>
            <a:r>
              <a:rPr lang="en-US" altLang="zh-CN" sz="2800"/>
              <a:t>2800</a:t>
            </a:r>
            <a:r>
              <a:rPr lang="zh-CN" altLang="en-US" sz="2800"/>
              <a:t>－</a:t>
            </a:r>
            <a:r>
              <a:rPr lang="en-US" altLang="zh-CN" sz="2800"/>
              <a:t>800</a:t>
            </a:r>
            <a:r>
              <a:rPr lang="zh-CN" altLang="en-US" sz="2800"/>
              <a:t>）</a:t>
            </a:r>
            <a:r>
              <a:rPr lang="en-US" altLang="zh-CN" sz="2800"/>
              <a:t>×7%×3/12</a:t>
            </a:r>
            <a:r>
              <a:rPr lang="zh-CN" altLang="en-US" sz="2800"/>
              <a:t>＋（</a:t>
            </a:r>
            <a:r>
              <a:rPr lang="en-US" altLang="zh-CN" sz="2800"/>
              <a:t>2800</a:t>
            </a:r>
            <a:r>
              <a:rPr lang="zh-CN" altLang="en-US" sz="2800"/>
              <a:t>－</a:t>
            </a:r>
            <a:r>
              <a:rPr lang="en-US" altLang="zh-CN" sz="2800"/>
              <a:t>200</a:t>
            </a:r>
            <a:r>
              <a:rPr lang="zh-CN" altLang="en-US" sz="2800"/>
              <a:t>）</a:t>
            </a:r>
            <a:r>
              <a:rPr lang="en-US" altLang="zh-CN" sz="2800"/>
              <a:t>×7%×3/12</a:t>
            </a:r>
          </a:p>
          <a:p>
            <a:r>
              <a:rPr lang="zh-CN" altLang="en-US" sz="2800"/>
              <a:t>　　＝</a:t>
            </a:r>
            <a:r>
              <a:rPr lang="en-US" altLang="zh-CN" sz="2800"/>
              <a:t>171.5</a:t>
            </a:r>
            <a:r>
              <a:rPr lang="zh-CN" altLang="en-US" sz="2800"/>
              <a:t>（万元）</a:t>
            </a:r>
          </a:p>
          <a:p>
            <a:endParaRPr lang="zh-CN" altLang="en-US"/>
          </a:p>
        </p:txBody>
      </p:sp>
    </p:spTree>
  </p:cSld>
  <p:clrMapOvr>
    <a:masterClrMapping/>
  </p:clrMapOvr>
  <p:transition>
    <p:random/>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灯片编号占位符 5">
            <a:extLst>
              <a:ext uri="{FF2B5EF4-FFF2-40B4-BE49-F238E27FC236}">
                <a16:creationId xmlns:a16="http://schemas.microsoft.com/office/drawing/2014/main" id="{1B3F1CFB-B346-4282-B6A5-E2E7C23037FA}"/>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80F1EFFE-FBAF-43C5-8A51-188B7A838286}" type="slidenum">
              <a:rPr lang="zh-CN" altLang="en-US" sz="1200" b="1">
                <a:solidFill>
                  <a:srgbClr val="FFFFFF"/>
                </a:solidFill>
                <a:ea typeface="宋体" panose="02010600030101010101" pitchFamily="2" charset="-122"/>
              </a:rPr>
              <a:pPr algn="ctr" eaLnBrk="1" hangingPunct="1">
                <a:lnSpc>
                  <a:spcPct val="80000"/>
                </a:lnSpc>
              </a:pPr>
              <a:t>117</a:t>
            </a:fld>
            <a:endParaRPr lang="en-US" altLang="zh-CN" sz="1200" b="1">
              <a:solidFill>
                <a:srgbClr val="FFFFFF"/>
              </a:solidFill>
              <a:ea typeface="宋体" panose="02010600030101010101" pitchFamily="2" charset="-122"/>
            </a:endParaRPr>
          </a:p>
        </p:txBody>
      </p:sp>
      <p:sp>
        <p:nvSpPr>
          <p:cNvPr id="120837" name="Rectangle 3">
            <a:extLst>
              <a:ext uri="{FF2B5EF4-FFF2-40B4-BE49-F238E27FC236}">
                <a16:creationId xmlns:a16="http://schemas.microsoft.com/office/drawing/2014/main" id="{A25737FD-F1E3-460E-AB84-5304811E434B}"/>
              </a:ext>
            </a:extLst>
          </p:cNvPr>
          <p:cNvSpPr>
            <a:spLocks noGrp="1" noRot="1" noChangeArrowheads="1"/>
          </p:cNvSpPr>
          <p:nvPr>
            <p:ph sz="quarter" idx="4294967295"/>
          </p:nvPr>
        </p:nvSpPr>
        <p:spPr>
          <a:xfrm>
            <a:off x="250825" y="765175"/>
            <a:ext cx="8642350" cy="5543550"/>
          </a:xfrm>
        </p:spPr>
        <p:txBody>
          <a:bodyPr/>
          <a:lstStyle/>
          <a:p>
            <a:pPr marL="319088" indent="-319088" algn="just" eaLnBrk="1" hangingPunct="1">
              <a:lnSpc>
                <a:spcPct val="80000"/>
              </a:lnSpc>
              <a:defRPr/>
            </a:pPr>
            <a:r>
              <a:rPr lang="en-US" altLang="zh-CN"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5.</a:t>
            </a:r>
            <a:r>
              <a:rPr lang="zh-CN" altLang="en-US"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业务招待费</a:t>
            </a:r>
            <a:endParaRPr lang="en-US"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endParaRPr>
          </a:p>
          <a:p>
            <a:pPr>
              <a:defRPr/>
            </a:pPr>
            <a:r>
              <a:rPr lang="zh-CN" altLang="zh-CN" sz="2400" dirty="0"/>
              <a:t>（</a:t>
            </a:r>
            <a:r>
              <a:rPr lang="en-US" altLang="zh-CN" sz="2400" dirty="0"/>
              <a:t>1</a:t>
            </a:r>
            <a:r>
              <a:rPr lang="zh-CN" altLang="zh-CN" sz="2400" dirty="0"/>
              <a:t>）业务招待费的扣除标准：</a:t>
            </a:r>
            <a:br>
              <a:rPr lang="en-US" altLang="zh-CN" sz="2400" dirty="0"/>
            </a:br>
            <a:r>
              <a:rPr lang="zh-CN" altLang="zh-CN" sz="2400" dirty="0"/>
              <a:t>　　标准</a:t>
            </a:r>
            <a:r>
              <a:rPr lang="en-US" altLang="zh-CN" sz="2400" dirty="0"/>
              <a:t>1</a:t>
            </a:r>
            <a:r>
              <a:rPr lang="zh-CN" altLang="zh-CN" sz="2400" dirty="0"/>
              <a:t>：＝发生额的</a:t>
            </a:r>
            <a:r>
              <a:rPr lang="en-US" altLang="zh-CN" sz="2400" dirty="0"/>
              <a:t>60%</a:t>
            </a:r>
            <a:br>
              <a:rPr lang="en-US" altLang="zh-CN" sz="2400" dirty="0"/>
            </a:br>
            <a:r>
              <a:rPr lang="zh-CN" altLang="zh-CN" sz="2400" dirty="0"/>
              <a:t>　　标准</a:t>
            </a:r>
            <a:r>
              <a:rPr lang="en-US" altLang="zh-CN" sz="2400" dirty="0"/>
              <a:t>2</a:t>
            </a:r>
            <a:r>
              <a:rPr lang="zh-CN" altLang="zh-CN" sz="2400" dirty="0"/>
              <a:t>：≤当年销售（营业）收入的</a:t>
            </a:r>
            <a:r>
              <a:rPr lang="en-US" altLang="zh-CN" sz="2400" dirty="0"/>
              <a:t>5</a:t>
            </a:r>
            <a:r>
              <a:rPr lang="zh-CN" altLang="zh-CN" sz="2400" dirty="0"/>
              <a:t>‰</a:t>
            </a:r>
            <a:br>
              <a:rPr lang="en-US" altLang="zh-CN" sz="2400" dirty="0"/>
            </a:br>
            <a:r>
              <a:rPr lang="zh-CN" altLang="zh-CN" sz="2400" dirty="0"/>
              <a:t>　　销售（营业）收入＝主营业务收入＋其他业务收入＋视同销售收入</a:t>
            </a:r>
          </a:p>
          <a:p>
            <a:pPr>
              <a:defRPr/>
            </a:pPr>
            <a:r>
              <a:rPr lang="zh-CN" altLang="zh-CN" sz="2400" dirty="0"/>
              <a:t>　　例：</a:t>
            </a:r>
            <a:r>
              <a:rPr lang="en-US" altLang="zh-CN" sz="2400" dirty="0"/>
              <a:t>2016</a:t>
            </a:r>
            <a:r>
              <a:rPr lang="zh-CN" altLang="zh-CN" sz="2400" dirty="0"/>
              <a:t>年</a:t>
            </a:r>
            <a:r>
              <a:rPr lang="en-US" altLang="zh-CN" sz="2400" dirty="0"/>
              <a:t>A</a:t>
            </a:r>
            <a:r>
              <a:rPr lang="zh-CN" altLang="zh-CN" sz="2400" dirty="0"/>
              <a:t>企业发生业务招待费</a:t>
            </a:r>
            <a:r>
              <a:rPr lang="en-US" altLang="zh-CN" sz="2400" dirty="0"/>
              <a:t>100</a:t>
            </a:r>
            <a:r>
              <a:rPr lang="zh-CN" altLang="zh-CN" sz="2400" dirty="0"/>
              <a:t>万元，当年可作为业务招待费计算依据的销售收入</a:t>
            </a:r>
            <a:r>
              <a:rPr lang="en-US" altLang="zh-CN" sz="2400" dirty="0"/>
              <a:t>1000</a:t>
            </a:r>
            <a:r>
              <a:rPr lang="zh-CN" altLang="zh-CN" sz="2400" dirty="0"/>
              <a:t>万元。请计算</a:t>
            </a:r>
            <a:r>
              <a:rPr lang="en-US" altLang="zh-CN" sz="2400" dirty="0"/>
              <a:t>A</a:t>
            </a:r>
            <a:r>
              <a:rPr lang="zh-CN" altLang="zh-CN" sz="2400" dirty="0"/>
              <a:t>企业当年可以扣除的业务招待费。</a:t>
            </a:r>
            <a:endParaRPr lang="en-US" altLang="zh-CN" sz="2400" dirty="0"/>
          </a:p>
          <a:p>
            <a:pPr>
              <a:defRPr/>
            </a:pPr>
            <a:r>
              <a:rPr lang="en-US" altLang="zh-CN" sz="2400" dirty="0"/>
              <a:t>  </a:t>
            </a:r>
            <a:br>
              <a:rPr lang="en-US" altLang="zh-CN" sz="2400" dirty="0"/>
            </a:br>
            <a:r>
              <a:rPr lang="zh-CN" altLang="zh-CN" sz="2400" dirty="0"/>
              <a:t>『答案解析』扣除限额＝</a:t>
            </a:r>
            <a:r>
              <a:rPr lang="en-US" altLang="zh-CN" sz="2400" dirty="0"/>
              <a:t>1000</a:t>
            </a:r>
            <a:r>
              <a:rPr lang="zh-CN" altLang="zh-CN" sz="2400" dirty="0"/>
              <a:t>×</a:t>
            </a:r>
            <a:r>
              <a:rPr lang="en-US" altLang="zh-CN" sz="2400" dirty="0"/>
              <a:t>5</a:t>
            </a:r>
            <a:r>
              <a:rPr lang="zh-CN" altLang="zh-CN" sz="2400" dirty="0"/>
              <a:t>‰＝</a:t>
            </a:r>
            <a:r>
              <a:rPr lang="en-US" altLang="zh-CN" sz="2400" dirty="0"/>
              <a:t>5</a:t>
            </a:r>
            <a:r>
              <a:rPr lang="zh-CN" altLang="zh-CN" sz="2400" dirty="0"/>
              <a:t>（万元）﹤</a:t>
            </a:r>
            <a:r>
              <a:rPr lang="en-US" altLang="zh-CN" sz="2400" dirty="0"/>
              <a:t>100</a:t>
            </a:r>
            <a:r>
              <a:rPr lang="zh-CN" altLang="zh-CN" sz="2400" dirty="0"/>
              <a:t>×</a:t>
            </a:r>
            <a:r>
              <a:rPr lang="en-US" altLang="zh-CN" sz="2400" dirty="0"/>
              <a:t>60%</a:t>
            </a:r>
            <a:r>
              <a:rPr lang="zh-CN" altLang="zh-CN" sz="2400" dirty="0"/>
              <a:t>＝</a:t>
            </a:r>
            <a:r>
              <a:rPr lang="en-US" altLang="zh-CN" sz="2400" dirty="0"/>
              <a:t>60</a:t>
            </a:r>
            <a:r>
              <a:rPr lang="zh-CN" altLang="zh-CN" sz="2400" dirty="0"/>
              <a:t>（万元）；，所以</a:t>
            </a:r>
            <a:r>
              <a:rPr lang="en-US" altLang="zh-CN" sz="2400" dirty="0"/>
              <a:t>A</a:t>
            </a:r>
            <a:r>
              <a:rPr lang="zh-CN" altLang="zh-CN" sz="2400" dirty="0"/>
              <a:t>企业当年可以扣除的业务招待费为</a:t>
            </a:r>
            <a:r>
              <a:rPr lang="en-US" altLang="zh-CN" sz="2400" dirty="0"/>
              <a:t>5</a:t>
            </a:r>
            <a:r>
              <a:rPr lang="zh-CN" altLang="zh-CN" sz="2400" dirty="0"/>
              <a:t>万元。</a:t>
            </a:r>
          </a:p>
          <a:p>
            <a:pPr marL="319088" indent="-319088" algn="just" eaLnBrk="1" hangingPunct="1">
              <a:lnSpc>
                <a:spcPct val="80000"/>
              </a:lnSpc>
              <a:defRPr/>
            </a:pPr>
            <a:endParaRPr lang="en-US" altLang="zh-CN" sz="2400" b="1" dirty="0">
              <a:latin typeface="楷体" pitchFamily="49" charset="-122"/>
              <a:ea typeface="楷体" pitchFamily="49" charset="-122"/>
            </a:endParaRPr>
          </a:p>
          <a:p>
            <a:pPr marL="319088" indent="-319088" algn="just" eaLnBrk="1" hangingPunct="1">
              <a:lnSpc>
                <a:spcPct val="80000"/>
              </a:lnSpc>
              <a:defRPr/>
            </a:pPr>
            <a:endParaRPr lang="en-US" sz="2800" b="1" dirty="0">
              <a:latin typeface="楷体" pitchFamily="49" charset="-122"/>
              <a:ea typeface="楷体" pitchFamily="49" charset="-122"/>
            </a:endParaRPr>
          </a:p>
          <a:p>
            <a:pPr marL="319088" indent="-319088" algn="just" eaLnBrk="1" hangingPunct="1">
              <a:lnSpc>
                <a:spcPct val="80000"/>
              </a:lnSpc>
              <a:defRPr/>
            </a:pPr>
            <a:endParaRPr lang="en-US" sz="2400" dirty="0">
              <a:latin typeface="楷体_GB2312" pitchFamily="49" charset="-122"/>
              <a:ea typeface="楷体_GB2312"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837">
                                            <p:txEl>
                                              <p:pRg st="0" end="0"/>
                                            </p:txEl>
                                          </p:spTgt>
                                        </p:tgtEl>
                                        <p:attrNameLst>
                                          <p:attrName>style.visibility</p:attrName>
                                        </p:attrNameLst>
                                      </p:cBhvr>
                                      <p:to>
                                        <p:strVal val="visible"/>
                                      </p:to>
                                    </p:set>
                                    <p:anim calcmode="lin" valueType="num">
                                      <p:cBhvr additive="base">
                                        <p:cTn id="7" dur="500" fill="hold"/>
                                        <p:tgtEl>
                                          <p:spTgt spid="1208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0837">
                                            <p:txEl>
                                              <p:pRg st="1" end="1"/>
                                            </p:txEl>
                                          </p:spTgt>
                                        </p:tgtEl>
                                        <p:attrNameLst>
                                          <p:attrName>style.visibility</p:attrName>
                                        </p:attrNameLst>
                                      </p:cBhvr>
                                      <p:to>
                                        <p:strVal val="visible"/>
                                      </p:to>
                                    </p:set>
                                    <p:anim calcmode="lin" valueType="num">
                                      <p:cBhvr additive="base">
                                        <p:cTn id="11" dur="500" fill="hold"/>
                                        <p:tgtEl>
                                          <p:spTgt spid="12083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083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0837">
                                            <p:txEl>
                                              <p:pRg st="2" end="2"/>
                                            </p:txEl>
                                          </p:spTgt>
                                        </p:tgtEl>
                                        <p:attrNameLst>
                                          <p:attrName>style.visibility</p:attrName>
                                        </p:attrNameLst>
                                      </p:cBhvr>
                                      <p:to>
                                        <p:strVal val="visible"/>
                                      </p:to>
                                    </p:set>
                                    <p:anim calcmode="lin" valueType="num">
                                      <p:cBhvr additive="base">
                                        <p:cTn id="15" dur="500" fill="hold"/>
                                        <p:tgtEl>
                                          <p:spTgt spid="12083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08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20837">
                                            <p:txEl>
                                              <p:pRg st="3" end="3"/>
                                            </p:txEl>
                                          </p:spTgt>
                                        </p:tgtEl>
                                        <p:attrNameLst>
                                          <p:attrName>style.visibility</p:attrName>
                                        </p:attrNameLst>
                                      </p:cBhvr>
                                      <p:to>
                                        <p:strVal val="visible"/>
                                      </p:to>
                                    </p:set>
                                    <p:anim calcmode="lin" valueType="num">
                                      <p:cBhvr additive="base">
                                        <p:cTn id="21" dur="500" fill="hold"/>
                                        <p:tgtEl>
                                          <p:spTgt spid="12083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083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A765194-64F0-4183-A8EF-C0E970EF40A4}"/>
              </a:ext>
            </a:extLst>
          </p:cNvPr>
          <p:cNvSpPr>
            <a:spLocks noGrp="1"/>
          </p:cNvSpPr>
          <p:nvPr>
            <p:ph idx="1"/>
          </p:nvPr>
        </p:nvSpPr>
        <p:spPr>
          <a:xfrm>
            <a:off x="457200" y="981075"/>
            <a:ext cx="8229600" cy="5305425"/>
          </a:xfrm>
        </p:spPr>
        <p:txBody>
          <a:bodyPr/>
          <a:lstStyle/>
          <a:p>
            <a:pPr marL="319088" indent="-319088" algn="just" eaLnBrk="1" hangingPunct="1">
              <a:lnSpc>
                <a:spcPts val="3700"/>
              </a:lnSpc>
              <a:defRPr/>
            </a:pPr>
            <a:r>
              <a:rPr lang="zh-CN" altLang="en-US" b="1" dirty="0">
                <a:latin typeface="楷体" pitchFamily="49" charset="-122"/>
                <a:ea typeface="楷体" pitchFamily="49" charset="-122"/>
              </a:rPr>
              <a:t>（</a:t>
            </a:r>
            <a:r>
              <a:rPr lang="en-US" altLang="zh-CN" b="1" dirty="0">
                <a:latin typeface="楷体" pitchFamily="49" charset="-122"/>
                <a:ea typeface="楷体" pitchFamily="49" charset="-122"/>
              </a:rPr>
              <a:t>2</a:t>
            </a:r>
            <a:r>
              <a:rPr lang="zh-CN" altLang="en-US" b="1" dirty="0">
                <a:latin typeface="楷体" pitchFamily="49" charset="-122"/>
                <a:ea typeface="楷体" pitchFamily="49" charset="-122"/>
              </a:rPr>
              <a:t>）对从事股权投资业务的企业（包括集团公司总部、创业投资企业等），其从被投资企业所分配的</a:t>
            </a:r>
            <a:r>
              <a:rPr lang="zh-CN" altLang="en-US" b="1" dirty="0">
                <a:solidFill>
                  <a:srgbClr val="FF0000"/>
                </a:solidFill>
                <a:latin typeface="楷体" pitchFamily="49" charset="-122"/>
                <a:ea typeface="楷体" pitchFamily="49" charset="-122"/>
              </a:rPr>
              <a:t>股息、红利以及股权转让收入</a:t>
            </a:r>
            <a:r>
              <a:rPr lang="zh-CN" altLang="en-US" b="1" dirty="0">
                <a:latin typeface="楷体" pitchFamily="49" charset="-122"/>
                <a:ea typeface="楷体" pitchFamily="49" charset="-122"/>
              </a:rPr>
              <a:t>，可以按规定的比例计算业务招待费扣除限额。</a:t>
            </a:r>
            <a:r>
              <a:rPr lang="zh-CN" altLang="en-US" dirty="0">
                <a:latin typeface="楷体" pitchFamily="49" charset="-122"/>
                <a:ea typeface="楷体" pitchFamily="49" charset="-122"/>
              </a:rPr>
              <a:t> </a:t>
            </a:r>
            <a:endParaRPr lang="en-US" altLang="zh-CN" b="1" dirty="0">
              <a:latin typeface="楷体" pitchFamily="49" charset="-122"/>
              <a:ea typeface="楷体" pitchFamily="49" charset="-122"/>
            </a:endParaRPr>
          </a:p>
          <a:p>
            <a:pPr marL="319088" indent="-319088" algn="just" eaLnBrk="1" hangingPunct="1">
              <a:lnSpc>
                <a:spcPct val="80000"/>
              </a:lnSpc>
              <a:defRPr/>
            </a:pPr>
            <a:r>
              <a:rPr lang="zh-CN" altLang="en-US" sz="2400" b="1" dirty="0">
                <a:latin typeface="黑体" pitchFamily="49" charset="-122"/>
              </a:rPr>
              <a:t>立法本意：兼顾企业实际需要、减少税收漏洞、借鉴国际经验，合理确定扣除标准</a:t>
            </a:r>
            <a:r>
              <a:rPr lang="zh-CN" altLang="en-US" b="1" dirty="0">
                <a:latin typeface="黑体" pitchFamily="49" charset="-122"/>
              </a:rPr>
              <a:t>。</a:t>
            </a:r>
          </a:p>
          <a:p>
            <a:pPr>
              <a:defRPr/>
            </a:pPr>
            <a:r>
              <a:rPr lang="zh-CN" altLang="zh-CN" sz="2800" dirty="0"/>
              <a:t>即上述企业的全年销售（营业）收入包括：股息、红利和股权转让收入。</a:t>
            </a:r>
          </a:p>
          <a:p>
            <a:pPr>
              <a:defRPr/>
            </a:pPr>
            <a:r>
              <a:rPr lang="zh-CN" altLang="zh-CN" sz="2000" dirty="0"/>
              <a:t>　　</a:t>
            </a:r>
          </a:p>
          <a:p>
            <a:pPr>
              <a:defRPr/>
            </a:pPr>
            <a:endParaRPr lang="zh-CN" altLang="en-US" dirty="0"/>
          </a:p>
        </p:txBody>
      </p:sp>
    </p:spTree>
  </p:cSld>
  <p:clrMapOvr>
    <a:masterClrMapping/>
  </p:clrMapOvr>
  <p:transition>
    <p:rand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页脚占位符 4">
            <a:extLst>
              <a:ext uri="{FF2B5EF4-FFF2-40B4-BE49-F238E27FC236}">
                <a16:creationId xmlns:a16="http://schemas.microsoft.com/office/drawing/2014/main" id="{49401974-46D3-4E93-88BC-677AA8B2F9CA}"/>
              </a:ext>
            </a:extLst>
          </p:cNvPr>
          <p:cNvSpPr>
            <a:spLocks noGrp="1"/>
          </p:cNvSpPr>
          <p:nvPr>
            <p:ph type="ftr" sz="quarter" idx="11"/>
          </p:nvPr>
        </p:nvSpPr>
        <p:spPr/>
        <p:txBody>
          <a:bodyPr/>
          <a:lstStyle/>
          <a:p>
            <a:pPr>
              <a:defRPr/>
            </a:pPr>
            <a:r>
              <a:rPr lang="en-US" altLang="zh-CN">
                <a:latin typeface="Arial" pitchFamily="34" charset="0"/>
              </a:rPr>
              <a:t>www.themegallery.com</a:t>
            </a:r>
          </a:p>
        </p:txBody>
      </p:sp>
      <p:sp>
        <p:nvSpPr>
          <p:cNvPr id="122883" name="Rectangle 2">
            <a:extLst>
              <a:ext uri="{FF2B5EF4-FFF2-40B4-BE49-F238E27FC236}">
                <a16:creationId xmlns:a16="http://schemas.microsoft.com/office/drawing/2014/main" id="{CA258931-70E9-4787-9F20-4E0FBD631DFB}"/>
              </a:ext>
            </a:extLst>
          </p:cNvPr>
          <p:cNvSpPr>
            <a:spLocks noGrp="1" noChangeArrowheads="1"/>
          </p:cNvSpPr>
          <p:nvPr>
            <p:ph type="title"/>
          </p:nvPr>
        </p:nvSpPr>
        <p:spPr/>
        <p:txBody>
          <a:bodyPr/>
          <a:lstStyle/>
          <a:p>
            <a:pPr eaLnBrk="1" hangingPunct="1"/>
            <a:r>
              <a:rPr lang="zh-CN" altLang="en-US">
                <a:ea typeface="宋体" panose="02010600030101010101" pitchFamily="2" charset="-122"/>
              </a:rPr>
              <a:t>练习</a:t>
            </a:r>
          </a:p>
        </p:txBody>
      </p:sp>
      <p:sp>
        <p:nvSpPr>
          <p:cNvPr id="122884" name="Rectangle 3">
            <a:extLst>
              <a:ext uri="{FF2B5EF4-FFF2-40B4-BE49-F238E27FC236}">
                <a16:creationId xmlns:a16="http://schemas.microsoft.com/office/drawing/2014/main" id="{294D4FD8-9D4D-45C1-86C7-F0FA7FA0482B}"/>
              </a:ext>
            </a:extLst>
          </p:cNvPr>
          <p:cNvSpPr>
            <a:spLocks noGrp="1" noChangeArrowheads="1"/>
          </p:cNvSpPr>
          <p:nvPr>
            <p:ph type="body" idx="1"/>
          </p:nvPr>
        </p:nvSpPr>
        <p:spPr/>
        <p:txBody>
          <a:bodyPr/>
          <a:lstStyle/>
          <a:p>
            <a:pPr eaLnBrk="1" hangingPunct="1"/>
            <a:r>
              <a:rPr lang="zh-CN" altLang="en-US" b="1">
                <a:latin typeface="楷体" panose="02010609060101010101" pitchFamily="49" charset="-122"/>
                <a:ea typeface="楷体" panose="02010609060101010101" pitchFamily="49" charset="-122"/>
              </a:rPr>
              <a:t>某企业</a:t>
            </a:r>
            <a:r>
              <a:rPr lang="en-US" altLang="zh-CN" b="1">
                <a:latin typeface="楷体" panose="02010609060101010101" pitchFamily="49" charset="-122"/>
                <a:ea typeface="楷体" panose="02010609060101010101" pitchFamily="49" charset="-122"/>
              </a:rPr>
              <a:t>2015</a:t>
            </a:r>
            <a:r>
              <a:rPr lang="zh-CN" altLang="en-US" b="1">
                <a:latin typeface="楷体" panose="02010609060101010101" pitchFamily="49" charset="-122"/>
                <a:ea typeface="楷体" panose="02010609060101010101" pitchFamily="49" charset="-122"/>
              </a:rPr>
              <a:t>年销售货物收入</a:t>
            </a:r>
            <a:r>
              <a:rPr lang="en-US" altLang="zh-CN" b="1">
                <a:latin typeface="楷体" panose="02010609060101010101" pitchFamily="49" charset="-122"/>
                <a:ea typeface="楷体" panose="02010609060101010101" pitchFamily="49" charset="-122"/>
              </a:rPr>
              <a:t>3000</a:t>
            </a:r>
            <a:r>
              <a:rPr lang="zh-CN" altLang="en-US" b="1">
                <a:latin typeface="楷体" panose="02010609060101010101" pitchFamily="49" charset="-122"/>
                <a:ea typeface="楷体" panose="02010609060101010101" pitchFamily="49" charset="-122"/>
              </a:rPr>
              <a:t>万元，让渡专利使用权收入</a:t>
            </a:r>
            <a:r>
              <a:rPr lang="en-US" altLang="zh-CN" b="1">
                <a:latin typeface="楷体" panose="02010609060101010101" pitchFamily="49" charset="-122"/>
                <a:ea typeface="楷体" panose="02010609060101010101" pitchFamily="49" charset="-122"/>
              </a:rPr>
              <a:t>300</a:t>
            </a:r>
            <a:r>
              <a:rPr lang="zh-CN" altLang="en-US" b="1">
                <a:latin typeface="楷体" panose="02010609060101010101" pitchFamily="49" charset="-122"/>
                <a:ea typeface="楷体" panose="02010609060101010101" pitchFamily="49" charset="-122"/>
              </a:rPr>
              <a:t>万元，包装物出租收入</a:t>
            </a:r>
            <a:r>
              <a:rPr lang="en-US" altLang="zh-CN" b="1">
                <a:latin typeface="楷体" panose="02010609060101010101" pitchFamily="49" charset="-122"/>
                <a:ea typeface="楷体" panose="02010609060101010101" pitchFamily="49" charset="-122"/>
              </a:rPr>
              <a:t>100</a:t>
            </a:r>
            <a:r>
              <a:rPr lang="zh-CN" altLang="en-US" b="1">
                <a:latin typeface="楷体" panose="02010609060101010101" pitchFamily="49" charset="-122"/>
                <a:ea typeface="楷体" panose="02010609060101010101" pitchFamily="49" charset="-122"/>
              </a:rPr>
              <a:t>万元，视同销售货物收入</a:t>
            </a:r>
            <a:r>
              <a:rPr lang="en-US" altLang="zh-CN" b="1">
                <a:latin typeface="楷体" panose="02010609060101010101" pitchFamily="49" charset="-122"/>
                <a:ea typeface="楷体" panose="02010609060101010101" pitchFamily="49" charset="-122"/>
              </a:rPr>
              <a:t>600</a:t>
            </a:r>
            <a:r>
              <a:rPr lang="zh-CN" altLang="en-US" b="1">
                <a:latin typeface="楷体" panose="02010609060101010101" pitchFamily="49" charset="-122"/>
                <a:ea typeface="楷体" panose="02010609060101010101" pitchFamily="49" charset="-122"/>
              </a:rPr>
              <a:t>万元，转让商标所有权收入</a:t>
            </a:r>
            <a:r>
              <a:rPr lang="en-US" altLang="zh-CN" b="1">
                <a:latin typeface="楷体" panose="02010609060101010101" pitchFamily="49" charset="-122"/>
                <a:ea typeface="楷体" panose="02010609060101010101" pitchFamily="49" charset="-122"/>
              </a:rPr>
              <a:t>200</a:t>
            </a:r>
            <a:r>
              <a:rPr lang="zh-CN" altLang="en-US" b="1">
                <a:latin typeface="楷体" panose="02010609060101010101" pitchFamily="49" charset="-122"/>
                <a:ea typeface="楷体" panose="02010609060101010101" pitchFamily="49" charset="-122"/>
              </a:rPr>
              <a:t>万元，捐赠收入</a:t>
            </a:r>
            <a:r>
              <a:rPr lang="en-US" altLang="zh-CN" b="1">
                <a:latin typeface="楷体" panose="02010609060101010101" pitchFamily="49" charset="-122"/>
                <a:ea typeface="楷体" panose="02010609060101010101" pitchFamily="49" charset="-122"/>
              </a:rPr>
              <a:t>20</a:t>
            </a:r>
            <a:r>
              <a:rPr lang="zh-CN" altLang="en-US" b="1">
                <a:latin typeface="楷体" panose="02010609060101010101" pitchFamily="49" charset="-122"/>
                <a:ea typeface="楷体" panose="02010609060101010101" pitchFamily="49" charset="-122"/>
              </a:rPr>
              <a:t>万元，债务重组收益</a:t>
            </a:r>
            <a:r>
              <a:rPr lang="en-US" altLang="zh-CN" b="1">
                <a:latin typeface="楷体" panose="02010609060101010101" pitchFamily="49" charset="-122"/>
                <a:ea typeface="楷体" panose="02010609060101010101" pitchFamily="49" charset="-122"/>
              </a:rPr>
              <a:t>10</a:t>
            </a:r>
            <a:r>
              <a:rPr lang="zh-CN" altLang="en-US" b="1">
                <a:latin typeface="楷体" panose="02010609060101010101" pitchFamily="49" charset="-122"/>
                <a:ea typeface="楷体" panose="02010609060101010101" pitchFamily="49" charset="-122"/>
              </a:rPr>
              <a:t>万元，当年实际发生业务招待费</a:t>
            </a:r>
            <a:r>
              <a:rPr lang="en-US" altLang="zh-CN" b="1">
                <a:latin typeface="楷体" panose="02010609060101010101" pitchFamily="49" charset="-122"/>
                <a:ea typeface="楷体" panose="02010609060101010101" pitchFamily="49" charset="-122"/>
              </a:rPr>
              <a:t>30</a:t>
            </a:r>
            <a:r>
              <a:rPr lang="zh-CN" altLang="en-US" b="1">
                <a:latin typeface="楷体" panose="02010609060101010101" pitchFamily="49" charset="-122"/>
                <a:ea typeface="楷体" panose="02010609060101010101" pitchFamily="49" charset="-122"/>
              </a:rPr>
              <a:t>万元，该企业当年可在所得税前列支的业务招待费金额是多少？</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内容占位符 2">
            <a:extLst>
              <a:ext uri="{FF2B5EF4-FFF2-40B4-BE49-F238E27FC236}">
                <a16:creationId xmlns:a16="http://schemas.microsoft.com/office/drawing/2014/main" id="{EB26798A-D528-4CFB-8A9F-7495284B55D4}"/>
              </a:ext>
            </a:extLst>
          </p:cNvPr>
          <p:cNvSpPr>
            <a:spLocks noGrp="1"/>
          </p:cNvSpPr>
          <p:nvPr>
            <p:ph idx="1"/>
          </p:nvPr>
        </p:nvSpPr>
        <p:spPr>
          <a:xfrm>
            <a:off x="457200" y="549275"/>
            <a:ext cx="8229600" cy="5737225"/>
          </a:xfrm>
        </p:spPr>
        <p:txBody>
          <a:bodyPr/>
          <a:lstStyle/>
          <a:p>
            <a:r>
              <a:rPr lang="zh-CN" altLang="zh-CN"/>
              <a:t>【典型例题】（</a:t>
            </a:r>
            <a:r>
              <a:rPr lang="en-US" altLang="zh-CN"/>
              <a:t>2010</a:t>
            </a:r>
            <a:r>
              <a:rPr lang="zh-CN" altLang="zh-CN"/>
              <a:t>年单选题）</a:t>
            </a:r>
            <a:br>
              <a:rPr lang="en-US" altLang="zh-CN"/>
            </a:br>
            <a:r>
              <a:rPr lang="zh-CN" altLang="zh-CN"/>
              <a:t>　　</a:t>
            </a:r>
            <a:r>
              <a:rPr lang="en-US" altLang="zh-CN" sz="2800"/>
              <a:t>2008</a:t>
            </a:r>
            <a:r>
              <a:rPr lang="zh-CN" altLang="zh-CN" sz="2800"/>
              <a:t>年初</a:t>
            </a:r>
            <a:r>
              <a:rPr lang="en-US" altLang="zh-CN" sz="2800"/>
              <a:t>A</a:t>
            </a:r>
            <a:r>
              <a:rPr lang="zh-CN" altLang="zh-CN" sz="2800"/>
              <a:t>居民企业以实物资产</a:t>
            </a:r>
            <a:r>
              <a:rPr lang="en-US" altLang="zh-CN" sz="2800"/>
              <a:t>500</a:t>
            </a:r>
            <a:r>
              <a:rPr lang="zh-CN" altLang="zh-CN" sz="2800"/>
              <a:t>万元直接投资于</a:t>
            </a:r>
            <a:r>
              <a:rPr lang="en-US" altLang="zh-CN" sz="2800"/>
              <a:t>B</a:t>
            </a:r>
            <a:r>
              <a:rPr lang="zh-CN" altLang="zh-CN" sz="2800"/>
              <a:t>居民企业，取得</a:t>
            </a:r>
            <a:r>
              <a:rPr lang="en-US" altLang="zh-CN" sz="2800"/>
              <a:t>B</a:t>
            </a:r>
            <a:r>
              <a:rPr lang="zh-CN" altLang="zh-CN" sz="2800"/>
              <a:t>企业</a:t>
            </a:r>
            <a:r>
              <a:rPr lang="en-US" altLang="zh-CN" sz="2800"/>
              <a:t>30%</a:t>
            </a:r>
            <a:r>
              <a:rPr lang="zh-CN" altLang="zh-CN" sz="2800"/>
              <a:t>的股权。</a:t>
            </a:r>
            <a:r>
              <a:rPr lang="en-US" altLang="zh-CN" sz="2800"/>
              <a:t>2009</a:t>
            </a:r>
            <a:r>
              <a:rPr lang="zh-CN" altLang="zh-CN" sz="2800"/>
              <a:t>年</a:t>
            </a:r>
            <a:r>
              <a:rPr lang="en-US" altLang="zh-CN" sz="2800"/>
              <a:t>11</a:t>
            </a:r>
            <a:r>
              <a:rPr lang="zh-CN" altLang="zh-CN" sz="2800"/>
              <a:t>月，</a:t>
            </a:r>
            <a:r>
              <a:rPr lang="en-US" altLang="zh-CN" sz="2800"/>
              <a:t>A</a:t>
            </a:r>
            <a:r>
              <a:rPr lang="zh-CN" altLang="zh-CN" sz="2800"/>
              <a:t>企业将持有</a:t>
            </a:r>
            <a:r>
              <a:rPr lang="en-US" altLang="zh-CN" sz="2800"/>
              <a:t>B</a:t>
            </a:r>
            <a:r>
              <a:rPr lang="zh-CN" altLang="zh-CN" sz="2800"/>
              <a:t>企业的股权全部转让，取得收入</a:t>
            </a:r>
            <a:r>
              <a:rPr lang="en-US" altLang="zh-CN" sz="2800"/>
              <a:t>600</a:t>
            </a:r>
            <a:r>
              <a:rPr lang="zh-CN" altLang="zh-CN" sz="2800"/>
              <a:t>万元，转让时</a:t>
            </a:r>
            <a:r>
              <a:rPr lang="en-US" altLang="zh-CN" sz="2800"/>
              <a:t>B</a:t>
            </a:r>
            <a:r>
              <a:rPr lang="zh-CN" altLang="zh-CN" sz="2800"/>
              <a:t>企业在</a:t>
            </a:r>
            <a:r>
              <a:rPr lang="en-US" altLang="zh-CN" sz="2800"/>
              <a:t>A</a:t>
            </a:r>
            <a:r>
              <a:rPr lang="zh-CN" altLang="zh-CN" sz="2800"/>
              <a:t>企业投资期间形成的未分配利润为</a:t>
            </a:r>
            <a:r>
              <a:rPr lang="en-US" altLang="zh-CN" sz="2800"/>
              <a:t>400</a:t>
            </a:r>
            <a:r>
              <a:rPr lang="zh-CN" altLang="zh-CN" sz="2800"/>
              <a:t>万元。关于</a:t>
            </a:r>
            <a:r>
              <a:rPr lang="en-US" altLang="zh-CN" sz="2800"/>
              <a:t>A</a:t>
            </a:r>
            <a:r>
              <a:rPr lang="zh-CN" altLang="zh-CN" sz="2800"/>
              <a:t>企业该项投资业务的说法，正确的是（　）。</a:t>
            </a:r>
            <a:br>
              <a:rPr lang="en-US" altLang="zh-CN" sz="2800"/>
            </a:br>
            <a:r>
              <a:rPr lang="zh-CN" altLang="zh-CN" sz="2800"/>
              <a:t>　</a:t>
            </a:r>
            <a:r>
              <a:rPr lang="en-US" altLang="zh-CN" sz="2800"/>
              <a:t>A.A</a:t>
            </a:r>
            <a:r>
              <a:rPr lang="zh-CN" altLang="zh-CN" sz="2800"/>
              <a:t>企业取得投资转让所得</a:t>
            </a:r>
            <a:r>
              <a:rPr lang="en-US" altLang="zh-CN" sz="2800"/>
              <a:t>100</a:t>
            </a:r>
            <a:r>
              <a:rPr lang="zh-CN" altLang="zh-CN" sz="2800"/>
              <a:t>万元</a:t>
            </a:r>
            <a:br>
              <a:rPr lang="en-US" altLang="zh-CN" sz="2800"/>
            </a:br>
            <a:r>
              <a:rPr lang="zh-CN" altLang="zh-CN" sz="2800"/>
              <a:t>　</a:t>
            </a:r>
            <a:r>
              <a:rPr lang="en-US" altLang="zh-CN" sz="2800"/>
              <a:t>B.A</a:t>
            </a:r>
            <a:r>
              <a:rPr lang="zh-CN" altLang="zh-CN" sz="2800"/>
              <a:t>企业应确认投资的股息所得</a:t>
            </a:r>
            <a:r>
              <a:rPr lang="en-US" altLang="zh-CN" sz="2800"/>
              <a:t>400</a:t>
            </a:r>
            <a:r>
              <a:rPr lang="zh-CN" altLang="zh-CN" sz="2800"/>
              <a:t>万元</a:t>
            </a:r>
            <a:br>
              <a:rPr lang="en-US" altLang="zh-CN" sz="2800"/>
            </a:br>
            <a:r>
              <a:rPr lang="zh-CN" altLang="zh-CN" sz="2800"/>
              <a:t>　</a:t>
            </a:r>
            <a:r>
              <a:rPr lang="en-US" altLang="zh-CN" sz="2800"/>
              <a:t>C.A</a:t>
            </a:r>
            <a:r>
              <a:rPr lang="zh-CN" altLang="zh-CN" sz="2800"/>
              <a:t>企业应确认的应纳税所得额为－</a:t>
            </a:r>
            <a:r>
              <a:rPr lang="en-US" altLang="zh-CN" sz="2800"/>
              <a:t>20</a:t>
            </a:r>
            <a:r>
              <a:rPr lang="zh-CN" altLang="zh-CN" sz="2800"/>
              <a:t>万元</a:t>
            </a:r>
            <a:br>
              <a:rPr lang="en-US" altLang="zh-CN" sz="2800"/>
            </a:br>
            <a:r>
              <a:rPr lang="zh-CN" altLang="zh-CN" sz="2800"/>
              <a:t>　</a:t>
            </a:r>
            <a:r>
              <a:rPr lang="en-US" altLang="zh-CN" sz="2800"/>
              <a:t>D.A</a:t>
            </a:r>
            <a:r>
              <a:rPr lang="zh-CN" altLang="zh-CN" sz="2800"/>
              <a:t>企业投资转让所得应缴纳企业所得税</a:t>
            </a:r>
            <a:r>
              <a:rPr lang="en-US" altLang="zh-CN" sz="2800"/>
              <a:t>15</a:t>
            </a:r>
            <a:r>
              <a:rPr lang="zh-CN" altLang="zh-CN" sz="2800"/>
              <a:t>万元</a:t>
            </a:r>
            <a:endParaRPr lang="en-US" altLang="zh-CN" sz="2800"/>
          </a:p>
          <a:p>
            <a:r>
              <a:rPr lang="zh-CN" altLang="en-US" sz="2800"/>
              <a:t> </a:t>
            </a:r>
            <a:r>
              <a:rPr lang="en-US" altLang="zh-CN" sz="2800"/>
              <a:t>『</a:t>
            </a:r>
            <a:r>
              <a:rPr lang="zh-CN" altLang="en-US" sz="2800"/>
              <a:t>正确答案</a:t>
            </a:r>
            <a:r>
              <a:rPr lang="en-US" altLang="zh-CN" sz="2800"/>
              <a:t>』A</a:t>
            </a:r>
          </a:p>
          <a:p>
            <a:r>
              <a:rPr lang="en-US" altLang="zh-CN" sz="2400"/>
              <a:t>『</a:t>
            </a:r>
            <a:r>
              <a:rPr lang="zh-CN" altLang="en-US" sz="2400"/>
              <a:t>答案解析</a:t>
            </a:r>
            <a:r>
              <a:rPr lang="en-US" altLang="zh-CN" sz="2400"/>
              <a:t>』</a:t>
            </a:r>
            <a:r>
              <a:rPr lang="zh-CN" altLang="en-US" sz="2400"/>
              <a:t>投资转让所得＝</a:t>
            </a:r>
            <a:r>
              <a:rPr lang="en-US" altLang="zh-CN" sz="2400"/>
              <a:t>600</a:t>
            </a:r>
            <a:r>
              <a:rPr lang="zh-CN" altLang="en-US" sz="2400"/>
              <a:t>－</a:t>
            </a:r>
            <a:r>
              <a:rPr lang="en-US" altLang="zh-CN" sz="2400"/>
              <a:t>500</a:t>
            </a:r>
            <a:r>
              <a:rPr lang="zh-CN" altLang="en-US" sz="2400"/>
              <a:t>＝</a:t>
            </a:r>
            <a:r>
              <a:rPr lang="en-US" altLang="zh-CN" sz="2400"/>
              <a:t>100</a:t>
            </a:r>
            <a:r>
              <a:rPr lang="zh-CN" altLang="en-US" sz="2400"/>
              <a:t>万元。</a:t>
            </a:r>
          </a:p>
        </p:txBody>
      </p:sp>
      <p:sp>
        <p:nvSpPr>
          <p:cNvPr id="13315" name="Rectangle 1">
            <a:extLst>
              <a:ext uri="{FF2B5EF4-FFF2-40B4-BE49-F238E27FC236}">
                <a16:creationId xmlns:a16="http://schemas.microsoft.com/office/drawing/2014/main" id="{FBD40469-92A3-4B61-A80B-03C895295DA7}"/>
              </a:ext>
            </a:extLst>
          </p:cNvPr>
          <p:cNvSpPr>
            <a:spLocks noChangeArrowheads="1"/>
          </p:cNvSpPr>
          <p:nvPr/>
        </p:nvSpPr>
        <p:spPr bwMode="auto">
          <a:xfrm>
            <a:off x="762000" y="3783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endParaRPr lang="zh-CN" altLang="zh-CN"/>
          </a:p>
        </p:txBody>
      </p:sp>
    </p:spTree>
  </p:cSld>
  <p:clrMapOvr>
    <a:masterClrMapping/>
  </p:clrMapOvr>
  <p:transition>
    <p:random/>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0CE17A3-5922-4C52-AEE1-9559DE6BDD92}"/>
              </a:ext>
            </a:extLst>
          </p:cNvPr>
          <p:cNvSpPr>
            <a:spLocks noGrp="1"/>
          </p:cNvSpPr>
          <p:nvPr>
            <p:ph idx="1"/>
          </p:nvPr>
        </p:nvSpPr>
        <p:spPr>
          <a:xfrm>
            <a:off x="457200" y="1125538"/>
            <a:ext cx="8229600" cy="5160962"/>
          </a:xfrm>
        </p:spPr>
        <p:txBody>
          <a:bodyPr/>
          <a:lstStyle/>
          <a:p>
            <a:pPr>
              <a:defRPr/>
            </a:pPr>
            <a:r>
              <a:rPr lang="zh-CN" altLang="en-US" dirty="0"/>
              <a:t>答案：</a:t>
            </a:r>
            <a:endParaRPr lang="en-US" altLang="zh-CN" dirty="0"/>
          </a:p>
          <a:p>
            <a:pPr>
              <a:defRPr/>
            </a:pPr>
            <a:r>
              <a:rPr lang="zh-CN" altLang="en-US" dirty="0"/>
              <a:t>（</a:t>
            </a:r>
            <a:r>
              <a:rPr lang="en-US" altLang="zh-CN" dirty="0"/>
              <a:t>3000+100+300+600</a:t>
            </a:r>
            <a:r>
              <a:rPr lang="zh-CN" altLang="en-US" dirty="0"/>
              <a:t>）</a:t>
            </a:r>
            <a:r>
              <a:rPr lang="en-US" altLang="zh-CN" dirty="0">
                <a:latin typeface="宋体"/>
                <a:ea typeface="宋体"/>
              </a:rPr>
              <a:t>×0.5%=20</a:t>
            </a:r>
          </a:p>
          <a:p>
            <a:pPr>
              <a:defRPr/>
            </a:pPr>
            <a:r>
              <a:rPr lang="en-US" altLang="zh-CN" dirty="0">
                <a:latin typeface="Arial"/>
                <a:ea typeface="宋体"/>
                <a:cs typeface="Arial"/>
              </a:rPr>
              <a:t>&gt;</a:t>
            </a:r>
            <a:r>
              <a:rPr lang="en-US" altLang="zh-CN" dirty="0">
                <a:latin typeface="宋体"/>
                <a:ea typeface="宋体"/>
              </a:rPr>
              <a:t>30</a:t>
            </a:r>
            <a:r>
              <a:rPr lang="en-US" altLang="zh-CN" dirty="0">
                <a:latin typeface="Arial"/>
                <a:ea typeface="宋体"/>
                <a:cs typeface="Arial"/>
              </a:rPr>
              <a:t>×60%=18</a:t>
            </a:r>
            <a:r>
              <a:rPr lang="zh-CN" altLang="en-US" dirty="0">
                <a:latin typeface="Arial"/>
                <a:ea typeface="宋体"/>
                <a:cs typeface="Arial"/>
              </a:rPr>
              <a:t>（万元）</a:t>
            </a:r>
            <a:endParaRPr lang="en-US" altLang="zh-CN" dirty="0">
              <a:latin typeface="Arial"/>
              <a:ea typeface="宋体"/>
              <a:cs typeface="Arial"/>
            </a:endParaRPr>
          </a:p>
          <a:p>
            <a:pPr>
              <a:defRPr/>
            </a:pPr>
            <a:r>
              <a:rPr lang="zh-CN" altLang="en-US" dirty="0">
                <a:latin typeface="Arial"/>
                <a:ea typeface="宋体"/>
                <a:cs typeface="Arial"/>
              </a:rPr>
              <a:t>可以扣除的业务招待费为</a:t>
            </a:r>
            <a:r>
              <a:rPr lang="en-US" altLang="zh-CN" dirty="0">
                <a:latin typeface="Arial"/>
                <a:ea typeface="宋体"/>
                <a:cs typeface="Arial"/>
              </a:rPr>
              <a:t>18</a:t>
            </a:r>
            <a:r>
              <a:rPr lang="zh-CN" altLang="en-US" dirty="0">
                <a:latin typeface="Arial"/>
                <a:ea typeface="宋体"/>
                <a:cs typeface="Arial"/>
              </a:rPr>
              <a:t>万元</a:t>
            </a:r>
            <a:endParaRPr lang="en-US" altLang="zh-CN" dirty="0"/>
          </a:p>
          <a:p>
            <a:pPr>
              <a:defRPr/>
            </a:pPr>
            <a:r>
              <a:rPr lang="zh-CN" altLang="zh-CN" dirty="0"/>
              <a:t>（</a:t>
            </a:r>
            <a:r>
              <a:rPr lang="en-US" altLang="zh-CN" dirty="0"/>
              <a:t>3</a:t>
            </a:r>
            <a:r>
              <a:rPr lang="zh-CN" altLang="zh-CN" dirty="0"/>
              <a:t>）筹建期间发生的业务招待费的处理</a:t>
            </a:r>
            <a:br>
              <a:rPr lang="en-US" altLang="zh-CN" dirty="0"/>
            </a:br>
            <a:r>
              <a:rPr lang="zh-CN" altLang="zh-CN" dirty="0"/>
              <a:t>　　</a:t>
            </a:r>
            <a:r>
              <a:rPr lang="zh-CN" altLang="zh-CN" b="1" u="dbl" dirty="0">
                <a:latin typeface="楷体" pitchFamily="49" charset="-122"/>
                <a:ea typeface="楷体" pitchFamily="49" charset="-122"/>
              </a:rPr>
              <a:t>注意</a:t>
            </a:r>
            <a:r>
              <a:rPr lang="zh-CN" altLang="zh-CN" dirty="0">
                <a:latin typeface="楷体" pitchFamily="49" charset="-122"/>
                <a:ea typeface="楷体" pitchFamily="49" charset="-122"/>
              </a:rPr>
              <a:t>：筹建期间的业务招待费只有单一扣除标准。</a:t>
            </a:r>
            <a:br>
              <a:rPr lang="en-US" altLang="zh-CN" dirty="0">
                <a:latin typeface="楷体" pitchFamily="49" charset="-122"/>
                <a:ea typeface="楷体" pitchFamily="49" charset="-122"/>
              </a:rPr>
            </a:br>
            <a:r>
              <a:rPr lang="zh-CN" altLang="zh-CN" dirty="0">
                <a:latin typeface="楷体" pitchFamily="49" charset="-122"/>
                <a:ea typeface="楷体" pitchFamily="49" charset="-122"/>
              </a:rPr>
              <a:t>　　企业在筹建期间，发生的与筹办活动有关的业务招待费支出，</a:t>
            </a:r>
            <a:r>
              <a:rPr lang="zh-CN" altLang="zh-CN" b="1" u="dbl" dirty="0">
                <a:latin typeface="楷体" pitchFamily="49" charset="-122"/>
                <a:ea typeface="楷体" pitchFamily="49" charset="-122"/>
              </a:rPr>
              <a:t>可按实际发生额的</a:t>
            </a:r>
            <a:r>
              <a:rPr lang="en-US" altLang="zh-CN" b="1" u="dbl" dirty="0">
                <a:latin typeface="楷体" pitchFamily="49" charset="-122"/>
                <a:ea typeface="楷体" pitchFamily="49" charset="-122"/>
              </a:rPr>
              <a:t>60%</a:t>
            </a:r>
            <a:r>
              <a:rPr lang="zh-CN" altLang="zh-CN" b="1" u="dbl" dirty="0">
                <a:latin typeface="楷体" pitchFamily="49" charset="-122"/>
                <a:ea typeface="楷体" pitchFamily="49" charset="-122"/>
              </a:rPr>
              <a:t>计入企业筹办费，在税前扣除。</a:t>
            </a:r>
            <a:endParaRPr lang="zh-CN" altLang="zh-CN" dirty="0">
              <a:latin typeface="楷体" pitchFamily="49" charset="-122"/>
              <a:ea typeface="楷体" pitchFamily="49" charset="-122"/>
            </a:endParaRPr>
          </a:p>
          <a:p>
            <a:pPr>
              <a:defRPr/>
            </a:pPr>
            <a:endParaRPr lang="zh-CN" altLang="en-US" dirty="0"/>
          </a:p>
        </p:txBody>
      </p:sp>
    </p:spTree>
  </p:cSld>
  <p:clrMapOvr>
    <a:masterClrMapping/>
  </p:clrMapOvr>
  <p:transition>
    <p:random/>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灯片编号占位符 5">
            <a:extLst>
              <a:ext uri="{FF2B5EF4-FFF2-40B4-BE49-F238E27FC236}">
                <a16:creationId xmlns:a16="http://schemas.microsoft.com/office/drawing/2014/main" id="{36547216-EA93-40C2-97A5-981EFEF04BE6}"/>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E3BF6886-6838-45B9-BF1E-5C195C330679}" type="slidenum">
              <a:rPr lang="zh-CN" altLang="en-US" sz="1200" b="1">
                <a:solidFill>
                  <a:srgbClr val="FFFFFF"/>
                </a:solidFill>
                <a:ea typeface="宋体" panose="02010600030101010101" pitchFamily="2" charset="-122"/>
              </a:rPr>
              <a:pPr algn="ctr" eaLnBrk="1" hangingPunct="1">
                <a:lnSpc>
                  <a:spcPct val="80000"/>
                </a:lnSpc>
              </a:pPr>
              <a:t>121</a:t>
            </a:fld>
            <a:endParaRPr lang="en-US" altLang="zh-CN" sz="1200" b="1">
              <a:solidFill>
                <a:srgbClr val="FFFFFF"/>
              </a:solidFill>
              <a:ea typeface="宋体" panose="02010600030101010101" pitchFamily="2" charset="-122"/>
            </a:endParaRPr>
          </a:p>
        </p:txBody>
      </p:sp>
      <p:sp>
        <p:nvSpPr>
          <p:cNvPr id="121862" name="Rectangle 3">
            <a:extLst>
              <a:ext uri="{FF2B5EF4-FFF2-40B4-BE49-F238E27FC236}">
                <a16:creationId xmlns:a16="http://schemas.microsoft.com/office/drawing/2014/main" id="{BDF88697-763B-4731-82F9-B76C6AFB2679}"/>
              </a:ext>
            </a:extLst>
          </p:cNvPr>
          <p:cNvSpPr>
            <a:spLocks noGrp="1" noRot="1" noChangeArrowheads="1"/>
          </p:cNvSpPr>
          <p:nvPr>
            <p:ph sz="quarter" idx="4294967295"/>
          </p:nvPr>
        </p:nvSpPr>
        <p:spPr>
          <a:xfrm>
            <a:off x="179388" y="1341438"/>
            <a:ext cx="8785225" cy="5087937"/>
          </a:xfrm>
        </p:spPr>
        <p:txBody>
          <a:bodyPr/>
          <a:lstStyle/>
          <a:p>
            <a:pPr marL="319088" indent="-319088" algn="just" eaLnBrk="1" hangingPunct="1">
              <a:lnSpc>
                <a:spcPct val="75000"/>
              </a:lnSpc>
              <a:defRPr/>
            </a:pPr>
            <a:r>
              <a:rPr lang="en-US" altLang="zh-CN" b="1" dirty="0">
                <a:solidFill>
                  <a:srgbClr val="FF0000"/>
                </a:solidFill>
                <a:latin typeface="楷体_GB2312" pitchFamily="49" charset="-122"/>
                <a:ea typeface="楷体_GB2312" pitchFamily="49" charset="-122"/>
              </a:rPr>
              <a:t>6.</a:t>
            </a:r>
            <a:r>
              <a:rPr lang="zh-CN" altLang="en-US" b="1" dirty="0">
                <a:solidFill>
                  <a:srgbClr val="FF0000"/>
                </a:solidFill>
                <a:effectLst>
                  <a:outerShdw blurRad="38100" dist="38100" dir="2700000" algn="tl">
                    <a:srgbClr val="000000">
                      <a:alpha val="43137"/>
                    </a:srgbClr>
                  </a:outerShdw>
                </a:effectLst>
                <a:latin typeface="黑体" pitchFamily="49" charset="-122"/>
              </a:rPr>
              <a:t>广告和业务宣传费</a:t>
            </a:r>
            <a:endParaRPr lang="en-US" altLang="zh-CN" b="1" dirty="0">
              <a:solidFill>
                <a:srgbClr val="FF0000"/>
              </a:solidFill>
              <a:effectLst>
                <a:outerShdw blurRad="38100" dist="38100" dir="2700000" algn="tl">
                  <a:srgbClr val="000000">
                    <a:alpha val="43137"/>
                  </a:srgbClr>
                </a:outerShdw>
              </a:effectLst>
              <a:latin typeface="黑体" pitchFamily="49" charset="-122"/>
            </a:endParaRPr>
          </a:p>
          <a:p>
            <a:pPr marL="0" indent="0" algn="just" eaLnBrk="1" hangingPunct="1">
              <a:lnSpc>
                <a:spcPct val="75000"/>
              </a:lnSpc>
              <a:buFont typeface="Wingdings 2" panose="05020102010507070707" pitchFamily="18" charset="2"/>
              <a:buNone/>
              <a:defRPr/>
            </a:pPr>
            <a:endParaRPr lang="en-US" altLang="zh-CN" sz="2800" b="1" dirty="0">
              <a:latin typeface="楷体" pitchFamily="49" charset="-122"/>
              <a:ea typeface="楷体" pitchFamily="49" charset="-122"/>
            </a:endParaRPr>
          </a:p>
          <a:p>
            <a:pPr marL="319088" indent="-319088" algn="just" eaLnBrk="1" hangingPunct="1">
              <a:lnSpc>
                <a:spcPct val="75000"/>
              </a:lnSpc>
              <a:defRPr/>
            </a:pPr>
            <a:r>
              <a:rPr lang="zh-CN" altLang="en-US" sz="3600" b="1" dirty="0">
                <a:latin typeface="楷体" pitchFamily="49" charset="-122"/>
                <a:ea typeface="楷体" pitchFamily="49" charset="-122"/>
              </a:rPr>
              <a:t>不超过</a:t>
            </a:r>
            <a:r>
              <a:rPr lang="zh-CN" altLang="en-US" sz="3600" b="1" dirty="0">
                <a:solidFill>
                  <a:srgbClr val="FF0000"/>
                </a:solidFill>
                <a:latin typeface="楷体" pitchFamily="49" charset="-122"/>
                <a:ea typeface="楷体" pitchFamily="49" charset="-122"/>
              </a:rPr>
              <a:t>当年销售（营业）收入</a:t>
            </a:r>
            <a:r>
              <a:rPr lang="en-US" altLang="zh-CN" sz="3600" b="1" dirty="0">
                <a:solidFill>
                  <a:srgbClr val="FF0000"/>
                </a:solidFill>
                <a:latin typeface="楷体" pitchFamily="49" charset="-122"/>
                <a:ea typeface="楷体" pitchFamily="49" charset="-122"/>
              </a:rPr>
              <a:t>15﹪</a:t>
            </a:r>
            <a:r>
              <a:rPr lang="zh-CN" altLang="en-US" sz="3600" b="1" dirty="0">
                <a:latin typeface="楷体" pitchFamily="49" charset="-122"/>
                <a:ea typeface="楷体" pitchFamily="49" charset="-122"/>
              </a:rPr>
              <a:t>的部分，准予扣除</a:t>
            </a:r>
            <a:endParaRPr lang="en-US" altLang="zh-CN" sz="3600" b="1" dirty="0">
              <a:solidFill>
                <a:srgbClr val="3333CC"/>
              </a:solidFill>
              <a:effectLst>
                <a:outerShdw blurRad="38100" dist="38100" dir="2700000" algn="tl">
                  <a:srgbClr val="000000">
                    <a:alpha val="43137"/>
                  </a:srgbClr>
                </a:outerShdw>
              </a:effectLst>
              <a:latin typeface="楷体" pitchFamily="49" charset="-122"/>
              <a:ea typeface="楷体" pitchFamily="49" charset="-122"/>
            </a:endParaRPr>
          </a:p>
          <a:p>
            <a:pPr marL="0" indent="0" algn="just" eaLnBrk="1" hangingPunct="1">
              <a:lnSpc>
                <a:spcPct val="75000"/>
              </a:lnSpc>
              <a:buFont typeface="Wingdings 2" panose="05020102010507070707" pitchFamily="18" charset="2"/>
              <a:buNone/>
              <a:defRPr/>
            </a:pPr>
            <a:endParaRPr lang="en-US" altLang="zh-CN" sz="3600" b="1" dirty="0">
              <a:solidFill>
                <a:srgbClr val="3333CC"/>
              </a:solidFill>
              <a:effectLst>
                <a:outerShdw blurRad="38100" dist="38100" dir="2700000" algn="tl">
                  <a:srgbClr val="000000">
                    <a:alpha val="43137"/>
                  </a:srgbClr>
                </a:outerShdw>
              </a:effectLst>
              <a:latin typeface="楷体" pitchFamily="49" charset="-122"/>
              <a:ea typeface="楷体" pitchFamily="49" charset="-122"/>
            </a:endParaRPr>
          </a:p>
          <a:p>
            <a:pPr marL="319088" indent="-319088" algn="just" eaLnBrk="1" hangingPunct="1">
              <a:lnSpc>
                <a:spcPct val="75000"/>
              </a:lnSpc>
              <a:defRPr/>
            </a:pPr>
            <a:r>
              <a:rPr lang="zh-CN" altLang="zh-CN" sz="2800" b="1" dirty="0">
                <a:solidFill>
                  <a:srgbClr val="FF0000"/>
                </a:solidFill>
                <a:latin typeface="楷体" pitchFamily="49" charset="-122"/>
                <a:ea typeface="楷体" pitchFamily="49" charset="-122"/>
              </a:rPr>
              <a:t>广告费：</a:t>
            </a:r>
            <a:r>
              <a:rPr lang="zh-CN" altLang="zh-CN" sz="2800" dirty="0">
                <a:latin typeface="楷体" pitchFamily="49" charset="-122"/>
                <a:ea typeface="楷体" pitchFamily="49" charset="-122"/>
              </a:rPr>
              <a:t>是通过广告媒体制作并传播的相关费用。</a:t>
            </a:r>
            <a:endParaRPr lang="en-US" altLang="zh-CN" sz="2800" dirty="0">
              <a:latin typeface="楷体" pitchFamily="49" charset="-122"/>
              <a:ea typeface="楷体" pitchFamily="49" charset="-122"/>
            </a:endParaRPr>
          </a:p>
          <a:p>
            <a:pPr marL="0" indent="0" eaLnBrk="1" hangingPunct="1">
              <a:lnSpc>
                <a:spcPct val="75000"/>
              </a:lnSpc>
              <a:buFont typeface="Wingdings 2" panose="05020102010507070707" pitchFamily="18" charset="2"/>
              <a:buNone/>
              <a:defRPr/>
            </a:pPr>
            <a:r>
              <a:rPr lang="zh-CN" altLang="en-US" sz="2400" dirty="0">
                <a:latin typeface="楷体" pitchFamily="49" charset="-122"/>
                <a:ea typeface="楷体" pitchFamily="49" charset="-122"/>
              </a:rPr>
              <a:t>（</a:t>
            </a:r>
            <a:r>
              <a:rPr lang="zh-CN" altLang="en-US" sz="2400" b="1" dirty="0">
                <a:latin typeface="楷体" pitchFamily="49" charset="-122"/>
                <a:ea typeface="楷体" pitchFamily="49" charset="-122"/>
              </a:rPr>
              <a:t>通过工商部门批准的专门机构制作；已实际支付费用，并已取得相应发票；通过一定的媒体传播）</a:t>
            </a:r>
            <a:br>
              <a:rPr lang="en-US" altLang="zh-CN" sz="2400" dirty="0">
                <a:latin typeface="楷体" pitchFamily="49" charset="-122"/>
                <a:ea typeface="楷体" pitchFamily="49" charset="-122"/>
              </a:rPr>
            </a:br>
            <a:r>
              <a:rPr lang="zh-CN" altLang="zh-CN" sz="2800" b="1" dirty="0">
                <a:solidFill>
                  <a:srgbClr val="FF0000"/>
                </a:solidFill>
                <a:latin typeface="楷体" pitchFamily="49" charset="-122"/>
                <a:ea typeface="楷体" pitchFamily="49" charset="-122"/>
              </a:rPr>
              <a:t>业务宣传费：</a:t>
            </a:r>
            <a:r>
              <a:rPr lang="zh-CN" altLang="zh-CN" sz="2800" dirty="0">
                <a:latin typeface="楷体" pitchFamily="49" charset="-122"/>
                <a:ea typeface="楷体" pitchFamily="49" charset="-122"/>
              </a:rPr>
              <a:t>宣传页或手册、宣传活动等相关费用。</a:t>
            </a:r>
            <a:endParaRPr lang="en-US" altLang="zh-CN" sz="2800" dirty="0">
              <a:latin typeface="楷体" pitchFamily="49" charset="-122"/>
              <a:ea typeface="楷体" pitchFamily="49" charset="-122"/>
            </a:endParaRPr>
          </a:p>
          <a:p>
            <a:pPr marL="0" indent="0" algn="just" eaLnBrk="1" hangingPunct="1">
              <a:lnSpc>
                <a:spcPct val="75000"/>
              </a:lnSpc>
              <a:buFont typeface="Wingdings 2" panose="05020102010507070707" pitchFamily="18" charset="2"/>
              <a:buNone/>
              <a:defRPr/>
            </a:pPr>
            <a:endParaRPr lang="en-US" b="1" dirty="0">
              <a:solidFill>
                <a:srgbClr val="3333CC"/>
              </a:solidFill>
              <a:effectLst>
                <a:outerShdw blurRad="38100" dist="38100" dir="2700000" algn="tl">
                  <a:srgbClr val="000000">
                    <a:alpha val="43137"/>
                  </a:srgbClr>
                </a:outerShdw>
              </a:effectLst>
              <a:latin typeface="楷体" pitchFamily="49" charset="-122"/>
              <a:ea typeface="楷体" pitchFamily="49" charset="-122"/>
            </a:endParaRPr>
          </a:p>
          <a:p>
            <a:pPr marL="319088" indent="-319088" algn="just" eaLnBrk="1" hangingPunct="1">
              <a:lnSpc>
                <a:spcPct val="75000"/>
              </a:lnSpc>
              <a:defRPr/>
            </a:pPr>
            <a:r>
              <a:rPr lang="zh-CN" altLang="en-US" sz="2800" b="1" dirty="0">
                <a:solidFill>
                  <a:srgbClr val="FF0000"/>
                </a:solidFill>
                <a:latin typeface="黑体" pitchFamily="49" charset="-122"/>
              </a:rPr>
              <a:t>广告费支出</a:t>
            </a:r>
            <a:r>
              <a:rPr lang="zh-CN" altLang="en-US" sz="2800" b="1" dirty="0">
                <a:latin typeface="黑体" pitchFamily="49" charset="-122"/>
              </a:rPr>
              <a:t>应与</a:t>
            </a:r>
            <a:r>
              <a:rPr lang="zh-CN" altLang="en-US" sz="2800" b="1" dirty="0">
                <a:solidFill>
                  <a:srgbClr val="FF0000"/>
                </a:solidFill>
                <a:latin typeface="黑体" pitchFamily="49" charset="-122"/>
              </a:rPr>
              <a:t>赞助支出</a:t>
            </a:r>
            <a:r>
              <a:rPr lang="zh-CN" altLang="en-US" sz="2800" b="1" dirty="0">
                <a:latin typeface="黑体" pitchFamily="49" charset="-122"/>
              </a:rPr>
              <a:t>严格区分。</a:t>
            </a:r>
            <a:endParaRPr lang="en-US" altLang="zh-CN" sz="2800" b="1" dirty="0">
              <a:latin typeface="黑体" pitchFamily="49" charset="-122"/>
            </a:endParaRPr>
          </a:p>
          <a:p>
            <a:pPr marL="319088" indent="-319088" algn="just" eaLnBrk="1" hangingPunct="1">
              <a:lnSpc>
                <a:spcPct val="75000"/>
              </a:lnSpc>
              <a:defRPr/>
            </a:pPr>
            <a:r>
              <a:rPr lang="zh-CN" altLang="zh-CN" sz="2800" dirty="0">
                <a:latin typeface="楷体" pitchFamily="49" charset="-122"/>
                <a:ea typeface="楷体" pitchFamily="49" charset="-122"/>
              </a:rPr>
              <a:t>赞助支出：企业支持其他主体活动的</a:t>
            </a:r>
            <a:r>
              <a:rPr lang="zh-CN" altLang="en-US" sz="2800" dirty="0">
                <a:latin typeface="楷体" pitchFamily="49" charset="-122"/>
                <a:ea typeface="楷体" pitchFamily="49" charset="-122"/>
              </a:rPr>
              <a:t>非广告性</a:t>
            </a:r>
            <a:r>
              <a:rPr lang="zh-CN" altLang="zh-CN" sz="2800" dirty="0">
                <a:latin typeface="楷体" pitchFamily="49" charset="-122"/>
                <a:ea typeface="楷体" pitchFamily="49" charset="-122"/>
              </a:rPr>
              <a:t>支出。</a:t>
            </a:r>
            <a:r>
              <a:rPr lang="zh-CN" altLang="en-US" sz="2800" dirty="0">
                <a:latin typeface="楷体" pitchFamily="49" charset="-122"/>
                <a:ea typeface="楷体" pitchFamily="49" charset="-122"/>
              </a:rPr>
              <a:t>（不得扣除）</a:t>
            </a:r>
            <a:endParaRPr lang="zh-CN" altLang="en-US" sz="2800" b="1" dirty="0">
              <a:latin typeface="楷体" pitchFamily="49" charset="-122"/>
              <a:ea typeface="楷体" pitchFamily="49" charset="-122"/>
            </a:endParaRPr>
          </a:p>
          <a:p>
            <a:pPr marL="319088" indent="-319088" algn="just" eaLnBrk="1" hangingPunct="1">
              <a:lnSpc>
                <a:spcPct val="75000"/>
              </a:lnSpc>
              <a:defRPr/>
            </a:pPr>
            <a:endParaRPr lang="en-US" altLang="zh-CN" sz="2800" b="1" dirty="0">
              <a:latin typeface="黑体" pitchFamily="49" charset="-122"/>
            </a:endParaRPr>
          </a:p>
        </p:txBody>
      </p:sp>
      <p:pic>
        <p:nvPicPr>
          <p:cNvPr id="124932" name="Picture 7" descr="http://p0.so.qhimg.com/bdr/_240_/t012cf1be3723c88560.jpg">
            <a:extLst>
              <a:ext uri="{FF2B5EF4-FFF2-40B4-BE49-F238E27FC236}">
                <a16:creationId xmlns:a16="http://schemas.microsoft.com/office/drawing/2014/main" id="{3C55C9F4-8DC4-412E-BAE4-E53DF456B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15888"/>
            <a:ext cx="3457575"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灯片编号占位符 6">
            <a:extLst>
              <a:ext uri="{FF2B5EF4-FFF2-40B4-BE49-F238E27FC236}">
                <a16:creationId xmlns:a16="http://schemas.microsoft.com/office/drawing/2014/main" id="{3F2FC6B2-C2BC-4B0C-8CC7-0AB0C39C2E1E}"/>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F19DED19-9449-40E9-BA56-14A1A1CE1C12}" type="slidenum">
              <a:rPr lang="zh-CN" altLang="en-US" sz="1200" b="1">
                <a:solidFill>
                  <a:srgbClr val="FFFFFF"/>
                </a:solidFill>
                <a:ea typeface="宋体" panose="02010600030101010101" pitchFamily="2" charset="-122"/>
              </a:rPr>
              <a:pPr algn="ctr" eaLnBrk="1" hangingPunct="1">
                <a:lnSpc>
                  <a:spcPct val="80000"/>
                </a:lnSpc>
              </a:pPr>
              <a:t>122</a:t>
            </a:fld>
            <a:endParaRPr lang="en-US" altLang="zh-CN" sz="1200" b="1">
              <a:solidFill>
                <a:srgbClr val="FFFFFF"/>
              </a:solidFill>
              <a:ea typeface="宋体" panose="02010600030101010101" pitchFamily="2" charset="-122"/>
            </a:endParaRPr>
          </a:p>
        </p:txBody>
      </p:sp>
      <p:sp>
        <p:nvSpPr>
          <p:cNvPr id="126979" name="Rectangle 3">
            <a:extLst>
              <a:ext uri="{FF2B5EF4-FFF2-40B4-BE49-F238E27FC236}">
                <a16:creationId xmlns:a16="http://schemas.microsoft.com/office/drawing/2014/main" id="{849CC142-7F68-4163-92CA-6C660682A566}"/>
              </a:ext>
            </a:extLst>
          </p:cNvPr>
          <p:cNvSpPr>
            <a:spLocks noGrp="1" noRot="1" noChangeArrowheads="1"/>
          </p:cNvSpPr>
          <p:nvPr>
            <p:ph sz="quarter" idx="4294967295"/>
          </p:nvPr>
        </p:nvSpPr>
        <p:spPr>
          <a:xfrm>
            <a:off x="457200" y="404813"/>
            <a:ext cx="8229600" cy="5849937"/>
          </a:xfrm>
        </p:spPr>
        <p:txBody>
          <a:bodyPr/>
          <a:lstStyle/>
          <a:p>
            <a:pPr marL="319088" indent="-319088" eaLnBrk="1" hangingPunct="1">
              <a:defRPr/>
            </a:pPr>
            <a:r>
              <a:rPr lang="en-US" altLang="zh-CN" sz="2800" b="1" dirty="0">
                <a:solidFill>
                  <a:srgbClr val="FF0000"/>
                </a:solidFill>
                <a:latin typeface="楷体_GB2312" pitchFamily="1" charset="-122"/>
                <a:ea typeface="楷体_GB2312" pitchFamily="1" charset="-122"/>
              </a:rPr>
              <a:t>【</a:t>
            </a:r>
            <a:r>
              <a:rPr lang="zh-CN" altLang="en-US" sz="2800" b="1" dirty="0">
                <a:solidFill>
                  <a:srgbClr val="FF0000"/>
                </a:solidFill>
                <a:latin typeface="楷体_GB2312" pitchFamily="1" charset="-122"/>
                <a:ea typeface="楷体_GB2312" pitchFamily="1" charset="-122"/>
              </a:rPr>
              <a:t>提示</a:t>
            </a:r>
            <a:r>
              <a:rPr lang="en-US" altLang="zh-CN" sz="2800" b="1" dirty="0">
                <a:solidFill>
                  <a:srgbClr val="FF0000"/>
                </a:solidFill>
                <a:latin typeface="楷体_GB2312" pitchFamily="1" charset="-122"/>
                <a:ea typeface="楷体_GB2312" pitchFamily="1" charset="-122"/>
              </a:rPr>
              <a:t>1】</a:t>
            </a:r>
            <a:r>
              <a:rPr lang="zh-CN" altLang="en-US" sz="2800" b="1" dirty="0">
                <a:latin typeface="楷体_GB2312" pitchFamily="1" charset="-122"/>
                <a:ea typeface="楷体_GB2312" pitchFamily="1" charset="-122"/>
              </a:rPr>
              <a:t>广宣费超过部分，准予在以后纳税年度结转扣除。（无年限的限制）</a:t>
            </a:r>
            <a:endParaRPr lang="en-US" altLang="zh-CN" sz="2800" b="1" dirty="0">
              <a:latin typeface="楷体_GB2312" pitchFamily="1" charset="-122"/>
              <a:ea typeface="楷体_GB2312" pitchFamily="1" charset="-122"/>
            </a:endParaRPr>
          </a:p>
          <a:p>
            <a:pPr marL="319088" indent="-319088" eaLnBrk="1" hangingPunct="1">
              <a:defRPr/>
            </a:pPr>
            <a:r>
              <a:rPr lang="en-US" altLang="zh-CN" sz="2800" b="1" dirty="0">
                <a:solidFill>
                  <a:srgbClr val="FF0000"/>
                </a:solidFill>
                <a:latin typeface="楷体_GB2312" pitchFamily="1" charset="-122"/>
                <a:ea typeface="楷体_GB2312" pitchFamily="1" charset="-122"/>
              </a:rPr>
              <a:t>【</a:t>
            </a:r>
            <a:r>
              <a:rPr lang="zh-CN" altLang="en-US" sz="2800" b="1" dirty="0">
                <a:solidFill>
                  <a:srgbClr val="FF0000"/>
                </a:solidFill>
                <a:latin typeface="楷体_GB2312" pitchFamily="1" charset="-122"/>
                <a:ea typeface="楷体_GB2312" pitchFamily="1" charset="-122"/>
              </a:rPr>
              <a:t>提示</a:t>
            </a:r>
            <a:r>
              <a:rPr lang="en-US" altLang="zh-CN" sz="2800" b="1" dirty="0">
                <a:solidFill>
                  <a:srgbClr val="FF0000"/>
                </a:solidFill>
                <a:latin typeface="楷体_GB2312" pitchFamily="1" charset="-122"/>
                <a:ea typeface="楷体_GB2312" pitchFamily="1" charset="-122"/>
              </a:rPr>
              <a:t>2】</a:t>
            </a:r>
            <a:r>
              <a:rPr lang="zh-CN" altLang="en-US" sz="2800" b="1" dirty="0">
                <a:latin typeface="楷体_GB2312" pitchFamily="1" charset="-122"/>
                <a:ea typeface="楷体_GB2312" pitchFamily="1" charset="-122"/>
              </a:rPr>
              <a:t>业务招待费和广宣费计税基数是一样的“三作二不作”：</a:t>
            </a:r>
          </a:p>
          <a:p>
            <a:pPr marL="319088" indent="-319088" eaLnBrk="1" hangingPunct="1">
              <a:defRPr/>
            </a:pPr>
            <a:r>
              <a:rPr lang="zh-CN" altLang="en-US" sz="2800" b="1" dirty="0">
                <a:latin typeface="楷体_GB2312" pitchFamily="1" charset="-122"/>
                <a:ea typeface="楷体_GB2312" pitchFamily="1" charset="-122"/>
              </a:rPr>
              <a:t>　</a:t>
            </a:r>
            <a:r>
              <a:rPr lang="zh-CN" altLang="en-US" sz="2400" b="1" dirty="0">
                <a:latin typeface="楷体" pitchFamily="49" charset="-122"/>
                <a:ea typeface="楷体" pitchFamily="49" charset="-122"/>
              </a:rPr>
              <a:t>三作：主营业务收入、其他业务收入和视同销售收入</a:t>
            </a:r>
          </a:p>
          <a:p>
            <a:pPr marL="319088" indent="-319088" eaLnBrk="1" hangingPunct="1">
              <a:defRPr/>
            </a:pPr>
            <a:r>
              <a:rPr lang="zh-CN" altLang="en-US" sz="2400" b="1" dirty="0">
                <a:latin typeface="楷体" pitchFamily="49" charset="-122"/>
                <a:ea typeface="楷体" pitchFamily="49" charset="-122"/>
              </a:rPr>
              <a:t>　二不作：营业外收入和投资收益</a:t>
            </a:r>
          </a:p>
          <a:p>
            <a:pPr marL="319088" indent="-319088" eaLnBrk="1" hangingPunct="1">
              <a:defRPr/>
            </a:pPr>
            <a:endParaRPr lang="en-US" altLang="zh-CN" sz="2800" b="1" dirty="0">
              <a:latin typeface="楷体_GB2312" pitchFamily="1" charset="-122"/>
              <a:ea typeface="楷体_GB2312" pitchFamily="1" charset="-122"/>
            </a:endParaRPr>
          </a:p>
          <a:p>
            <a:pPr marL="0" indent="0" eaLnBrk="1" hangingPunct="1">
              <a:buFont typeface="Wingdings 2" panose="05020102010507070707" pitchFamily="18" charset="2"/>
              <a:buNone/>
              <a:defRPr/>
            </a:pPr>
            <a:r>
              <a:rPr lang="zh-CN" altLang="en-US" sz="2800" b="1" dirty="0">
                <a:latin typeface="楷体_GB2312" pitchFamily="1" charset="-122"/>
                <a:ea typeface="楷体_GB2312" pitchFamily="1" charset="-122"/>
              </a:rPr>
              <a:t>财税</a:t>
            </a:r>
            <a:r>
              <a:rPr lang="en-US" altLang="zh-CN" sz="2800" b="1" dirty="0">
                <a:latin typeface="楷体_GB2312" pitchFamily="1" charset="-122"/>
                <a:ea typeface="楷体_GB2312" pitchFamily="1" charset="-122"/>
              </a:rPr>
              <a:t>【2017】41</a:t>
            </a:r>
            <a:r>
              <a:rPr lang="zh-CN" altLang="en-US" sz="2800" b="1" dirty="0">
                <a:latin typeface="楷体_GB2312" pitchFamily="1" charset="-122"/>
                <a:ea typeface="楷体_GB2312" pitchFamily="1" charset="-122"/>
              </a:rPr>
              <a:t>号文</a:t>
            </a:r>
            <a:endParaRPr lang="en-US" altLang="zh-CN" sz="2800" b="1" dirty="0">
              <a:latin typeface="楷体_GB2312" pitchFamily="1" charset="-122"/>
              <a:ea typeface="楷体_GB2312" pitchFamily="1" charset="-122"/>
            </a:endParaRPr>
          </a:p>
          <a:p>
            <a:pPr marL="319088" indent="-319088" eaLnBrk="1" hangingPunct="1">
              <a:defRPr/>
            </a:pPr>
            <a:r>
              <a:rPr lang="en-US" altLang="zh-CN" sz="2800" b="1" dirty="0">
                <a:solidFill>
                  <a:srgbClr val="FF0000"/>
                </a:solidFill>
                <a:latin typeface="楷体_GB2312" pitchFamily="1" charset="-122"/>
                <a:ea typeface="楷体_GB2312" pitchFamily="1" charset="-122"/>
              </a:rPr>
              <a:t>【</a:t>
            </a:r>
            <a:r>
              <a:rPr lang="zh-CN" altLang="en-US" sz="2800" b="1" dirty="0">
                <a:solidFill>
                  <a:srgbClr val="FF0000"/>
                </a:solidFill>
                <a:latin typeface="楷体_GB2312" pitchFamily="1" charset="-122"/>
                <a:ea typeface="楷体_GB2312" pitchFamily="1" charset="-122"/>
              </a:rPr>
              <a:t>特例</a:t>
            </a:r>
            <a:r>
              <a:rPr lang="en-US" altLang="zh-CN" sz="2800" b="1" dirty="0">
                <a:solidFill>
                  <a:srgbClr val="FF0000"/>
                </a:solidFill>
                <a:latin typeface="楷体_GB2312" pitchFamily="1" charset="-122"/>
                <a:ea typeface="楷体_GB2312" pitchFamily="1" charset="-122"/>
              </a:rPr>
              <a:t>1】</a:t>
            </a:r>
            <a:r>
              <a:rPr lang="zh-CN" altLang="en-US" sz="2800" b="1" dirty="0">
                <a:latin typeface="楷体" pitchFamily="49" charset="-122"/>
                <a:ea typeface="楷体" pitchFamily="49" charset="-122"/>
              </a:rPr>
              <a:t>对</a:t>
            </a:r>
            <a:r>
              <a:rPr lang="zh-CN" altLang="en-US" sz="2800" b="1" dirty="0">
                <a:solidFill>
                  <a:srgbClr val="FF0000"/>
                </a:solidFill>
                <a:latin typeface="楷体" pitchFamily="49" charset="-122"/>
                <a:ea typeface="楷体" pitchFamily="49" charset="-122"/>
              </a:rPr>
              <a:t>化妆品制造与销售</a:t>
            </a:r>
            <a:r>
              <a:rPr lang="zh-CN" altLang="en-US" sz="2800" b="1" dirty="0">
                <a:latin typeface="楷体" pitchFamily="49" charset="-122"/>
                <a:ea typeface="楷体" pitchFamily="49" charset="-122"/>
              </a:rPr>
              <a:t>、</a:t>
            </a:r>
            <a:r>
              <a:rPr lang="zh-CN" altLang="en-US" sz="2800" b="1" dirty="0">
                <a:solidFill>
                  <a:srgbClr val="FF0000"/>
                </a:solidFill>
                <a:latin typeface="楷体" pitchFamily="49" charset="-122"/>
                <a:ea typeface="楷体" pitchFamily="49" charset="-122"/>
              </a:rPr>
              <a:t>医药制造</a:t>
            </a:r>
            <a:r>
              <a:rPr lang="zh-CN" altLang="en-US" sz="2800" b="1" dirty="0">
                <a:latin typeface="楷体" pitchFamily="49" charset="-122"/>
                <a:ea typeface="楷体" pitchFamily="49" charset="-122"/>
              </a:rPr>
              <a:t>和</a:t>
            </a:r>
            <a:r>
              <a:rPr lang="zh-CN" altLang="en-US" sz="2800" b="1" dirty="0">
                <a:solidFill>
                  <a:srgbClr val="FF0000"/>
                </a:solidFill>
                <a:latin typeface="楷体" pitchFamily="49" charset="-122"/>
                <a:ea typeface="楷体" pitchFamily="49" charset="-122"/>
              </a:rPr>
              <a:t>饮料制造</a:t>
            </a: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不含酒类制造，下同</a:t>
            </a: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企业发生的广告费和业务宣传费支出，不超过</a:t>
            </a:r>
            <a:r>
              <a:rPr lang="zh-CN" altLang="en-US" sz="2800" b="1" dirty="0">
                <a:solidFill>
                  <a:srgbClr val="FF0000"/>
                </a:solidFill>
                <a:latin typeface="楷体" pitchFamily="49" charset="-122"/>
                <a:ea typeface="楷体" pitchFamily="49" charset="-122"/>
              </a:rPr>
              <a:t>当年销售</a:t>
            </a:r>
            <a:r>
              <a:rPr lang="en-US" altLang="zh-CN" sz="2800" b="1" dirty="0">
                <a:solidFill>
                  <a:srgbClr val="FF0000"/>
                </a:solidFill>
                <a:latin typeface="楷体" pitchFamily="49" charset="-122"/>
                <a:ea typeface="楷体" pitchFamily="49" charset="-122"/>
              </a:rPr>
              <a:t>(</a:t>
            </a:r>
            <a:r>
              <a:rPr lang="zh-CN" altLang="en-US" sz="2800" b="1" dirty="0">
                <a:solidFill>
                  <a:srgbClr val="FF0000"/>
                </a:solidFill>
                <a:latin typeface="楷体" pitchFamily="49" charset="-122"/>
                <a:ea typeface="楷体" pitchFamily="49" charset="-122"/>
              </a:rPr>
              <a:t>营业</a:t>
            </a:r>
            <a:r>
              <a:rPr lang="en-US" altLang="zh-CN" sz="2800" b="1" dirty="0">
                <a:solidFill>
                  <a:srgbClr val="FF0000"/>
                </a:solidFill>
                <a:latin typeface="楷体" pitchFamily="49" charset="-122"/>
                <a:ea typeface="楷体" pitchFamily="49" charset="-122"/>
              </a:rPr>
              <a:t>)</a:t>
            </a:r>
            <a:r>
              <a:rPr lang="zh-CN" altLang="en-US" sz="2800" b="1" dirty="0">
                <a:solidFill>
                  <a:srgbClr val="FF0000"/>
                </a:solidFill>
                <a:latin typeface="楷体" pitchFamily="49" charset="-122"/>
                <a:ea typeface="楷体" pitchFamily="49" charset="-122"/>
              </a:rPr>
              <a:t>收入</a:t>
            </a:r>
            <a:r>
              <a:rPr lang="en-US" altLang="zh-CN" sz="2800" b="1" dirty="0">
                <a:solidFill>
                  <a:srgbClr val="FF0000"/>
                </a:solidFill>
                <a:latin typeface="楷体" pitchFamily="49" charset="-122"/>
                <a:ea typeface="楷体" pitchFamily="49" charset="-122"/>
              </a:rPr>
              <a:t>30%</a:t>
            </a:r>
            <a:r>
              <a:rPr lang="zh-CN" altLang="en-US" sz="2800" b="1" dirty="0">
                <a:latin typeface="楷体" pitchFamily="49" charset="-122"/>
                <a:ea typeface="楷体" pitchFamily="49" charset="-122"/>
              </a:rPr>
              <a:t>的部分，准予扣除；超过部分，准予在以后纳税年度结转扣除。（</a:t>
            </a:r>
            <a:r>
              <a:rPr lang="en-US" altLang="zh-CN" sz="2800" b="1" dirty="0">
                <a:latin typeface="楷体" pitchFamily="49" charset="-122"/>
                <a:ea typeface="楷体" pitchFamily="49" charset="-122"/>
              </a:rPr>
              <a:t>2016.1.1-2020.12.31</a:t>
            </a:r>
            <a:r>
              <a:rPr lang="zh-CN" altLang="en-US" sz="2800" b="1" dirty="0">
                <a:latin typeface="楷体" pitchFamily="49" charset="-122"/>
                <a:ea typeface="楷体" pitchFamily="49" charset="-122"/>
              </a:rPr>
              <a:t>） </a:t>
            </a:r>
            <a:r>
              <a:rPr lang="zh-CN" altLang="en-US" sz="3000" dirty="0">
                <a:ea typeface="华文仿宋" pitchFamily="2" charset="-122"/>
              </a:rPr>
              <a:t>　</a:t>
            </a:r>
          </a:p>
        </p:txBody>
      </p:sp>
      <p:pic>
        <p:nvPicPr>
          <p:cNvPr id="125956" name="Picture 8" descr="http://p4.so.qhimg.com/bdr/_240_/t018156e06e8c596c09.jpg">
            <a:extLst>
              <a:ext uri="{FF2B5EF4-FFF2-40B4-BE49-F238E27FC236}">
                <a16:creationId xmlns:a16="http://schemas.microsoft.com/office/drawing/2014/main" id="{35D7F8B0-F558-4ADD-80AC-C00537229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2852738"/>
            <a:ext cx="2362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a:extLst>
              <a:ext uri="{FF2B5EF4-FFF2-40B4-BE49-F238E27FC236}">
                <a16:creationId xmlns:a16="http://schemas.microsoft.com/office/drawing/2014/main" id="{11B9DB7F-1864-4B36-9C73-5108E63BC4DA}"/>
              </a:ext>
            </a:extLst>
          </p:cNvPr>
          <p:cNvSpPr>
            <a:spLocks noGrp="1"/>
          </p:cNvSpPr>
          <p:nvPr>
            <p:ph type="body" idx="4294967295"/>
          </p:nvPr>
        </p:nvSpPr>
        <p:spPr>
          <a:xfrm>
            <a:off x="457200" y="404813"/>
            <a:ext cx="8229600" cy="5881687"/>
          </a:xfrm>
        </p:spPr>
        <p:txBody>
          <a:bodyPr/>
          <a:lstStyle/>
          <a:p>
            <a:pPr eaLnBrk="1" hangingPunct="1">
              <a:defRPr/>
            </a:pPr>
            <a:r>
              <a:rPr lang="en-US" altLang="zh-CN" b="1" dirty="0">
                <a:solidFill>
                  <a:srgbClr val="FF0000"/>
                </a:solidFill>
                <a:effectLst>
                  <a:outerShdw blurRad="38100" dist="38100" dir="2700000" algn="tl">
                    <a:srgbClr val="000000">
                      <a:alpha val="43137"/>
                    </a:srgbClr>
                  </a:outerShdw>
                </a:effectLst>
                <a:ea typeface="楷体_GB2312" pitchFamily="49" charset="-122"/>
              </a:rPr>
              <a:t>【</a:t>
            </a:r>
            <a:r>
              <a:rPr lang="zh-CN" altLang="en-US" b="1" dirty="0">
                <a:solidFill>
                  <a:srgbClr val="FF0000"/>
                </a:solidFill>
                <a:effectLst>
                  <a:outerShdw blurRad="38100" dist="38100" dir="2700000" algn="tl">
                    <a:srgbClr val="000000">
                      <a:alpha val="43137"/>
                    </a:srgbClr>
                  </a:outerShdw>
                </a:effectLst>
                <a:ea typeface="楷体_GB2312" pitchFamily="49" charset="-122"/>
              </a:rPr>
              <a:t>特例</a:t>
            </a:r>
            <a:r>
              <a:rPr lang="en-US" altLang="zh-CN" b="1" dirty="0">
                <a:solidFill>
                  <a:srgbClr val="FF0000"/>
                </a:solidFill>
                <a:effectLst>
                  <a:outerShdw blurRad="38100" dist="38100" dir="2700000" algn="tl">
                    <a:srgbClr val="000000">
                      <a:alpha val="43137"/>
                    </a:srgbClr>
                  </a:outerShdw>
                </a:effectLst>
                <a:ea typeface="楷体_GB2312" pitchFamily="49" charset="-122"/>
              </a:rPr>
              <a:t>2】</a:t>
            </a:r>
            <a:r>
              <a:rPr lang="zh-CN" altLang="en-US" b="1" dirty="0">
                <a:solidFill>
                  <a:srgbClr val="FF0000"/>
                </a:solidFill>
                <a:effectLst>
                  <a:outerShdw blurRad="38100" dist="38100" dir="2700000" algn="tl">
                    <a:srgbClr val="000000">
                      <a:alpha val="43137"/>
                    </a:srgbClr>
                  </a:outerShdw>
                </a:effectLst>
                <a:ea typeface="楷体_GB2312" pitchFamily="49" charset="-122"/>
              </a:rPr>
              <a:t>烟草企业</a:t>
            </a:r>
            <a:r>
              <a:rPr lang="zh-CN" altLang="en-US" dirty="0">
                <a:effectLst>
                  <a:outerShdw blurRad="38100" dist="38100" dir="2700000" algn="tl">
                    <a:srgbClr val="000000">
                      <a:alpha val="43137"/>
                    </a:srgbClr>
                  </a:outerShdw>
                </a:effectLst>
                <a:ea typeface="楷体_GB2312" pitchFamily="49" charset="-122"/>
              </a:rPr>
              <a:t>的</a:t>
            </a:r>
            <a:r>
              <a:rPr lang="zh-CN" altLang="en-US" dirty="0">
                <a:solidFill>
                  <a:srgbClr val="FF0000"/>
                </a:solidFill>
                <a:effectLst>
                  <a:outerShdw blurRad="38100" dist="38100" dir="2700000" algn="tl">
                    <a:srgbClr val="000000">
                      <a:alpha val="43137"/>
                    </a:srgbClr>
                  </a:outerShdw>
                </a:effectLst>
                <a:ea typeface="楷体_GB2312" pitchFamily="49" charset="-122"/>
              </a:rPr>
              <a:t>烟草</a:t>
            </a:r>
            <a:r>
              <a:rPr lang="zh-CN" altLang="en-US" dirty="0">
                <a:effectLst>
                  <a:outerShdw blurRad="38100" dist="38100" dir="2700000" algn="tl">
                    <a:srgbClr val="000000">
                      <a:alpha val="43137"/>
                    </a:srgbClr>
                  </a:outerShdw>
                </a:effectLst>
                <a:ea typeface="楷体_GB2312" pitchFamily="49" charset="-122"/>
              </a:rPr>
              <a:t>广告费和业务宣传费支出，一律</a:t>
            </a:r>
            <a:r>
              <a:rPr lang="zh-CN" altLang="en-US" b="1" dirty="0">
                <a:solidFill>
                  <a:srgbClr val="FF0000"/>
                </a:solidFill>
                <a:effectLst>
                  <a:outerShdw blurRad="38100" dist="38100" dir="2700000" algn="tl">
                    <a:srgbClr val="000000">
                      <a:alpha val="43137"/>
                    </a:srgbClr>
                  </a:outerShdw>
                </a:effectLst>
                <a:ea typeface="楷体_GB2312" pitchFamily="49" charset="-122"/>
              </a:rPr>
              <a:t>不得</a:t>
            </a:r>
            <a:r>
              <a:rPr lang="zh-CN" altLang="en-US" dirty="0">
                <a:effectLst>
                  <a:outerShdw blurRad="38100" dist="38100" dir="2700000" algn="tl">
                    <a:srgbClr val="000000">
                      <a:alpha val="43137"/>
                    </a:srgbClr>
                  </a:outerShdw>
                </a:effectLst>
                <a:ea typeface="楷体_GB2312" pitchFamily="49" charset="-122"/>
              </a:rPr>
              <a:t>在计算应纳税所得额时</a:t>
            </a:r>
            <a:r>
              <a:rPr lang="zh-CN" altLang="en-US" b="1" dirty="0">
                <a:solidFill>
                  <a:srgbClr val="FF0000"/>
                </a:solidFill>
                <a:effectLst>
                  <a:outerShdw blurRad="38100" dist="38100" dir="2700000" algn="tl">
                    <a:srgbClr val="000000">
                      <a:alpha val="43137"/>
                    </a:srgbClr>
                  </a:outerShdw>
                </a:effectLst>
                <a:ea typeface="楷体_GB2312" pitchFamily="49" charset="-122"/>
              </a:rPr>
              <a:t>扣除</a:t>
            </a:r>
            <a:r>
              <a:rPr lang="zh-CN" altLang="en-US" dirty="0">
                <a:effectLst>
                  <a:outerShdw blurRad="38100" dist="38100" dir="2700000" algn="tl">
                    <a:srgbClr val="000000">
                      <a:alpha val="43137"/>
                    </a:srgbClr>
                  </a:outerShdw>
                </a:effectLst>
                <a:ea typeface="楷体_GB2312" pitchFamily="49" charset="-122"/>
              </a:rPr>
              <a:t>。</a:t>
            </a:r>
            <a:r>
              <a:rPr lang="zh-CN" altLang="en-US" sz="2800" dirty="0">
                <a:effectLst>
                  <a:outerShdw blurRad="38100" dist="38100" dir="2700000" algn="tl">
                    <a:srgbClr val="000000">
                      <a:alpha val="43137"/>
                    </a:srgbClr>
                  </a:outerShdw>
                </a:effectLst>
                <a:ea typeface="楷体_GB2312" pitchFamily="49" charset="-122"/>
              </a:rPr>
              <a:t>（注意：只针对烟草广告，其它广告，可以限额内扣除）（</a:t>
            </a:r>
            <a:r>
              <a:rPr lang="en-US" altLang="zh-CN" sz="2800" dirty="0">
                <a:effectLst>
                  <a:outerShdw blurRad="38100" dist="38100" dir="2700000" algn="tl">
                    <a:srgbClr val="000000">
                      <a:alpha val="43137"/>
                    </a:srgbClr>
                  </a:outerShdw>
                </a:effectLst>
                <a:ea typeface="楷体_GB2312" pitchFamily="49" charset="-122"/>
              </a:rPr>
              <a:t>2016.1.1-2020.12.31</a:t>
            </a:r>
            <a:r>
              <a:rPr lang="zh-CN" altLang="en-US" sz="2800" dirty="0">
                <a:effectLst>
                  <a:outerShdw blurRad="38100" dist="38100" dir="2700000" algn="tl">
                    <a:srgbClr val="000000">
                      <a:alpha val="43137"/>
                    </a:srgbClr>
                  </a:outerShdw>
                </a:effectLst>
                <a:ea typeface="楷体_GB2312" pitchFamily="49" charset="-122"/>
              </a:rPr>
              <a:t>）</a:t>
            </a:r>
          </a:p>
          <a:p>
            <a:pPr eaLnBrk="1" hangingPunct="1">
              <a:defRPr/>
            </a:pPr>
            <a:r>
              <a:rPr lang="zh-CN" altLang="en-US" b="1" dirty="0">
                <a:latin typeface="黑体" pitchFamily="49" charset="-122"/>
              </a:rPr>
              <a:t>新税法的立法本意：适当放宽广告费扣除标准，满足企业实际生产经营所需，同时，也兼顾税收收入均衡入库。</a:t>
            </a:r>
          </a:p>
        </p:txBody>
      </p:sp>
      <p:pic>
        <p:nvPicPr>
          <p:cNvPr id="126979" name="Picture 4" descr="http://p3.so.qhimg.com/bdr/_240_/t014518068341992273.jpg">
            <a:extLst>
              <a:ext uri="{FF2B5EF4-FFF2-40B4-BE49-F238E27FC236}">
                <a16:creationId xmlns:a16="http://schemas.microsoft.com/office/drawing/2014/main" id="{323F202E-14A4-4215-8FC8-5184207E9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4149725"/>
            <a:ext cx="33845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0" name="Picture 6" descr="http://p1.so.qhimg.com/bdr/_240_/t01dabac21afcd6ca96.jpg">
            <a:extLst>
              <a:ext uri="{FF2B5EF4-FFF2-40B4-BE49-F238E27FC236}">
                <a16:creationId xmlns:a16="http://schemas.microsoft.com/office/drawing/2014/main" id="{3035DD55-A1B8-4979-AC34-013A9558A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4167188"/>
            <a:ext cx="323850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内容占位符 2">
            <a:extLst>
              <a:ext uri="{FF2B5EF4-FFF2-40B4-BE49-F238E27FC236}">
                <a16:creationId xmlns:a16="http://schemas.microsoft.com/office/drawing/2014/main" id="{31510CC6-B2A0-4554-AD91-38CED9C7D705}"/>
              </a:ext>
            </a:extLst>
          </p:cNvPr>
          <p:cNvSpPr>
            <a:spLocks noGrp="1"/>
          </p:cNvSpPr>
          <p:nvPr>
            <p:ph idx="1"/>
          </p:nvPr>
        </p:nvSpPr>
        <p:spPr>
          <a:xfrm>
            <a:off x="457200" y="476250"/>
            <a:ext cx="8229600" cy="5810250"/>
          </a:xfrm>
        </p:spPr>
        <p:txBody>
          <a:bodyPr/>
          <a:lstStyle/>
          <a:p>
            <a:r>
              <a:rPr lang="zh-CN" altLang="zh-CN"/>
              <a:t>　例：甲公司</a:t>
            </a:r>
            <a:r>
              <a:rPr lang="en-US" altLang="zh-CN"/>
              <a:t>2016</a:t>
            </a:r>
            <a:r>
              <a:rPr lang="zh-CN" altLang="zh-CN"/>
              <a:t>年度的销售收入为</a:t>
            </a:r>
            <a:r>
              <a:rPr lang="en-US" altLang="zh-CN"/>
              <a:t>1000</a:t>
            </a:r>
            <a:r>
              <a:rPr lang="zh-CN" altLang="zh-CN"/>
              <a:t>万元，实际发生的符合条件的广告支出和业务宣传费支出为</a:t>
            </a:r>
            <a:r>
              <a:rPr lang="en-US" altLang="zh-CN"/>
              <a:t>200</a:t>
            </a:r>
            <a:r>
              <a:rPr lang="zh-CN" altLang="zh-CN"/>
              <a:t>万元，请问该公司可以税前扣除的广告费和业务宣传费是多少？</a:t>
            </a:r>
          </a:p>
          <a:p>
            <a:r>
              <a:rPr lang="zh-CN" altLang="zh-CN"/>
              <a:t>『答案解析』</a:t>
            </a:r>
            <a:br>
              <a:rPr lang="en-US" altLang="zh-CN"/>
            </a:br>
            <a:r>
              <a:rPr lang="zh-CN" altLang="zh-CN"/>
              <a:t>　　扣除标准＝</a:t>
            </a:r>
            <a:r>
              <a:rPr lang="en-US" altLang="zh-CN"/>
              <a:t>1000</a:t>
            </a:r>
            <a:r>
              <a:rPr lang="zh-CN" altLang="zh-CN"/>
              <a:t>万元×</a:t>
            </a:r>
            <a:r>
              <a:rPr lang="en-US" altLang="zh-CN"/>
              <a:t>15%</a:t>
            </a:r>
            <a:r>
              <a:rPr lang="zh-CN" altLang="zh-CN"/>
              <a:t>＝</a:t>
            </a:r>
            <a:r>
              <a:rPr lang="en-US" altLang="zh-CN"/>
              <a:t>150</a:t>
            </a:r>
            <a:r>
              <a:rPr lang="zh-CN" altLang="zh-CN"/>
              <a:t>万元</a:t>
            </a:r>
            <a:br>
              <a:rPr lang="en-US" altLang="zh-CN"/>
            </a:br>
            <a:r>
              <a:rPr lang="zh-CN" altLang="zh-CN"/>
              <a:t>　　</a:t>
            </a:r>
            <a:r>
              <a:rPr lang="en-US" altLang="zh-CN"/>
              <a:t>200</a:t>
            </a:r>
            <a:r>
              <a:rPr lang="zh-CN" altLang="zh-CN"/>
              <a:t>万元＞</a:t>
            </a:r>
            <a:r>
              <a:rPr lang="en-US" altLang="zh-CN"/>
              <a:t>150</a:t>
            </a:r>
            <a:r>
              <a:rPr lang="zh-CN" altLang="zh-CN"/>
              <a:t>万元</a:t>
            </a:r>
            <a:br>
              <a:rPr lang="en-US" altLang="zh-CN"/>
            </a:br>
            <a:r>
              <a:rPr lang="zh-CN" altLang="zh-CN"/>
              <a:t>　　因此只有</a:t>
            </a:r>
            <a:r>
              <a:rPr lang="en-US" altLang="zh-CN"/>
              <a:t>150</a:t>
            </a:r>
            <a:r>
              <a:rPr lang="zh-CN" altLang="zh-CN"/>
              <a:t>万元的广告费和业务宣传费当年可以扣除，超过标准的</a:t>
            </a:r>
            <a:r>
              <a:rPr lang="en-US" altLang="zh-CN"/>
              <a:t>50</a:t>
            </a:r>
            <a:r>
              <a:rPr lang="zh-CN" altLang="zh-CN"/>
              <a:t>万元结转下年再按上述步骤进行扣除。</a:t>
            </a:r>
          </a:p>
          <a:p>
            <a:endParaRPr lang="zh-CN" altLang="en-US"/>
          </a:p>
        </p:txBody>
      </p:sp>
    </p:spTree>
  </p:cSld>
  <p:clrMapOvr>
    <a:masterClrMapping/>
  </p:clrMapOvr>
  <p:transition>
    <p:random/>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内容占位符 2">
            <a:extLst>
              <a:ext uri="{FF2B5EF4-FFF2-40B4-BE49-F238E27FC236}">
                <a16:creationId xmlns:a16="http://schemas.microsoft.com/office/drawing/2014/main" id="{DF850A33-96AD-442A-8717-D4A7EBE5C5DB}"/>
              </a:ext>
            </a:extLst>
          </p:cNvPr>
          <p:cNvSpPr>
            <a:spLocks noGrp="1"/>
          </p:cNvSpPr>
          <p:nvPr>
            <p:ph idx="1"/>
          </p:nvPr>
        </p:nvSpPr>
        <p:spPr>
          <a:xfrm>
            <a:off x="457200" y="908050"/>
            <a:ext cx="8229600" cy="5378450"/>
          </a:xfrm>
        </p:spPr>
        <p:txBody>
          <a:bodyPr/>
          <a:lstStyle/>
          <a:p>
            <a:r>
              <a:rPr lang="zh-CN" altLang="zh-CN"/>
              <a:t>　</a:t>
            </a:r>
            <a:r>
              <a:rPr lang="zh-CN" altLang="zh-CN" sz="2800"/>
              <a:t>例：（单选题）某商贸公司</a:t>
            </a:r>
            <a:r>
              <a:rPr lang="en-US" altLang="zh-CN" sz="2800"/>
              <a:t>2015</a:t>
            </a:r>
            <a:r>
              <a:rPr lang="zh-CN" altLang="zh-CN" sz="2800"/>
              <a:t>年开始筹建，当年未取得收入，筹办期间发生业务招待费</a:t>
            </a:r>
            <a:r>
              <a:rPr lang="en-US" altLang="zh-CN" sz="2800"/>
              <a:t>300</a:t>
            </a:r>
            <a:r>
              <a:rPr lang="zh-CN" altLang="zh-CN" sz="2800"/>
              <a:t>万元、业务宣传费</a:t>
            </a:r>
            <a:r>
              <a:rPr lang="en-US" altLang="zh-CN" sz="2800"/>
              <a:t>20</a:t>
            </a:r>
            <a:r>
              <a:rPr lang="zh-CN" altLang="zh-CN" sz="2800"/>
              <a:t>万元、广告费用</a:t>
            </a:r>
            <a:r>
              <a:rPr lang="en-US" altLang="zh-CN" sz="2800"/>
              <a:t>200</a:t>
            </a:r>
            <a:r>
              <a:rPr lang="zh-CN" altLang="zh-CN" sz="2800"/>
              <a:t>万元。根据企业所得税相关规定，上述支出可计入企业筹办费并在税前扣除的金额是（　）万元。</a:t>
            </a:r>
            <a:br>
              <a:rPr lang="en-US" altLang="zh-CN" sz="2800"/>
            </a:br>
            <a:r>
              <a:rPr lang="zh-CN" altLang="zh-CN" sz="2800"/>
              <a:t>　　</a:t>
            </a:r>
            <a:r>
              <a:rPr lang="en-US" altLang="zh-CN" sz="2800"/>
              <a:t>A.200</a:t>
            </a:r>
            <a:r>
              <a:rPr lang="zh-CN" altLang="zh-CN" sz="2800"/>
              <a:t>　　</a:t>
            </a:r>
            <a:r>
              <a:rPr lang="en-US" altLang="zh-CN" sz="2800"/>
              <a:t> B.220 </a:t>
            </a:r>
            <a:r>
              <a:rPr lang="zh-CN" altLang="zh-CN" sz="2800"/>
              <a:t>　　</a:t>
            </a:r>
            <a:r>
              <a:rPr lang="en-US" altLang="zh-CN" sz="2800"/>
              <a:t>C.400</a:t>
            </a:r>
            <a:r>
              <a:rPr lang="zh-CN" altLang="zh-CN" sz="2800"/>
              <a:t>　　</a:t>
            </a:r>
            <a:r>
              <a:rPr lang="en-US" altLang="zh-CN" sz="2800"/>
              <a:t> D.520</a:t>
            </a:r>
            <a:endParaRPr lang="zh-CN" altLang="zh-CN" sz="2800"/>
          </a:p>
          <a:p>
            <a:r>
              <a:rPr lang="zh-CN" altLang="zh-CN" sz="2800"/>
              <a:t>『正确答案』</a:t>
            </a:r>
            <a:r>
              <a:rPr lang="en-US" altLang="zh-CN" sz="2800"/>
              <a:t>C</a:t>
            </a:r>
            <a:br>
              <a:rPr lang="en-US" altLang="zh-CN" sz="2800"/>
            </a:br>
            <a:r>
              <a:rPr lang="zh-CN" altLang="zh-CN" sz="2800"/>
              <a:t>『答案解析』扣除的金额</a:t>
            </a:r>
            <a:r>
              <a:rPr lang="en-US" altLang="zh-CN" sz="2800"/>
              <a:t>=300</a:t>
            </a:r>
            <a:r>
              <a:rPr lang="zh-CN" altLang="zh-CN" sz="2800"/>
              <a:t>×</a:t>
            </a:r>
            <a:r>
              <a:rPr lang="en-US" altLang="zh-CN" sz="2800"/>
              <a:t>60%+20+200=400</a:t>
            </a:r>
            <a:r>
              <a:rPr lang="zh-CN" altLang="zh-CN" sz="2800"/>
              <a:t>（万元）</a:t>
            </a:r>
            <a:endParaRPr lang="en-US" altLang="zh-CN" sz="2800"/>
          </a:p>
          <a:p>
            <a:r>
              <a:rPr lang="zh-CN" altLang="en-US" sz="2800">
                <a:solidFill>
                  <a:srgbClr val="FF0000"/>
                </a:solidFill>
              </a:rPr>
              <a:t>注：企业筹办期间发生的广告费和业务宣传费可以据实扣除</a:t>
            </a:r>
            <a:endParaRPr lang="zh-CN" altLang="zh-CN" sz="2800">
              <a:solidFill>
                <a:srgbClr val="FF0000"/>
              </a:solidFill>
            </a:endParaRPr>
          </a:p>
          <a:p>
            <a:endParaRPr lang="zh-CN" altLang="en-US"/>
          </a:p>
        </p:txBody>
      </p:sp>
    </p:spTree>
  </p:cSld>
  <p:clrMapOvr>
    <a:masterClrMapping/>
  </p:clrMapOvr>
  <p:transition>
    <p:rand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内容占位符 2">
            <a:extLst>
              <a:ext uri="{FF2B5EF4-FFF2-40B4-BE49-F238E27FC236}">
                <a16:creationId xmlns:a16="http://schemas.microsoft.com/office/drawing/2014/main" id="{8E72838F-3671-45C6-A7F3-52931DDD2743}"/>
              </a:ext>
            </a:extLst>
          </p:cNvPr>
          <p:cNvSpPr>
            <a:spLocks noGrp="1"/>
          </p:cNvSpPr>
          <p:nvPr>
            <p:ph idx="1"/>
          </p:nvPr>
        </p:nvSpPr>
        <p:spPr>
          <a:xfrm>
            <a:off x="457200" y="836613"/>
            <a:ext cx="8229600" cy="5449887"/>
          </a:xfrm>
        </p:spPr>
        <p:txBody>
          <a:bodyPr/>
          <a:lstStyle/>
          <a:p>
            <a:r>
              <a:rPr lang="zh-CN" altLang="zh-CN"/>
              <a:t>例：（单选题）某企业</a:t>
            </a:r>
            <a:r>
              <a:rPr lang="en-US" altLang="zh-CN"/>
              <a:t>2015</a:t>
            </a:r>
            <a:r>
              <a:rPr lang="zh-CN" altLang="zh-CN"/>
              <a:t>年销售货物收入</a:t>
            </a:r>
            <a:r>
              <a:rPr lang="en-US" altLang="zh-CN"/>
              <a:t>1500</a:t>
            </a:r>
            <a:r>
              <a:rPr lang="zh-CN" altLang="zh-CN"/>
              <a:t>万元，出租房屋收入</a:t>
            </a:r>
            <a:r>
              <a:rPr lang="en-US" altLang="zh-CN"/>
              <a:t>500</a:t>
            </a:r>
            <a:r>
              <a:rPr lang="zh-CN" altLang="zh-CN"/>
              <a:t>万元，转让房屋收入</a:t>
            </a:r>
            <a:r>
              <a:rPr lang="en-US" altLang="zh-CN"/>
              <a:t>300</a:t>
            </a:r>
            <a:r>
              <a:rPr lang="zh-CN" altLang="zh-CN"/>
              <a:t>万元，接受捐赠收入</a:t>
            </a:r>
            <a:r>
              <a:rPr lang="en-US" altLang="zh-CN"/>
              <a:t>100</a:t>
            </a:r>
            <a:r>
              <a:rPr lang="zh-CN" altLang="zh-CN"/>
              <a:t>万元，政府补助收入</a:t>
            </a:r>
            <a:r>
              <a:rPr lang="en-US" altLang="zh-CN"/>
              <a:t>50</a:t>
            </a:r>
            <a:r>
              <a:rPr lang="zh-CN" altLang="zh-CN"/>
              <a:t>万元。当年实际发生业务招待费</a:t>
            </a:r>
            <a:r>
              <a:rPr lang="en-US" altLang="zh-CN"/>
              <a:t>20</a:t>
            </a:r>
            <a:r>
              <a:rPr lang="zh-CN" altLang="zh-CN"/>
              <a:t>万元，广告费支出为</a:t>
            </a:r>
            <a:r>
              <a:rPr lang="en-US" altLang="zh-CN"/>
              <a:t>52</a:t>
            </a:r>
            <a:r>
              <a:rPr lang="zh-CN" altLang="zh-CN"/>
              <a:t>万元。</a:t>
            </a:r>
            <a:r>
              <a:rPr lang="en-US" altLang="zh-CN"/>
              <a:t>2014</a:t>
            </a:r>
            <a:r>
              <a:rPr lang="zh-CN" altLang="zh-CN"/>
              <a:t>年超标广告费</a:t>
            </a:r>
            <a:r>
              <a:rPr lang="en-US" altLang="zh-CN"/>
              <a:t>90</a:t>
            </a:r>
            <a:r>
              <a:rPr lang="zh-CN" altLang="zh-CN"/>
              <a:t>万元，则</a:t>
            </a:r>
            <a:r>
              <a:rPr lang="en-US" altLang="zh-CN"/>
              <a:t>2015</a:t>
            </a:r>
            <a:r>
              <a:rPr lang="zh-CN" altLang="zh-CN"/>
              <a:t>年税前准予扣除的业务招待费和广告费金额合计（　）万元。</a:t>
            </a:r>
            <a:br>
              <a:rPr lang="en-US" altLang="zh-CN"/>
            </a:br>
            <a:r>
              <a:rPr lang="zh-CN" altLang="zh-CN"/>
              <a:t>　　</a:t>
            </a:r>
            <a:r>
              <a:rPr lang="en-US" altLang="zh-CN"/>
              <a:t>A.152</a:t>
            </a:r>
            <a:r>
              <a:rPr lang="zh-CN" altLang="zh-CN"/>
              <a:t>　　</a:t>
            </a:r>
            <a:r>
              <a:rPr lang="en-US" altLang="zh-CN"/>
              <a:t> B.62</a:t>
            </a:r>
            <a:r>
              <a:rPr lang="zh-CN" altLang="zh-CN"/>
              <a:t>　　</a:t>
            </a:r>
            <a:r>
              <a:rPr lang="en-US" altLang="zh-CN"/>
              <a:t> C.15</a:t>
            </a:r>
            <a:r>
              <a:rPr lang="zh-CN" altLang="zh-CN"/>
              <a:t>　　</a:t>
            </a:r>
            <a:r>
              <a:rPr lang="en-US" altLang="zh-CN"/>
              <a:t> D.90 </a:t>
            </a:r>
            <a:endParaRPr lang="zh-CN" altLang="en-US"/>
          </a:p>
        </p:txBody>
      </p:sp>
    </p:spTree>
  </p:cSld>
  <p:clrMapOvr>
    <a:masterClrMapping/>
  </p:clrMapOvr>
  <p:transition>
    <p:random/>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内容占位符 2">
            <a:extLst>
              <a:ext uri="{FF2B5EF4-FFF2-40B4-BE49-F238E27FC236}">
                <a16:creationId xmlns:a16="http://schemas.microsoft.com/office/drawing/2014/main" id="{C0DA51EA-D8CF-4B51-9C4D-D8D1A2F7C7B2}"/>
              </a:ext>
            </a:extLst>
          </p:cNvPr>
          <p:cNvSpPr>
            <a:spLocks noGrp="1"/>
          </p:cNvSpPr>
          <p:nvPr>
            <p:ph idx="1"/>
          </p:nvPr>
        </p:nvSpPr>
        <p:spPr/>
        <p:txBody>
          <a:bodyPr/>
          <a:lstStyle/>
          <a:p>
            <a:r>
              <a:rPr lang="zh-CN" altLang="zh-CN"/>
              <a:t>『正确答案』</a:t>
            </a:r>
            <a:r>
              <a:rPr lang="en-US" altLang="zh-CN"/>
              <a:t>A</a:t>
            </a:r>
            <a:br>
              <a:rPr lang="en-US" altLang="zh-CN"/>
            </a:br>
            <a:r>
              <a:rPr lang="zh-CN" altLang="zh-CN"/>
              <a:t>『答案解析』招待费扣除限额：（</a:t>
            </a:r>
            <a:r>
              <a:rPr lang="en-US" altLang="zh-CN"/>
              <a:t>1500</a:t>
            </a:r>
            <a:r>
              <a:rPr lang="zh-CN" altLang="zh-CN"/>
              <a:t>＋</a:t>
            </a:r>
            <a:r>
              <a:rPr lang="en-US" altLang="zh-CN"/>
              <a:t>500</a:t>
            </a:r>
            <a:r>
              <a:rPr lang="zh-CN" altLang="zh-CN"/>
              <a:t>）×</a:t>
            </a:r>
            <a:r>
              <a:rPr lang="en-US" altLang="zh-CN"/>
              <a:t>5</a:t>
            </a:r>
            <a:r>
              <a:rPr lang="zh-CN" altLang="zh-CN"/>
              <a:t>‰＝</a:t>
            </a:r>
            <a:r>
              <a:rPr lang="en-US" altLang="zh-CN"/>
              <a:t>10</a:t>
            </a:r>
            <a:r>
              <a:rPr lang="zh-CN" altLang="zh-CN"/>
              <a:t>（万元）＜</a:t>
            </a:r>
            <a:r>
              <a:rPr lang="en-US" altLang="zh-CN"/>
              <a:t>20</a:t>
            </a:r>
            <a:r>
              <a:rPr lang="zh-CN" altLang="zh-CN"/>
              <a:t>×</a:t>
            </a:r>
            <a:r>
              <a:rPr lang="en-US" altLang="zh-CN"/>
              <a:t>60%</a:t>
            </a:r>
            <a:r>
              <a:rPr lang="zh-CN" altLang="zh-CN"/>
              <a:t>＝</a:t>
            </a:r>
            <a:r>
              <a:rPr lang="en-US" altLang="zh-CN"/>
              <a:t>12</a:t>
            </a:r>
            <a:r>
              <a:rPr lang="zh-CN" altLang="zh-CN"/>
              <a:t>（万元），可以扣除</a:t>
            </a:r>
            <a:r>
              <a:rPr lang="en-US" altLang="zh-CN"/>
              <a:t>10</a:t>
            </a:r>
            <a:r>
              <a:rPr lang="zh-CN" altLang="zh-CN"/>
              <a:t>万元。</a:t>
            </a:r>
            <a:br>
              <a:rPr lang="en-US" altLang="zh-CN"/>
            </a:br>
            <a:r>
              <a:rPr lang="zh-CN" altLang="zh-CN"/>
              <a:t>　　广告费扣除限额：（</a:t>
            </a:r>
            <a:r>
              <a:rPr lang="en-US" altLang="zh-CN"/>
              <a:t>1500</a:t>
            </a:r>
            <a:r>
              <a:rPr lang="zh-CN" altLang="zh-CN"/>
              <a:t>＋</a:t>
            </a:r>
            <a:r>
              <a:rPr lang="en-US" altLang="zh-CN"/>
              <a:t>500</a:t>
            </a:r>
            <a:r>
              <a:rPr lang="zh-CN" altLang="zh-CN"/>
              <a:t>）×</a:t>
            </a:r>
            <a:r>
              <a:rPr lang="en-US" altLang="zh-CN"/>
              <a:t>15%</a:t>
            </a:r>
            <a:r>
              <a:rPr lang="zh-CN" altLang="zh-CN"/>
              <a:t>＝</a:t>
            </a:r>
            <a:r>
              <a:rPr lang="en-US" altLang="zh-CN"/>
              <a:t>300</a:t>
            </a:r>
            <a:r>
              <a:rPr lang="zh-CN" altLang="zh-CN"/>
              <a:t>（万元），（</a:t>
            </a:r>
            <a:r>
              <a:rPr lang="en-US" altLang="zh-CN"/>
              <a:t>52</a:t>
            </a:r>
            <a:r>
              <a:rPr lang="zh-CN" altLang="zh-CN"/>
              <a:t>＋</a:t>
            </a:r>
            <a:r>
              <a:rPr lang="en-US" altLang="zh-CN"/>
              <a:t>90</a:t>
            </a:r>
            <a:r>
              <a:rPr lang="zh-CN" altLang="zh-CN"/>
              <a:t>）＝</a:t>
            </a:r>
            <a:r>
              <a:rPr lang="en-US" altLang="zh-CN"/>
              <a:t>142</a:t>
            </a:r>
            <a:r>
              <a:rPr lang="zh-CN" altLang="zh-CN"/>
              <a:t>万（元）＜</a:t>
            </a:r>
            <a:r>
              <a:rPr lang="en-US" altLang="zh-CN"/>
              <a:t>300</a:t>
            </a:r>
            <a:r>
              <a:rPr lang="zh-CN" altLang="zh-CN"/>
              <a:t>（万元），可以扣除</a:t>
            </a:r>
            <a:r>
              <a:rPr lang="en-US" altLang="zh-CN"/>
              <a:t>142</a:t>
            </a:r>
            <a:r>
              <a:rPr lang="zh-CN" altLang="zh-CN"/>
              <a:t>万元。</a:t>
            </a:r>
            <a:endParaRPr lang="zh-CN" altLang="en-US"/>
          </a:p>
        </p:txBody>
      </p:sp>
    </p:spTree>
  </p:cSld>
  <p:clrMapOvr>
    <a:masterClrMapping/>
  </p:clrMapOvr>
  <p:transition>
    <p:random/>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内容占位符 2">
            <a:extLst>
              <a:ext uri="{FF2B5EF4-FFF2-40B4-BE49-F238E27FC236}">
                <a16:creationId xmlns:a16="http://schemas.microsoft.com/office/drawing/2014/main" id="{FB0D3F2D-F19E-4BB0-916E-10D94B9042C5}"/>
              </a:ext>
            </a:extLst>
          </p:cNvPr>
          <p:cNvSpPr>
            <a:spLocks noGrp="1"/>
          </p:cNvSpPr>
          <p:nvPr>
            <p:ph idx="1"/>
          </p:nvPr>
        </p:nvSpPr>
        <p:spPr>
          <a:xfrm>
            <a:off x="457200" y="765175"/>
            <a:ext cx="8229600" cy="5521325"/>
          </a:xfrm>
        </p:spPr>
        <p:txBody>
          <a:bodyPr/>
          <a:lstStyle/>
          <a:p>
            <a:r>
              <a:rPr lang="en-US" altLang="zh-CN" sz="2800"/>
              <a:t>【</a:t>
            </a:r>
            <a:r>
              <a:rPr lang="zh-CN" altLang="en-US" sz="2800"/>
              <a:t>典型例题</a:t>
            </a:r>
            <a:r>
              <a:rPr lang="en-US" altLang="zh-CN" sz="2800"/>
              <a:t>】2012</a:t>
            </a:r>
            <a:r>
              <a:rPr lang="zh-CN" altLang="en-US" sz="2800"/>
              <a:t>年某居民企业实现商品销售收入</a:t>
            </a:r>
            <a:r>
              <a:rPr lang="en-US" altLang="zh-CN" sz="2800"/>
              <a:t>2000</a:t>
            </a:r>
            <a:r>
              <a:rPr lang="zh-CN" altLang="en-US" sz="2800"/>
              <a:t>万元，发生现金折扣</a:t>
            </a:r>
            <a:r>
              <a:rPr lang="en-US" altLang="zh-CN" sz="2800"/>
              <a:t>100</a:t>
            </a:r>
            <a:r>
              <a:rPr lang="zh-CN" altLang="en-US" sz="2800"/>
              <a:t>万元，接受捐赠收入</a:t>
            </a:r>
            <a:r>
              <a:rPr lang="en-US" altLang="zh-CN" sz="2800"/>
              <a:t>100</a:t>
            </a:r>
            <a:r>
              <a:rPr lang="zh-CN" altLang="en-US" sz="2800"/>
              <a:t>万元，转让无形资产所有权收入</a:t>
            </a:r>
            <a:r>
              <a:rPr lang="en-US" altLang="zh-CN" sz="2800"/>
              <a:t>20</a:t>
            </a:r>
            <a:r>
              <a:rPr lang="zh-CN" altLang="en-US" sz="2800"/>
              <a:t>万元。该企业当年实际发生业务招待费</a:t>
            </a:r>
            <a:r>
              <a:rPr lang="en-US" altLang="zh-CN" sz="2800"/>
              <a:t>30</a:t>
            </a:r>
            <a:r>
              <a:rPr lang="zh-CN" altLang="en-US" sz="2800"/>
              <a:t>万元，广告费</a:t>
            </a:r>
            <a:r>
              <a:rPr lang="en-US" altLang="zh-CN" sz="2800"/>
              <a:t>240</a:t>
            </a:r>
            <a:r>
              <a:rPr lang="zh-CN" altLang="en-US" sz="2800"/>
              <a:t>万元，业务宣传费</a:t>
            </a:r>
            <a:r>
              <a:rPr lang="en-US" altLang="zh-CN" sz="2800"/>
              <a:t>80</a:t>
            </a:r>
            <a:r>
              <a:rPr lang="zh-CN" altLang="en-US" sz="2800"/>
              <a:t>万元。</a:t>
            </a:r>
            <a:r>
              <a:rPr lang="en-US" altLang="zh-CN" sz="2800"/>
              <a:t>2012</a:t>
            </a:r>
            <a:r>
              <a:rPr lang="zh-CN" altLang="en-US" sz="2800"/>
              <a:t>年度该企业可税前扣除的业务招待费、广告费、业务宣传费合计（　）万元。</a:t>
            </a:r>
          </a:p>
          <a:p>
            <a:r>
              <a:rPr lang="zh-CN" altLang="en-US" sz="2800"/>
              <a:t>　　</a:t>
            </a:r>
            <a:r>
              <a:rPr lang="en-US" altLang="zh-CN" sz="2800"/>
              <a:t>A.294.5</a:t>
            </a:r>
          </a:p>
          <a:p>
            <a:r>
              <a:rPr lang="zh-CN" altLang="en-US" sz="2800"/>
              <a:t>　　</a:t>
            </a:r>
            <a:r>
              <a:rPr lang="en-US" altLang="zh-CN" sz="2800"/>
              <a:t>B.310</a:t>
            </a:r>
          </a:p>
          <a:p>
            <a:r>
              <a:rPr lang="zh-CN" altLang="en-US" sz="2800"/>
              <a:t>　　</a:t>
            </a:r>
            <a:r>
              <a:rPr lang="en-US" altLang="zh-CN" sz="2800"/>
              <a:t>C.325.5</a:t>
            </a:r>
          </a:p>
          <a:p>
            <a:r>
              <a:rPr lang="zh-CN" altLang="en-US" sz="2800"/>
              <a:t>　　</a:t>
            </a:r>
            <a:r>
              <a:rPr lang="en-US" altLang="zh-CN" sz="2800"/>
              <a:t>D.330</a:t>
            </a:r>
          </a:p>
          <a:p>
            <a:endParaRPr lang="zh-CN" altLang="en-US"/>
          </a:p>
        </p:txBody>
      </p:sp>
    </p:spTree>
  </p:cSld>
  <p:clrMapOvr>
    <a:masterClrMapping/>
  </p:clrMapOvr>
  <p:transition>
    <p:random/>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内容占位符 2">
            <a:extLst>
              <a:ext uri="{FF2B5EF4-FFF2-40B4-BE49-F238E27FC236}">
                <a16:creationId xmlns:a16="http://schemas.microsoft.com/office/drawing/2014/main" id="{55478E4A-D7F5-4E50-9340-4BF37017E05B}"/>
              </a:ext>
            </a:extLst>
          </p:cNvPr>
          <p:cNvSpPr>
            <a:spLocks noGrp="1"/>
          </p:cNvSpPr>
          <p:nvPr>
            <p:ph idx="1"/>
          </p:nvPr>
        </p:nvSpPr>
        <p:spPr>
          <a:xfrm>
            <a:off x="457200" y="620713"/>
            <a:ext cx="8229600" cy="5665787"/>
          </a:xfrm>
        </p:spPr>
        <p:txBody>
          <a:bodyPr/>
          <a:lstStyle/>
          <a:p>
            <a:r>
              <a:rPr lang="en-US" altLang="zh-CN"/>
              <a:t>『</a:t>
            </a:r>
            <a:r>
              <a:rPr lang="zh-CN" altLang="en-US"/>
              <a:t>正确答案</a:t>
            </a:r>
            <a:r>
              <a:rPr lang="en-US" altLang="zh-CN"/>
              <a:t>』B</a:t>
            </a:r>
          </a:p>
          <a:p>
            <a:r>
              <a:rPr lang="en-US" altLang="zh-CN"/>
              <a:t>『</a:t>
            </a:r>
            <a:r>
              <a:rPr lang="zh-CN" altLang="en-US"/>
              <a:t>答案解析</a:t>
            </a:r>
            <a:r>
              <a:rPr lang="en-US" altLang="zh-CN"/>
              <a:t>』</a:t>
            </a:r>
            <a:r>
              <a:rPr lang="zh-CN" altLang="en-US"/>
              <a:t>销售商品涉及现金折扣的，应当按扣除现金折扣前的金额确定销售商品收入金额。</a:t>
            </a:r>
            <a:endParaRPr lang="en-US" altLang="zh-CN"/>
          </a:p>
          <a:p>
            <a:r>
              <a:rPr lang="zh-CN" altLang="en-US"/>
              <a:t>业务招待费：</a:t>
            </a:r>
            <a:r>
              <a:rPr lang="en-US" altLang="zh-CN"/>
              <a:t>2000×0.5%</a:t>
            </a:r>
            <a:r>
              <a:rPr lang="zh-CN" altLang="en-US"/>
              <a:t>＝</a:t>
            </a:r>
            <a:r>
              <a:rPr lang="en-US" altLang="zh-CN"/>
              <a:t>10</a:t>
            </a:r>
            <a:r>
              <a:rPr lang="zh-CN" altLang="en-US"/>
              <a:t>（万元），</a:t>
            </a:r>
            <a:r>
              <a:rPr lang="en-US" altLang="zh-CN"/>
              <a:t>30×60%</a:t>
            </a:r>
            <a:r>
              <a:rPr lang="zh-CN" altLang="en-US"/>
              <a:t>＝</a:t>
            </a:r>
            <a:r>
              <a:rPr lang="en-US" altLang="zh-CN"/>
              <a:t>18</a:t>
            </a:r>
            <a:r>
              <a:rPr lang="zh-CN" altLang="en-US"/>
              <a:t>（万元），按</a:t>
            </a:r>
            <a:r>
              <a:rPr lang="en-US" altLang="zh-CN"/>
              <a:t>10</a:t>
            </a:r>
            <a:r>
              <a:rPr lang="zh-CN" altLang="en-US"/>
              <a:t>万元扣除。广告费和业务宣传费：</a:t>
            </a:r>
            <a:r>
              <a:rPr lang="en-US" altLang="zh-CN"/>
              <a:t>2000×15%</a:t>
            </a:r>
            <a:r>
              <a:rPr lang="zh-CN" altLang="en-US"/>
              <a:t>＝</a:t>
            </a:r>
            <a:r>
              <a:rPr lang="en-US" altLang="zh-CN"/>
              <a:t>300</a:t>
            </a:r>
            <a:r>
              <a:rPr lang="zh-CN" altLang="en-US"/>
              <a:t>（万元），小于实际发生额</a:t>
            </a:r>
            <a:r>
              <a:rPr lang="en-US" altLang="zh-CN"/>
              <a:t>320</a:t>
            </a:r>
            <a:r>
              <a:rPr lang="zh-CN" altLang="en-US"/>
              <a:t>万（</a:t>
            </a:r>
            <a:r>
              <a:rPr lang="en-US" altLang="zh-CN"/>
              <a:t>240</a:t>
            </a:r>
            <a:r>
              <a:rPr lang="zh-CN" altLang="en-US"/>
              <a:t>＋</a:t>
            </a:r>
            <a:r>
              <a:rPr lang="en-US" altLang="zh-CN"/>
              <a:t>80</a:t>
            </a:r>
            <a:r>
              <a:rPr lang="zh-CN" altLang="en-US"/>
              <a:t>），按</a:t>
            </a:r>
            <a:r>
              <a:rPr lang="en-US" altLang="zh-CN"/>
              <a:t>300</a:t>
            </a:r>
            <a:r>
              <a:rPr lang="zh-CN" altLang="en-US"/>
              <a:t>万元扣除。</a:t>
            </a:r>
            <a:endParaRPr lang="en-US" altLang="zh-CN"/>
          </a:p>
          <a:p>
            <a:r>
              <a:rPr lang="zh-CN" altLang="en-US"/>
              <a:t>合计＝</a:t>
            </a:r>
            <a:r>
              <a:rPr lang="en-US" altLang="zh-CN"/>
              <a:t>10</a:t>
            </a:r>
            <a:r>
              <a:rPr lang="zh-CN" altLang="en-US"/>
              <a:t>＋</a:t>
            </a:r>
            <a:r>
              <a:rPr lang="en-US" altLang="zh-CN"/>
              <a:t>300</a:t>
            </a:r>
            <a:r>
              <a:rPr lang="zh-CN" altLang="en-US"/>
              <a:t>＝</a:t>
            </a:r>
            <a:r>
              <a:rPr lang="en-US" altLang="zh-CN"/>
              <a:t>310</a:t>
            </a:r>
            <a:r>
              <a:rPr lang="zh-CN" altLang="en-US"/>
              <a:t>（万元）。</a:t>
            </a:r>
          </a:p>
          <a:p>
            <a:endParaRPr lang="zh-CN" altLang="en-US"/>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0653A07-1621-4C98-8A1E-16896627ACA1}"/>
              </a:ext>
            </a:extLst>
          </p:cNvPr>
          <p:cNvSpPr>
            <a:spLocks noGrp="1"/>
          </p:cNvSpPr>
          <p:nvPr>
            <p:ph idx="1"/>
          </p:nvPr>
        </p:nvSpPr>
        <p:spPr>
          <a:xfrm>
            <a:off x="457200" y="476250"/>
            <a:ext cx="8229600" cy="5810250"/>
          </a:xfrm>
        </p:spPr>
        <p:txBody>
          <a:bodyPr/>
          <a:lstStyle/>
          <a:p>
            <a:pPr>
              <a:spcAft>
                <a:spcPts val="0"/>
              </a:spcAft>
              <a:defRPr/>
            </a:pPr>
            <a:r>
              <a:rPr lang="en-US" altLang="zh-CN" dirty="0">
                <a:solidFill>
                  <a:srgbClr val="000000"/>
                </a:solidFill>
                <a:latin typeface="宋体"/>
                <a:ea typeface="宋体"/>
                <a:cs typeface="宋体"/>
              </a:rPr>
              <a:t>4.</a:t>
            </a:r>
            <a:r>
              <a:rPr lang="zh-CN" altLang="zh-CN" b="1" u="dbl" dirty="0">
                <a:solidFill>
                  <a:srgbClr val="A50021"/>
                </a:solidFill>
                <a:latin typeface="Times New Roman"/>
                <a:ea typeface="宋体"/>
                <a:cs typeface="宋体"/>
              </a:rPr>
              <a:t>股息、红利等权益性投资收益</a:t>
            </a:r>
            <a:r>
              <a:rPr lang="zh-CN" altLang="zh-CN" dirty="0">
                <a:solidFill>
                  <a:srgbClr val="000000"/>
                </a:solidFill>
                <a:latin typeface="Times New Roman"/>
                <a:ea typeface="宋体"/>
                <a:cs typeface="宋体"/>
              </a:rPr>
              <a:t>。</a:t>
            </a:r>
            <a:r>
              <a:rPr lang="zh-CN" altLang="zh-CN" sz="2800" dirty="0">
                <a:solidFill>
                  <a:srgbClr val="000000"/>
                </a:solidFill>
                <a:latin typeface="楷体" pitchFamily="49" charset="-122"/>
                <a:ea typeface="楷体" pitchFamily="49" charset="-122"/>
                <a:cs typeface="宋体"/>
              </a:rPr>
              <a:t>企业因权益性投资从被投资方取得的收入。</a:t>
            </a:r>
            <a:br>
              <a:rPr lang="en-US" altLang="zh-CN" sz="2800" dirty="0">
                <a:solidFill>
                  <a:srgbClr val="000000"/>
                </a:solidFill>
                <a:latin typeface="楷体" pitchFamily="49" charset="-122"/>
                <a:ea typeface="楷体" pitchFamily="49" charset="-122"/>
                <a:cs typeface="宋体"/>
              </a:rPr>
            </a:br>
            <a:r>
              <a:rPr lang="zh-CN" altLang="zh-CN" sz="2800" dirty="0">
                <a:solidFill>
                  <a:srgbClr val="000000"/>
                </a:solidFill>
                <a:latin typeface="楷体" pitchFamily="49" charset="-122"/>
                <a:ea typeface="楷体" pitchFamily="49" charset="-122"/>
                <a:cs typeface="宋体"/>
              </a:rPr>
              <a:t>　①流转税：——</a:t>
            </a:r>
            <a:br>
              <a:rPr lang="en-US" altLang="zh-CN" sz="2800" dirty="0">
                <a:solidFill>
                  <a:srgbClr val="000000"/>
                </a:solidFill>
                <a:latin typeface="楷体" pitchFamily="49" charset="-122"/>
                <a:ea typeface="楷体" pitchFamily="49" charset="-122"/>
                <a:cs typeface="宋体"/>
              </a:rPr>
            </a:br>
            <a:r>
              <a:rPr lang="zh-CN" altLang="zh-CN" sz="2800" dirty="0">
                <a:solidFill>
                  <a:srgbClr val="000000"/>
                </a:solidFill>
                <a:latin typeface="楷体" pitchFamily="49" charset="-122"/>
                <a:ea typeface="楷体" pitchFamily="49" charset="-122"/>
                <a:cs typeface="宋体"/>
              </a:rPr>
              <a:t>　②会计：投资收益</a:t>
            </a:r>
            <a:br>
              <a:rPr lang="en-US" altLang="zh-CN" sz="2800" dirty="0">
                <a:solidFill>
                  <a:srgbClr val="000000"/>
                </a:solidFill>
                <a:latin typeface="楷体" pitchFamily="49" charset="-122"/>
                <a:ea typeface="楷体" pitchFamily="49" charset="-122"/>
                <a:cs typeface="宋体"/>
              </a:rPr>
            </a:br>
            <a:r>
              <a:rPr lang="zh-CN" altLang="zh-CN" sz="2800" dirty="0">
                <a:solidFill>
                  <a:srgbClr val="000000"/>
                </a:solidFill>
                <a:latin typeface="楷体" pitchFamily="49" charset="-122"/>
                <a:ea typeface="楷体" pitchFamily="49" charset="-122"/>
                <a:cs typeface="宋体"/>
              </a:rPr>
              <a:t>　　除另有规定外应以被投资企业股东会或股东大会</a:t>
            </a:r>
            <a:r>
              <a:rPr lang="zh-CN" altLang="zh-CN" sz="2800" b="1" u="dbl" dirty="0">
                <a:solidFill>
                  <a:srgbClr val="A50021"/>
                </a:solidFill>
                <a:latin typeface="楷体" pitchFamily="49" charset="-122"/>
                <a:ea typeface="楷体" pitchFamily="49" charset="-122"/>
                <a:cs typeface="宋体"/>
              </a:rPr>
              <a:t>作出利润分配或转股决定的日期</a:t>
            </a:r>
            <a:r>
              <a:rPr lang="zh-CN" altLang="zh-CN" sz="2800" dirty="0">
                <a:solidFill>
                  <a:srgbClr val="000000"/>
                </a:solidFill>
                <a:latin typeface="楷体" pitchFamily="49" charset="-122"/>
                <a:ea typeface="楷体" pitchFamily="49" charset="-122"/>
                <a:cs typeface="宋体"/>
              </a:rPr>
              <a:t>，确认收入的实现；</a:t>
            </a:r>
            <a:br>
              <a:rPr lang="en-US" altLang="zh-CN" sz="2800" dirty="0">
                <a:solidFill>
                  <a:srgbClr val="000000"/>
                </a:solidFill>
                <a:latin typeface="楷体" pitchFamily="49" charset="-122"/>
                <a:ea typeface="楷体" pitchFamily="49" charset="-122"/>
                <a:cs typeface="宋体"/>
              </a:rPr>
            </a:br>
            <a:r>
              <a:rPr lang="zh-CN" altLang="zh-CN" sz="2800" dirty="0">
                <a:solidFill>
                  <a:srgbClr val="000000"/>
                </a:solidFill>
                <a:latin typeface="楷体" pitchFamily="49" charset="-122"/>
                <a:ea typeface="楷体" pitchFamily="49" charset="-122"/>
                <a:cs typeface="宋体"/>
              </a:rPr>
              <a:t>　　被投资企业将</a:t>
            </a:r>
            <a:r>
              <a:rPr lang="zh-CN" altLang="zh-CN" sz="2800" b="1" u="dbl" dirty="0">
                <a:solidFill>
                  <a:srgbClr val="A50021"/>
                </a:solidFill>
                <a:latin typeface="楷体" pitchFamily="49" charset="-122"/>
                <a:ea typeface="楷体" pitchFamily="49" charset="-122"/>
                <a:cs typeface="宋体"/>
              </a:rPr>
              <a:t>股权（票）溢价所形成的资本公积转为股本</a:t>
            </a:r>
            <a:r>
              <a:rPr lang="zh-CN" altLang="zh-CN" sz="2800" dirty="0">
                <a:solidFill>
                  <a:srgbClr val="000000"/>
                </a:solidFill>
                <a:latin typeface="楷体" pitchFamily="49" charset="-122"/>
                <a:ea typeface="楷体" pitchFamily="49" charset="-122"/>
                <a:cs typeface="宋体"/>
              </a:rPr>
              <a:t>的，</a:t>
            </a:r>
            <a:r>
              <a:rPr lang="zh-CN" altLang="zh-CN" sz="2800" b="1" u="dbl" dirty="0">
                <a:solidFill>
                  <a:srgbClr val="A50021"/>
                </a:solidFill>
                <a:latin typeface="楷体" pitchFamily="49" charset="-122"/>
                <a:ea typeface="楷体" pitchFamily="49" charset="-122"/>
                <a:cs typeface="宋体"/>
              </a:rPr>
              <a:t>不作为</a:t>
            </a:r>
            <a:r>
              <a:rPr lang="zh-CN" altLang="zh-CN" sz="2800" dirty="0">
                <a:solidFill>
                  <a:srgbClr val="000000"/>
                </a:solidFill>
                <a:latin typeface="楷体" pitchFamily="49" charset="-122"/>
                <a:ea typeface="楷体" pitchFamily="49" charset="-122"/>
                <a:cs typeface="宋体"/>
              </a:rPr>
              <a:t>投资方企业的股息、红利收入，</a:t>
            </a:r>
            <a:r>
              <a:rPr lang="zh-CN" altLang="zh-CN" sz="2800" b="1" u="dbl" dirty="0">
                <a:solidFill>
                  <a:srgbClr val="A50021"/>
                </a:solidFill>
                <a:latin typeface="楷体" pitchFamily="49" charset="-122"/>
                <a:ea typeface="楷体" pitchFamily="49" charset="-122"/>
                <a:cs typeface="宋体"/>
              </a:rPr>
              <a:t>投资方企业也不得增加该项长期投资的计税基础</a:t>
            </a:r>
            <a:r>
              <a:rPr lang="zh-CN" altLang="zh-CN" sz="2800" dirty="0">
                <a:solidFill>
                  <a:srgbClr val="000000"/>
                </a:solidFill>
                <a:latin typeface="楷体" pitchFamily="49" charset="-122"/>
                <a:ea typeface="楷体" pitchFamily="49" charset="-122"/>
                <a:cs typeface="宋体"/>
              </a:rPr>
              <a:t>。</a:t>
            </a:r>
            <a:endParaRPr lang="zh-CN" altLang="zh-CN" sz="2800" dirty="0">
              <a:latin typeface="楷体" pitchFamily="49" charset="-122"/>
              <a:ea typeface="楷体" pitchFamily="49" charset="-122"/>
            </a:endParaRPr>
          </a:p>
          <a:p>
            <a:pPr>
              <a:defRPr/>
            </a:pPr>
            <a:endParaRPr lang="zh-CN" altLang="en-US" dirty="0"/>
          </a:p>
        </p:txBody>
      </p:sp>
    </p:spTree>
  </p:cSld>
  <p:clrMapOvr>
    <a:masterClrMapping/>
  </p:clrMapOvr>
  <p:transition>
    <p:random/>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内容占位符 2">
            <a:extLst>
              <a:ext uri="{FF2B5EF4-FFF2-40B4-BE49-F238E27FC236}">
                <a16:creationId xmlns:a16="http://schemas.microsoft.com/office/drawing/2014/main" id="{8BF98185-71FC-4E2E-ACC9-5F27B3159BA7}"/>
              </a:ext>
            </a:extLst>
          </p:cNvPr>
          <p:cNvSpPr>
            <a:spLocks noGrp="1"/>
          </p:cNvSpPr>
          <p:nvPr>
            <p:ph idx="1"/>
          </p:nvPr>
        </p:nvSpPr>
        <p:spPr>
          <a:xfrm>
            <a:off x="395288" y="333375"/>
            <a:ext cx="8291512" cy="5953125"/>
          </a:xfrm>
        </p:spPr>
        <p:txBody>
          <a:bodyPr/>
          <a:lstStyle/>
          <a:p>
            <a:r>
              <a:rPr lang="en-US" altLang="zh-CN">
                <a:solidFill>
                  <a:srgbClr val="FF0000"/>
                </a:solidFill>
              </a:rPr>
              <a:t>【</a:t>
            </a:r>
            <a:r>
              <a:rPr lang="zh-CN" altLang="en-US">
                <a:solidFill>
                  <a:srgbClr val="FF0000"/>
                </a:solidFill>
              </a:rPr>
              <a:t>提示</a:t>
            </a:r>
            <a:r>
              <a:rPr lang="en-US" altLang="zh-CN">
                <a:solidFill>
                  <a:srgbClr val="FF0000"/>
                </a:solidFill>
              </a:rPr>
              <a:t>3</a:t>
            </a:r>
            <a:r>
              <a:rPr lang="en-US" altLang="zh-CN" b="1">
                <a:solidFill>
                  <a:srgbClr val="FF0000"/>
                </a:solidFill>
                <a:latin typeface="楷体" panose="02010609060101010101" pitchFamily="49" charset="-122"/>
                <a:ea typeface="楷体" panose="02010609060101010101" pitchFamily="49" charset="-122"/>
              </a:rPr>
              <a:t>】</a:t>
            </a:r>
            <a:r>
              <a:rPr lang="zh-CN" altLang="en-US" b="1">
                <a:latin typeface="楷体" panose="02010609060101010101" pitchFamily="49" charset="-122"/>
                <a:ea typeface="楷体" panose="02010609060101010101" pitchFamily="49" charset="-122"/>
              </a:rPr>
              <a:t>对签订广告费和业务宣传费分摊协议（以下简称分摊协议）的</a:t>
            </a:r>
            <a:r>
              <a:rPr lang="zh-CN" altLang="en-US" b="1">
                <a:solidFill>
                  <a:srgbClr val="FF0000"/>
                </a:solidFill>
                <a:latin typeface="楷体" panose="02010609060101010101" pitchFamily="49" charset="-122"/>
                <a:ea typeface="楷体" panose="02010609060101010101" pitchFamily="49" charset="-122"/>
              </a:rPr>
              <a:t>关联企业</a:t>
            </a:r>
            <a:r>
              <a:rPr lang="zh-CN" altLang="en-US" b="1">
                <a:latin typeface="楷体" panose="02010609060101010101" pitchFamily="49" charset="-122"/>
                <a:ea typeface="楷体" panose="02010609060101010101" pitchFamily="49" charset="-122"/>
              </a:rPr>
              <a:t>，其中一方发生的不超过当年销售（营业）收入税前扣除限额比例内的广告费和业务宣传费支出</a:t>
            </a:r>
            <a:r>
              <a:rPr lang="zh-CN" altLang="en-US" b="1">
                <a:solidFill>
                  <a:srgbClr val="FF0000"/>
                </a:solidFill>
                <a:latin typeface="楷体" panose="02010609060101010101" pitchFamily="49" charset="-122"/>
                <a:ea typeface="楷体" panose="02010609060101010101" pitchFamily="49" charset="-122"/>
              </a:rPr>
              <a:t>可以在本企业扣除</a:t>
            </a:r>
            <a:r>
              <a:rPr lang="zh-CN" altLang="en-US" b="1">
                <a:latin typeface="楷体" panose="02010609060101010101" pitchFamily="49" charset="-122"/>
                <a:ea typeface="楷体" panose="02010609060101010101" pitchFamily="49" charset="-122"/>
              </a:rPr>
              <a:t>，也可以将其中的部分或全部按照分摊协议</a:t>
            </a:r>
            <a:r>
              <a:rPr lang="zh-CN" altLang="en-US" b="1">
                <a:solidFill>
                  <a:srgbClr val="FF0000"/>
                </a:solidFill>
                <a:latin typeface="楷体" panose="02010609060101010101" pitchFamily="49" charset="-122"/>
                <a:ea typeface="楷体" panose="02010609060101010101" pitchFamily="49" charset="-122"/>
              </a:rPr>
              <a:t>归集至另一方扣除</a:t>
            </a:r>
            <a:r>
              <a:rPr lang="zh-CN" altLang="en-US" b="1">
                <a:latin typeface="楷体" panose="02010609060101010101" pitchFamily="49" charset="-122"/>
                <a:ea typeface="楷体" panose="02010609060101010101" pitchFamily="49" charset="-122"/>
              </a:rPr>
              <a:t>。另一方在计算本企业广告费和业务宣传费支出企业所得税税前扣除限额时，可将按照上述办法归集至本企业的广告费和业务宣传费不计算在内。</a:t>
            </a:r>
          </a:p>
        </p:txBody>
      </p:sp>
    </p:spTree>
  </p:cSld>
  <p:clrMapOvr>
    <a:masterClrMapping/>
  </p:clrMapOvr>
  <p:transition>
    <p:random/>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灯片编号占位符 5">
            <a:extLst>
              <a:ext uri="{FF2B5EF4-FFF2-40B4-BE49-F238E27FC236}">
                <a16:creationId xmlns:a16="http://schemas.microsoft.com/office/drawing/2014/main" id="{0741BF9A-42F0-488C-BDA2-8215A773CDB2}"/>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1FC32C09-72BB-4267-8B84-5094A637E7CA}" type="slidenum">
              <a:rPr lang="zh-CN" altLang="en-US" sz="1200" b="1">
                <a:solidFill>
                  <a:srgbClr val="FFFFFF"/>
                </a:solidFill>
                <a:ea typeface="宋体" panose="02010600030101010101" pitchFamily="2" charset="-122"/>
              </a:rPr>
              <a:pPr algn="ctr" eaLnBrk="1" hangingPunct="1">
                <a:lnSpc>
                  <a:spcPct val="80000"/>
                </a:lnSpc>
              </a:pPr>
              <a:t>131</a:t>
            </a:fld>
            <a:endParaRPr lang="en-US" altLang="zh-CN" sz="1200" b="1">
              <a:solidFill>
                <a:srgbClr val="FFFFFF"/>
              </a:solidFill>
              <a:ea typeface="宋体" panose="02010600030101010101" pitchFamily="2" charset="-122"/>
            </a:endParaRPr>
          </a:p>
        </p:txBody>
      </p:sp>
      <p:sp>
        <p:nvSpPr>
          <p:cNvPr id="128006" name="Rectangle 3">
            <a:extLst>
              <a:ext uri="{FF2B5EF4-FFF2-40B4-BE49-F238E27FC236}">
                <a16:creationId xmlns:a16="http://schemas.microsoft.com/office/drawing/2014/main" id="{3E24D234-C8C5-4CB1-A712-4E3C5F275DEF}"/>
              </a:ext>
            </a:extLst>
          </p:cNvPr>
          <p:cNvSpPr>
            <a:spLocks noGrp="1" noRot="1" noChangeArrowheads="1"/>
          </p:cNvSpPr>
          <p:nvPr>
            <p:ph sz="quarter" idx="4294967295"/>
          </p:nvPr>
        </p:nvSpPr>
        <p:spPr>
          <a:xfrm>
            <a:off x="457200" y="476250"/>
            <a:ext cx="8229600" cy="5778500"/>
          </a:xfrm>
        </p:spPr>
        <p:txBody>
          <a:bodyPr/>
          <a:lstStyle/>
          <a:p>
            <a:pPr marL="319088" indent="-319088" algn="just" eaLnBrk="1" hangingPunct="1">
              <a:lnSpc>
                <a:spcPct val="90000"/>
              </a:lnSpc>
              <a:defRPr/>
            </a:pPr>
            <a:r>
              <a:rPr lang="en-US" altLang="zh-CN" b="1" dirty="0">
                <a:solidFill>
                  <a:srgbClr val="FF0000"/>
                </a:solidFill>
                <a:effectLst>
                  <a:outerShdw blurRad="38100" dist="38100" dir="2700000" algn="tl">
                    <a:srgbClr val="000000">
                      <a:alpha val="43137"/>
                    </a:srgbClr>
                  </a:outerShdw>
                </a:effectLst>
                <a:latin typeface="黑体" pitchFamily="49" charset="-122"/>
              </a:rPr>
              <a:t>7.</a:t>
            </a:r>
            <a:r>
              <a:rPr lang="zh-CN" altLang="en-US" b="1" dirty="0">
                <a:solidFill>
                  <a:srgbClr val="FF0000"/>
                </a:solidFill>
                <a:effectLst>
                  <a:outerShdw blurRad="38100" dist="38100" dir="2700000" algn="tl">
                    <a:srgbClr val="000000">
                      <a:alpha val="43137"/>
                    </a:srgbClr>
                  </a:outerShdw>
                </a:effectLst>
                <a:latin typeface="黑体" pitchFamily="49" charset="-122"/>
              </a:rPr>
              <a:t>公益性捐赠支出</a:t>
            </a:r>
          </a:p>
          <a:p>
            <a:pPr marL="319088" indent="-319088" algn="just" eaLnBrk="1" hangingPunct="1">
              <a:lnSpc>
                <a:spcPct val="90000"/>
              </a:lnSpc>
              <a:defRPr/>
            </a:pPr>
            <a:r>
              <a:rPr lang="zh-CN" altLang="en-US" sz="2800" b="1" dirty="0">
                <a:latin typeface="楷体_GB2312" pitchFamily="49" charset="-122"/>
                <a:ea typeface="楷体_GB2312" pitchFamily="49" charset="-122"/>
              </a:rPr>
              <a:t>企业发生的公益性捐赠支出，不超过</a:t>
            </a:r>
            <a:r>
              <a:rPr lang="zh-CN" altLang="en-US" sz="2800" b="1" dirty="0">
                <a:solidFill>
                  <a:srgbClr val="FF0000"/>
                </a:solidFill>
                <a:latin typeface="楷体_GB2312" pitchFamily="49" charset="-122"/>
                <a:ea typeface="楷体_GB2312" pitchFamily="49" charset="-122"/>
              </a:rPr>
              <a:t>年度利润</a:t>
            </a:r>
            <a:r>
              <a:rPr lang="zh-CN" altLang="en-US" sz="2800" b="1" dirty="0">
                <a:latin typeface="楷体_GB2312" pitchFamily="49" charset="-122"/>
                <a:ea typeface="楷体_GB2312" pitchFamily="49" charset="-122"/>
              </a:rPr>
              <a:t>总额</a:t>
            </a:r>
            <a:r>
              <a:rPr lang="en-US" altLang="zh-CN" sz="2800" b="1" dirty="0">
                <a:solidFill>
                  <a:srgbClr val="FF0000"/>
                </a:solidFill>
                <a:latin typeface="楷体_GB2312" pitchFamily="49" charset="-122"/>
                <a:ea typeface="楷体_GB2312" pitchFamily="49" charset="-122"/>
              </a:rPr>
              <a:t>12%</a:t>
            </a:r>
            <a:r>
              <a:rPr lang="zh-CN" altLang="en-US" sz="2800" b="1" dirty="0">
                <a:latin typeface="楷体_GB2312" pitchFamily="49" charset="-122"/>
                <a:ea typeface="楷体_GB2312" pitchFamily="49" charset="-122"/>
              </a:rPr>
              <a:t>的部分，准予扣除。超过部分准予在三年内结转扣除。</a:t>
            </a:r>
            <a:endParaRPr lang="en-US" altLang="zh-CN" sz="2800" b="1" dirty="0">
              <a:latin typeface="楷体_GB2312" pitchFamily="49" charset="-122"/>
              <a:ea typeface="楷体_GB2312" pitchFamily="49" charset="-122"/>
            </a:endParaRPr>
          </a:p>
          <a:p>
            <a:pPr marL="0" indent="0" algn="just" eaLnBrk="1" hangingPunct="1">
              <a:lnSpc>
                <a:spcPct val="90000"/>
              </a:lnSpc>
              <a:buFont typeface="Wingdings 2" panose="05020102010507070707" pitchFamily="18" charset="2"/>
              <a:buNone/>
              <a:defRPr/>
            </a:pPr>
            <a:endParaRPr lang="en-US" sz="2800" b="1" dirty="0">
              <a:latin typeface="楷体_GB2312" pitchFamily="49" charset="-122"/>
              <a:ea typeface="楷体_GB2312" pitchFamily="49" charset="-122"/>
            </a:endParaRPr>
          </a:p>
          <a:p>
            <a:pPr marL="319088" indent="-319088" algn="just" eaLnBrk="1" hangingPunct="1">
              <a:lnSpc>
                <a:spcPct val="90000"/>
              </a:lnSpc>
              <a:defRPr/>
            </a:pPr>
            <a:r>
              <a:rPr lang="en-US" altLang="zh-CN" sz="2800" b="1" dirty="0">
                <a:solidFill>
                  <a:srgbClr val="FF0000"/>
                </a:solidFill>
                <a:latin typeface="楷体" pitchFamily="49" charset="-122"/>
                <a:ea typeface="楷体" pitchFamily="49" charset="-122"/>
              </a:rPr>
              <a:t>【</a:t>
            </a:r>
            <a:r>
              <a:rPr lang="zh-CN" altLang="en-US" sz="2800" b="1" dirty="0">
                <a:solidFill>
                  <a:srgbClr val="FF0000"/>
                </a:solidFill>
                <a:latin typeface="楷体" pitchFamily="49" charset="-122"/>
                <a:ea typeface="楷体" pitchFamily="49" charset="-122"/>
              </a:rPr>
              <a:t>提示</a:t>
            </a:r>
            <a:r>
              <a:rPr lang="en-US" altLang="zh-CN" sz="2800" b="1" dirty="0">
                <a:solidFill>
                  <a:srgbClr val="FF0000"/>
                </a:solidFill>
                <a:latin typeface="楷体" pitchFamily="49" charset="-122"/>
                <a:ea typeface="楷体" pitchFamily="49" charset="-122"/>
              </a:rPr>
              <a:t>1】</a:t>
            </a:r>
            <a:r>
              <a:rPr lang="zh-CN" altLang="en-US" sz="2800" b="1" dirty="0">
                <a:latin typeface="楷体" pitchFamily="49" charset="-122"/>
                <a:ea typeface="楷体" pitchFamily="49" charset="-122"/>
              </a:rPr>
              <a:t>年度利润总额，是指企业依照国家统一</a:t>
            </a:r>
            <a:r>
              <a:rPr lang="zh-CN" altLang="en-US" sz="2800" b="1" dirty="0">
                <a:solidFill>
                  <a:srgbClr val="FF0000"/>
                </a:solidFill>
                <a:latin typeface="楷体" pitchFamily="49" charset="-122"/>
                <a:ea typeface="楷体" pitchFamily="49" charset="-122"/>
              </a:rPr>
              <a:t>会计制度</a:t>
            </a:r>
            <a:r>
              <a:rPr lang="zh-CN" altLang="en-US" sz="2800" b="1" dirty="0">
                <a:latin typeface="楷体" pitchFamily="49" charset="-122"/>
                <a:ea typeface="楷体" pitchFamily="49" charset="-122"/>
              </a:rPr>
              <a:t>的规定计算的</a:t>
            </a:r>
            <a:r>
              <a:rPr lang="zh-CN" altLang="en-US" sz="2800" b="1" dirty="0">
                <a:solidFill>
                  <a:srgbClr val="FF0000"/>
                </a:solidFill>
                <a:latin typeface="楷体" pitchFamily="49" charset="-122"/>
                <a:ea typeface="楷体" pitchFamily="49" charset="-122"/>
              </a:rPr>
              <a:t>年度会计利润</a:t>
            </a:r>
            <a:r>
              <a:rPr lang="zh-CN" altLang="en-US" sz="2800" b="1" dirty="0">
                <a:latin typeface="楷体" pitchFamily="49" charset="-122"/>
                <a:ea typeface="楷体" pitchFamily="49" charset="-122"/>
              </a:rPr>
              <a:t>。</a:t>
            </a:r>
            <a:endParaRPr lang="en-US" altLang="zh-CN" sz="2800" b="1" dirty="0">
              <a:latin typeface="楷体" pitchFamily="49" charset="-122"/>
              <a:ea typeface="楷体" pitchFamily="49" charset="-122"/>
            </a:endParaRPr>
          </a:p>
          <a:p>
            <a:pPr marL="319088" indent="-319088" algn="just" eaLnBrk="1" hangingPunct="1">
              <a:lnSpc>
                <a:spcPct val="90000"/>
              </a:lnSpc>
              <a:defRPr/>
            </a:pP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提示</a:t>
            </a:r>
            <a:r>
              <a:rPr lang="en-US" altLang="zh-CN" sz="2800" b="1" dirty="0">
                <a:latin typeface="楷体" pitchFamily="49" charset="-122"/>
                <a:ea typeface="楷体" pitchFamily="49" charset="-122"/>
              </a:rPr>
              <a:t>2】</a:t>
            </a:r>
            <a:r>
              <a:rPr lang="zh-CN" altLang="en-US" sz="2800" b="1" dirty="0">
                <a:solidFill>
                  <a:srgbClr val="FF0000"/>
                </a:solidFill>
                <a:latin typeface="楷体" pitchFamily="49" charset="-122"/>
                <a:ea typeface="楷体" pitchFamily="49" charset="-122"/>
              </a:rPr>
              <a:t>公益性捐赠</a:t>
            </a:r>
            <a:r>
              <a:rPr lang="zh-CN" altLang="en-US" sz="2800" b="1" dirty="0">
                <a:latin typeface="楷体" pitchFamily="49" charset="-122"/>
                <a:ea typeface="楷体" pitchFamily="49" charset="-122"/>
              </a:rPr>
              <a:t>，是指企业通过公益性社会团体或者县级（含县级）以上人民政府及其部门，用于规定的公益事业的捐赠。（渠道、对象）</a:t>
            </a:r>
            <a:endParaRPr lang="en-US" altLang="zh-CN" sz="2800" b="1" dirty="0">
              <a:latin typeface="楷体" pitchFamily="49" charset="-122"/>
              <a:ea typeface="楷体" pitchFamily="49" charset="-122"/>
            </a:endParaRPr>
          </a:p>
          <a:p>
            <a:pPr marL="0" indent="0" algn="just" eaLnBrk="1" hangingPunct="1">
              <a:lnSpc>
                <a:spcPct val="90000"/>
              </a:lnSpc>
              <a:buFont typeface="Wingdings 2" panose="05020102010507070707" pitchFamily="18" charset="2"/>
              <a:buNone/>
              <a:defRPr/>
            </a:pPr>
            <a:endParaRPr lang="en-US" sz="2800" b="1" dirty="0">
              <a:latin typeface="楷体" pitchFamily="49" charset="-122"/>
              <a:ea typeface="楷体" pitchFamily="49" charset="-122"/>
            </a:endParaRPr>
          </a:p>
          <a:p>
            <a:pPr marL="319088" indent="-319088" eaLnBrk="1" hangingPunct="1">
              <a:lnSpc>
                <a:spcPct val="90000"/>
              </a:lnSpc>
              <a:defRPr/>
            </a:pPr>
            <a:endParaRPr lang="zh-CN" altLang="en-US" sz="2800" b="1" dirty="0">
              <a:latin typeface="楷体_GB2312" pitchFamily="49" charset="-122"/>
              <a:ea typeface="楷体_GB2312" pitchFamily="49" charset="-122"/>
            </a:endParaRPr>
          </a:p>
        </p:txBody>
      </p:sp>
      <p:pic>
        <p:nvPicPr>
          <p:cNvPr id="135172" name="Picture 6" descr="http://p2.so.qhimg.com/bdr/_240_/t01b6bb096f4e02dbe2.jpg">
            <a:extLst>
              <a:ext uri="{FF2B5EF4-FFF2-40B4-BE49-F238E27FC236}">
                <a16:creationId xmlns:a16="http://schemas.microsoft.com/office/drawing/2014/main" id="{ECCEC8A3-5D9C-4857-A7F2-83DDEF375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4797425"/>
            <a:ext cx="3313112"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灯片编号占位符 4">
            <a:extLst>
              <a:ext uri="{FF2B5EF4-FFF2-40B4-BE49-F238E27FC236}">
                <a16:creationId xmlns:a16="http://schemas.microsoft.com/office/drawing/2014/main" id="{74D3831A-5E93-4F4A-BCB3-CFA5AAABAF8A}"/>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5253FD7D-A016-4D48-A06F-633A7BC73052}" type="slidenum">
              <a:rPr lang="zh-CN" altLang="en-US" sz="1200" b="1">
                <a:solidFill>
                  <a:srgbClr val="FFFFFF"/>
                </a:solidFill>
                <a:ea typeface="宋体" panose="02010600030101010101" pitchFamily="2" charset="-122"/>
              </a:rPr>
              <a:pPr algn="ctr" eaLnBrk="1" hangingPunct="1">
                <a:lnSpc>
                  <a:spcPct val="80000"/>
                </a:lnSpc>
              </a:pPr>
              <a:t>132</a:t>
            </a:fld>
            <a:endParaRPr lang="en-US" altLang="zh-CN" sz="1200" b="1">
              <a:solidFill>
                <a:srgbClr val="FFFFFF"/>
              </a:solidFill>
              <a:ea typeface="宋体" panose="02010600030101010101" pitchFamily="2" charset="-122"/>
            </a:endParaRPr>
          </a:p>
        </p:txBody>
      </p:sp>
      <p:sp>
        <p:nvSpPr>
          <p:cNvPr id="136195" name="内容占位符 5">
            <a:extLst>
              <a:ext uri="{FF2B5EF4-FFF2-40B4-BE49-F238E27FC236}">
                <a16:creationId xmlns:a16="http://schemas.microsoft.com/office/drawing/2014/main" id="{461C43E5-7D0A-474F-8FC6-E55E2633D0E2}"/>
              </a:ext>
            </a:extLst>
          </p:cNvPr>
          <p:cNvSpPr>
            <a:spLocks noGrp="1"/>
          </p:cNvSpPr>
          <p:nvPr>
            <p:ph sz="quarter" idx="4294967295"/>
          </p:nvPr>
        </p:nvSpPr>
        <p:spPr>
          <a:xfrm>
            <a:off x="457200" y="765175"/>
            <a:ext cx="8229600" cy="5489575"/>
          </a:xfrm>
        </p:spPr>
        <p:txBody>
          <a:bodyPr/>
          <a:lstStyle/>
          <a:p>
            <a:pPr marL="319088" indent="-319088" eaLnBrk="1" hangingPunct="1">
              <a:lnSpc>
                <a:spcPct val="80000"/>
              </a:lnSpc>
            </a:pPr>
            <a:r>
              <a:rPr lang="en-US" altLang="zh-CN" sz="2500" b="1">
                <a:latin typeface="楷体_GB2312" pitchFamily="1" charset="-122"/>
                <a:ea typeface="楷体_GB2312" pitchFamily="1" charset="-122"/>
              </a:rPr>
              <a:t>(1)</a:t>
            </a:r>
            <a:r>
              <a:rPr lang="zh-CN" altLang="en-US" sz="2800" b="1">
                <a:latin typeface="仿宋" panose="02010609060101010101" pitchFamily="49" charset="-122"/>
                <a:ea typeface="仿宋" panose="02010609060101010101" pitchFamily="49" charset="-122"/>
              </a:rPr>
              <a:t>用于公益事业的捐赠支出，是指</a:t>
            </a:r>
            <a:r>
              <a:rPr lang="en-US" altLang="zh-CN" sz="2800" b="1">
                <a:latin typeface="仿宋" panose="02010609060101010101" pitchFamily="49" charset="-122"/>
                <a:ea typeface="仿宋" panose="02010609060101010101" pitchFamily="49" charset="-122"/>
              </a:rPr>
              <a:t>《</a:t>
            </a:r>
            <a:r>
              <a:rPr lang="zh-CN" altLang="en-US" sz="2800" b="1">
                <a:latin typeface="仿宋" panose="02010609060101010101" pitchFamily="49" charset="-122"/>
                <a:ea typeface="仿宋" panose="02010609060101010101" pitchFamily="49" charset="-122"/>
              </a:rPr>
              <a:t>中华人民共和国公益事业捐赠法</a:t>
            </a:r>
            <a:r>
              <a:rPr lang="en-US" altLang="zh-CN" sz="2800" b="1">
                <a:latin typeface="仿宋" panose="02010609060101010101" pitchFamily="49" charset="-122"/>
                <a:ea typeface="仿宋" panose="02010609060101010101" pitchFamily="49" charset="-122"/>
              </a:rPr>
              <a:t>》</a:t>
            </a:r>
            <a:r>
              <a:rPr lang="zh-CN" altLang="en-US" sz="2800" b="1">
                <a:latin typeface="仿宋" panose="02010609060101010101" pitchFamily="49" charset="-122"/>
                <a:ea typeface="仿宋" panose="02010609060101010101" pitchFamily="49" charset="-122"/>
              </a:rPr>
              <a:t>规定的向公益事业的捐赠支出，具体范围包括：</a:t>
            </a:r>
            <a:br>
              <a:rPr lang="zh-CN" altLang="en-US" sz="2500" b="1">
                <a:latin typeface="楷体_GB2312" pitchFamily="1" charset="-122"/>
                <a:ea typeface="楷体_GB2312" pitchFamily="1" charset="-122"/>
              </a:rPr>
            </a:br>
            <a:br>
              <a:rPr lang="zh-CN" altLang="en-US" sz="2500" b="1">
                <a:latin typeface="楷体_GB2312" pitchFamily="1" charset="-122"/>
                <a:ea typeface="楷体_GB2312" pitchFamily="1" charset="-122"/>
              </a:rPr>
            </a:br>
            <a:r>
              <a:rPr lang="zh-CN" altLang="en-US" sz="2500" b="1">
                <a:latin typeface="楷体_GB2312" pitchFamily="1" charset="-122"/>
                <a:ea typeface="楷体_GB2312" pitchFamily="1" charset="-122"/>
              </a:rPr>
              <a:t>①救助</a:t>
            </a:r>
            <a:r>
              <a:rPr lang="zh-CN" altLang="en-US" sz="2500" b="1">
                <a:solidFill>
                  <a:srgbClr val="FF0000"/>
                </a:solidFill>
                <a:latin typeface="楷体_GB2312" pitchFamily="1" charset="-122"/>
                <a:ea typeface="楷体_GB2312" pitchFamily="1" charset="-122"/>
              </a:rPr>
              <a:t>灾害</a:t>
            </a:r>
            <a:r>
              <a:rPr lang="zh-CN" altLang="en-US" sz="2500" b="1">
                <a:latin typeface="楷体_GB2312" pitchFamily="1" charset="-122"/>
                <a:ea typeface="楷体_GB2312" pitchFamily="1" charset="-122"/>
              </a:rPr>
              <a:t>、救济</a:t>
            </a:r>
            <a:r>
              <a:rPr lang="zh-CN" altLang="en-US" sz="2500" b="1">
                <a:solidFill>
                  <a:srgbClr val="FF0000"/>
                </a:solidFill>
                <a:latin typeface="楷体_GB2312" pitchFamily="1" charset="-122"/>
                <a:ea typeface="楷体_GB2312" pitchFamily="1" charset="-122"/>
              </a:rPr>
              <a:t>贫困</a:t>
            </a:r>
            <a:r>
              <a:rPr lang="zh-CN" altLang="en-US" sz="2500" b="1">
                <a:latin typeface="楷体_GB2312" pitchFamily="1" charset="-122"/>
                <a:ea typeface="楷体_GB2312" pitchFamily="1" charset="-122"/>
              </a:rPr>
              <a:t>、扶助</a:t>
            </a:r>
            <a:r>
              <a:rPr lang="zh-CN" altLang="en-US" sz="2500" b="1">
                <a:solidFill>
                  <a:srgbClr val="FF0000"/>
                </a:solidFill>
                <a:latin typeface="楷体_GB2312" pitchFamily="1" charset="-122"/>
                <a:ea typeface="楷体_GB2312" pitchFamily="1" charset="-122"/>
              </a:rPr>
              <a:t>残疾人</a:t>
            </a:r>
            <a:r>
              <a:rPr lang="zh-CN" altLang="en-US" sz="2500" b="1">
                <a:latin typeface="楷体_GB2312" pitchFamily="1" charset="-122"/>
                <a:ea typeface="楷体_GB2312" pitchFamily="1" charset="-122"/>
              </a:rPr>
              <a:t>等困难的社会群体和个人的活动。</a:t>
            </a:r>
            <a:br>
              <a:rPr lang="zh-CN" altLang="en-US" sz="2500" b="1">
                <a:latin typeface="楷体_GB2312" pitchFamily="1" charset="-122"/>
                <a:ea typeface="楷体_GB2312" pitchFamily="1" charset="-122"/>
              </a:rPr>
            </a:br>
            <a:br>
              <a:rPr lang="zh-CN" altLang="en-US" sz="2500" b="1">
                <a:latin typeface="楷体_GB2312" pitchFamily="1" charset="-122"/>
                <a:ea typeface="楷体_GB2312" pitchFamily="1" charset="-122"/>
              </a:rPr>
            </a:br>
            <a:r>
              <a:rPr lang="zh-CN" altLang="en-US" sz="2500" b="1">
                <a:latin typeface="楷体_GB2312" pitchFamily="1" charset="-122"/>
                <a:ea typeface="楷体_GB2312" pitchFamily="1" charset="-122"/>
              </a:rPr>
              <a:t>②教育、科学、文化、卫生、体育事业。</a:t>
            </a:r>
            <a:br>
              <a:rPr lang="zh-CN" altLang="en-US" sz="2500" b="1">
                <a:latin typeface="楷体_GB2312" pitchFamily="1" charset="-122"/>
                <a:ea typeface="楷体_GB2312" pitchFamily="1" charset="-122"/>
              </a:rPr>
            </a:br>
            <a:br>
              <a:rPr lang="zh-CN" altLang="en-US" sz="2500" b="1">
                <a:latin typeface="楷体_GB2312" pitchFamily="1" charset="-122"/>
                <a:ea typeface="楷体_GB2312" pitchFamily="1" charset="-122"/>
              </a:rPr>
            </a:br>
            <a:r>
              <a:rPr lang="zh-CN" altLang="en-US" sz="2500" b="1">
                <a:latin typeface="楷体_GB2312" pitchFamily="1" charset="-122"/>
                <a:ea typeface="楷体_GB2312" pitchFamily="1" charset="-122"/>
              </a:rPr>
              <a:t>③</a:t>
            </a:r>
            <a:r>
              <a:rPr lang="zh-CN" altLang="en-US" sz="2500" b="1">
                <a:solidFill>
                  <a:srgbClr val="FF0000"/>
                </a:solidFill>
                <a:latin typeface="楷体_GB2312" pitchFamily="1" charset="-122"/>
                <a:ea typeface="楷体_GB2312" pitchFamily="1" charset="-122"/>
              </a:rPr>
              <a:t>环境保护</a:t>
            </a:r>
            <a:r>
              <a:rPr lang="zh-CN" altLang="en-US" sz="2500" b="1">
                <a:latin typeface="楷体_GB2312" pitchFamily="1" charset="-122"/>
                <a:ea typeface="楷体_GB2312" pitchFamily="1" charset="-122"/>
              </a:rPr>
              <a:t>、社会</a:t>
            </a:r>
            <a:r>
              <a:rPr lang="zh-CN" altLang="en-US" sz="2500" b="1">
                <a:solidFill>
                  <a:srgbClr val="FF0000"/>
                </a:solidFill>
                <a:latin typeface="楷体_GB2312" pitchFamily="1" charset="-122"/>
                <a:ea typeface="楷体_GB2312" pitchFamily="1" charset="-122"/>
              </a:rPr>
              <a:t>公共设施</a:t>
            </a:r>
            <a:r>
              <a:rPr lang="zh-CN" altLang="en-US" sz="2500" b="1">
                <a:latin typeface="楷体_GB2312" pitchFamily="1" charset="-122"/>
                <a:ea typeface="楷体_GB2312" pitchFamily="1" charset="-122"/>
              </a:rPr>
              <a:t>建设。</a:t>
            </a:r>
            <a:br>
              <a:rPr lang="zh-CN" altLang="en-US" sz="2500" b="1">
                <a:latin typeface="楷体_GB2312" pitchFamily="1" charset="-122"/>
                <a:ea typeface="楷体_GB2312" pitchFamily="1" charset="-122"/>
              </a:rPr>
            </a:br>
            <a:br>
              <a:rPr lang="zh-CN" altLang="en-US" sz="2500" b="1">
                <a:latin typeface="楷体_GB2312" pitchFamily="1" charset="-122"/>
                <a:ea typeface="楷体_GB2312" pitchFamily="1" charset="-122"/>
              </a:rPr>
            </a:br>
            <a:r>
              <a:rPr lang="zh-CN" altLang="en-US" sz="2500" b="1">
                <a:latin typeface="楷体_GB2312" pitchFamily="1" charset="-122"/>
                <a:ea typeface="楷体_GB2312" pitchFamily="1" charset="-122"/>
              </a:rPr>
              <a:t>③促进社会发展和进步的其他社会公共和福利事业。</a:t>
            </a:r>
            <a:br>
              <a:rPr lang="zh-CN" altLang="en-US" sz="2500" b="1">
                <a:latin typeface="楷体_GB2312" pitchFamily="1" charset="-122"/>
                <a:ea typeface="楷体_GB2312" pitchFamily="1" charset="-122"/>
              </a:rPr>
            </a:br>
            <a:br>
              <a:rPr lang="zh-CN" altLang="en-US" sz="2500" b="1">
                <a:latin typeface="楷体_GB2312" pitchFamily="1" charset="-122"/>
                <a:ea typeface="楷体_GB2312" pitchFamily="1" charset="-122"/>
              </a:rPr>
            </a:br>
            <a:r>
              <a:rPr lang="zh-CN" altLang="en-US" sz="2500" b="1">
                <a:latin typeface="黑体" panose="02010609060101010101" pitchFamily="49" charset="-122"/>
              </a:rPr>
              <a:t>企事业单位、社会团体以及其他组织</a:t>
            </a:r>
            <a:r>
              <a:rPr lang="zh-CN" altLang="en-US" sz="2500" b="1">
                <a:solidFill>
                  <a:srgbClr val="FF0000"/>
                </a:solidFill>
                <a:latin typeface="黑体" panose="02010609060101010101" pitchFamily="49" charset="-122"/>
              </a:rPr>
              <a:t>捐赠住房</a:t>
            </a:r>
            <a:r>
              <a:rPr lang="zh-CN" altLang="en-US" sz="2500" b="1">
                <a:latin typeface="黑体" panose="02010609060101010101" pitchFamily="49" charset="-122"/>
              </a:rPr>
              <a:t>作为廉租住房的视同公益性捐赠，按上述规定执行。</a:t>
            </a:r>
            <a:br>
              <a:rPr lang="zh-CN" altLang="en-US" sz="2500">
                <a:latin typeface="黑体" panose="02010609060101010101" pitchFamily="49" charset="-122"/>
              </a:rPr>
            </a:br>
            <a:endParaRPr lang="zh-CN" altLang="en-US" sz="2500">
              <a:latin typeface="黑体" panose="02010609060101010101" pitchFamily="49" charset="-122"/>
            </a:endParaRPr>
          </a:p>
        </p:txBody>
      </p:sp>
    </p:spTree>
  </p:cSld>
  <p:clrMapOvr>
    <a:masterClrMapping/>
  </p:clrMapOvr>
  <p:transition>
    <p:random/>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灯片编号占位符 4">
            <a:extLst>
              <a:ext uri="{FF2B5EF4-FFF2-40B4-BE49-F238E27FC236}">
                <a16:creationId xmlns:a16="http://schemas.microsoft.com/office/drawing/2014/main" id="{BC42EA75-1F0E-47C8-AE4E-B38B2B824BFD}"/>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235FED2A-ECD7-4E51-9792-4DBA20712DA1}" type="slidenum">
              <a:rPr lang="zh-CN" altLang="en-US" sz="1200" b="1">
                <a:solidFill>
                  <a:srgbClr val="FFFFFF"/>
                </a:solidFill>
                <a:ea typeface="宋体" panose="02010600030101010101" pitchFamily="2" charset="-122"/>
              </a:rPr>
              <a:pPr algn="ctr" eaLnBrk="1" hangingPunct="1">
                <a:lnSpc>
                  <a:spcPct val="80000"/>
                </a:lnSpc>
              </a:pPr>
              <a:t>133</a:t>
            </a:fld>
            <a:endParaRPr lang="en-US" altLang="zh-CN" sz="1200" b="1">
              <a:solidFill>
                <a:srgbClr val="FFFFFF"/>
              </a:solidFill>
              <a:ea typeface="宋体" panose="02010600030101010101" pitchFamily="2" charset="-122"/>
            </a:endParaRPr>
          </a:p>
        </p:txBody>
      </p:sp>
      <p:sp>
        <p:nvSpPr>
          <p:cNvPr id="130054" name="内容占位符 5">
            <a:extLst>
              <a:ext uri="{FF2B5EF4-FFF2-40B4-BE49-F238E27FC236}">
                <a16:creationId xmlns:a16="http://schemas.microsoft.com/office/drawing/2014/main" id="{4263584D-3E82-4278-BD76-1DE49F6C77A0}"/>
              </a:ext>
            </a:extLst>
          </p:cNvPr>
          <p:cNvSpPr>
            <a:spLocks noGrp="1"/>
          </p:cNvSpPr>
          <p:nvPr>
            <p:ph sz="quarter" idx="4294967295"/>
          </p:nvPr>
        </p:nvSpPr>
        <p:spPr>
          <a:xfrm>
            <a:off x="250825" y="404813"/>
            <a:ext cx="8642350" cy="5688012"/>
          </a:xfrm>
        </p:spPr>
        <p:txBody>
          <a:bodyPr/>
          <a:lstStyle/>
          <a:p>
            <a:pPr marL="319088" indent="-319088" eaLnBrk="1" hangingPunct="1">
              <a:lnSpc>
                <a:spcPts val="1800"/>
              </a:lnSpc>
              <a:defRPr/>
            </a:pPr>
            <a:endParaRPr lang="en-US" altLang="zh-CN" b="1" dirty="0">
              <a:latin typeface="楷体_GB2312" pitchFamily="49" charset="-122"/>
              <a:ea typeface="楷体_GB2312" pitchFamily="49" charset="-122"/>
            </a:endParaRPr>
          </a:p>
          <a:p>
            <a:pPr marL="319088" indent="-319088" eaLnBrk="1" hangingPunct="1">
              <a:lnSpc>
                <a:spcPts val="1800"/>
              </a:lnSpc>
              <a:defRPr/>
            </a:pPr>
            <a:r>
              <a:rPr lang="en-US" altLang="zh-CN" b="1" dirty="0">
                <a:latin typeface="楷体_GB2312" pitchFamily="49" charset="-122"/>
                <a:ea typeface="楷体_GB2312" pitchFamily="49" charset="-122"/>
              </a:rPr>
              <a:t>(2)</a:t>
            </a:r>
            <a:r>
              <a:rPr lang="zh-CN" altLang="en-US" b="1" dirty="0">
                <a:solidFill>
                  <a:srgbClr val="FF0000"/>
                </a:solidFill>
                <a:effectLst>
                  <a:outerShdw blurRad="38100" dist="38100" dir="2700000" algn="tl">
                    <a:srgbClr val="000000">
                      <a:alpha val="43137"/>
                    </a:srgbClr>
                  </a:outerShdw>
                </a:effectLst>
                <a:latin typeface="仿宋" pitchFamily="49" charset="-122"/>
                <a:ea typeface="仿宋" pitchFamily="49" charset="-122"/>
              </a:rPr>
              <a:t>公益性社会团体</a:t>
            </a:r>
            <a:endParaRPr lang="en-US" altLang="zh-CN" b="1" dirty="0">
              <a:latin typeface="仿宋" pitchFamily="49" charset="-122"/>
              <a:ea typeface="仿宋" pitchFamily="49" charset="-122"/>
            </a:endParaRPr>
          </a:p>
          <a:p>
            <a:pPr marL="319088" indent="-319088" eaLnBrk="1" hangingPunct="1">
              <a:lnSpc>
                <a:spcPts val="1800"/>
              </a:lnSpc>
              <a:defRPr/>
            </a:pPr>
            <a:endParaRPr lang="en-US" altLang="zh-CN" b="1" dirty="0">
              <a:latin typeface="仿宋" pitchFamily="49" charset="-122"/>
              <a:ea typeface="仿宋" pitchFamily="49" charset="-122"/>
            </a:endParaRPr>
          </a:p>
          <a:p>
            <a:pPr marL="0" indent="0" eaLnBrk="1" hangingPunct="1">
              <a:lnSpc>
                <a:spcPts val="1800"/>
              </a:lnSpc>
              <a:buFont typeface="Wingdings 2" panose="05020102010507070707" pitchFamily="18" charset="2"/>
              <a:buNone/>
              <a:defRPr/>
            </a:pPr>
            <a:r>
              <a:rPr lang="zh-CN" altLang="en-US" sz="2800" b="1" dirty="0">
                <a:latin typeface="仿宋" pitchFamily="49" charset="-122"/>
                <a:ea typeface="仿宋" pitchFamily="49" charset="-122"/>
              </a:rPr>
              <a:t>是指同时符合下列条件的基金会、慈善组等社会团体：</a:t>
            </a:r>
            <a:br>
              <a:rPr lang="zh-CN" altLang="en-US" sz="2800" b="1" dirty="0">
                <a:latin typeface="仿宋" pitchFamily="49" charset="-122"/>
                <a:ea typeface="仿宋" pitchFamily="49" charset="-122"/>
              </a:rPr>
            </a:b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①依法登记，具有</a:t>
            </a:r>
            <a:r>
              <a:rPr lang="zh-CN" altLang="en-US" sz="2400" b="1" dirty="0">
                <a:solidFill>
                  <a:srgbClr val="FF0000"/>
                </a:solidFill>
                <a:latin typeface="楷体_GB2312" pitchFamily="49" charset="-122"/>
                <a:ea typeface="楷体_GB2312" pitchFamily="49" charset="-122"/>
              </a:rPr>
              <a:t>法人</a:t>
            </a:r>
            <a:r>
              <a:rPr lang="zh-CN" altLang="en-US" sz="2400" b="1" dirty="0">
                <a:latin typeface="楷体_GB2312" pitchFamily="49" charset="-122"/>
                <a:ea typeface="楷体_GB2312" pitchFamily="49" charset="-122"/>
              </a:rPr>
              <a:t>资格。</a:t>
            </a:r>
            <a:br>
              <a:rPr lang="zh-CN" altLang="en-US" sz="2400" b="1" dirty="0">
                <a:latin typeface="楷体_GB2312" pitchFamily="49" charset="-122"/>
                <a:ea typeface="楷体_GB2312" pitchFamily="49" charset="-122"/>
              </a:rPr>
            </a:b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②以发展公益事业为宗旨，且</a:t>
            </a:r>
            <a:r>
              <a:rPr lang="zh-CN" altLang="en-US" sz="2400" b="1" dirty="0">
                <a:solidFill>
                  <a:srgbClr val="FF0000"/>
                </a:solidFill>
                <a:latin typeface="楷体_GB2312" pitchFamily="49" charset="-122"/>
                <a:ea typeface="楷体_GB2312" pitchFamily="49" charset="-122"/>
              </a:rPr>
              <a:t>不以营利为目的</a:t>
            </a:r>
            <a:r>
              <a:rPr lang="zh-CN" altLang="en-US" sz="2400" b="1" dirty="0">
                <a:latin typeface="楷体_GB2312" pitchFamily="49" charset="-122"/>
                <a:ea typeface="楷体_GB2312" pitchFamily="49" charset="-122"/>
              </a:rPr>
              <a:t>。</a:t>
            </a:r>
            <a:br>
              <a:rPr lang="zh-CN" altLang="en-US" sz="2400" b="1" dirty="0">
                <a:latin typeface="楷体_GB2312" pitchFamily="49" charset="-122"/>
                <a:ea typeface="楷体_GB2312" pitchFamily="49" charset="-122"/>
              </a:rPr>
            </a:b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③全部资产及其增值为该法人所有。</a:t>
            </a:r>
            <a:br>
              <a:rPr lang="zh-CN" altLang="en-US" sz="2400" b="1" dirty="0">
                <a:latin typeface="楷体_GB2312" pitchFamily="49" charset="-122"/>
                <a:ea typeface="楷体_GB2312" pitchFamily="49" charset="-122"/>
              </a:rPr>
            </a:b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④收益和营运结余主要用于符合该法人设立目的的事业。</a:t>
            </a:r>
            <a:br>
              <a:rPr lang="zh-CN" altLang="en-US" sz="2400" b="1" dirty="0">
                <a:latin typeface="楷体_GB2312" pitchFamily="49" charset="-122"/>
                <a:ea typeface="楷体_GB2312" pitchFamily="49" charset="-122"/>
              </a:rPr>
            </a:b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⑤终止后的剩余财产不归属任何个人或者营利组织。</a:t>
            </a:r>
            <a:br>
              <a:rPr lang="zh-CN" altLang="en-US" sz="2400" b="1" dirty="0">
                <a:latin typeface="楷体_GB2312" pitchFamily="49" charset="-122"/>
                <a:ea typeface="楷体_GB2312" pitchFamily="49" charset="-122"/>
              </a:rPr>
            </a:b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⑥不经营与其设立目的无关的业务。</a:t>
            </a:r>
            <a:br>
              <a:rPr lang="zh-CN" altLang="en-US" sz="2400" b="1" dirty="0">
                <a:latin typeface="楷体_GB2312" pitchFamily="49" charset="-122"/>
                <a:ea typeface="楷体_GB2312" pitchFamily="49" charset="-122"/>
              </a:rPr>
            </a:b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⑦有健全的财务会计制度。</a:t>
            </a:r>
            <a:br>
              <a:rPr lang="zh-CN" altLang="en-US" sz="2400" b="1" dirty="0">
                <a:latin typeface="楷体_GB2312" pitchFamily="49" charset="-122"/>
                <a:ea typeface="楷体_GB2312" pitchFamily="49" charset="-122"/>
              </a:rPr>
            </a:b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⑧捐赠者不以任何形式参与社会团体财产的分配。</a:t>
            </a:r>
            <a:br>
              <a:rPr lang="zh-CN" altLang="en-US" sz="2400" b="1" dirty="0">
                <a:latin typeface="楷体_GB2312" pitchFamily="49" charset="-122"/>
                <a:ea typeface="楷体_GB2312" pitchFamily="49" charset="-122"/>
              </a:rPr>
            </a:b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⑨国务院财政、税务主管部门会同国务院民政部门等登记管理部门规定的其他条件。</a:t>
            </a:r>
            <a:br>
              <a:rPr lang="zh-CN" altLang="en-US" sz="1700" b="1" dirty="0">
                <a:latin typeface="楷体_GB2312" pitchFamily="49" charset="-122"/>
                <a:ea typeface="楷体_GB2312" pitchFamily="49" charset="-122"/>
              </a:rPr>
            </a:br>
            <a:br>
              <a:rPr lang="zh-CN" altLang="en-US" sz="1700" dirty="0">
                <a:ea typeface="宋体" pitchFamily="2" charset="-122"/>
              </a:rPr>
            </a:br>
            <a:endParaRPr lang="zh-CN" altLang="en-US" sz="1700" dirty="0">
              <a:ea typeface="华文仿宋" pitchFamily="2" charset="-122"/>
            </a:endParaRPr>
          </a:p>
        </p:txBody>
      </p:sp>
    </p:spTree>
  </p:cSld>
  <p:clrMapOvr>
    <a:masterClrMapping/>
  </p:clrMapOvr>
  <p:transition>
    <p:random/>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灯片编号占位符 4">
            <a:extLst>
              <a:ext uri="{FF2B5EF4-FFF2-40B4-BE49-F238E27FC236}">
                <a16:creationId xmlns:a16="http://schemas.microsoft.com/office/drawing/2014/main" id="{9A8DF508-64A0-44F2-94C9-4A010E3B520A}"/>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EBD7993D-95CF-40C4-AB16-B86AEF99A78D}" type="slidenum">
              <a:rPr lang="zh-CN" altLang="en-US" sz="1200" b="1">
                <a:solidFill>
                  <a:srgbClr val="FFFFFF"/>
                </a:solidFill>
                <a:ea typeface="宋体" panose="02010600030101010101" pitchFamily="2" charset="-122"/>
              </a:rPr>
              <a:pPr algn="ctr" eaLnBrk="1" hangingPunct="1">
                <a:lnSpc>
                  <a:spcPct val="80000"/>
                </a:lnSpc>
              </a:pPr>
              <a:t>134</a:t>
            </a:fld>
            <a:endParaRPr lang="en-US" altLang="zh-CN" sz="1200" b="1">
              <a:solidFill>
                <a:srgbClr val="FFFFFF"/>
              </a:solidFill>
              <a:ea typeface="宋体" panose="02010600030101010101" pitchFamily="2" charset="-122"/>
            </a:endParaRPr>
          </a:p>
        </p:txBody>
      </p:sp>
      <p:sp>
        <p:nvSpPr>
          <p:cNvPr id="131078" name="内容占位符 5">
            <a:extLst>
              <a:ext uri="{FF2B5EF4-FFF2-40B4-BE49-F238E27FC236}">
                <a16:creationId xmlns:a16="http://schemas.microsoft.com/office/drawing/2014/main" id="{4AAC0153-D8E6-4992-8DC0-5907FAC43632}"/>
              </a:ext>
            </a:extLst>
          </p:cNvPr>
          <p:cNvSpPr>
            <a:spLocks noGrp="1"/>
          </p:cNvSpPr>
          <p:nvPr>
            <p:ph sz="quarter" idx="4294967295"/>
          </p:nvPr>
        </p:nvSpPr>
        <p:spPr>
          <a:xfrm>
            <a:off x="457200" y="765175"/>
            <a:ext cx="8229600" cy="5688013"/>
          </a:xfrm>
        </p:spPr>
        <p:txBody>
          <a:bodyPr/>
          <a:lstStyle/>
          <a:p>
            <a:pPr marL="319088" indent="-319088" eaLnBrk="1" hangingPunct="1">
              <a:lnSpc>
                <a:spcPts val="3600"/>
              </a:lnSpc>
              <a:defRPr/>
            </a:pPr>
            <a:r>
              <a:rPr lang="en-US" altLang="zh-CN" sz="2800" dirty="0">
                <a:latin typeface="黑体" pitchFamily="49" charset="-122"/>
              </a:rPr>
              <a:t>(3)</a:t>
            </a:r>
            <a:r>
              <a:rPr lang="zh-CN" altLang="en-US" sz="2800" dirty="0">
                <a:effectLst>
                  <a:outerShdw blurRad="38100" dist="38100" dir="2700000" algn="tl">
                    <a:srgbClr val="000000">
                      <a:alpha val="43137"/>
                    </a:srgbClr>
                  </a:outerShdw>
                </a:effectLst>
                <a:latin typeface="黑体" pitchFamily="49" charset="-122"/>
              </a:rPr>
              <a:t>公益性社会团体和县级以上人民政府及其组成部门和直属机构在接受捐赠时，</a:t>
            </a:r>
            <a:r>
              <a:rPr lang="zh-CN" altLang="en-US" sz="2800" dirty="0">
                <a:solidFill>
                  <a:srgbClr val="FF0000"/>
                </a:solidFill>
                <a:effectLst>
                  <a:outerShdw blurRad="38100" dist="38100" dir="2700000" algn="tl">
                    <a:srgbClr val="000000">
                      <a:alpha val="43137"/>
                    </a:srgbClr>
                  </a:outerShdw>
                </a:effectLst>
                <a:latin typeface="黑体" pitchFamily="49" charset="-122"/>
              </a:rPr>
              <a:t>捐赠资产的价值</a:t>
            </a:r>
            <a:r>
              <a:rPr lang="zh-CN" altLang="en-US" sz="2800" dirty="0">
                <a:effectLst>
                  <a:outerShdw blurRad="38100" dist="38100" dir="2700000" algn="tl">
                    <a:srgbClr val="000000">
                      <a:alpha val="43137"/>
                    </a:srgbClr>
                  </a:outerShdw>
                </a:effectLst>
                <a:latin typeface="黑体" pitchFamily="49" charset="-122"/>
              </a:rPr>
              <a:t>，按以下原则确认：</a:t>
            </a:r>
            <a:br>
              <a:rPr lang="zh-CN" altLang="en-US" sz="2800" b="1" dirty="0">
                <a:latin typeface="楷体_GB2312" pitchFamily="49" charset="-122"/>
                <a:ea typeface="楷体_GB2312" pitchFamily="49" charset="-122"/>
              </a:rPr>
            </a:br>
            <a:r>
              <a:rPr lang="zh-CN" altLang="en-US" sz="2800" b="1" dirty="0">
                <a:latin typeface="楷体" pitchFamily="49" charset="-122"/>
                <a:ea typeface="楷体" pitchFamily="49" charset="-122"/>
              </a:rPr>
              <a:t>①</a:t>
            </a:r>
            <a:r>
              <a:rPr lang="zh-CN" altLang="en-US" sz="2800" b="1" dirty="0">
                <a:solidFill>
                  <a:srgbClr val="FF0000"/>
                </a:solidFill>
                <a:latin typeface="楷体" pitchFamily="49" charset="-122"/>
                <a:ea typeface="楷体" pitchFamily="49" charset="-122"/>
              </a:rPr>
              <a:t>货币性资产</a:t>
            </a:r>
            <a:r>
              <a:rPr lang="zh-CN" altLang="en-US" sz="2800" b="1" dirty="0">
                <a:latin typeface="楷体" pitchFamily="49" charset="-122"/>
                <a:ea typeface="楷体" pitchFamily="49" charset="-122"/>
              </a:rPr>
              <a:t>，应当按照</a:t>
            </a:r>
            <a:r>
              <a:rPr lang="zh-CN" altLang="en-US" sz="2800" b="1" dirty="0">
                <a:solidFill>
                  <a:srgbClr val="FF0000"/>
                </a:solidFill>
                <a:latin typeface="楷体" pitchFamily="49" charset="-122"/>
                <a:ea typeface="楷体" pitchFamily="49" charset="-122"/>
              </a:rPr>
              <a:t>实际收到</a:t>
            </a:r>
            <a:r>
              <a:rPr lang="zh-CN" altLang="en-US" sz="2800" b="1" dirty="0">
                <a:latin typeface="楷体" pitchFamily="49" charset="-122"/>
                <a:ea typeface="楷体" pitchFamily="49" charset="-122"/>
              </a:rPr>
              <a:t>的金额计算。</a:t>
            </a:r>
            <a:br>
              <a:rPr lang="zh-CN" altLang="en-US" sz="2800" b="1" dirty="0">
                <a:latin typeface="楷体" pitchFamily="49" charset="-122"/>
                <a:ea typeface="楷体" pitchFamily="49" charset="-122"/>
              </a:rPr>
            </a:br>
            <a:r>
              <a:rPr lang="zh-CN" altLang="en-US" sz="2800" b="1" dirty="0">
                <a:latin typeface="楷体" pitchFamily="49" charset="-122"/>
                <a:ea typeface="楷体" pitchFamily="49" charset="-122"/>
              </a:rPr>
              <a:t>②</a:t>
            </a:r>
            <a:r>
              <a:rPr lang="zh-CN" altLang="en-US" sz="2800" b="1" dirty="0">
                <a:solidFill>
                  <a:srgbClr val="FF0000"/>
                </a:solidFill>
                <a:latin typeface="楷体" pitchFamily="49" charset="-122"/>
                <a:ea typeface="楷体" pitchFamily="49" charset="-122"/>
              </a:rPr>
              <a:t>非货币性资产</a:t>
            </a:r>
            <a:r>
              <a:rPr lang="zh-CN" altLang="en-US" sz="2800" b="1" dirty="0">
                <a:latin typeface="楷体" pitchFamily="49" charset="-122"/>
                <a:ea typeface="楷体" pitchFamily="49" charset="-122"/>
              </a:rPr>
              <a:t>，应当以其</a:t>
            </a:r>
            <a:r>
              <a:rPr lang="zh-CN" altLang="en-US" sz="2800" b="1" dirty="0">
                <a:solidFill>
                  <a:srgbClr val="FF0000"/>
                </a:solidFill>
                <a:latin typeface="楷体" pitchFamily="49" charset="-122"/>
                <a:ea typeface="楷体" pitchFamily="49" charset="-122"/>
              </a:rPr>
              <a:t>公允价值</a:t>
            </a:r>
            <a:r>
              <a:rPr lang="zh-CN" altLang="en-US" sz="2800" b="1" dirty="0">
                <a:latin typeface="楷体" pitchFamily="49" charset="-122"/>
                <a:ea typeface="楷体" pitchFamily="49" charset="-122"/>
              </a:rPr>
              <a:t>计算。</a:t>
            </a:r>
            <a:endParaRPr lang="en-US" altLang="zh-CN" sz="2800" b="1" dirty="0">
              <a:latin typeface="楷体" pitchFamily="49" charset="-122"/>
              <a:ea typeface="楷体" pitchFamily="49" charset="-122"/>
            </a:endParaRPr>
          </a:p>
          <a:p>
            <a:pPr marL="319088" indent="-319088" eaLnBrk="1" hangingPunct="1">
              <a:lnSpc>
                <a:spcPts val="3600"/>
              </a:lnSpc>
              <a:defRPr/>
            </a:pPr>
            <a:r>
              <a:rPr lang="zh-CN" altLang="en-US" sz="2800" b="1" dirty="0">
                <a:latin typeface="楷体" pitchFamily="49" charset="-122"/>
                <a:ea typeface="楷体" pitchFamily="49" charset="-122"/>
              </a:rPr>
              <a:t>捐赠方在捐赠时，应当提供</a:t>
            </a:r>
            <a:r>
              <a:rPr lang="zh-CN" altLang="en-US" sz="2800" b="1" dirty="0">
                <a:solidFill>
                  <a:srgbClr val="FF0000"/>
                </a:solidFill>
                <a:latin typeface="楷体" pitchFamily="49" charset="-122"/>
                <a:ea typeface="楷体" pitchFamily="49" charset="-122"/>
              </a:rPr>
              <a:t>注明捐赠非货币性资产公允价值的证明</a:t>
            </a:r>
            <a:r>
              <a:rPr lang="zh-CN" altLang="en-US" sz="2800" b="1" dirty="0">
                <a:latin typeface="楷体" pitchFamily="49" charset="-122"/>
                <a:ea typeface="楷体" pitchFamily="49" charset="-122"/>
              </a:rPr>
              <a:t>，如果不能提供上述证明，公益性社会团体和县级以上人民政府及其组成部门和直属机构不得向其开具公益性捐赠票据。</a:t>
            </a:r>
          </a:p>
        </p:txBody>
      </p:sp>
    </p:spTree>
  </p:cSld>
  <p:clrMapOvr>
    <a:masterClrMapping/>
  </p:clrMapOvr>
  <p:transition>
    <p:random/>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825819D-3AFB-4004-A357-0EE52C4C2258}"/>
              </a:ext>
            </a:extLst>
          </p:cNvPr>
          <p:cNvSpPr>
            <a:spLocks noGrp="1"/>
          </p:cNvSpPr>
          <p:nvPr>
            <p:ph idx="1"/>
          </p:nvPr>
        </p:nvSpPr>
        <p:spPr>
          <a:xfrm>
            <a:off x="457200" y="476250"/>
            <a:ext cx="8229600" cy="5810250"/>
          </a:xfrm>
        </p:spPr>
        <p:txBody>
          <a:bodyPr/>
          <a:lstStyle/>
          <a:p>
            <a:r>
              <a:rPr lang="zh-CN" altLang="zh-CN" sz="2800"/>
              <a:t>例：（单选题）下列说法符合企业所得税关于公益性捐赠支出相关规定的是（　）。</a:t>
            </a:r>
            <a:br>
              <a:rPr lang="en-US" altLang="zh-CN" sz="2800"/>
            </a:br>
            <a:r>
              <a:rPr lang="zh-CN" altLang="zh-CN" sz="2800"/>
              <a:t>　　</a:t>
            </a:r>
            <a:r>
              <a:rPr lang="en-US" altLang="zh-CN" sz="2800"/>
              <a:t>A.</a:t>
            </a:r>
            <a:r>
              <a:rPr lang="zh-CN" altLang="zh-CN" sz="2800"/>
              <a:t>企业通过县级人民政府捐赠住房作为廉租住房的，属于税法规定的公益性捐赠支出</a:t>
            </a:r>
            <a:br>
              <a:rPr lang="en-US" altLang="zh-CN" sz="2800"/>
            </a:br>
            <a:r>
              <a:rPr lang="zh-CN" altLang="zh-CN" sz="2800"/>
              <a:t>　　</a:t>
            </a:r>
            <a:r>
              <a:rPr lang="en-US" altLang="zh-CN" sz="2800"/>
              <a:t>B.</a:t>
            </a:r>
            <a:r>
              <a:rPr lang="zh-CN" altLang="zh-CN" sz="2800"/>
              <a:t>被取消公益捐赠税前扣除资格的公益性群众团体，</a:t>
            </a:r>
            <a:r>
              <a:rPr lang="en-US" altLang="zh-CN" sz="2800"/>
              <a:t>5</a:t>
            </a:r>
            <a:r>
              <a:rPr lang="zh-CN" altLang="zh-CN" sz="2800"/>
              <a:t>年内不得重新申请扣除资格</a:t>
            </a:r>
            <a:br>
              <a:rPr lang="en-US" altLang="zh-CN" sz="2800"/>
            </a:br>
            <a:r>
              <a:rPr lang="zh-CN" altLang="zh-CN" sz="2800"/>
              <a:t>　　</a:t>
            </a:r>
            <a:r>
              <a:rPr lang="en-US" altLang="zh-CN" sz="2800"/>
              <a:t>C.</a:t>
            </a:r>
            <a:r>
              <a:rPr lang="zh-CN" altLang="zh-CN" sz="2800"/>
              <a:t>捐赠方无法提供捐赠的非货币性资产公允价值证明的，可按市场价格开具捐赠票据</a:t>
            </a:r>
            <a:br>
              <a:rPr lang="en-US" altLang="zh-CN" sz="2800"/>
            </a:br>
            <a:r>
              <a:rPr lang="zh-CN" altLang="zh-CN" sz="2800"/>
              <a:t>　　</a:t>
            </a:r>
            <a:r>
              <a:rPr lang="en-US" altLang="zh-CN" sz="2800"/>
              <a:t>D.</a:t>
            </a:r>
            <a:r>
              <a:rPr lang="zh-CN" altLang="zh-CN" sz="2800"/>
              <a:t>公益性社会团体前三年接受捐赠总收入用于公益事业比例低于</a:t>
            </a:r>
            <a:r>
              <a:rPr lang="en-US" altLang="zh-CN" sz="2800"/>
              <a:t>80%</a:t>
            </a:r>
            <a:r>
              <a:rPr lang="zh-CN" altLang="zh-CN" sz="2800"/>
              <a:t>的，应取消捐赠税前扣除资格</a:t>
            </a:r>
          </a:p>
          <a:p>
            <a:r>
              <a:rPr lang="zh-CN" altLang="zh-CN" sz="2800"/>
              <a:t>『正确答案』</a:t>
            </a:r>
            <a:r>
              <a:rPr lang="en-US" altLang="zh-CN" sz="2800"/>
              <a:t>A</a:t>
            </a:r>
            <a:br>
              <a:rPr lang="en-US" altLang="zh-CN" sz="2800"/>
            </a:br>
            <a:r>
              <a:rPr lang="zh-CN" altLang="zh-CN" sz="2800"/>
              <a:t>『答案解析』选项</a:t>
            </a:r>
            <a:r>
              <a:rPr lang="en-US" altLang="zh-CN" sz="2800"/>
              <a:t>B</a:t>
            </a:r>
            <a:r>
              <a:rPr lang="zh-CN" altLang="zh-CN" sz="2800"/>
              <a:t>，应为</a:t>
            </a:r>
            <a:r>
              <a:rPr lang="en-US" altLang="zh-CN" sz="2800"/>
              <a:t>3</a:t>
            </a:r>
            <a:r>
              <a:rPr lang="zh-CN" altLang="zh-CN" sz="2800"/>
              <a:t>年；选项</a:t>
            </a:r>
            <a:r>
              <a:rPr lang="en-US" altLang="zh-CN" sz="2800"/>
              <a:t>C</a:t>
            </a:r>
            <a:r>
              <a:rPr lang="zh-CN" altLang="zh-CN" sz="2800"/>
              <a:t>，不允许开具票据；选项</a:t>
            </a:r>
            <a:r>
              <a:rPr lang="en-US" altLang="zh-CN" sz="2800"/>
              <a:t>D</a:t>
            </a:r>
            <a:r>
              <a:rPr lang="zh-CN" altLang="zh-CN" sz="2800"/>
              <a:t>，比例应为</a:t>
            </a:r>
            <a:r>
              <a:rPr lang="en-US" altLang="zh-CN" sz="2800"/>
              <a:t>70%</a:t>
            </a:r>
            <a:r>
              <a:rPr lang="zh-CN" altLang="zh-CN" sz="2800"/>
              <a:t>。</a:t>
            </a:r>
          </a:p>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7A13B78-EB69-4EF7-B750-CAF52C326852}"/>
              </a:ext>
            </a:extLst>
          </p:cNvPr>
          <p:cNvSpPr>
            <a:spLocks noGrp="1"/>
          </p:cNvSpPr>
          <p:nvPr>
            <p:ph idx="1"/>
          </p:nvPr>
        </p:nvSpPr>
        <p:spPr>
          <a:xfrm>
            <a:off x="457200" y="549275"/>
            <a:ext cx="8229600" cy="5737225"/>
          </a:xfrm>
        </p:spPr>
        <p:txBody>
          <a:bodyPr/>
          <a:lstStyle/>
          <a:p>
            <a:pPr>
              <a:defRPr/>
            </a:pPr>
            <a:r>
              <a:rPr lang="zh-CN" altLang="zh-CN" sz="2800" dirty="0">
                <a:latin typeface="楷体" pitchFamily="49" charset="-122"/>
                <a:ea typeface="楷体" pitchFamily="49" charset="-122"/>
              </a:rPr>
              <a:t>（</a:t>
            </a:r>
            <a:r>
              <a:rPr lang="en-US" altLang="zh-CN" sz="2800" dirty="0">
                <a:latin typeface="楷体" pitchFamily="49" charset="-122"/>
                <a:ea typeface="楷体" pitchFamily="49" charset="-122"/>
              </a:rPr>
              <a:t>4</a:t>
            </a:r>
            <a:r>
              <a:rPr lang="zh-CN" altLang="zh-CN" sz="2800" dirty="0">
                <a:latin typeface="楷体" pitchFamily="49" charset="-122"/>
                <a:ea typeface="楷体" pitchFamily="49" charset="-122"/>
              </a:rPr>
              <a:t>）</a:t>
            </a:r>
            <a:r>
              <a:rPr lang="zh-CN" altLang="zh-CN" sz="2800" dirty="0">
                <a:latin typeface="+mn-ea"/>
              </a:rPr>
              <a:t>存在以下情形之一的公益性社会团体，应取消公益性捐赠税前扣除资格：</a:t>
            </a:r>
            <a:br>
              <a:rPr lang="en-US" altLang="zh-CN" sz="2800" dirty="0">
                <a:latin typeface="楷体" pitchFamily="49" charset="-122"/>
                <a:ea typeface="楷体" pitchFamily="49" charset="-122"/>
              </a:rPr>
            </a:br>
            <a:r>
              <a:rPr lang="zh-CN" altLang="zh-CN" sz="2800" dirty="0">
                <a:latin typeface="楷体" pitchFamily="49" charset="-122"/>
                <a:ea typeface="楷体" pitchFamily="49" charset="-122"/>
              </a:rPr>
              <a:t>　　①</a:t>
            </a:r>
            <a:r>
              <a:rPr lang="zh-CN" altLang="zh-CN" sz="2800" b="1" u="dbl" dirty="0">
                <a:latin typeface="楷体" pitchFamily="49" charset="-122"/>
                <a:ea typeface="楷体" pitchFamily="49" charset="-122"/>
              </a:rPr>
              <a:t>前</a:t>
            </a:r>
            <a:r>
              <a:rPr lang="en-US" altLang="zh-CN" sz="2800" b="1" u="dbl" dirty="0">
                <a:latin typeface="楷体" pitchFamily="49" charset="-122"/>
                <a:ea typeface="楷体" pitchFamily="49" charset="-122"/>
              </a:rPr>
              <a:t>3</a:t>
            </a:r>
            <a:r>
              <a:rPr lang="zh-CN" altLang="zh-CN" sz="2800" b="1" u="dbl" dirty="0">
                <a:latin typeface="楷体" pitchFamily="49" charset="-122"/>
                <a:ea typeface="楷体" pitchFamily="49" charset="-122"/>
              </a:rPr>
              <a:t>年</a:t>
            </a:r>
            <a:r>
              <a:rPr lang="zh-CN" altLang="zh-CN" sz="2800" dirty="0">
                <a:latin typeface="楷体" pitchFamily="49" charset="-122"/>
                <a:ea typeface="楷体" pitchFamily="49" charset="-122"/>
              </a:rPr>
              <a:t>接受捐赠的总收入中用于公益事业的支出比例</a:t>
            </a:r>
            <a:r>
              <a:rPr lang="zh-CN" altLang="zh-CN" sz="2800" b="1" u="dbl" dirty="0">
                <a:solidFill>
                  <a:srgbClr val="FF0000"/>
                </a:solidFill>
                <a:latin typeface="楷体" pitchFamily="49" charset="-122"/>
                <a:ea typeface="楷体" pitchFamily="49" charset="-122"/>
              </a:rPr>
              <a:t>低于</a:t>
            </a:r>
            <a:r>
              <a:rPr lang="en-US" altLang="zh-CN" sz="2800" b="1" u="dbl" dirty="0">
                <a:solidFill>
                  <a:srgbClr val="FF0000"/>
                </a:solidFill>
                <a:latin typeface="楷体" pitchFamily="49" charset="-122"/>
                <a:ea typeface="楷体" pitchFamily="49" charset="-122"/>
              </a:rPr>
              <a:t>70%</a:t>
            </a:r>
            <a:r>
              <a:rPr lang="zh-CN" altLang="zh-CN" sz="2800" dirty="0">
                <a:latin typeface="楷体" pitchFamily="49" charset="-122"/>
                <a:ea typeface="楷体" pitchFamily="49" charset="-122"/>
              </a:rPr>
              <a:t>的；</a:t>
            </a:r>
            <a:br>
              <a:rPr lang="en-US" altLang="zh-CN" sz="2800" dirty="0">
                <a:latin typeface="楷体" pitchFamily="49" charset="-122"/>
                <a:ea typeface="楷体" pitchFamily="49" charset="-122"/>
              </a:rPr>
            </a:br>
            <a:r>
              <a:rPr lang="zh-CN" altLang="zh-CN" sz="2800" dirty="0">
                <a:latin typeface="楷体" pitchFamily="49" charset="-122"/>
                <a:ea typeface="楷体" pitchFamily="49" charset="-122"/>
              </a:rPr>
              <a:t>　　②在申请公益性捐赠税前扣除资格时有</a:t>
            </a:r>
            <a:r>
              <a:rPr lang="zh-CN" altLang="zh-CN" sz="2800" b="1" u="dbl" dirty="0">
                <a:solidFill>
                  <a:srgbClr val="FF0000"/>
                </a:solidFill>
                <a:latin typeface="楷体" pitchFamily="49" charset="-122"/>
                <a:ea typeface="楷体" pitchFamily="49" charset="-122"/>
              </a:rPr>
              <a:t>弄虚作假</a:t>
            </a:r>
            <a:r>
              <a:rPr lang="zh-CN" altLang="zh-CN" sz="2800" dirty="0">
                <a:latin typeface="楷体" pitchFamily="49" charset="-122"/>
                <a:ea typeface="楷体" pitchFamily="49" charset="-122"/>
              </a:rPr>
              <a:t>行为的；</a:t>
            </a:r>
            <a:br>
              <a:rPr lang="en-US" altLang="zh-CN" sz="2800" dirty="0">
                <a:latin typeface="楷体" pitchFamily="49" charset="-122"/>
                <a:ea typeface="楷体" pitchFamily="49" charset="-122"/>
              </a:rPr>
            </a:br>
            <a:r>
              <a:rPr lang="zh-CN" altLang="zh-CN" sz="2800" dirty="0">
                <a:latin typeface="楷体" pitchFamily="49" charset="-122"/>
                <a:ea typeface="楷体" pitchFamily="49" charset="-122"/>
              </a:rPr>
              <a:t>　　③存在</a:t>
            </a:r>
            <a:r>
              <a:rPr lang="zh-CN" altLang="zh-CN" sz="2800" dirty="0">
                <a:solidFill>
                  <a:srgbClr val="FF0000"/>
                </a:solidFill>
                <a:latin typeface="楷体" pitchFamily="49" charset="-122"/>
                <a:ea typeface="楷体" pitchFamily="49" charset="-122"/>
              </a:rPr>
              <a:t>逃避缴纳税款</a:t>
            </a:r>
            <a:r>
              <a:rPr lang="zh-CN" altLang="zh-CN" sz="2800" dirty="0">
                <a:latin typeface="楷体" pitchFamily="49" charset="-122"/>
                <a:ea typeface="楷体" pitchFamily="49" charset="-122"/>
              </a:rPr>
              <a:t>行为或为他人逃避缴纳税款提供便利的；</a:t>
            </a:r>
            <a:br>
              <a:rPr lang="en-US" altLang="zh-CN" sz="2800" dirty="0">
                <a:latin typeface="楷体" pitchFamily="49" charset="-122"/>
                <a:ea typeface="楷体" pitchFamily="49" charset="-122"/>
              </a:rPr>
            </a:br>
            <a:r>
              <a:rPr lang="zh-CN" altLang="zh-CN" sz="2800" dirty="0">
                <a:latin typeface="楷体" pitchFamily="49" charset="-122"/>
                <a:ea typeface="楷体" pitchFamily="49" charset="-122"/>
              </a:rPr>
              <a:t>　　④存在</a:t>
            </a:r>
            <a:r>
              <a:rPr lang="zh-CN" altLang="zh-CN" sz="2800" b="1" u="dbl" dirty="0">
                <a:solidFill>
                  <a:srgbClr val="FF0000"/>
                </a:solidFill>
                <a:latin typeface="楷体" pitchFamily="49" charset="-122"/>
                <a:ea typeface="楷体" pitchFamily="49" charset="-122"/>
              </a:rPr>
              <a:t>违反</a:t>
            </a:r>
            <a:r>
              <a:rPr lang="zh-CN" altLang="zh-CN" sz="2800" dirty="0">
                <a:latin typeface="楷体" pitchFamily="49" charset="-122"/>
                <a:ea typeface="楷体" pitchFamily="49" charset="-122"/>
              </a:rPr>
              <a:t>该组织章程的活动，或者接受的捐赠款项用于组织章程规定用途之外的支出等情况的；</a:t>
            </a:r>
            <a:br>
              <a:rPr lang="en-US" altLang="zh-CN" sz="2800" dirty="0">
                <a:latin typeface="楷体" pitchFamily="49" charset="-122"/>
                <a:ea typeface="楷体" pitchFamily="49" charset="-122"/>
              </a:rPr>
            </a:br>
            <a:r>
              <a:rPr lang="zh-CN" altLang="zh-CN" sz="2800" dirty="0">
                <a:latin typeface="楷体" pitchFamily="49" charset="-122"/>
                <a:ea typeface="楷体" pitchFamily="49" charset="-122"/>
              </a:rPr>
              <a:t>　　⑤受到行政</a:t>
            </a:r>
            <a:r>
              <a:rPr lang="zh-CN" altLang="zh-CN" sz="2800" dirty="0">
                <a:solidFill>
                  <a:srgbClr val="FF0000"/>
                </a:solidFill>
                <a:latin typeface="楷体" pitchFamily="49" charset="-122"/>
                <a:ea typeface="楷体" pitchFamily="49" charset="-122"/>
              </a:rPr>
              <a:t>处罚</a:t>
            </a:r>
            <a:r>
              <a:rPr lang="zh-CN" altLang="zh-CN" sz="2800" dirty="0">
                <a:latin typeface="楷体" pitchFamily="49" charset="-122"/>
                <a:ea typeface="楷体" pitchFamily="49" charset="-122"/>
              </a:rPr>
              <a:t>的。</a:t>
            </a:r>
            <a:br>
              <a:rPr lang="en-US" altLang="zh-CN" sz="2800" dirty="0">
                <a:latin typeface="楷体" pitchFamily="49" charset="-122"/>
                <a:ea typeface="楷体" pitchFamily="49" charset="-122"/>
              </a:rPr>
            </a:br>
            <a:r>
              <a:rPr lang="zh-CN" altLang="zh-CN" sz="2800" dirty="0">
                <a:latin typeface="楷体" pitchFamily="49" charset="-122"/>
                <a:ea typeface="楷体" pitchFamily="49" charset="-122"/>
              </a:rPr>
              <a:t>　　注意：被取消公益性捐赠税前扣除资格，</a:t>
            </a:r>
            <a:r>
              <a:rPr lang="en-US" altLang="zh-CN" sz="2800" b="1" u="dbl" dirty="0">
                <a:latin typeface="楷体" pitchFamily="49" charset="-122"/>
                <a:ea typeface="楷体" pitchFamily="49" charset="-122"/>
              </a:rPr>
              <a:t>3</a:t>
            </a:r>
            <a:r>
              <a:rPr lang="zh-CN" altLang="zh-CN" sz="2800" b="1" u="dbl" dirty="0">
                <a:latin typeface="楷体" pitchFamily="49" charset="-122"/>
                <a:ea typeface="楷体" pitchFamily="49" charset="-122"/>
              </a:rPr>
              <a:t>年内</a:t>
            </a:r>
            <a:r>
              <a:rPr lang="zh-CN" altLang="zh-CN" sz="2800" dirty="0">
                <a:latin typeface="楷体" pitchFamily="49" charset="-122"/>
                <a:ea typeface="楷体" pitchFamily="49" charset="-122"/>
              </a:rPr>
              <a:t>不得重新申请公益性捐赠税前扣除资格。</a:t>
            </a:r>
          </a:p>
          <a:p>
            <a:pPr>
              <a:defRPr/>
            </a:pPr>
            <a:endParaRPr lang="zh-CN" altLang="en-US" sz="2800" dirty="0">
              <a:latin typeface="楷体" pitchFamily="49" charset="-122"/>
              <a:ea typeface="楷体" pitchFamily="49" charset="-122"/>
            </a:endParaRPr>
          </a:p>
        </p:txBody>
      </p:sp>
    </p:spTree>
  </p:cSld>
  <p:clrMapOvr>
    <a:masterClrMapping/>
  </p:clrMapOvr>
  <p:transition>
    <p:random/>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内容占位符 2">
            <a:extLst>
              <a:ext uri="{FF2B5EF4-FFF2-40B4-BE49-F238E27FC236}">
                <a16:creationId xmlns:a16="http://schemas.microsoft.com/office/drawing/2014/main" id="{700F1F8F-FD71-43F3-B7B8-A03B8EF8F81D}"/>
              </a:ext>
            </a:extLst>
          </p:cNvPr>
          <p:cNvSpPr>
            <a:spLocks noGrp="1"/>
          </p:cNvSpPr>
          <p:nvPr>
            <p:ph idx="1"/>
          </p:nvPr>
        </p:nvSpPr>
        <p:spPr>
          <a:xfrm>
            <a:off x="457200" y="620713"/>
            <a:ext cx="8291513" cy="5665787"/>
          </a:xfrm>
        </p:spPr>
        <p:txBody>
          <a:bodyPr/>
          <a:lstStyle/>
          <a:p>
            <a:r>
              <a:rPr lang="en-US" altLang="zh-CN"/>
              <a:t>【</a:t>
            </a:r>
            <a:r>
              <a:rPr lang="zh-CN" altLang="en-US"/>
              <a:t>说明</a:t>
            </a:r>
            <a:r>
              <a:rPr lang="en-US" altLang="zh-CN"/>
              <a:t>】</a:t>
            </a:r>
          </a:p>
          <a:p>
            <a:r>
              <a:rPr lang="zh-CN" altLang="en-US"/>
              <a:t>　　</a:t>
            </a:r>
            <a:r>
              <a:rPr lang="en-US" altLang="zh-CN" sz="2800" b="1">
                <a:latin typeface="楷体" panose="02010609060101010101" pitchFamily="49" charset="-122"/>
                <a:ea typeface="楷体" panose="02010609060101010101" pitchFamily="49" charset="-122"/>
              </a:rPr>
              <a:t>1.</a:t>
            </a:r>
            <a:r>
              <a:rPr lang="zh-CN" altLang="en-US" sz="2800" b="1">
                <a:latin typeface="楷体" panose="02010609060101010101" pitchFamily="49" charset="-122"/>
                <a:ea typeface="楷体" panose="02010609060101010101" pitchFamily="49" charset="-122"/>
              </a:rPr>
              <a:t>新设立的基金会在申请获得捐赠税前扣除资格后，</a:t>
            </a:r>
            <a:r>
              <a:rPr lang="zh-CN" altLang="en-US" sz="2800" b="1">
                <a:solidFill>
                  <a:srgbClr val="FF0000"/>
                </a:solidFill>
                <a:latin typeface="楷体" panose="02010609060101010101" pitchFamily="49" charset="-122"/>
                <a:ea typeface="楷体" panose="02010609060101010101" pitchFamily="49" charset="-122"/>
              </a:rPr>
              <a:t>原始基金的捐赠人</a:t>
            </a:r>
            <a:r>
              <a:rPr lang="zh-CN" altLang="en-US" sz="2800" b="1">
                <a:latin typeface="楷体" panose="02010609060101010101" pitchFamily="49" charset="-122"/>
                <a:ea typeface="楷体" panose="02010609060101010101" pitchFamily="49" charset="-122"/>
              </a:rPr>
              <a:t>可凭捐赠票据依法享受税前扣除。       （票据）</a:t>
            </a:r>
          </a:p>
          <a:p>
            <a:r>
              <a:rPr lang="zh-CN" altLang="en-US"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2.</a:t>
            </a:r>
            <a:r>
              <a:rPr lang="zh-CN" altLang="en-US" sz="2800" b="1">
                <a:latin typeface="楷体" panose="02010609060101010101" pitchFamily="49" charset="-122"/>
                <a:ea typeface="楷体" panose="02010609060101010101" pitchFamily="49" charset="-122"/>
              </a:rPr>
              <a:t>企事业单位、社会团体以及其他组织捐赠</a:t>
            </a:r>
            <a:r>
              <a:rPr lang="zh-CN" altLang="en-US" sz="2800" b="1">
                <a:solidFill>
                  <a:srgbClr val="FF0000"/>
                </a:solidFill>
                <a:latin typeface="楷体" panose="02010609060101010101" pitchFamily="49" charset="-122"/>
                <a:ea typeface="楷体" panose="02010609060101010101" pitchFamily="49" charset="-122"/>
              </a:rPr>
              <a:t>住房</a:t>
            </a:r>
            <a:r>
              <a:rPr lang="zh-CN" altLang="en-US" sz="2800" b="1">
                <a:latin typeface="楷体" panose="02010609060101010101" pitchFamily="49" charset="-122"/>
                <a:ea typeface="楷体" panose="02010609060101010101" pitchFamily="49" charset="-122"/>
              </a:rPr>
              <a:t>作为</a:t>
            </a:r>
            <a:r>
              <a:rPr lang="zh-CN" altLang="en-US" sz="2800" b="1">
                <a:solidFill>
                  <a:srgbClr val="FF0000"/>
                </a:solidFill>
                <a:latin typeface="楷体" panose="02010609060101010101" pitchFamily="49" charset="-122"/>
                <a:ea typeface="楷体" panose="02010609060101010101" pitchFamily="49" charset="-122"/>
              </a:rPr>
              <a:t>公共租赁住房</a:t>
            </a:r>
            <a:r>
              <a:rPr lang="zh-CN" altLang="en-US" sz="2800" b="1">
                <a:latin typeface="楷体" panose="02010609060101010101" pitchFamily="49" charset="-122"/>
                <a:ea typeface="楷体" panose="02010609060101010101" pitchFamily="49" charset="-122"/>
              </a:rPr>
              <a:t>的，视同公益性捐赠。</a:t>
            </a:r>
          </a:p>
          <a:p>
            <a:r>
              <a:rPr lang="zh-CN" altLang="en-US"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3.</a:t>
            </a:r>
            <a:r>
              <a:rPr lang="zh-CN" altLang="en-US" sz="2800" b="1">
                <a:latin typeface="楷体" panose="02010609060101010101" pitchFamily="49" charset="-122"/>
                <a:ea typeface="楷体" panose="02010609060101010101" pitchFamily="49" charset="-122"/>
              </a:rPr>
              <a:t>企业个人通过公益性社会团体、县级以上人民政府及其部门向</a:t>
            </a:r>
            <a:r>
              <a:rPr lang="zh-CN" altLang="en-US" sz="2800" b="1">
                <a:solidFill>
                  <a:srgbClr val="FF0000"/>
                </a:solidFill>
                <a:latin typeface="楷体" panose="02010609060101010101" pitchFamily="49" charset="-122"/>
                <a:ea typeface="楷体" panose="02010609060101010101" pitchFamily="49" charset="-122"/>
              </a:rPr>
              <a:t>芦山地震</a:t>
            </a:r>
            <a:r>
              <a:rPr lang="zh-CN" altLang="en-US" sz="2800" b="1">
                <a:latin typeface="楷体" panose="02010609060101010101" pitchFamily="49" charset="-122"/>
                <a:ea typeface="楷体" panose="02010609060101010101" pitchFamily="49" charset="-122"/>
              </a:rPr>
              <a:t>受灾地区捐赠</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允许在当年企业所得税前</a:t>
            </a:r>
            <a:r>
              <a:rPr lang="zh-CN" altLang="en-US" sz="2800" b="1">
                <a:solidFill>
                  <a:srgbClr val="FF0000"/>
                </a:solidFill>
                <a:latin typeface="楷体" panose="02010609060101010101" pitchFamily="49" charset="-122"/>
                <a:ea typeface="楷体" panose="02010609060101010101" pitchFamily="49" charset="-122"/>
              </a:rPr>
              <a:t>全额</a:t>
            </a:r>
            <a:r>
              <a:rPr lang="zh-CN" altLang="en-US" sz="2800" b="1">
                <a:latin typeface="楷体" panose="02010609060101010101" pitchFamily="49" charset="-122"/>
                <a:ea typeface="楷体" panose="02010609060101010101" pitchFamily="49" charset="-122"/>
              </a:rPr>
              <a:t>扣除。  （全额）</a:t>
            </a:r>
          </a:p>
          <a:p>
            <a:r>
              <a:rPr lang="zh-CN" altLang="en-US"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4.</a:t>
            </a:r>
            <a:r>
              <a:rPr lang="zh-CN" altLang="en-US" sz="2800" b="1">
                <a:latin typeface="楷体" panose="02010609060101010101" pitchFamily="49" charset="-122"/>
                <a:ea typeface="楷体" panose="02010609060101010101" pitchFamily="49" charset="-122"/>
              </a:rPr>
              <a:t>企业和个人在名单</a:t>
            </a:r>
            <a:r>
              <a:rPr lang="zh-CN" altLang="en-US" sz="2800" b="1">
                <a:solidFill>
                  <a:srgbClr val="FF0000"/>
                </a:solidFill>
                <a:latin typeface="楷体" panose="02010609060101010101" pitchFamily="49" charset="-122"/>
                <a:ea typeface="楷体" panose="02010609060101010101" pitchFamily="49" charset="-122"/>
              </a:rPr>
              <a:t>所属年度</a:t>
            </a:r>
            <a:r>
              <a:rPr lang="zh-CN" altLang="en-US" sz="2800" b="1">
                <a:latin typeface="楷体" panose="02010609060101010101" pitchFamily="49" charset="-122"/>
                <a:ea typeface="楷体" panose="02010609060101010101" pitchFamily="49" charset="-122"/>
              </a:rPr>
              <a:t>内向</a:t>
            </a:r>
            <a:r>
              <a:rPr lang="zh-CN" altLang="en-US" sz="2800" b="1">
                <a:solidFill>
                  <a:srgbClr val="FF0000"/>
                </a:solidFill>
                <a:latin typeface="楷体" panose="02010609060101010101" pitchFamily="49" charset="-122"/>
                <a:ea typeface="楷体" panose="02010609060101010101" pitchFamily="49" charset="-122"/>
              </a:rPr>
              <a:t>名单内</a:t>
            </a:r>
            <a:r>
              <a:rPr lang="zh-CN" altLang="en-US" sz="2800" b="1">
                <a:latin typeface="楷体" panose="02010609060101010101" pitchFamily="49" charset="-122"/>
                <a:ea typeface="楷体" panose="02010609060101010101" pitchFamily="49" charset="-122"/>
              </a:rPr>
              <a:t>的群众团体进行的公益性捐赠支出</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可以按规定进行税前扣除。                    （名单）</a:t>
            </a:r>
          </a:p>
          <a:p>
            <a:endParaRPr lang="zh-CN" altLang="en-US"/>
          </a:p>
        </p:txBody>
      </p:sp>
    </p:spTree>
  </p:cSld>
  <p:clrMapOvr>
    <a:masterClrMapping/>
  </p:clrMapOvr>
  <p:transition>
    <p:random/>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内容占位符 2">
            <a:extLst>
              <a:ext uri="{FF2B5EF4-FFF2-40B4-BE49-F238E27FC236}">
                <a16:creationId xmlns:a16="http://schemas.microsoft.com/office/drawing/2014/main" id="{A91FB541-1DA9-4DAA-890B-C67126A986CF}"/>
              </a:ext>
            </a:extLst>
          </p:cNvPr>
          <p:cNvSpPr>
            <a:spLocks noGrp="1"/>
          </p:cNvSpPr>
          <p:nvPr>
            <p:ph idx="1"/>
          </p:nvPr>
        </p:nvSpPr>
        <p:spPr>
          <a:xfrm>
            <a:off x="457200" y="765175"/>
            <a:ext cx="8229600" cy="5521325"/>
          </a:xfrm>
        </p:spPr>
        <p:txBody>
          <a:bodyPr/>
          <a:lstStyle/>
          <a:p>
            <a:r>
              <a:rPr lang="en-US" altLang="zh-CN" sz="2800"/>
              <a:t>【</a:t>
            </a:r>
            <a:r>
              <a:rPr lang="zh-CN" altLang="en-US" sz="2800"/>
              <a:t>典型例题</a:t>
            </a:r>
            <a:r>
              <a:rPr lang="en-US" altLang="zh-CN" sz="2800"/>
              <a:t>3】</a:t>
            </a:r>
          </a:p>
          <a:p>
            <a:r>
              <a:rPr lang="zh-CN" altLang="en-US" sz="2800"/>
              <a:t>　</a:t>
            </a:r>
            <a:r>
              <a:rPr lang="zh-CN" altLang="en-US" sz="2800">
                <a:latin typeface="楷体" panose="02010609060101010101" pitchFamily="49" charset="-122"/>
                <a:ea typeface="楷体" panose="02010609060101010101" pitchFamily="49" charset="-122"/>
              </a:rPr>
              <a:t>　</a:t>
            </a:r>
            <a:r>
              <a:rPr lang="zh-CN" altLang="en-US">
                <a:latin typeface="楷体" panose="02010609060101010101" pitchFamily="49" charset="-122"/>
                <a:ea typeface="楷体" panose="02010609060101010101" pitchFamily="49" charset="-122"/>
              </a:rPr>
              <a:t>某外资持股</a:t>
            </a:r>
            <a:r>
              <a:rPr lang="en-US" altLang="zh-CN">
                <a:latin typeface="楷体" panose="02010609060101010101" pitchFamily="49" charset="-122"/>
                <a:ea typeface="楷体" panose="02010609060101010101" pitchFamily="49" charset="-122"/>
              </a:rPr>
              <a:t>25%</a:t>
            </a:r>
            <a:r>
              <a:rPr lang="zh-CN" altLang="en-US">
                <a:latin typeface="楷体" panose="02010609060101010101" pitchFamily="49" charset="-122"/>
                <a:ea typeface="楷体" panose="02010609060101010101" pitchFamily="49" charset="-122"/>
              </a:rPr>
              <a:t>的重型机械生产企业，</a:t>
            </a:r>
            <a:r>
              <a:rPr lang="en-US" altLang="zh-CN">
                <a:latin typeface="楷体" panose="02010609060101010101" pitchFamily="49" charset="-122"/>
                <a:ea typeface="楷体" panose="02010609060101010101" pitchFamily="49" charset="-122"/>
              </a:rPr>
              <a:t>2012</a:t>
            </a:r>
            <a:r>
              <a:rPr lang="zh-CN" altLang="en-US">
                <a:latin typeface="楷体" panose="02010609060101010101" pitchFamily="49" charset="-122"/>
                <a:ea typeface="楷体" panose="02010609060101010101" pitchFamily="49" charset="-122"/>
              </a:rPr>
              <a:t>年的会计利润</a:t>
            </a:r>
            <a:r>
              <a:rPr lang="en-US" altLang="zh-CN">
                <a:latin typeface="楷体" panose="02010609060101010101" pitchFamily="49" charset="-122"/>
                <a:ea typeface="楷体" panose="02010609060101010101" pitchFamily="49" charset="-122"/>
              </a:rPr>
              <a:t>1000</a:t>
            </a:r>
            <a:r>
              <a:rPr lang="zh-CN" altLang="en-US">
                <a:latin typeface="楷体" panose="02010609060101010101" pitchFamily="49" charset="-122"/>
                <a:ea typeface="楷体" panose="02010609060101010101" pitchFamily="49" charset="-122"/>
              </a:rPr>
              <a:t>万元，当年将两台重型机械设备通过市政府捐赠给贫困地区用于公共设施建设。“营业外支出”中已列支两台设备的成本及对应的销项税额合计</a:t>
            </a:r>
            <a:r>
              <a:rPr lang="en-US" altLang="zh-CN">
                <a:latin typeface="楷体" panose="02010609060101010101" pitchFamily="49" charset="-122"/>
                <a:ea typeface="楷体" panose="02010609060101010101" pitchFamily="49" charset="-122"/>
              </a:rPr>
              <a:t>247.6</a:t>
            </a:r>
            <a:r>
              <a:rPr lang="zh-CN" altLang="en-US">
                <a:latin typeface="楷体" panose="02010609060101010101" pitchFamily="49" charset="-122"/>
                <a:ea typeface="楷体" panose="02010609060101010101" pitchFamily="49" charset="-122"/>
              </a:rPr>
              <a:t>万元。每台设备市场售价为</a:t>
            </a:r>
            <a:r>
              <a:rPr lang="en-US" altLang="zh-CN">
                <a:latin typeface="楷体" panose="02010609060101010101" pitchFamily="49" charset="-122"/>
                <a:ea typeface="楷体" panose="02010609060101010101" pitchFamily="49" charset="-122"/>
              </a:rPr>
              <a:t>140</a:t>
            </a:r>
            <a:r>
              <a:rPr lang="zh-CN" altLang="en-US">
                <a:latin typeface="楷体" panose="02010609060101010101" pitchFamily="49" charset="-122"/>
                <a:ea typeface="楷体" panose="02010609060101010101" pitchFamily="49" charset="-122"/>
              </a:rPr>
              <a:t>万元（不含增值税）。计算上述业务应调整的应纳税所得额。</a:t>
            </a:r>
          </a:p>
          <a:p>
            <a:endParaRPr lang="zh-CN" altLang="en-US"/>
          </a:p>
        </p:txBody>
      </p:sp>
    </p:spTree>
  </p:cSld>
  <p:clrMapOvr>
    <a:masterClrMapping/>
  </p:clrMapOvr>
  <p:transition>
    <p:random/>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内容占位符 2">
            <a:extLst>
              <a:ext uri="{FF2B5EF4-FFF2-40B4-BE49-F238E27FC236}">
                <a16:creationId xmlns:a16="http://schemas.microsoft.com/office/drawing/2014/main" id="{685C073A-3512-4EA7-8569-39C1A21640F7}"/>
              </a:ext>
            </a:extLst>
          </p:cNvPr>
          <p:cNvSpPr>
            <a:spLocks noGrp="1"/>
          </p:cNvSpPr>
          <p:nvPr>
            <p:ph idx="1"/>
          </p:nvPr>
        </p:nvSpPr>
        <p:spPr>
          <a:xfrm>
            <a:off x="457200" y="333375"/>
            <a:ext cx="8229600" cy="5953125"/>
          </a:xfrm>
        </p:spPr>
        <p:txBody>
          <a:bodyPr/>
          <a:lstStyle/>
          <a:p>
            <a:r>
              <a:rPr lang="en-US" altLang="zh-CN"/>
              <a:t>『</a:t>
            </a:r>
            <a:r>
              <a:rPr lang="zh-CN" altLang="en-US"/>
              <a:t>正确答案</a:t>
            </a:r>
            <a:r>
              <a:rPr lang="en-US" altLang="zh-CN"/>
              <a:t>』</a:t>
            </a:r>
          </a:p>
          <a:p>
            <a:r>
              <a:rPr lang="zh-CN" altLang="en-US"/>
              <a:t>　　</a:t>
            </a:r>
            <a:r>
              <a:rPr lang="zh-CN" altLang="en-US" sz="2800"/>
              <a:t>公益性捐赠的扣除限额＝</a:t>
            </a:r>
            <a:r>
              <a:rPr lang="en-US" altLang="zh-CN" sz="2800"/>
              <a:t>1000×12%</a:t>
            </a:r>
            <a:r>
              <a:rPr lang="zh-CN" altLang="en-US" sz="2800"/>
              <a:t>＝</a:t>
            </a:r>
            <a:r>
              <a:rPr lang="en-US" altLang="zh-CN" sz="2800"/>
              <a:t>120</a:t>
            </a:r>
            <a:r>
              <a:rPr lang="zh-CN" altLang="en-US" sz="2800"/>
              <a:t>（万元）</a:t>
            </a:r>
          </a:p>
          <a:p>
            <a:r>
              <a:rPr lang="zh-CN" altLang="en-US" sz="2800"/>
              <a:t>　　应调增应纳税所得额＝</a:t>
            </a:r>
            <a:r>
              <a:rPr lang="en-US" altLang="zh-CN" sz="2800"/>
              <a:t>247.6</a:t>
            </a:r>
            <a:r>
              <a:rPr lang="zh-CN" altLang="en-US" sz="2800"/>
              <a:t>－</a:t>
            </a:r>
            <a:r>
              <a:rPr lang="en-US" altLang="zh-CN" sz="2800"/>
              <a:t>120</a:t>
            </a:r>
            <a:r>
              <a:rPr lang="zh-CN" altLang="en-US" sz="2800"/>
              <a:t>＝</a:t>
            </a:r>
            <a:r>
              <a:rPr lang="en-US" altLang="zh-CN" sz="2800"/>
              <a:t>127.6</a:t>
            </a:r>
            <a:r>
              <a:rPr lang="zh-CN" altLang="en-US" sz="2800"/>
              <a:t>（万元）</a:t>
            </a:r>
          </a:p>
          <a:p>
            <a:r>
              <a:rPr lang="zh-CN" altLang="en-US" sz="2800"/>
              <a:t>　　另外，捐赠设备视同销售处理。</a:t>
            </a:r>
          </a:p>
          <a:p>
            <a:r>
              <a:rPr lang="zh-CN" altLang="en-US" sz="2800"/>
              <a:t>　　视同销售收入应调增应纳税所得额＝</a:t>
            </a:r>
            <a:r>
              <a:rPr lang="en-US" altLang="zh-CN" sz="2800"/>
              <a:t>140×2</a:t>
            </a:r>
            <a:r>
              <a:rPr lang="zh-CN" altLang="en-US" sz="2800"/>
              <a:t>＝</a:t>
            </a:r>
            <a:r>
              <a:rPr lang="en-US" altLang="zh-CN" sz="2800"/>
              <a:t>280</a:t>
            </a:r>
            <a:r>
              <a:rPr lang="zh-CN" altLang="en-US" sz="2800"/>
              <a:t>（万元）（计提广告费和招待费基数）</a:t>
            </a:r>
          </a:p>
          <a:p>
            <a:r>
              <a:rPr lang="zh-CN" altLang="en-US" sz="2800"/>
              <a:t>　　视同销售成本应调减应纳税所得额＝</a:t>
            </a:r>
            <a:r>
              <a:rPr lang="en-US" altLang="zh-CN" sz="2800"/>
              <a:t>100×2</a:t>
            </a:r>
            <a:r>
              <a:rPr lang="zh-CN" altLang="en-US" sz="2800"/>
              <a:t>＝</a:t>
            </a:r>
            <a:r>
              <a:rPr lang="en-US" altLang="zh-CN" sz="2800"/>
              <a:t>200</a:t>
            </a:r>
            <a:r>
              <a:rPr lang="zh-CN" altLang="en-US" sz="2800"/>
              <a:t>（万元）</a:t>
            </a:r>
          </a:p>
          <a:p>
            <a:r>
              <a:rPr lang="zh-CN" altLang="en-US" sz="2800"/>
              <a:t>　　合计调增应纳税所得＝</a:t>
            </a:r>
            <a:r>
              <a:rPr lang="en-US" altLang="zh-CN" sz="2800"/>
              <a:t>127.6</a:t>
            </a:r>
            <a:r>
              <a:rPr lang="zh-CN" altLang="en-US" sz="2800"/>
              <a:t>＋</a:t>
            </a:r>
            <a:r>
              <a:rPr lang="en-US" altLang="zh-CN" sz="2800"/>
              <a:t>280</a:t>
            </a:r>
            <a:r>
              <a:rPr lang="zh-CN" altLang="en-US" sz="2800"/>
              <a:t>－</a:t>
            </a:r>
            <a:r>
              <a:rPr lang="en-US" altLang="zh-CN" sz="2800"/>
              <a:t>200</a:t>
            </a:r>
            <a:r>
              <a:rPr lang="zh-CN" altLang="en-US" sz="2800"/>
              <a:t>＝</a:t>
            </a:r>
            <a:r>
              <a:rPr lang="en-US" altLang="zh-CN" sz="2800"/>
              <a:t>207.6</a:t>
            </a:r>
            <a:r>
              <a:rPr lang="zh-CN" altLang="en-US" sz="2800"/>
              <a:t>（万元）</a:t>
            </a:r>
          </a:p>
          <a:p>
            <a:endParaRPr lang="zh-CN" altLang="en-US"/>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6956DC-30F6-4167-AB45-0086BEEA7A1A}"/>
              </a:ext>
            </a:extLst>
          </p:cNvPr>
          <p:cNvSpPr>
            <a:spLocks noGrp="1"/>
          </p:cNvSpPr>
          <p:nvPr>
            <p:ph idx="1"/>
          </p:nvPr>
        </p:nvSpPr>
        <p:spPr>
          <a:xfrm>
            <a:off x="457200" y="549275"/>
            <a:ext cx="8229600" cy="5737225"/>
          </a:xfrm>
        </p:spPr>
        <p:txBody>
          <a:bodyPr/>
          <a:lstStyle/>
          <a:p>
            <a:r>
              <a:rPr lang="en-US" altLang="zh-CN" sz="2800"/>
              <a:t>2010</a:t>
            </a:r>
            <a:r>
              <a:rPr lang="zh-CN" altLang="zh-CN" sz="2800"/>
              <a:t>年初</a:t>
            </a:r>
            <a:r>
              <a:rPr lang="en-US" altLang="zh-CN" sz="2800"/>
              <a:t>A</a:t>
            </a:r>
            <a:r>
              <a:rPr lang="zh-CN" altLang="zh-CN" sz="2800"/>
              <a:t>居民企业通过投资，拥有</a:t>
            </a:r>
            <a:r>
              <a:rPr lang="en-US" altLang="zh-CN" sz="2800"/>
              <a:t>B</a:t>
            </a:r>
            <a:r>
              <a:rPr lang="zh-CN" altLang="zh-CN" sz="2800"/>
              <a:t>上市公司</a:t>
            </a:r>
            <a:r>
              <a:rPr lang="en-US" altLang="zh-CN" sz="2800"/>
              <a:t>15%</a:t>
            </a:r>
            <a:r>
              <a:rPr lang="zh-CN" altLang="zh-CN" sz="2800"/>
              <a:t>股权。</a:t>
            </a:r>
            <a:r>
              <a:rPr lang="en-US" altLang="zh-CN" sz="2800"/>
              <a:t>2011</a:t>
            </a:r>
            <a:r>
              <a:rPr lang="zh-CN" altLang="zh-CN" sz="2800"/>
              <a:t>年</a:t>
            </a:r>
            <a:r>
              <a:rPr lang="en-US" altLang="zh-CN" sz="2800"/>
              <a:t>3</a:t>
            </a:r>
            <a:r>
              <a:rPr lang="zh-CN" altLang="zh-CN" sz="2800"/>
              <a:t>月，</a:t>
            </a:r>
            <a:r>
              <a:rPr lang="en-US" altLang="zh-CN" sz="2800"/>
              <a:t>B</a:t>
            </a:r>
            <a:r>
              <a:rPr lang="zh-CN" altLang="zh-CN" sz="2800"/>
              <a:t>公司增发普通股</a:t>
            </a:r>
            <a:r>
              <a:rPr lang="en-US" altLang="zh-CN" sz="2800"/>
              <a:t>1000</a:t>
            </a:r>
            <a:r>
              <a:rPr lang="zh-CN" altLang="zh-CN" sz="2800"/>
              <a:t>万股，每股面值</a:t>
            </a:r>
            <a:r>
              <a:rPr lang="en-US" altLang="zh-CN" sz="2800"/>
              <a:t>1</a:t>
            </a:r>
            <a:r>
              <a:rPr lang="zh-CN" altLang="zh-CN" sz="2800"/>
              <a:t>元，发行价格</a:t>
            </a:r>
            <a:r>
              <a:rPr lang="en-US" altLang="zh-CN" sz="2800"/>
              <a:t>2.5</a:t>
            </a:r>
            <a:r>
              <a:rPr lang="zh-CN" altLang="zh-CN" sz="2800"/>
              <a:t>元，股款已全部收到并存入银行。</a:t>
            </a:r>
            <a:r>
              <a:rPr lang="en-US" altLang="zh-CN" sz="2800"/>
              <a:t>2011</a:t>
            </a:r>
            <a:r>
              <a:rPr lang="zh-CN" altLang="zh-CN" sz="2800"/>
              <a:t>年</a:t>
            </a:r>
            <a:r>
              <a:rPr lang="en-US" altLang="zh-CN" sz="2800"/>
              <a:t>6</a:t>
            </a:r>
            <a:r>
              <a:rPr lang="zh-CN" altLang="zh-CN" sz="2800"/>
              <a:t>月</a:t>
            </a:r>
            <a:r>
              <a:rPr lang="en-US" altLang="zh-CN" sz="2800"/>
              <a:t>B</a:t>
            </a:r>
            <a:r>
              <a:rPr lang="zh-CN" altLang="zh-CN" sz="2800"/>
              <a:t>公司将股本溢价形成的资本公积金全部转增股本，下列关于</a:t>
            </a:r>
            <a:r>
              <a:rPr lang="en-US" altLang="zh-CN" sz="2800"/>
              <a:t>A</a:t>
            </a:r>
            <a:r>
              <a:rPr lang="zh-CN" altLang="zh-CN" sz="2800"/>
              <a:t>居民企业相关投资业务的说明，正确的是（　）。</a:t>
            </a:r>
            <a:br>
              <a:rPr lang="en-US" altLang="zh-CN" sz="2800"/>
            </a:br>
            <a:r>
              <a:rPr lang="zh-CN" altLang="zh-CN" sz="2800"/>
              <a:t>　　</a:t>
            </a:r>
            <a:r>
              <a:rPr lang="en-US" altLang="zh-CN" sz="2800"/>
              <a:t>A.A</a:t>
            </a:r>
            <a:r>
              <a:rPr lang="zh-CN" altLang="zh-CN" sz="2800"/>
              <a:t>居民企业应确认股息收入</a:t>
            </a:r>
            <a:r>
              <a:rPr lang="en-US" altLang="zh-CN" sz="2800"/>
              <a:t>225</a:t>
            </a:r>
            <a:r>
              <a:rPr lang="zh-CN" altLang="zh-CN" sz="2800"/>
              <a:t>万元</a:t>
            </a:r>
            <a:br>
              <a:rPr lang="en-US" altLang="zh-CN" sz="2800"/>
            </a:br>
            <a:r>
              <a:rPr lang="zh-CN" altLang="zh-CN" sz="2800"/>
              <a:t>　　</a:t>
            </a:r>
            <a:r>
              <a:rPr lang="en-US" altLang="zh-CN" sz="2800"/>
              <a:t>B.A</a:t>
            </a:r>
            <a:r>
              <a:rPr lang="zh-CN" altLang="zh-CN" sz="2800"/>
              <a:t>居民企业应确认红利收入</a:t>
            </a:r>
            <a:r>
              <a:rPr lang="en-US" altLang="zh-CN" sz="2800"/>
              <a:t>225</a:t>
            </a:r>
            <a:r>
              <a:rPr lang="zh-CN" altLang="zh-CN" sz="2800"/>
              <a:t>万元</a:t>
            </a:r>
            <a:br>
              <a:rPr lang="en-US" altLang="zh-CN" sz="2800"/>
            </a:br>
            <a:r>
              <a:rPr lang="zh-CN" altLang="zh-CN" sz="2800"/>
              <a:t>　　</a:t>
            </a:r>
            <a:r>
              <a:rPr lang="en-US" altLang="zh-CN" sz="2800"/>
              <a:t>C.A</a:t>
            </a:r>
            <a:r>
              <a:rPr lang="zh-CN" altLang="zh-CN" sz="2800"/>
              <a:t>居民企业应增加该项投资的计税基础</a:t>
            </a:r>
            <a:r>
              <a:rPr lang="en-US" altLang="zh-CN" sz="2800"/>
              <a:t>225</a:t>
            </a:r>
            <a:r>
              <a:rPr lang="zh-CN" altLang="zh-CN" sz="2800"/>
              <a:t>万元</a:t>
            </a:r>
            <a:br>
              <a:rPr lang="en-US" altLang="zh-CN" sz="2800"/>
            </a:br>
            <a:r>
              <a:rPr lang="zh-CN" altLang="zh-CN" sz="2800"/>
              <a:t>　　</a:t>
            </a:r>
            <a:r>
              <a:rPr lang="en-US" altLang="zh-CN" sz="2800"/>
              <a:t>D.A</a:t>
            </a:r>
            <a:r>
              <a:rPr lang="zh-CN" altLang="zh-CN" sz="2800"/>
              <a:t>居民企业转让股权时不得扣除转增股本增加的</a:t>
            </a:r>
            <a:r>
              <a:rPr lang="en-US" altLang="zh-CN" sz="2800"/>
              <a:t>225</a:t>
            </a:r>
            <a:r>
              <a:rPr lang="zh-CN" altLang="zh-CN" sz="2800"/>
              <a:t>万元　</a:t>
            </a:r>
            <a:endParaRPr lang="en-US" altLang="zh-CN" sz="2800"/>
          </a:p>
          <a:p>
            <a:r>
              <a:rPr lang="zh-CN" altLang="zh-CN" sz="2800"/>
              <a:t>『正确答案』</a:t>
            </a:r>
            <a:r>
              <a:rPr lang="en-US" altLang="zh-CN" sz="2800"/>
              <a:t>D </a:t>
            </a:r>
            <a:r>
              <a:rPr lang="zh-CN" altLang="zh-CN" sz="2800"/>
              <a:t>　</a:t>
            </a:r>
            <a:endParaRPr lang="zh-CN" altLang="en-US" sz="28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87D21A2-2106-47DD-B6C5-B3185A2A63E4}"/>
              </a:ext>
            </a:extLst>
          </p:cNvPr>
          <p:cNvSpPr>
            <a:spLocks noGrp="1"/>
          </p:cNvSpPr>
          <p:nvPr>
            <p:ph idx="1"/>
          </p:nvPr>
        </p:nvSpPr>
        <p:spPr>
          <a:xfrm>
            <a:off x="457200" y="692150"/>
            <a:ext cx="8229600" cy="5594350"/>
          </a:xfrm>
        </p:spPr>
        <p:txBody>
          <a:bodyPr/>
          <a:lstStyle/>
          <a:p>
            <a:pPr>
              <a:defRPr/>
            </a:pPr>
            <a:r>
              <a:rPr lang="en-US" altLang="zh-CN" sz="2800" dirty="0"/>
              <a:t>【</a:t>
            </a:r>
            <a:r>
              <a:rPr lang="zh-CN" altLang="en-US" sz="2800" dirty="0"/>
              <a:t>典型例题</a:t>
            </a:r>
            <a:r>
              <a:rPr lang="en-US" altLang="zh-CN" sz="2800" dirty="0"/>
              <a:t>2】</a:t>
            </a:r>
            <a:r>
              <a:rPr lang="zh-CN" altLang="en-US" sz="2800" dirty="0"/>
              <a:t>某企业将成本为</a:t>
            </a:r>
            <a:r>
              <a:rPr lang="en-US" altLang="zh-CN" sz="2800" dirty="0"/>
              <a:t>100</a:t>
            </a:r>
            <a:r>
              <a:rPr lang="zh-CN" altLang="en-US" sz="2800" dirty="0"/>
              <a:t>万元的资产货物对外捐赠，该产品的市场价格</a:t>
            </a:r>
            <a:r>
              <a:rPr lang="en-US" altLang="zh-CN" sz="2800" dirty="0"/>
              <a:t>200</a:t>
            </a:r>
            <a:r>
              <a:rPr lang="zh-CN" altLang="en-US" sz="2800" dirty="0"/>
              <a:t>万元。假设当年该企业的会计利润为</a:t>
            </a:r>
            <a:r>
              <a:rPr lang="en-US" altLang="zh-CN" sz="2800" dirty="0"/>
              <a:t>1000</a:t>
            </a:r>
            <a:r>
              <a:rPr lang="zh-CN" altLang="en-US" sz="2800" dirty="0"/>
              <a:t>万元。对于该部分的处理：企业所得税的处理要分两项进行：</a:t>
            </a:r>
          </a:p>
          <a:p>
            <a:pPr>
              <a:defRPr/>
            </a:pPr>
            <a:r>
              <a:rPr lang="zh-CN" altLang="en-US" sz="2400" dirty="0"/>
              <a:t>第一项：企业所得税：视同销售收入</a:t>
            </a:r>
            <a:r>
              <a:rPr lang="en-US" altLang="zh-CN" sz="2400" dirty="0"/>
              <a:t>200</a:t>
            </a:r>
            <a:r>
              <a:rPr lang="zh-CN" altLang="en-US" sz="2400" dirty="0"/>
              <a:t>万元，成本</a:t>
            </a:r>
            <a:r>
              <a:rPr lang="en-US" altLang="zh-CN" sz="2400" dirty="0"/>
              <a:t>100</a:t>
            </a:r>
            <a:r>
              <a:rPr lang="zh-CN" altLang="en-US" sz="2400" dirty="0"/>
              <a:t>万元，（</a:t>
            </a:r>
            <a:r>
              <a:rPr lang="en-US" altLang="zh-CN" sz="2400" dirty="0"/>
              <a:t>200</a:t>
            </a:r>
            <a:r>
              <a:rPr lang="zh-CN" altLang="en-US" sz="2400" dirty="0"/>
              <a:t>万元可以作计提广告费和招待费的基数）</a:t>
            </a:r>
          </a:p>
          <a:p>
            <a:pPr>
              <a:defRPr/>
            </a:pPr>
            <a:r>
              <a:rPr lang="zh-CN" altLang="en-US" sz="2400" dirty="0"/>
              <a:t>增值税：</a:t>
            </a:r>
            <a:r>
              <a:rPr lang="en-US" altLang="zh-CN" sz="2400" dirty="0"/>
              <a:t>200×17%</a:t>
            </a:r>
            <a:r>
              <a:rPr lang="zh-CN" altLang="en-US" sz="2400" dirty="0"/>
              <a:t>＝</a:t>
            </a:r>
            <a:r>
              <a:rPr lang="en-US" altLang="zh-CN" sz="2400" dirty="0"/>
              <a:t>34</a:t>
            </a:r>
            <a:r>
              <a:rPr lang="zh-CN" altLang="en-US" sz="2400" dirty="0"/>
              <a:t>（万元）</a:t>
            </a:r>
          </a:p>
          <a:p>
            <a:pPr marL="0" indent="0">
              <a:buFont typeface="Wingdings 2" panose="05020102010507070707" pitchFamily="18" charset="2"/>
              <a:buNone/>
              <a:defRPr/>
            </a:pPr>
            <a:r>
              <a:rPr lang="zh-CN" altLang="en-US" sz="2400" dirty="0"/>
              <a:t>    会计处理：不确认收入，会形成税会差异，做纳税调整增加</a:t>
            </a:r>
            <a:r>
              <a:rPr lang="en-US" altLang="zh-CN" sz="2400" dirty="0"/>
              <a:t>100</a:t>
            </a:r>
            <a:r>
              <a:rPr lang="zh-CN" altLang="en-US" sz="2400" dirty="0"/>
              <a:t>万元处理。</a:t>
            </a:r>
          </a:p>
          <a:p>
            <a:pPr>
              <a:defRPr/>
            </a:pPr>
            <a:r>
              <a:rPr lang="zh-CN" altLang="en-US" sz="2400" dirty="0"/>
              <a:t>第二项：要按视同捐赠的处理原则进行处理。</a:t>
            </a:r>
          </a:p>
          <a:p>
            <a:pPr>
              <a:defRPr/>
            </a:pPr>
            <a:r>
              <a:rPr lang="zh-CN" altLang="en-US" sz="2400" dirty="0"/>
              <a:t>捐赠成本＝</a:t>
            </a:r>
            <a:r>
              <a:rPr lang="en-US" altLang="zh-CN" sz="2400" dirty="0"/>
              <a:t>100</a:t>
            </a:r>
            <a:r>
              <a:rPr lang="zh-CN" altLang="en-US" sz="2400" dirty="0"/>
              <a:t>＋</a:t>
            </a:r>
            <a:r>
              <a:rPr lang="en-US" altLang="zh-CN" sz="2400" dirty="0"/>
              <a:t>200×17%</a:t>
            </a:r>
            <a:r>
              <a:rPr lang="zh-CN" altLang="en-US" sz="2400" dirty="0"/>
              <a:t>＝</a:t>
            </a:r>
            <a:r>
              <a:rPr lang="en-US" altLang="zh-CN" sz="2400" dirty="0"/>
              <a:t>134</a:t>
            </a:r>
            <a:r>
              <a:rPr lang="zh-CN" altLang="en-US" sz="2400" dirty="0"/>
              <a:t>（万元），</a:t>
            </a:r>
          </a:p>
          <a:p>
            <a:pPr>
              <a:defRPr/>
            </a:pPr>
            <a:r>
              <a:rPr lang="zh-CN" altLang="en-US" sz="2400" dirty="0"/>
              <a:t>税法允许扣除的捐赠支出＝</a:t>
            </a:r>
            <a:r>
              <a:rPr lang="en-US" altLang="zh-CN" sz="2400" dirty="0"/>
              <a:t>1000×12%</a:t>
            </a:r>
            <a:r>
              <a:rPr lang="zh-CN" altLang="en-US" sz="2400" dirty="0"/>
              <a:t>＝</a:t>
            </a:r>
            <a:r>
              <a:rPr lang="en-US" altLang="zh-CN" sz="2400" dirty="0"/>
              <a:t>120</a:t>
            </a:r>
            <a:r>
              <a:rPr lang="zh-CN" altLang="en-US" sz="2400" dirty="0"/>
              <a:t>（万元），纳税调整增加</a:t>
            </a:r>
            <a:r>
              <a:rPr lang="en-US" altLang="zh-CN" sz="2400" dirty="0"/>
              <a:t>14</a:t>
            </a:r>
            <a:r>
              <a:rPr lang="zh-CN" altLang="en-US" sz="2400" dirty="0"/>
              <a:t>万元。</a:t>
            </a:r>
          </a:p>
          <a:p>
            <a:pPr>
              <a:defRPr/>
            </a:pPr>
            <a:endParaRPr lang="zh-CN" alt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a:extLst>
              <a:ext uri="{FF2B5EF4-FFF2-40B4-BE49-F238E27FC236}">
                <a16:creationId xmlns:a16="http://schemas.microsoft.com/office/drawing/2014/main" id="{DC1EBA68-0DEB-48C3-8959-C6A27753B050}"/>
              </a:ext>
            </a:extLst>
          </p:cNvPr>
          <p:cNvSpPr>
            <a:spLocks noGrp="1"/>
          </p:cNvSpPr>
          <p:nvPr>
            <p:ph type="body" idx="4294967295"/>
          </p:nvPr>
        </p:nvSpPr>
        <p:spPr>
          <a:xfrm>
            <a:off x="457200" y="908050"/>
            <a:ext cx="8229600" cy="576263"/>
          </a:xfrm>
        </p:spPr>
        <p:txBody>
          <a:bodyPr/>
          <a:lstStyle/>
          <a:p>
            <a:pPr eaLnBrk="1" hangingPunct="1">
              <a:lnSpc>
                <a:spcPct val="80000"/>
              </a:lnSpc>
              <a:defRPr/>
            </a:pPr>
            <a:r>
              <a:rPr lang="en-US" altLang="zh-CN" b="1" dirty="0">
                <a:solidFill>
                  <a:srgbClr val="FF0000"/>
                </a:solidFill>
                <a:effectLst>
                  <a:outerShdw blurRad="38100" dist="38100" dir="2700000" algn="tl">
                    <a:srgbClr val="000000">
                      <a:alpha val="43137"/>
                    </a:srgbClr>
                  </a:outerShdw>
                </a:effectLst>
                <a:latin typeface="黑体" pitchFamily="49" charset="-122"/>
              </a:rPr>
              <a:t>8.</a:t>
            </a:r>
            <a:r>
              <a:rPr lang="zh-CN" altLang="en-US" b="1" dirty="0">
                <a:solidFill>
                  <a:srgbClr val="FF0000"/>
                </a:solidFill>
                <a:effectLst>
                  <a:outerShdw blurRad="38100" dist="38100" dir="2700000" algn="tl">
                    <a:srgbClr val="000000">
                      <a:alpha val="43137"/>
                    </a:srgbClr>
                  </a:outerShdw>
                </a:effectLst>
                <a:latin typeface="黑体" pitchFamily="49" charset="-122"/>
              </a:rPr>
              <a:t>手续费及佣金支出</a:t>
            </a:r>
          </a:p>
          <a:p>
            <a:pPr eaLnBrk="1" hangingPunct="1">
              <a:lnSpc>
                <a:spcPct val="80000"/>
              </a:lnSpc>
              <a:defRPr/>
            </a:pPr>
            <a:br>
              <a:rPr lang="zh-CN" altLang="en-US" sz="2400" dirty="0">
                <a:latin typeface="楷体_GB2312" pitchFamily="49" charset="-122"/>
                <a:ea typeface="楷体_GB2312" pitchFamily="49" charset="-122"/>
              </a:rPr>
            </a:br>
            <a:r>
              <a:rPr lang="zh-CN" altLang="en-US" sz="2400" dirty="0"/>
              <a:t>　　</a:t>
            </a:r>
          </a:p>
        </p:txBody>
      </p:sp>
      <p:graphicFrame>
        <p:nvGraphicFramePr>
          <p:cNvPr id="3" name="表格 2">
            <a:extLst>
              <a:ext uri="{FF2B5EF4-FFF2-40B4-BE49-F238E27FC236}">
                <a16:creationId xmlns:a16="http://schemas.microsoft.com/office/drawing/2014/main" id="{581CED91-290A-4D99-B442-67961DF6BF06}"/>
              </a:ext>
            </a:extLst>
          </p:cNvPr>
          <p:cNvGraphicFramePr>
            <a:graphicFrameLocks noGrp="1"/>
          </p:cNvGraphicFramePr>
          <p:nvPr/>
        </p:nvGraphicFramePr>
        <p:xfrm>
          <a:off x="468313" y="1700213"/>
          <a:ext cx="8137525" cy="4694237"/>
        </p:xfrm>
        <a:graphic>
          <a:graphicData uri="http://schemas.openxmlformats.org/drawingml/2006/table">
            <a:tbl>
              <a:tblPr/>
              <a:tblGrid>
                <a:gridCol w="792147">
                  <a:extLst>
                    <a:ext uri="{9D8B030D-6E8A-4147-A177-3AD203B41FA5}">
                      <a16:colId xmlns:a16="http://schemas.microsoft.com/office/drawing/2014/main" val="20000"/>
                    </a:ext>
                  </a:extLst>
                </a:gridCol>
                <a:gridCol w="2448460">
                  <a:extLst>
                    <a:ext uri="{9D8B030D-6E8A-4147-A177-3AD203B41FA5}">
                      <a16:colId xmlns:a16="http://schemas.microsoft.com/office/drawing/2014/main" val="20001"/>
                    </a:ext>
                  </a:extLst>
                </a:gridCol>
                <a:gridCol w="4896918">
                  <a:extLst>
                    <a:ext uri="{9D8B030D-6E8A-4147-A177-3AD203B41FA5}">
                      <a16:colId xmlns:a16="http://schemas.microsoft.com/office/drawing/2014/main" val="20002"/>
                    </a:ext>
                  </a:extLst>
                </a:gridCol>
              </a:tblGrid>
              <a:tr h="426749">
                <a:tc>
                  <a:txBody>
                    <a:bodyPr/>
                    <a:lstStyle/>
                    <a:p>
                      <a:pPr>
                        <a:spcAft>
                          <a:spcPts val="0"/>
                        </a:spcAft>
                      </a:pPr>
                      <a:r>
                        <a:rPr lang="zh-CN" sz="2800" kern="100" dirty="0">
                          <a:solidFill>
                            <a:srgbClr val="000000"/>
                          </a:solidFill>
                          <a:latin typeface="楷体" pitchFamily="49" charset="-122"/>
                          <a:ea typeface="楷体" pitchFamily="49" charset="-122"/>
                          <a:cs typeface="宋体"/>
                        </a:rPr>
                        <a:t>类型</a:t>
                      </a:r>
                      <a:endParaRPr lang="zh-CN" sz="2800" kern="100" dirty="0">
                        <a:latin typeface="楷体" pitchFamily="49" charset="-122"/>
                        <a:ea typeface="楷体" pitchFamily="49"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rgbClr val="FFEFD1"/>
                        </a:gs>
                        <a:gs pos="64999">
                          <a:srgbClr val="F0EBD5"/>
                        </a:gs>
                        <a:gs pos="100000">
                          <a:srgbClr val="D1C39F"/>
                        </a:gs>
                      </a:gsLst>
                      <a:lin ang="5400000" scaled="0"/>
                    </a:gradFill>
                  </a:tcPr>
                </a:tc>
                <a:tc gridSpan="2">
                  <a:txBody>
                    <a:bodyPr/>
                    <a:lstStyle/>
                    <a:p>
                      <a:pPr>
                        <a:spcAft>
                          <a:spcPts val="0"/>
                        </a:spcAft>
                      </a:pPr>
                      <a:r>
                        <a:rPr lang="zh-CN" sz="2800" kern="100" dirty="0">
                          <a:solidFill>
                            <a:srgbClr val="000000"/>
                          </a:solidFill>
                          <a:latin typeface="楷体" pitchFamily="49" charset="-122"/>
                          <a:ea typeface="楷体" pitchFamily="49" charset="-122"/>
                          <a:cs typeface="宋体"/>
                        </a:rPr>
                        <a:t>扣除标准</a:t>
                      </a:r>
                      <a:endParaRPr lang="zh-CN" sz="2800" kern="100" dirty="0">
                        <a:latin typeface="楷体" pitchFamily="49" charset="-122"/>
                        <a:ea typeface="楷体" pitchFamily="49"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rgbClr val="FFEFD1"/>
                        </a:gs>
                        <a:gs pos="64999">
                          <a:srgbClr val="F0EBD5"/>
                        </a:gs>
                        <a:gs pos="100000">
                          <a:srgbClr val="D1C39F"/>
                        </a:gs>
                      </a:gsLst>
                      <a:lin ang="5400000" scaled="0"/>
                    </a:gradFill>
                  </a:tcPr>
                </a:tc>
                <a:tc hMerge="1">
                  <a:txBody>
                    <a:bodyPr/>
                    <a:lstStyle/>
                    <a:p>
                      <a:endParaRPr lang="zh-CN" altLang="en-US"/>
                    </a:p>
                  </a:txBody>
                  <a:tcPr/>
                </a:tc>
                <a:extLst>
                  <a:ext uri="{0D108BD9-81ED-4DB2-BD59-A6C34878D82A}">
                    <a16:rowId xmlns:a16="http://schemas.microsoft.com/office/drawing/2014/main" val="10000"/>
                  </a:ext>
                </a:extLst>
              </a:tr>
              <a:tr h="853498">
                <a:tc rowSpan="4">
                  <a:txBody>
                    <a:bodyPr/>
                    <a:lstStyle/>
                    <a:p>
                      <a:pPr>
                        <a:spcAft>
                          <a:spcPts val="0"/>
                        </a:spcAft>
                      </a:pPr>
                      <a:r>
                        <a:rPr lang="zh-CN" sz="2800" kern="100">
                          <a:solidFill>
                            <a:srgbClr val="000000"/>
                          </a:solidFill>
                          <a:latin typeface="楷体" pitchFamily="49" charset="-122"/>
                          <a:ea typeface="楷体" pitchFamily="49" charset="-122"/>
                          <a:cs typeface="宋体"/>
                        </a:rPr>
                        <a:t>限额扣除</a:t>
                      </a:r>
                      <a:endParaRPr lang="zh-CN" sz="2800" kern="100">
                        <a:latin typeface="楷体" pitchFamily="49" charset="-122"/>
                        <a:ea typeface="楷体" pitchFamily="49"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rgbClr val="FFEFD1"/>
                        </a:gs>
                        <a:gs pos="64999">
                          <a:srgbClr val="F0EBD5"/>
                        </a:gs>
                        <a:gs pos="100000">
                          <a:srgbClr val="D1C39F"/>
                        </a:gs>
                      </a:gsLst>
                      <a:lin ang="5400000" scaled="0"/>
                    </a:gradFill>
                  </a:tcPr>
                </a:tc>
                <a:tc>
                  <a:txBody>
                    <a:bodyPr/>
                    <a:lstStyle/>
                    <a:p>
                      <a:pPr>
                        <a:spcAft>
                          <a:spcPts val="0"/>
                        </a:spcAft>
                      </a:pPr>
                      <a:r>
                        <a:rPr lang="zh-CN" sz="2800" kern="100">
                          <a:solidFill>
                            <a:srgbClr val="000000"/>
                          </a:solidFill>
                          <a:latin typeface="楷体" pitchFamily="49" charset="-122"/>
                          <a:ea typeface="楷体" pitchFamily="49" charset="-122"/>
                          <a:cs typeface="宋体"/>
                        </a:rPr>
                        <a:t>财产保险企业</a:t>
                      </a:r>
                      <a:endParaRPr lang="zh-CN" sz="2800" kern="100">
                        <a:latin typeface="楷体" pitchFamily="49" charset="-122"/>
                        <a:ea typeface="楷体" pitchFamily="49"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rgbClr val="FFEFD1"/>
                        </a:gs>
                        <a:gs pos="64999">
                          <a:srgbClr val="F0EBD5"/>
                        </a:gs>
                        <a:gs pos="100000">
                          <a:srgbClr val="D1C39F"/>
                        </a:gs>
                      </a:gsLst>
                      <a:lin ang="5400000" scaled="0"/>
                    </a:gradFill>
                  </a:tcPr>
                </a:tc>
                <a:tc>
                  <a:txBody>
                    <a:bodyPr/>
                    <a:lstStyle/>
                    <a:p>
                      <a:pPr>
                        <a:spcAft>
                          <a:spcPts val="0"/>
                        </a:spcAft>
                      </a:pPr>
                      <a:r>
                        <a:rPr lang="zh-CN" sz="2800" kern="100" dirty="0">
                          <a:solidFill>
                            <a:srgbClr val="000000"/>
                          </a:solidFill>
                          <a:latin typeface="楷体" pitchFamily="49" charset="-122"/>
                          <a:ea typeface="楷体" pitchFamily="49" charset="-122"/>
                          <a:cs typeface="宋体"/>
                        </a:rPr>
                        <a:t>按当年全部保费收入扣除退保金等后</a:t>
                      </a:r>
                      <a:r>
                        <a:rPr lang="zh-CN" sz="2800" b="1" u="dbl" kern="100" dirty="0">
                          <a:solidFill>
                            <a:srgbClr val="A50021"/>
                          </a:solidFill>
                          <a:latin typeface="楷体" pitchFamily="49" charset="-122"/>
                          <a:ea typeface="楷体" pitchFamily="49" charset="-122"/>
                          <a:cs typeface="宋体"/>
                        </a:rPr>
                        <a:t>余额的</a:t>
                      </a:r>
                      <a:r>
                        <a:rPr lang="en-US" sz="2800" b="1" u="dbl" kern="100" dirty="0">
                          <a:solidFill>
                            <a:srgbClr val="A50021"/>
                          </a:solidFill>
                          <a:latin typeface="楷体" pitchFamily="49" charset="-122"/>
                          <a:ea typeface="楷体" pitchFamily="49" charset="-122"/>
                          <a:cs typeface="宋体"/>
                        </a:rPr>
                        <a:t>15%</a:t>
                      </a:r>
                      <a:r>
                        <a:rPr lang="zh-CN" sz="2800" kern="100" dirty="0">
                          <a:solidFill>
                            <a:srgbClr val="000000"/>
                          </a:solidFill>
                          <a:latin typeface="楷体" pitchFamily="49" charset="-122"/>
                          <a:ea typeface="楷体" pitchFamily="49" charset="-122"/>
                          <a:cs typeface="宋体"/>
                        </a:rPr>
                        <a:t>计算限额</a:t>
                      </a:r>
                      <a:endParaRPr lang="zh-CN" sz="2800" kern="100" dirty="0">
                        <a:latin typeface="楷体" pitchFamily="49" charset="-122"/>
                        <a:ea typeface="楷体" pitchFamily="49"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1"/>
                  </a:ext>
                </a:extLst>
              </a:tr>
              <a:tr h="853498">
                <a:tc vMerge="1">
                  <a:txBody>
                    <a:bodyPr/>
                    <a:lstStyle/>
                    <a:p>
                      <a:endParaRPr lang="zh-CN" altLang="en-US"/>
                    </a:p>
                  </a:txBody>
                  <a:tcPr/>
                </a:tc>
                <a:tc>
                  <a:txBody>
                    <a:bodyPr/>
                    <a:lstStyle/>
                    <a:p>
                      <a:pPr>
                        <a:spcAft>
                          <a:spcPts val="0"/>
                        </a:spcAft>
                      </a:pPr>
                      <a:r>
                        <a:rPr lang="zh-CN" sz="2800" kern="100">
                          <a:solidFill>
                            <a:srgbClr val="000000"/>
                          </a:solidFill>
                          <a:latin typeface="楷体" pitchFamily="49" charset="-122"/>
                          <a:ea typeface="楷体" pitchFamily="49" charset="-122"/>
                          <a:cs typeface="宋体"/>
                        </a:rPr>
                        <a:t>人身保险企业</a:t>
                      </a:r>
                      <a:endParaRPr lang="zh-CN" sz="2800" kern="100">
                        <a:latin typeface="楷体" pitchFamily="49" charset="-122"/>
                        <a:ea typeface="楷体" pitchFamily="49"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rgbClr val="FFEFD1"/>
                        </a:gs>
                        <a:gs pos="64999">
                          <a:srgbClr val="F0EBD5"/>
                        </a:gs>
                        <a:gs pos="100000">
                          <a:srgbClr val="D1C39F"/>
                        </a:gs>
                      </a:gsLst>
                      <a:lin ang="5400000" scaled="0"/>
                    </a:gradFill>
                  </a:tcPr>
                </a:tc>
                <a:tc>
                  <a:txBody>
                    <a:bodyPr/>
                    <a:lstStyle/>
                    <a:p>
                      <a:pPr>
                        <a:spcAft>
                          <a:spcPts val="0"/>
                        </a:spcAft>
                      </a:pPr>
                      <a:r>
                        <a:rPr lang="zh-CN" sz="2800" kern="100" dirty="0">
                          <a:solidFill>
                            <a:srgbClr val="000000"/>
                          </a:solidFill>
                          <a:latin typeface="楷体" pitchFamily="49" charset="-122"/>
                          <a:ea typeface="楷体" pitchFamily="49" charset="-122"/>
                          <a:cs typeface="宋体"/>
                        </a:rPr>
                        <a:t>按当年全部保费收入扣除退保金等后</a:t>
                      </a:r>
                      <a:r>
                        <a:rPr lang="zh-CN" sz="2800" b="1" u="dbl" kern="100" dirty="0">
                          <a:solidFill>
                            <a:srgbClr val="A50021"/>
                          </a:solidFill>
                          <a:latin typeface="楷体" pitchFamily="49" charset="-122"/>
                          <a:ea typeface="楷体" pitchFamily="49" charset="-122"/>
                          <a:cs typeface="宋体"/>
                        </a:rPr>
                        <a:t>余额的</a:t>
                      </a:r>
                      <a:r>
                        <a:rPr lang="en-US" sz="2800" b="1" u="dbl" kern="100" dirty="0">
                          <a:solidFill>
                            <a:srgbClr val="A50021"/>
                          </a:solidFill>
                          <a:latin typeface="楷体" pitchFamily="49" charset="-122"/>
                          <a:ea typeface="楷体" pitchFamily="49" charset="-122"/>
                          <a:cs typeface="宋体"/>
                        </a:rPr>
                        <a:t>10%</a:t>
                      </a:r>
                      <a:r>
                        <a:rPr lang="zh-CN" sz="2800" kern="100" dirty="0">
                          <a:solidFill>
                            <a:srgbClr val="000000"/>
                          </a:solidFill>
                          <a:latin typeface="楷体" pitchFamily="49" charset="-122"/>
                          <a:ea typeface="楷体" pitchFamily="49" charset="-122"/>
                          <a:cs typeface="宋体"/>
                        </a:rPr>
                        <a:t>计算限额</a:t>
                      </a:r>
                      <a:endParaRPr lang="zh-CN" sz="2800" kern="100" dirty="0">
                        <a:latin typeface="楷体" pitchFamily="49" charset="-122"/>
                        <a:ea typeface="楷体" pitchFamily="49"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2"/>
                  </a:ext>
                </a:extLst>
              </a:tr>
              <a:tr h="1706995">
                <a:tc vMerge="1">
                  <a:txBody>
                    <a:bodyPr/>
                    <a:lstStyle/>
                    <a:p>
                      <a:endParaRPr lang="zh-CN" altLang="en-US"/>
                    </a:p>
                  </a:txBody>
                  <a:tcPr/>
                </a:tc>
                <a:tc>
                  <a:txBody>
                    <a:bodyPr/>
                    <a:lstStyle/>
                    <a:p>
                      <a:pPr>
                        <a:spcAft>
                          <a:spcPts val="0"/>
                        </a:spcAft>
                      </a:pPr>
                      <a:r>
                        <a:rPr lang="zh-CN" sz="2800" kern="100" dirty="0">
                          <a:solidFill>
                            <a:srgbClr val="000000"/>
                          </a:solidFill>
                          <a:latin typeface="楷体" pitchFamily="49" charset="-122"/>
                          <a:ea typeface="楷体" pitchFamily="49" charset="-122"/>
                          <a:cs typeface="宋体"/>
                        </a:rPr>
                        <a:t>电信企业</a:t>
                      </a:r>
                      <a:endParaRPr lang="zh-CN" sz="2800" kern="100" dirty="0">
                        <a:latin typeface="楷体" pitchFamily="49" charset="-122"/>
                        <a:ea typeface="楷体" pitchFamily="49"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rgbClr val="FFEFD1"/>
                        </a:gs>
                        <a:gs pos="64999">
                          <a:srgbClr val="F0EBD5"/>
                        </a:gs>
                        <a:gs pos="100000">
                          <a:srgbClr val="D1C39F"/>
                        </a:gs>
                      </a:gsLst>
                      <a:lin ang="5400000" scaled="0"/>
                    </a:gradFill>
                  </a:tcPr>
                </a:tc>
                <a:tc>
                  <a:txBody>
                    <a:bodyPr/>
                    <a:lstStyle/>
                    <a:p>
                      <a:pPr>
                        <a:spcAft>
                          <a:spcPts val="0"/>
                        </a:spcAft>
                      </a:pPr>
                      <a:r>
                        <a:rPr lang="zh-CN" sz="2800" kern="100" dirty="0">
                          <a:solidFill>
                            <a:srgbClr val="000000"/>
                          </a:solidFill>
                          <a:latin typeface="楷体" pitchFamily="49" charset="-122"/>
                          <a:ea typeface="楷体" pitchFamily="49" charset="-122"/>
                          <a:cs typeface="宋体"/>
                        </a:rPr>
                        <a:t>按不超过企业当年</a:t>
                      </a:r>
                      <a:r>
                        <a:rPr lang="zh-CN" sz="2800" b="1" u="dbl" kern="100" dirty="0">
                          <a:solidFill>
                            <a:srgbClr val="A50021"/>
                          </a:solidFill>
                          <a:latin typeface="楷体" pitchFamily="49" charset="-122"/>
                          <a:ea typeface="楷体" pitchFamily="49" charset="-122"/>
                          <a:cs typeface="宋体"/>
                        </a:rPr>
                        <a:t>收入总额</a:t>
                      </a:r>
                      <a:r>
                        <a:rPr lang="en-US" sz="2800" b="1" u="dbl" kern="100" dirty="0">
                          <a:solidFill>
                            <a:srgbClr val="A50021"/>
                          </a:solidFill>
                          <a:latin typeface="楷体" pitchFamily="49" charset="-122"/>
                          <a:ea typeface="楷体" pitchFamily="49" charset="-122"/>
                          <a:cs typeface="宋体"/>
                        </a:rPr>
                        <a:t>5%</a:t>
                      </a:r>
                      <a:r>
                        <a:rPr lang="zh-CN" sz="2800" kern="100" dirty="0">
                          <a:solidFill>
                            <a:srgbClr val="000000"/>
                          </a:solidFill>
                          <a:latin typeface="楷体" pitchFamily="49" charset="-122"/>
                          <a:ea typeface="楷体" pitchFamily="49" charset="-122"/>
                          <a:cs typeface="宋体"/>
                        </a:rPr>
                        <a:t>的部分计算限额（</a:t>
                      </a:r>
                      <a:r>
                        <a:rPr lang="zh-CN" altLang="en-US" sz="2800" kern="100" dirty="0">
                          <a:solidFill>
                            <a:srgbClr val="000000"/>
                          </a:solidFill>
                          <a:latin typeface="楷体" pitchFamily="49" charset="-122"/>
                          <a:ea typeface="楷体" pitchFamily="49" charset="-122"/>
                          <a:cs typeface="宋体"/>
                        </a:rPr>
                        <a:t>仅限于</a:t>
                      </a:r>
                      <a:r>
                        <a:rPr lang="zh-CN" sz="2800" kern="100" dirty="0">
                          <a:solidFill>
                            <a:srgbClr val="000000"/>
                          </a:solidFill>
                          <a:latin typeface="楷体" pitchFamily="49" charset="-122"/>
                          <a:ea typeface="楷体" pitchFamily="49" charset="-122"/>
                          <a:cs typeface="宋体"/>
                        </a:rPr>
                        <a:t>：委托销售电话入网卡、电话充值卡等支付的佣金）</a:t>
                      </a:r>
                      <a:endParaRPr lang="zh-CN" sz="2800" kern="100" dirty="0">
                        <a:latin typeface="楷体" pitchFamily="49" charset="-122"/>
                        <a:ea typeface="楷体" pitchFamily="49"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3"/>
                  </a:ext>
                </a:extLst>
              </a:tr>
              <a:tr h="853498">
                <a:tc vMerge="1">
                  <a:txBody>
                    <a:bodyPr/>
                    <a:lstStyle/>
                    <a:p>
                      <a:endParaRPr lang="zh-CN" altLang="en-US"/>
                    </a:p>
                  </a:txBody>
                  <a:tcPr/>
                </a:tc>
                <a:tc>
                  <a:txBody>
                    <a:bodyPr/>
                    <a:lstStyle/>
                    <a:p>
                      <a:pPr>
                        <a:spcAft>
                          <a:spcPts val="0"/>
                        </a:spcAft>
                      </a:pPr>
                      <a:r>
                        <a:rPr lang="zh-CN" sz="2800" kern="100">
                          <a:solidFill>
                            <a:srgbClr val="000000"/>
                          </a:solidFill>
                          <a:latin typeface="楷体" pitchFamily="49" charset="-122"/>
                          <a:ea typeface="楷体" pitchFamily="49" charset="-122"/>
                          <a:cs typeface="宋体"/>
                        </a:rPr>
                        <a:t>其他企业</a:t>
                      </a:r>
                      <a:endParaRPr lang="zh-CN" sz="2800" kern="100">
                        <a:latin typeface="楷体" pitchFamily="49" charset="-122"/>
                        <a:ea typeface="楷体" pitchFamily="49"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rgbClr val="5E9EFF"/>
                        </a:gs>
                        <a:gs pos="39999">
                          <a:srgbClr val="85C2FF"/>
                        </a:gs>
                        <a:gs pos="70000">
                          <a:srgbClr val="C4D6EB"/>
                        </a:gs>
                        <a:gs pos="100000">
                          <a:srgbClr val="FFEBFA"/>
                        </a:gs>
                      </a:gsLst>
                      <a:lin ang="5400000" scaled="0"/>
                    </a:gradFill>
                  </a:tcPr>
                </a:tc>
                <a:tc>
                  <a:txBody>
                    <a:bodyPr/>
                    <a:lstStyle/>
                    <a:p>
                      <a:pPr>
                        <a:spcAft>
                          <a:spcPts val="0"/>
                        </a:spcAft>
                      </a:pPr>
                      <a:r>
                        <a:rPr lang="zh-CN" sz="2800" kern="100" dirty="0">
                          <a:solidFill>
                            <a:srgbClr val="000000"/>
                          </a:solidFill>
                          <a:latin typeface="楷体" pitchFamily="49" charset="-122"/>
                          <a:ea typeface="楷体" pitchFamily="49" charset="-122"/>
                          <a:cs typeface="宋体"/>
                        </a:rPr>
                        <a:t>按所签订服务协议或合同确认的</a:t>
                      </a:r>
                      <a:r>
                        <a:rPr lang="zh-CN" sz="2800" b="1" u="dbl" kern="100" dirty="0">
                          <a:solidFill>
                            <a:srgbClr val="A50021"/>
                          </a:solidFill>
                          <a:latin typeface="楷体" pitchFamily="49" charset="-122"/>
                          <a:ea typeface="楷体" pitchFamily="49" charset="-122"/>
                          <a:cs typeface="宋体"/>
                        </a:rPr>
                        <a:t>收入金额的</a:t>
                      </a:r>
                      <a:r>
                        <a:rPr lang="en-US" sz="2800" b="1" u="dbl" kern="100" dirty="0">
                          <a:solidFill>
                            <a:srgbClr val="A50021"/>
                          </a:solidFill>
                          <a:latin typeface="楷体" pitchFamily="49" charset="-122"/>
                          <a:ea typeface="楷体" pitchFamily="49" charset="-122"/>
                          <a:cs typeface="宋体"/>
                        </a:rPr>
                        <a:t>5%</a:t>
                      </a:r>
                      <a:r>
                        <a:rPr lang="zh-CN" sz="2800" kern="100" dirty="0">
                          <a:solidFill>
                            <a:srgbClr val="000000"/>
                          </a:solidFill>
                          <a:latin typeface="楷体" pitchFamily="49" charset="-122"/>
                          <a:ea typeface="楷体" pitchFamily="49" charset="-122"/>
                          <a:cs typeface="宋体"/>
                        </a:rPr>
                        <a:t>计算限额</a:t>
                      </a:r>
                      <a:endParaRPr lang="zh-CN" sz="2800" kern="100" dirty="0">
                        <a:latin typeface="楷体" pitchFamily="49" charset="-122"/>
                        <a:ea typeface="楷体" pitchFamily="49"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rgbClr val="5E9EFF"/>
                        </a:gs>
                        <a:gs pos="39999">
                          <a:srgbClr val="85C2FF"/>
                        </a:gs>
                        <a:gs pos="70000">
                          <a:srgbClr val="C4D6EB"/>
                        </a:gs>
                        <a:gs pos="100000">
                          <a:srgbClr val="FFEBFA"/>
                        </a:gs>
                      </a:gsLst>
                      <a:lin ang="5400000" scaled="0"/>
                    </a:gradFill>
                  </a:tcPr>
                </a:tc>
                <a:extLst>
                  <a:ext uri="{0D108BD9-81ED-4DB2-BD59-A6C34878D82A}">
                    <a16:rowId xmlns:a16="http://schemas.microsoft.com/office/drawing/2014/main" val="10004"/>
                  </a:ext>
                </a:extLst>
              </a:tr>
            </a:tbl>
          </a:graphicData>
        </a:graphic>
      </p:graphicFrame>
    </p:spTree>
  </p:cSld>
  <p:clrMapOvr>
    <a:masterClrMapping/>
  </p:clrMapOvr>
  <p:transition>
    <p:random/>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灯片编号占位符 4">
            <a:extLst>
              <a:ext uri="{FF2B5EF4-FFF2-40B4-BE49-F238E27FC236}">
                <a16:creationId xmlns:a16="http://schemas.microsoft.com/office/drawing/2014/main" id="{B87A2DF3-9981-48E9-9E16-F6F74453FBBE}"/>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865DBD6D-E2F1-4099-BA92-A624A5AC1794}" type="slidenum">
              <a:rPr lang="zh-CN" altLang="en-US" sz="1200" b="1">
                <a:solidFill>
                  <a:srgbClr val="FFFFFF"/>
                </a:solidFill>
                <a:ea typeface="宋体" panose="02010600030101010101" pitchFamily="2" charset="-122"/>
              </a:rPr>
              <a:pPr algn="ctr" eaLnBrk="1" hangingPunct="1">
                <a:lnSpc>
                  <a:spcPct val="80000"/>
                </a:lnSpc>
              </a:pPr>
              <a:t>142</a:t>
            </a:fld>
            <a:endParaRPr lang="en-US" altLang="zh-CN" sz="1200" b="1">
              <a:solidFill>
                <a:srgbClr val="FFFFFF"/>
              </a:solidFill>
              <a:ea typeface="宋体" panose="02010600030101010101" pitchFamily="2" charset="-122"/>
            </a:endParaRPr>
          </a:p>
        </p:txBody>
      </p:sp>
      <p:sp>
        <p:nvSpPr>
          <p:cNvPr id="146435" name="内容占位符 5">
            <a:extLst>
              <a:ext uri="{FF2B5EF4-FFF2-40B4-BE49-F238E27FC236}">
                <a16:creationId xmlns:a16="http://schemas.microsoft.com/office/drawing/2014/main" id="{7709E0E3-6D14-4AF5-A8F8-1610E706B045}"/>
              </a:ext>
            </a:extLst>
          </p:cNvPr>
          <p:cNvSpPr>
            <a:spLocks noGrp="1"/>
          </p:cNvSpPr>
          <p:nvPr>
            <p:ph sz="quarter" idx="4294967295"/>
          </p:nvPr>
        </p:nvSpPr>
        <p:spPr>
          <a:xfrm>
            <a:off x="457200" y="549275"/>
            <a:ext cx="8229600" cy="5705475"/>
          </a:xfrm>
        </p:spPr>
        <p:txBody>
          <a:bodyPr/>
          <a:lstStyle/>
          <a:p>
            <a:pPr marL="319088" indent="-319088" eaLnBrk="1" hangingPunct="1"/>
            <a:r>
              <a:rPr lang="en-US" altLang="zh-CN" sz="2800" b="1">
                <a:latin typeface="楷体" panose="02010609060101010101" pitchFamily="49" charset="-122"/>
                <a:ea typeface="楷体" panose="02010609060101010101" pitchFamily="49" charset="-122"/>
              </a:rPr>
              <a:t>1.</a:t>
            </a:r>
            <a:r>
              <a:rPr lang="zh-CN" altLang="en-US" sz="2800" b="1">
                <a:latin typeface="楷体" panose="02010609060101010101" pitchFamily="49" charset="-122"/>
                <a:ea typeface="楷体" panose="02010609060101010101" pitchFamily="49" charset="-122"/>
              </a:rPr>
              <a:t>以现金等</a:t>
            </a:r>
            <a:r>
              <a:rPr lang="zh-CN" altLang="en-US" sz="2800" b="1">
                <a:solidFill>
                  <a:srgbClr val="FF0000"/>
                </a:solidFill>
                <a:latin typeface="楷体" panose="02010609060101010101" pitchFamily="49" charset="-122"/>
                <a:ea typeface="楷体" panose="02010609060101010101" pitchFamily="49" charset="-122"/>
              </a:rPr>
              <a:t>非转账</a:t>
            </a:r>
            <a:r>
              <a:rPr lang="zh-CN" altLang="en-US" sz="2800" b="1">
                <a:latin typeface="楷体" panose="02010609060101010101" pitchFamily="49" charset="-122"/>
                <a:ea typeface="楷体" panose="02010609060101010101" pitchFamily="49" charset="-122"/>
              </a:rPr>
              <a:t>方式支付不得税前扣除（委托个人代理除外）。</a:t>
            </a:r>
          </a:p>
          <a:p>
            <a:pPr marL="319088" indent="-319088" eaLnBrk="1" hangingPunct="1"/>
            <a:r>
              <a:rPr lang="en-US" altLang="zh-CN" sz="2800" b="1">
                <a:latin typeface="楷体" panose="02010609060101010101" pitchFamily="49" charset="-122"/>
                <a:ea typeface="楷体" panose="02010609060101010101" pitchFamily="49" charset="-122"/>
              </a:rPr>
              <a:t>2.</a:t>
            </a:r>
            <a:r>
              <a:rPr lang="zh-CN" altLang="en-US" sz="2800" b="1">
                <a:latin typeface="楷体" panose="02010609060101010101" pitchFamily="49" charset="-122"/>
                <a:ea typeface="楷体" panose="02010609060101010101" pitchFamily="49" charset="-122"/>
              </a:rPr>
              <a:t>企业为发行权益性证券支付给有关</a:t>
            </a:r>
            <a:r>
              <a:rPr lang="zh-CN" altLang="en-US" sz="2800" b="1">
                <a:solidFill>
                  <a:srgbClr val="FF0000"/>
                </a:solidFill>
                <a:latin typeface="楷体" panose="02010609060101010101" pitchFamily="49" charset="-122"/>
                <a:ea typeface="楷体" panose="02010609060101010101" pitchFamily="49" charset="-122"/>
              </a:rPr>
              <a:t>证券承销机构</a:t>
            </a:r>
            <a:r>
              <a:rPr lang="zh-CN" altLang="en-US" sz="2800" b="1">
                <a:latin typeface="楷体" panose="02010609060101010101" pitchFamily="49" charset="-122"/>
                <a:ea typeface="楷体" panose="02010609060101010101" pitchFamily="49" charset="-122"/>
              </a:rPr>
              <a:t>的手续费及佣金不得在税前扣除。</a:t>
            </a:r>
          </a:p>
          <a:p>
            <a:pPr marL="319088" indent="-319088" eaLnBrk="1" hangingPunct="1"/>
            <a:r>
              <a:rPr lang="en-US" altLang="zh-CN" sz="2800" b="1">
                <a:latin typeface="楷体" panose="02010609060101010101" pitchFamily="49" charset="-122"/>
                <a:ea typeface="楷体" panose="02010609060101010101" pitchFamily="49" charset="-122"/>
              </a:rPr>
              <a:t>3.</a:t>
            </a:r>
            <a:r>
              <a:rPr lang="zh-CN" altLang="en-US" sz="2800" b="1">
                <a:latin typeface="楷体" panose="02010609060101010101" pitchFamily="49" charset="-122"/>
                <a:ea typeface="楷体" panose="02010609060101010101" pitchFamily="49" charset="-122"/>
              </a:rPr>
              <a:t>企业不得将手续费及佣金支出计入回扣、业务提成、返利、进场费等费用。</a:t>
            </a:r>
          </a:p>
          <a:p>
            <a:pPr marL="319088" indent="-319088" eaLnBrk="1" hangingPunct="1"/>
            <a:r>
              <a:rPr lang="en-US" altLang="zh-CN" sz="2800" b="1">
                <a:latin typeface="楷体" panose="02010609060101010101" pitchFamily="49" charset="-122"/>
                <a:ea typeface="楷体" panose="02010609060101010101" pitchFamily="49" charset="-122"/>
              </a:rPr>
              <a:t>4.</a:t>
            </a:r>
            <a:r>
              <a:rPr lang="zh-CN" altLang="en-US" sz="2800" b="1">
                <a:latin typeface="楷体" panose="02010609060101010101" pitchFamily="49" charset="-122"/>
                <a:ea typeface="楷体" panose="02010609060101010101" pitchFamily="49" charset="-122"/>
              </a:rPr>
              <a:t>企业已计入固定资产、无形资产等相关</a:t>
            </a:r>
            <a:r>
              <a:rPr lang="zh-CN" altLang="en-US" sz="2800" b="1">
                <a:solidFill>
                  <a:srgbClr val="FF0000"/>
                </a:solidFill>
                <a:latin typeface="楷体" panose="02010609060101010101" pitchFamily="49" charset="-122"/>
                <a:ea typeface="楷体" panose="02010609060101010101" pitchFamily="49" charset="-122"/>
              </a:rPr>
              <a:t>资产</a:t>
            </a:r>
            <a:r>
              <a:rPr lang="zh-CN" altLang="en-US" sz="2800" b="1">
                <a:latin typeface="楷体" panose="02010609060101010101" pitchFamily="49" charset="-122"/>
                <a:ea typeface="楷体" panose="02010609060101010101" pitchFamily="49" charset="-122"/>
              </a:rPr>
              <a:t>的手续费及佣金支出，应当通过折旧、摊销等方式分期扣除，不得在发生当期直接扣除。</a:t>
            </a:r>
          </a:p>
          <a:p>
            <a:pPr marL="319088" indent="-319088" eaLnBrk="1" hangingPunct="1"/>
            <a:r>
              <a:rPr lang="en-US" altLang="zh-CN" sz="2800" b="1">
                <a:latin typeface="楷体" panose="02010609060101010101" pitchFamily="49" charset="-122"/>
                <a:ea typeface="楷体" panose="02010609060101010101" pitchFamily="49" charset="-122"/>
              </a:rPr>
              <a:t>5.</a:t>
            </a:r>
            <a:r>
              <a:rPr lang="zh-CN" altLang="en-US" sz="2800" b="1">
                <a:latin typeface="楷体" panose="02010609060101010101" pitchFamily="49" charset="-122"/>
                <a:ea typeface="楷体" panose="02010609060101010101" pitchFamily="49" charset="-122"/>
              </a:rPr>
              <a:t>代理服务、主营业务收入为手续费、佣金的企业，为取得该类收入而实际发生的营业成本（含手续费佣金），</a:t>
            </a:r>
            <a:r>
              <a:rPr lang="zh-CN" altLang="en-US" sz="2800" b="1">
                <a:solidFill>
                  <a:srgbClr val="FF0000"/>
                </a:solidFill>
                <a:latin typeface="楷体" panose="02010609060101010101" pitchFamily="49" charset="-122"/>
                <a:ea typeface="楷体" panose="02010609060101010101" pitchFamily="49" charset="-122"/>
              </a:rPr>
              <a:t>据实扣除</a:t>
            </a:r>
            <a:r>
              <a:rPr lang="zh-CN" altLang="en-US" sz="2800" b="1">
                <a:latin typeface="楷体" panose="02010609060101010101" pitchFamily="49" charset="-122"/>
                <a:ea typeface="楷体" panose="02010609060101010101" pitchFamily="49" charset="-122"/>
              </a:rPr>
              <a:t>。</a:t>
            </a:r>
          </a:p>
          <a:p>
            <a:pPr marL="319088" indent="-319088" eaLnBrk="1" hangingPunct="1"/>
            <a:r>
              <a:rPr lang="zh-CN" altLang="en-US">
                <a:ea typeface="华文仿宋" panose="02010600040101010101" pitchFamily="2" charset="-122"/>
              </a:rPr>
              <a:t>　　</a:t>
            </a:r>
          </a:p>
        </p:txBody>
      </p:sp>
    </p:spTree>
  </p:cSld>
  <p:clrMapOvr>
    <a:masterClrMapping/>
  </p:clrMapOvr>
  <p:transition>
    <p:random/>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内容占位符 4">
            <a:extLst>
              <a:ext uri="{FF2B5EF4-FFF2-40B4-BE49-F238E27FC236}">
                <a16:creationId xmlns:a16="http://schemas.microsoft.com/office/drawing/2014/main" id="{DEC14B34-2403-4804-8658-E15966EA19B8}"/>
              </a:ext>
            </a:extLst>
          </p:cNvPr>
          <p:cNvSpPr>
            <a:spLocks noGrp="1"/>
          </p:cNvSpPr>
          <p:nvPr>
            <p:ph idx="1"/>
          </p:nvPr>
        </p:nvSpPr>
        <p:spPr>
          <a:xfrm>
            <a:off x="468313" y="260350"/>
            <a:ext cx="8229600" cy="5665788"/>
          </a:xfrm>
        </p:spPr>
        <p:txBody>
          <a:bodyPr/>
          <a:lstStyle/>
          <a:p>
            <a:r>
              <a:rPr lang="en-US" altLang="zh-CN" sz="2800"/>
              <a:t>【</a:t>
            </a:r>
            <a:r>
              <a:rPr lang="zh-CN" altLang="en-US" sz="2800"/>
              <a:t>典型例题</a:t>
            </a:r>
            <a:r>
              <a:rPr lang="en-US" altLang="zh-CN" sz="2800"/>
              <a:t>】</a:t>
            </a:r>
            <a:r>
              <a:rPr lang="zh-CN" altLang="en-US" sz="2800"/>
              <a:t>（</a:t>
            </a:r>
            <a:r>
              <a:rPr lang="en-US" altLang="zh-CN" sz="2800"/>
              <a:t>2012</a:t>
            </a:r>
            <a:r>
              <a:rPr lang="zh-CN" altLang="en-US" sz="2800"/>
              <a:t>年考题）下列支出中，准予在企业所得税前全额扣除的有（　）。</a:t>
            </a:r>
          </a:p>
          <a:p>
            <a:r>
              <a:rPr lang="zh-CN" altLang="en-US" sz="2800"/>
              <a:t>　　</a:t>
            </a:r>
            <a:r>
              <a:rPr lang="en-US" altLang="zh-CN" sz="2800"/>
              <a:t>A.</a:t>
            </a:r>
            <a:r>
              <a:rPr lang="zh-CN" altLang="en-US" sz="2800"/>
              <a:t>企业按规定缴纳的财产保险费</a:t>
            </a:r>
          </a:p>
          <a:p>
            <a:r>
              <a:rPr lang="zh-CN" altLang="en-US" sz="2800"/>
              <a:t>　　</a:t>
            </a:r>
            <a:r>
              <a:rPr lang="en-US" altLang="zh-CN" sz="2800"/>
              <a:t>B.</a:t>
            </a:r>
            <a:r>
              <a:rPr lang="zh-CN" altLang="en-US" sz="2800"/>
              <a:t>烟草企业实际发生的，不超过当年销售（营业）收入</a:t>
            </a:r>
            <a:r>
              <a:rPr lang="en-US" altLang="zh-CN" sz="2800"/>
              <a:t>15%</a:t>
            </a:r>
            <a:r>
              <a:rPr lang="zh-CN" altLang="en-US" sz="2800"/>
              <a:t>的广告费和业务宣传费</a:t>
            </a:r>
          </a:p>
          <a:p>
            <a:r>
              <a:rPr lang="zh-CN" altLang="en-US" sz="2800"/>
              <a:t>　　</a:t>
            </a:r>
            <a:r>
              <a:rPr lang="en-US" altLang="zh-CN" sz="2800"/>
              <a:t>C.</a:t>
            </a:r>
            <a:r>
              <a:rPr lang="zh-CN" altLang="en-US" sz="2800"/>
              <a:t>工业企业向保险公司借入经营性资金的利息支出</a:t>
            </a:r>
          </a:p>
          <a:p>
            <a:r>
              <a:rPr lang="zh-CN" altLang="en-US" sz="2800"/>
              <a:t>　　</a:t>
            </a:r>
            <a:r>
              <a:rPr lang="en-US" altLang="zh-CN" sz="2800"/>
              <a:t>D.</a:t>
            </a:r>
            <a:r>
              <a:rPr lang="zh-CN" altLang="en-US" sz="2800"/>
              <a:t>财产保险企业实际发生的，且占当年全部保费收入扣除退保金等后余额 </a:t>
            </a:r>
            <a:r>
              <a:rPr lang="en-US" altLang="zh-CN" sz="2800"/>
              <a:t>12%</a:t>
            </a:r>
            <a:r>
              <a:rPr lang="zh-CN" altLang="en-US" sz="2800"/>
              <a:t>的手续费及佣金支出</a:t>
            </a:r>
          </a:p>
          <a:p>
            <a:r>
              <a:rPr lang="zh-CN" altLang="en-US" sz="2800"/>
              <a:t>　　</a:t>
            </a:r>
            <a:r>
              <a:rPr lang="en-US" altLang="zh-CN" sz="2800"/>
              <a:t>E.</a:t>
            </a:r>
            <a:r>
              <a:rPr lang="zh-CN" altLang="en-US" sz="2800"/>
              <a:t>人身保险企业实际发生的，且占当年全部保费收入扣除退保金等后余额 </a:t>
            </a:r>
            <a:r>
              <a:rPr lang="en-US" altLang="zh-CN" sz="2800"/>
              <a:t>12%</a:t>
            </a:r>
            <a:r>
              <a:rPr lang="zh-CN" altLang="en-US" sz="2800"/>
              <a:t>的手续费及佣金支出</a:t>
            </a:r>
          </a:p>
          <a:p>
            <a:endParaRPr lang="zh-CN" altLang="en-US"/>
          </a:p>
        </p:txBody>
      </p:sp>
    </p:spTree>
  </p:cSld>
  <p:clrMapOvr>
    <a:masterClrMapping/>
  </p:clrMapOvr>
  <p:transition>
    <p:random/>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内容占位符 2">
            <a:extLst>
              <a:ext uri="{FF2B5EF4-FFF2-40B4-BE49-F238E27FC236}">
                <a16:creationId xmlns:a16="http://schemas.microsoft.com/office/drawing/2014/main" id="{D277813B-DB82-46EF-9E11-01069423378B}"/>
              </a:ext>
            </a:extLst>
          </p:cNvPr>
          <p:cNvSpPr>
            <a:spLocks noGrp="1"/>
          </p:cNvSpPr>
          <p:nvPr>
            <p:ph idx="1"/>
          </p:nvPr>
        </p:nvSpPr>
        <p:spPr>
          <a:xfrm>
            <a:off x="457200" y="981075"/>
            <a:ext cx="8229600" cy="5305425"/>
          </a:xfrm>
        </p:spPr>
        <p:txBody>
          <a:bodyPr/>
          <a:lstStyle/>
          <a:p>
            <a:r>
              <a:rPr lang="en-US" altLang="zh-CN"/>
              <a:t>『</a:t>
            </a:r>
            <a:r>
              <a:rPr lang="zh-CN" altLang="en-US"/>
              <a:t>正确答案</a:t>
            </a:r>
            <a:r>
              <a:rPr lang="en-US" altLang="zh-CN"/>
              <a:t>』AC</a:t>
            </a:r>
          </a:p>
          <a:p>
            <a:r>
              <a:rPr lang="en-US" altLang="zh-CN"/>
              <a:t>『</a:t>
            </a:r>
            <a:r>
              <a:rPr lang="zh-CN" altLang="en-US"/>
              <a:t>答案解析</a:t>
            </a:r>
            <a:r>
              <a:rPr lang="en-US" altLang="zh-CN"/>
              <a:t>』</a:t>
            </a:r>
            <a:r>
              <a:rPr lang="zh-CN" altLang="en-US"/>
              <a:t>选项</a:t>
            </a:r>
            <a:r>
              <a:rPr lang="en-US" altLang="zh-CN"/>
              <a:t>B</a:t>
            </a:r>
            <a:r>
              <a:rPr lang="zh-CN" altLang="en-US"/>
              <a:t>，烟草企业的烟草广告费和业务宣传费支出，一律不得在计算应纳税所得额时扣除；选项</a:t>
            </a:r>
            <a:r>
              <a:rPr lang="en-US" altLang="zh-CN"/>
              <a:t>D</a:t>
            </a:r>
            <a:r>
              <a:rPr lang="zh-CN" altLang="en-US"/>
              <a:t>，财产保险企业按当年全部保费收入扣除退保金等后余额的</a:t>
            </a:r>
            <a:r>
              <a:rPr lang="en-US" altLang="zh-CN"/>
              <a:t>15%</a:t>
            </a:r>
            <a:r>
              <a:rPr lang="zh-CN" altLang="en-US"/>
              <a:t>计算限额；选项</a:t>
            </a:r>
            <a:r>
              <a:rPr lang="en-US" altLang="zh-CN"/>
              <a:t>E</a:t>
            </a:r>
            <a:r>
              <a:rPr lang="zh-CN" altLang="en-US"/>
              <a:t>，人身保险企业按当年全部保费收入扣除退保金后余额的</a:t>
            </a:r>
            <a:r>
              <a:rPr lang="en-US" altLang="zh-CN"/>
              <a:t>10%</a:t>
            </a:r>
            <a:r>
              <a:rPr lang="zh-CN" altLang="en-US"/>
              <a:t>计算限额。</a:t>
            </a:r>
          </a:p>
          <a:p>
            <a:endParaRPr lang="zh-CN" altLang="en-US"/>
          </a:p>
        </p:txBody>
      </p:sp>
    </p:spTree>
  </p:cSld>
  <p:clrMapOvr>
    <a:masterClrMapping/>
  </p:clrMapOvr>
  <p:transition>
    <p:random/>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内容占位符 2">
            <a:extLst>
              <a:ext uri="{FF2B5EF4-FFF2-40B4-BE49-F238E27FC236}">
                <a16:creationId xmlns:a16="http://schemas.microsoft.com/office/drawing/2014/main" id="{07E273FC-9CC0-4A6B-B0B1-75972E01AD89}"/>
              </a:ext>
            </a:extLst>
          </p:cNvPr>
          <p:cNvSpPr>
            <a:spLocks noGrp="1"/>
          </p:cNvSpPr>
          <p:nvPr>
            <p:ph idx="1"/>
          </p:nvPr>
        </p:nvSpPr>
        <p:spPr>
          <a:xfrm>
            <a:off x="250825" y="476250"/>
            <a:ext cx="8435975" cy="5810250"/>
          </a:xfrm>
        </p:spPr>
        <p:txBody>
          <a:bodyPr/>
          <a:lstStyle/>
          <a:p>
            <a:r>
              <a:rPr lang="en-US" altLang="zh-CN"/>
              <a:t>9.</a:t>
            </a:r>
            <a:r>
              <a:rPr lang="zh-CN" altLang="en-US" sz="2800"/>
              <a:t>投资企业</a:t>
            </a:r>
            <a:r>
              <a:rPr lang="zh-CN" altLang="en-US" sz="2800">
                <a:solidFill>
                  <a:srgbClr val="FF0000"/>
                </a:solidFill>
              </a:rPr>
              <a:t>撤回</a:t>
            </a:r>
            <a:r>
              <a:rPr lang="zh-CN" altLang="en-US" sz="2800"/>
              <a:t>或</a:t>
            </a:r>
            <a:r>
              <a:rPr lang="zh-CN" altLang="en-US" sz="2800">
                <a:solidFill>
                  <a:srgbClr val="FF0000"/>
                </a:solidFill>
              </a:rPr>
              <a:t>减少</a:t>
            </a:r>
            <a:r>
              <a:rPr lang="zh-CN" altLang="en-US" sz="2800"/>
              <a:t>投资</a:t>
            </a:r>
          </a:p>
          <a:p>
            <a:r>
              <a:rPr lang="zh-CN" altLang="en-US" sz="2800"/>
              <a:t>　　</a:t>
            </a:r>
            <a:r>
              <a:rPr lang="zh-CN" altLang="en-US" b="1">
                <a:latin typeface="楷体" panose="02010609060101010101" pitchFamily="49" charset="-122"/>
                <a:ea typeface="楷体" panose="02010609060101010101" pitchFamily="49" charset="-122"/>
              </a:rPr>
              <a:t>投资企业从被投资企业撤回或减少投资，其取得的资产中，相当于初始出资的部分，应确认为</a:t>
            </a:r>
            <a:r>
              <a:rPr lang="zh-CN" altLang="en-US" b="1">
                <a:solidFill>
                  <a:srgbClr val="FF0000"/>
                </a:solidFill>
                <a:latin typeface="楷体" panose="02010609060101010101" pitchFamily="49" charset="-122"/>
                <a:ea typeface="楷体" panose="02010609060101010101" pitchFamily="49" charset="-122"/>
              </a:rPr>
              <a:t>投资收回</a:t>
            </a:r>
            <a:r>
              <a:rPr lang="zh-CN" altLang="en-US" b="1">
                <a:latin typeface="楷体" panose="02010609060101010101" pitchFamily="49" charset="-122"/>
                <a:ea typeface="楷体" panose="02010609060101010101" pitchFamily="49" charset="-122"/>
              </a:rPr>
              <a:t>；相当于被投资企业累计未分配利润和累计盈余公积按减少实收资本比例计算的部分，应确认为</a:t>
            </a:r>
            <a:r>
              <a:rPr lang="zh-CN" altLang="en-US" b="1">
                <a:solidFill>
                  <a:srgbClr val="FF0000"/>
                </a:solidFill>
                <a:latin typeface="楷体" panose="02010609060101010101" pitchFamily="49" charset="-122"/>
                <a:ea typeface="楷体" panose="02010609060101010101" pitchFamily="49" charset="-122"/>
              </a:rPr>
              <a:t>股息所得</a:t>
            </a:r>
            <a:r>
              <a:rPr lang="zh-CN" altLang="en-US" b="1">
                <a:latin typeface="楷体" panose="02010609060101010101" pitchFamily="49" charset="-122"/>
                <a:ea typeface="楷体" panose="02010609060101010101" pitchFamily="49" charset="-122"/>
              </a:rPr>
              <a:t>；其余部分确认为</a:t>
            </a:r>
            <a:r>
              <a:rPr lang="zh-CN" altLang="en-US" b="1">
                <a:solidFill>
                  <a:srgbClr val="FF0000"/>
                </a:solidFill>
                <a:latin typeface="楷体" panose="02010609060101010101" pitchFamily="49" charset="-122"/>
                <a:ea typeface="楷体" panose="02010609060101010101" pitchFamily="49" charset="-122"/>
              </a:rPr>
              <a:t>投资资产转让所得</a:t>
            </a:r>
            <a:r>
              <a:rPr lang="zh-CN" altLang="en-US" b="1">
                <a:latin typeface="楷体" panose="02010609060101010101" pitchFamily="49" charset="-122"/>
                <a:ea typeface="楷体" panose="02010609060101010101" pitchFamily="49" charset="-122"/>
              </a:rPr>
              <a:t>。</a:t>
            </a:r>
          </a:p>
          <a:p>
            <a:r>
              <a:rPr lang="zh-CN" altLang="en-US" b="1">
                <a:latin typeface="楷体" panose="02010609060101010101" pitchFamily="49" charset="-122"/>
                <a:ea typeface="楷体" panose="02010609060101010101" pitchFamily="49" charset="-122"/>
              </a:rPr>
              <a:t>　　被投资企业发生的经营亏损，由被投资企业按规定结转弥补；投资企业不得调整减低其投资成本，也不得将其确认为投资损失。</a:t>
            </a:r>
          </a:p>
          <a:p>
            <a:endParaRPr lang="zh-CN" altLang="en-US"/>
          </a:p>
        </p:txBody>
      </p:sp>
    </p:spTree>
  </p:cSld>
  <p:clrMapOvr>
    <a:masterClrMapping/>
  </p:clrMapOvr>
  <p:transition>
    <p:random/>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内容占位符 2">
            <a:extLst>
              <a:ext uri="{FF2B5EF4-FFF2-40B4-BE49-F238E27FC236}">
                <a16:creationId xmlns:a16="http://schemas.microsoft.com/office/drawing/2014/main" id="{4A4B40B1-6942-4D03-A08E-1D64728FD717}"/>
              </a:ext>
            </a:extLst>
          </p:cNvPr>
          <p:cNvSpPr>
            <a:spLocks noGrp="1"/>
          </p:cNvSpPr>
          <p:nvPr>
            <p:ph idx="1"/>
          </p:nvPr>
        </p:nvSpPr>
        <p:spPr>
          <a:xfrm>
            <a:off x="457200" y="620713"/>
            <a:ext cx="8229600" cy="5665787"/>
          </a:xfrm>
        </p:spPr>
        <p:txBody>
          <a:bodyPr/>
          <a:lstStyle/>
          <a:p>
            <a:r>
              <a:rPr lang="zh-CN" altLang="en-US"/>
              <a:t>　</a:t>
            </a:r>
            <a:r>
              <a:rPr lang="en-US" altLang="zh-CN" sz="2800"/>
              <a:t>【</a:t>
            </a:r>
            <a:r>
              <a:rPr lang="zh-CN" altLang="en-US" sz="2800"/>
              <a:t>典型例题</a:t>
            </a:r>
            <a:r>
              <a:rPr lang="en-US" altLang="zh-CN" sz="2800"/>
              <a:t>】A</a:t>
            </a:r>
            <a:r>
              <a:rPr lang="zh-CN" altLang="en-US" sz="2800"/>
              <a:t>公司投资</a:t>
            </a:r>
            <a:r>
              <a:rPr lang="en-US" altLang="zh-CN" sz="2800"/>
              <a:t>500</a:t>
            </a:r>
            <a:r>
              <a:rPr lang="zh-CN" altLang="en-US" sz="2800"/>
              <a:t>万元，成为</a:t>
            </a:r>
            <a:r>
              <a:rPr lang="en-US" altLang="zh-CN" sz="2800"/>
              <a:t>B</a:t>
            </a:r>
            <a:r>
              <a:rPr lang="zh-CN" altLang="en-US" sz="2800"/>
              <a:t>公司的股东，持有</a:t>
            </a:r>
            <a:r>
              <a:rPr lang="en-US" altLang="zh-CN" sz="2800"/>
              <a:t>B</a:t>
            </a:r>
            <a:r>
              <a:rPr lang="zh-CN" altLang="en-US" sz="2800"/>
              <a:t>公司</a:t>
            </a:r>
            <a:r>
              <a:rPr lang="en-US" altLang="zh-CN" sz="2800"/>
              <a:t>10%</a:t>
            </a:r>
            <a:r>
              <a:rPr lang="zh-CN" altLang="en-US" sz="2800"/>
              <a:t>的股份。今年</a:t>
            </a:r>
            <a:r>
              <a:rPr lang="en-US" altLang="zh-CN" sz="2800"/>
              <a:t>A</a:t>
            </a:r>
            <a:r>
              <a:rPr lang="zh-CN" altLang="en-US" sz="2800"/>
              <a:t>公司决定将持有的</a:t>
            </a:r>
            <a:r>
              <a:rPr lang="en-US" altLang="zh-CN" sz="2800"/>
              <a:t>B</a:t>
            </a:r>
            <a:r>
              <a:rPr lang="zh-CN" altLang="en-US" sz="2800"/>
              <a:t>公司</a:t>
            </a:r>
            <a:r>
              <a:rPr lang="en-US" altLang="zh-CN" sz="2800"/>
              <a:t>10%</a:t>
            </a:r>
            <a:r>
              <a:rPr lang="zh-CN" altLang="en-US" sz="2800"/>
              <a:t>的股份撤资。撤资时</a:t>
            </a:r>
            <a:r>
              <a:rPr lang="en-US" altLang="zh-CN" sz="2800"/>
              <a:t>B</a:t>
            </a:r>
            <a:r>
              <a:rPr lang="zh-CN" altLang="en-US" sz="2800"/>
              <a:t>公司账面累计未分配利润和累计盈余公积合计为</a:t>
            </a:r>
            <a:r>
              <a:rPr lang="en-US" altLang="zh-CN" sz="2800"/>
              <a:t>1600</a:t>
            </a:r>
            <a:r>
              <a:rPr lang="zh-CN" altLang="en-US" sz="2800"/>
              <a:t>万元，</a:t>
            </a:r>
            <a:r>
              <a:rPr lang="en-US" altLang="zh-CN" sz="2800"/>
              <a:t>A</a:t>
            </a:r>
            <a:r>
              <a:rPr lang="zh-CN" altLang="en-US" sz="2800"/>
              <a:t>公司实际分回现金</a:t>
            </a:r>
            <a:r>
              <a:rPr lang="en-US" altLang="zh-CN" sz="2800"/>
              <a:t>800</a:t>
            </a:r>
            <a:r>
              <a:rPr lang="zh-CN" altLang="en-US" sz="2800"/>
              <a:t>万元。</a:t>
            </a:r>
            <a:endParaRPr lang="en-US" altLang="zh-CN" sz="2800"/>
          </a:p>
          <a:p>
            <a:endParaRPr lang="zh-CN" altLang="en-US" sz="2800"/>
          </a:p>
          <a:p>
            <a:r>
              <a:rPr lang="zh-CN" altLang="en-US" sz="2800"/>
              <a:t>　　</a:t>
            </a:r>
            <a:r>
              <a:rPr lang="en-US" altLang="zh-CN" sz="2800"/>
              <a:t>【</a:t>
            </a:r>
            <a:r>
              <a:rPr lang="zh-CN" altLang="en-US" sz="2800"/>
              <a:t>解析</a:t>
            </a:r>
            <a:r>
              <a:rPr lang="en-US" altLang="zh-CN" sz="2800"/>
              <a:t>】</a:t>
            </a:r>
            <a:r>
              <a:rPr lang="zh-CN" altLang="en-US" sz="2800"/>
              <a:t>投资收回＝</a:t>
            </a:r>
            <a:r>
              <a:rPr lang="en-US" altLang="zh-CN" sz="2800"/>
              <a:t>500</a:t>
            </a:r>
            <a:r>
              <a:rPr lang="zh-CN" altLang="en-US" sz="2800"/>
              <a:t>（万元）</a:t>
            </a:r>
            <a:endParaRPr lang="en-US" altLang="zh-CN" sz="2800"/>
          </a:p>
          <a:p>
            <a:r>
              <a:rPr lang="zh-CN" altLang="en-US" sz="2800"/>
              <a:t>        股息所得＝</a:t>
            </a:r>
            <a:r>
              <a:rPr lang="en-US" altLang="zh-CN" sz="2800"/>
              <a:t>1600×10%</a:t>
            </a:r>
            <a:r>
              <a:rPr lang="zh-CN" altLang="en-US" sz="2800"/>
              <a:t>＝</a:t>
            </a:r>
            <a:r>
              <a:rPr lang="en-US" altLang="zh-CN" sz="2800"/>
              <a:t>160</a:t>
            </a:r>
            <a:r>
              <a:rPr lang="zh-CN" altLang="en-US" sz="2800"/>
              <a:t>（万元）</a:t>
            </a:r>
          </a:p>
          <a:p>
            <a:r>
              <a:rPr lang="zh-CN" altLang="en-US" sz="2800"/>
              <a:t>　　投资资产转让所得＝</a:t>
            </a:r>
            <a:r>
              <a:rPr lang="en-US" altLang="zh-CN" sz="2800"/>
              <a:t>800</a:t>
            </a:r>
            <a:r>
              <a:rPr lang="zh-CN" altLang="en-US" sz="2800"/>
              <a:t>－</a:t>
            </a:r>
            <a:r>
              <a:rPr lang="en-US" altLang="zh-CN" sz="2800"/>
              <a:t>500</a:t>
            </a:r>
            <a:r>
              <a:rPr lang="zh-CN" altLang="en-US" sz="2800"/>
              <a:t>－</a:t>
            </a:r>
            <a:r>
              <a:rPr lang="en-US" altLang="zh-CN" sz="2800"/>
              <a:t>160</a:t>
            </a:r>
            <a:r>
              <a:rPr lang="zh-CN" altLang="en-US" sz="2800"/>
              <a:t>＝</a:t>
            </a:r>
            <a:r>
              <a:rPr lang="en-US" altLang="zh-CN" sz="2800"/>
              <a:t>140</a:t>
            </a:r>
            <a:r>
              <a:rPr lang="zh-CN" altLang="en-US" sz="2800"/>
              <a:t>（万元）</a:t>
            </a:r>
          </a:p>
          <a:p>
            <a:r>
              <a:rPr lang="zh-CN" altLang="en-US" sz="2800"/>
              <a:t>　　应税所得额＝</a:t>
            </a:r>
            <a:r>
              <a:rPr lang="en-US" altLang="zh-CN" sz="2800"/>
              <a:t>140</a:t>
            </a:r>
            <a:r>
              <a:rPr lang="zh-CN" altLang="en-US" sz="2800"/>
              <a:t>（万元）</a:t>
            </a:r>
          </a:p>
          <a:p>
            <a:r>
              <a:rPr lang="zh-CN" altLang="en-US" sz="2800"/>
              <a:t>　　应调减应纳税所得额＝</a:t>
            </a:r>
            <a:r>
              <a:rPr lang="en-US" altLang="zh-CN" sz="2800"/>
              <a:t>160</a:t>
            </a:r>
            <a:r>
              <a:rPr lang="zh-CN" altLang="en-US" sz="2800"/>
              <a:t>（万元）</a:t>
            </a:r>
          </a:p>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7698">
                                            <p:txEl>
                                              <p:pRg st="0" end="0"/>
                                            </p:txEl>
                                          </p:spTgt>
                                        </p:tgtEl>
                                        <p:attrNameLst>
                                          <p:attrName>style.visibility</p:attrName>
                                        </p:attrNameLst>
                                      </p:cBhvr>
                                      <p:to>
                                        <p:strVal val="visible"/>
                                      </p:to>
                                    </p:set>
                                    <p:anim calcmode="lin" valueType="num">
                                      <p:cBhvr additive="base">
                                        <p:cTn id="7" dur="500" fill="hold"/>
                                        <p:tgtEl>
                                          <p:spTgt spid="15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6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7698">
                                            <p:txEl>
                                              <p:pRg st="2" end="2"/>
                                            </p:txEl>
                                          </p:spTgt>
                                        </p:tgtEl>
                                        <p:attrNameLst>
                                          <p:attrName>style.visibility</p:attrName>
                                        </p:attrNameLst>
                                      </p:cBhvr>
                                      <p:to>
                                        <p:strVal val="visible"/>
                                      </p:to>
                                    </p:set>
                                    <p:anim calcmode="lin" valueType="num">
                                      <p:cBhvr additive="base">
                                        <p:cTn id="13" dur="500" fill="hold"/>
                                        <p:tgtEl>
                                          <p:spTgt spid="1576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698">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7698">
                                            <p:txEl>
                                              <p:pRg st="3" end="3"/>
                                            </p:txEl>
                                          </p:spTgt>
                                        </p:tgtEl>
                                        <p:attrNameLst>
                                          <p:attrName>style.visibility</p:attrName>
                                        </p:attrNameLst>
                                      </p:cBhvr>
                                      <p:to>
                                        <p:strVal val="visible"/>
                                      </p:to>
                                    </p:set>
                                    <p:anim calcmode="lin" valueType="num">
                                      <p:cBhvr additive="base">
                                        <p:cTn id="17" dur="500" fill="hold"/>
                                        <p:tgtEl>
                                          <p:spTgt spid="15769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769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7698">
                                            <p:txEl>
                                              <p:pRg st="4" end="4"/>
                                            </p:txEl>
                                          </p:spTgt>
                                        </p:tgtEl>
                                        <p:attrNameLst>
                                          <p:attrName>style.visibility</p:attrName>
                                        </p:attrNameLst>
                                      </p:cBhvr>
                                      <p:to>
                                        <p:strVal val="visible"/>
                                      </p:to>
                                    </p:set>
                                    <p:anim calcmode="lin" valueType="num">
                                      <p:cBhvr additive="base">
                                        <p:cTn id="21" dur="500" fill="hold"/>
                                        <p:tgtEl>
                                          <p:spTgt spid="15769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7698">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7698">
                                            <p:txEl>
                                              <p:pRg st="5" end="5"/>
                                            </p:txEl>
                                          </p:spTgt>
                                        </p:tgtEl>
                                        <p:attrNameLst>
                                          <p:attrName>style.visibility</p:attrName>
                                        </p:attrNameLst>
                                      </p:cBhvr>
                                      <p:to>
                                        <p:strVal val="visible"/>
                                      </p:to>
                                    </p:set>
                                    <p:anim calcmode="lin" valueType="num">
                                      <p:cBhvr additive="base">
                                        <p:cTn id="25" dur="500" fill="hold"/>
                                        <p:tgtEl>
                                          <p:spTgt spid="15769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7698">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7698">
                                            <p:txEl>
                                              <p:pRg st="6" end="6"/>
                                            </p:txEl>
                                          </p:spTgt>
                                        </p:tgtEl>
                                        <p:attrNameLst>
                                          <p:attrName>style.visibility</p:attrName>
                                        </p:attrNameLst>
                                      </p:cBhvr>
                                      <p:to>
                                        <p:strVal val="visible"/>
                                      </p:to>
                                    </p:set>
                                    <p:anim calcmode="lin" valueType="num">
                                      <p:cBhvr additive="base">
                                        <p:cTn id="29" dur="500" fill="hold"/>
                                        <p:tgtEl>
                                          <p:spTgt spid="157698">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769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内容占位符 2">
            <a:extLst>
              <a:ext uri="{FF2B5EF4-FFF2-40B4-BE49-F238E27FC236}">
                <a16:creationId xmlns:a16="http://schemas.microsoft.com/office/drawing/2014/main" id="{14649BAF-54D6-4982-B70C-3284BB54F581}"/>
              </a:ext>
            </a:extLst>
          </p:cNvPr>
          <p:cNvSpPr>
            <a:spLocks noGrp="1"/>
          </p:cNvSpPr>
          <p:nvPr>
            <p:ph idx="1"/>
          </p:nvPr>
        </p:nvSpPr>
        <p:spPr>
          <a:xfrm>
            <a:off x="457200" y="581025"/>
            <a:ext cx="8229600" cy="2127250"/>
          </a:xfrm>
        </p:spPr>
        <p:txBody>
          <a:bodyPr/>
          <a:lstStyle/>
          <a:p>
            <a:r>
              <a:rPr lang="en-US" altLang="zh-CN" sz="2800"/>
              <a:t>10.</a:t>
            </a:r>
            <a:r>
              <a:rPr lang="zh-CN" altLang="en-US" sz="2800"/>
              <a:t>保险公司缴纳的</a:t>
            </a:r>
            <a:r>
              <a:rPr lang="zh-CN" altLang="en-US" sz="2800">
                <a:solidFill>
                  <a:srgbClr val="FF0000"/>
                </a:solidFill>
              </a:rPr>
              <a:t>保险保障基金</a:t>
            </a:r>
          </a:p>
          <a:p>
            <a:r>
              <a:rPr lang="zh-CN" altLang="en-US" sz="2800"/>
              <a:t>　（</a:t>
            </a:r>
            <a:r>
              <a:rPr lang="en-US" altLang="zh-CN" sz="2800"/>
              <a:t>1</a:t>
            </a:r>
            <a:r>
              <a:rPr lang="zh-CN" altLang="en-US" sz="2800"/>
              <a:t>）保险公司按下列规定缴纳的保险保障基金，准予据实税前扣除：</a:t>
            </a:r>
          </a:p>
        </p:txBody>
      </p:sp>
      <p:graphicFrame>
        <p:nvGraphicFramePr>
          <p:cNvPr id="151555" name="对象 3">
            <a:extLst>
              <a:ext uri="{FF2B5EF4-FFF2-40B4-BE49-F238E27FC236}">
                <a16:creationId xmlns:a16="http://schemas.microsoft.com/office/drawing/2014/main" id="{9A64F8B3-22DA-44E8-9427-6A97A00B9801}"/>
              </a:ext>
            </a:extLst>
          </p:cNvPr>
          <p:cNvGraphicFramePr>
            <a:graphicFrameLocks noChangeAspect="1"/>
          </p:cNvGraphicFramePr>
          <p:nvPr/>
        </p:nvGraphicFramePr>
        <p:xfrm>
          <a:off x="-396875" y="2133600"/>
          <a:ext cx="10082213" cy="4548188"/>
        </p:xfrm>
        <a:graphic>
          <a:graphicData uri="http://schemas.openxmlformats.org/presentationml/2006/ole">
            <mc:AlternateContent xmlns:mc="http://schemas.openxmlformats.org/markup-compatibility/2006">
              <mc:Choice xmlns:v="urn:schemas-microsoft-com:vml" Requires="v">
                <p:oleObj spid="_x0000_s151556" name="文档" r:id="rId3" imgW="5775191" imgH="2606854" progId="Word.Document.12">
                  <p:embed/>
                </p:oleObj>
              </mc:Choice>
              <mc:Fallback>
                <p:oleObj name="文档" r:id="rId3" imgW="5775191" imgH="2606854" progId="Word.Document.12">
                  <p:embed/>
                  <p:pic>
                    <p:nvPicPr>
                      <p:cNvPr id="0" name="对象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5" y="2133600"/>
                        <a:ext cx="10082213"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random/>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标题 1">
            <a:extLst>
              <a:ext uri="{FF2B5EF4-FFF2-40B4-BE49-F238E27FC236}">
                <a16:creationId xmlns:a16="http://schemas.microsoft.com/office/drawing/2014/main" id="{B8EA99A4-2663-4A6C-A5A5-4C20F3D6C241}"/>
              </a:ext>
            </a:extLst>
          </p:cNvPr>
          <p:cNvSpPr>
            <a:spLocks noGrp="1"/>
          </p:cNvSpPr>
          <p:nvPr>
            <p:ph type="title"/>
          </p:nvPr>
        </p:nvSpPr>
        <p:spPr/>
        <p:txBody>
          <a:bodyPr/>
          <a:lstStyle/>
          <a:p>
            <a:r>
              <a:rPr lang="zh-CN" altLang="en-US"/>
              <a:t>保险保障基金</a:t>
            </a:r>
          </a:p>
        </p:txBody>
      </p:sp>
      <p:sp>
        <p:nvSpPr>
          <p:cNvPr id="152579" name="内容占位符 2">
            <a:extLst>
              <a:ext uri="{FF2B5EF4-FFF2-40B4-BE49-F238E27FC236}">
                <a16:creationId xmlns:a16="http://schemas.microsoft.com/office/drawing/2014/main" id="{D7C55859-BB83-4426-BE25-CC70AFB828DD}"/>
              </a:ext>
            </a:extLst>
          </p:cNvPr>
          <p:cNvSpPr>
            <a:spLocks noGrp="1"/>
          </p:cNvSpPr>
          <p:nvPr>
            <p:ph idx="1"/>
          </p:nvPr>
        </p:nvSpPr>
        <p:spPr/>
        <p:txBody>
          <a:bodyPr/>
          <a:lstStyle/>
          <a:p>
            <a:r>
              <a:rPr lang="zh-CN" altLang="en-US" sz="2800"/>
              <a:t>保险保障基金属于保险组织的资本，主要是应付</a:t>
            </a:r>
            <a:r>
              <a:rPr lang="zh-CN" altLang="en-US" sz="2800" b="1">
                <a:solidFill>
                  <a:srgbClr val="FF0000"/>
                </a:solidFill>
              </a:rPr>
              <a:t>巨大灾害事故</a:t>
            </a:r>
            <a:r>
              <a:rPr lang="zh-CN" altLang="en-US" sz="2800"/>
              <a:t>的特大赔款，只有在当年业务收入和其他准备金不足以赔付时方能运用。 </a:t>
            </a:r>
            <a:r>
              <a:rPr lang="zh-CN" altLang="en-US" sz="2800" b="1">
                <a:solidFill>
                  <a:srgbClr val="FF0000"/>
                </a:solidFill>
              </a:rPr>
              <a:t>为了保障被保险人的利益，支持保险公司稳健经营，</a:t>
            </a:r>
            <a:r>
              <a:rPr lang="zh-CN" altLang="en-US" sz="2800"/>
              <a:t>保险公司应当按照保险法则的规定，从公司当年保费收入中提取</a:t>
            </a:r>
            <a:r>
              <a:rPr lang="en-US" altLang="zh-CN" sz="2800"/>
              <a:t>0.8%</a:t>
            </a:r>
            <a:r>
              <a:rPr lang="zh-CN" altLang="en-US" sz="2800"/>
              <a:t>作为保险保障基金。该项基金提取金额达到保险公司总资产的</a:t>
            </a:r>
            <a:r>
              <a:rPr lang="en-US" altLang="zh-CN" sz="2800"/>
              <a:t>10%</a:t>
            </a:r>
            <a:r>
              <a:rPr lang="zh-CN" altLang="en-US" sz="2800"/>
              <a:t>时可停止提取。保险保障基金应单独提取，专户存储于中国人民银行或中国人民银行指定的商业银行。保险保障基金应当集中管理，统筹使用。</a:t>
            </a:r>
          </a:p>
        </p:txBody>
      </p:sp>
    </p:spTree>
  </p:cSld>
  <p:clrMapOvr>
    <a:masterClrMapping/>
  </p:clrMapOvr>
  <p:transition>
    <p:random/>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内容占位符 2">
            <a:extLst>
              <a:ext uri="{FF2B5EF4-FFF2-40B4-BE49-F238E27FC236}">
                <a16:creationId xmlns:a16="http://schemas.microsoft.com/office/drawing/2014/main" id="{20F63344-9118-413D-B966-0385998D7F26}"/>
              </a:ext>
            </a:extLst>
          </p:cNvPr>
          <p:cNvSpPr>
            <a:spLocks noGrp="1"/>
          </p:cNvSpPr>
          <p:nvPr>
            <p:ph idx="1"/>
          </p:nvPr>
        </p:nvSpPr>
        <p:spPr>
          <a:xfrm>
            <a:off x="457200" y="754063"/>
            <a:ext cx="8229600" cy="5532437"/>
          </a:xfrm>
        </p:spPr>
        <p:txBody>
          <a:bodyPr/>
          <a:lstStyle/>
          <a:p>
            <a:r>
              <a:rPr lang="zh-CN" altLang="en-US" sz="2800"/>
              <a:t>（</a:t>
            </a:r>
            <a:r>
              <a:rPr lang="en-US" altLang="zh-CN" sz="2800"/>
              <a:t>2</a:t>
            </a:r>
            <a:r>
              <a:rPr lang="zh-CN" altLang="en-US" sz="2800"/>
              <a:t>）保险公司有下列情形之一的，其缴纳的保险保障基金</a:t>
            </a:r>
            <a:r>
              <a:rPr lang="zh-CN" altLang="en-US" sz="2800" b="1">
                <a:solidFill>
                  <a:srgbClr val="FF0000"/>
                </a:solidFill>
              </a:rPr>
              <a:t>不得</a:t>
            </a:r>
            <a:r>
              <a:rPr lang="zh-CN" altLang="en-US" sz="2800"/>
              <a:t>在税前</a:t>
            </a:r>
            <a:r>
              <a:rPr lang="zh-CN" altLang="en-US" sz="2800" b="1">
                <a:solidFill>
                  <a:srgbClr val="FF0000"/>
                </a:solidFill>
              </a:rPr>
              <a:t>扣除</a:t>
            </a:r>
            <a:r>
              <a:rPr lang="zh-CN" altLang="en-US" sz="2800"/>
              <a:t>：</a:t>
            </a:r>
          </a:p>
          <a:p>
            <a:r>
              <a:rPr lang="zh-CN" altLang="en-US" sz="2800"/>
              <a:t>　　</a:t>
            </a:r>
            <a:r>
              <a:rPr lang="en-US" altLang="zh-CN" sz="2800" b="1">
                <a:latin typeface="楷体" panose="02010609060101010101" pitchFamily="49" charset="-122"/>
                <a:ea typeface="楷体" panose="02010609060101010101" pitchFamily="49" charset="-122"/>
              </a:rPr>
              <a:t>1.</a:t>
            </a:r>
            <a:r>
              <a:rPr lang="zh-CN" altLang="en-US" sz="2800" b="1">
                <a:latin typeface="楷体" panose="02010609060101010101" pitchFamily="49" charset="-122"/>
                <a:ea typeface="楷体" panose="02010609060101010101" pitchFamily="49" charset="-122"/>
              </a:rPr>
              <a:t>财产保险公司的保险保障基金</a:t>
            </a:r>
            <a:r>
              <a:rPr lang="zh-CN" altLang="en-US" sz="2800" b="1">
                <a:solidFill>
                  <a:srgbClr val="FF0000"/>
                </a:solidFill>
                <a:latin typeface="楷体" panose="02010609060101010101" pitchFamily="49" charset="-122"/>
                <a:ea typeface="楷体" panose="02010609060101010101" pitchFamily="49" charset="-122"/>
              </a:rPr>
              <a:t>余额</a:t>
            </a:r>
            <a:r>
              <a:rPr lang="zh-CN" altLang="en-US" sz="2800" b="1">
                <a:latin typeface="楷体" panose="02010609060101010101" pitchFamily="49" charset="-122"/>
                <a:ea typeface="楷体" panose="02010609060101010101" pitchFamily="49" charset="-122"/>
              </a:rPr>
              <a:t>达到公司总资产</a:t>
            </a:r>
            <a:r>
              <a:rPr lang="en-US" altLang="zh-CN" sz="2800" b="1">
                <a:latin typeface="楷体" panose="02010609060101010101" pitchFamily="49" charset="-122"/>
                <a:ea typeface="楷体" panose="02010609060101010101" pitchFamily="49" charset="-122"/>
              </a:rPr>
              <a:t>6%</a:t>
            </a:r>
            <a:r>
              <a:rPr lang="zh-CN" altLang="en-US" sz="2800" b="1">
                <a:latin typeface="楷体" panose="02010609060101010101" pitchFamily="49" charset="-122"/>
                <a:ea typeface="楷体" panose="02010609060101010101" pitchFamily="49" charset="-122"/>
              </a:rPr>
              <a:t>的；</a:t>
            </a:r>
          </a:p>
          <a:p>
            <a:r>
              <a:rPr lang="zh-CN" altLang="en-US"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2.</a:t>
            </a:r>
            <a:r>
              <a:rPr lang="zh-CN" altLang="en-US" sz="2800" b="1">
                <a:latin typeface="楷体" panose="02010609060101010101" pitchFamily="49" charset="-122"/>
                <a:ea typeface="楷体" panose="02010609060101010101" pitchFamily="49" charset="-122"/>
              </a:rPr>
              <a:t>人身保险公司的保险保障基金</a:t>
            </a:r>
            <a:r>
              <a:rPr lang="zh-CN" altLang="en-US" sz="2800" b="1">
                <a:solidFill>
                  <a:srgbClr val="FF0000"/>
                </a:solidFill>
                <a:latin typeface="楷体" panose="02010609060101010101" pitchFamily="49" charset="-122"/>
                <a:ea typeface="楷体" panose="02010609060101010101" pitchFamily="49" charset="-122"/>
              </a:rPr>
              <a:t>余额</a:t>
            </a:r>
            <a:r>
              <a:rPr lang="zh-CN" altLang="en-US" sz="2800" b="1">
                <a:latin typeface="楷体" panose="02010609060101010101" pitchFamily="49" charset="-122"/>
                <a:ea typeface="楷体" panose="02010609060101010101" pitchFamily="49" charset="-122"/>
              </a:rPr>
              <a:t>达到公司总资产</a:t>
            </a:r>
            <a:r>
              <a:rPr lang="en-US" altLang="zh-CN" sz="2800" b="1">
                <a:latin typeface="楷体" panose="02010609060101010101" pitchFamily="49" charset="-122"/>
                <a:ea typeface="楷体" panose="02010609060101010101" pitchFamily="49" charset="-122"/>
              </a:rPr>
              <a:t>1%</a:t>
            </a:r>
            <a:r>
              <a:rPr lang="zh-CN" altLang="en-US" sz="2800" b="1">
                <a:latin typeface="楷体" panose="02010609060101010101" pitchFamily="49" charset="-122"/>
                <a:ea typeface="楷体" panose="02010609060101010101" pitchFamily="49" charset="-122"/>
              </a:rPr>
              <a:t>的。</a:t>
            </a:r>
            <a:endParaRPr lang="en-US" altLang="zh-CN" sz="2800" b="1">
              <a:latin typeface="楷体" panose="02010609060101010101" pitchFamily="49" charset="-122"/>
              <a:ea typeface="楷体" panose="02010609060101010101" pitchFamily="49" charset="-122"/>
            </a:endParaRPr>
          </a:p>
          <a:p>
            <a:endParaRPr lang="zh-CN" altLang="en-US" sz="2800"/>
          </a:p>
          <a:p>
            <a:r>
              <a:rPr lang="zh-CN" altLang="en-US" sz="2800"/>
              <a:t>（</a:t>
            </a:r>
            <a:r>
              <a:rPr lang="en-US" altLang="zh-CN" sz="2800"/>
              <a:t>3</a:t>
            </a:r>
            <a:r>
              <a:rPr lang="zh-CN" altLang="en-US" sz="2800"/>
              <a:t>）保险公司实际发生的各种保险赔款、给付，应首先冲抵按规定提取的</a:t>
            </a:r>
            <a:r>
              <a:rPr lang="zh-CN" altLang="en-US" sz="2800" b="1">
                <a:solidFill>
                  <a:srgbClr val="FF0000"/>
                </a:solidFill>
              </a:rPr>
              <a:t>准备金</a:t>
            </a:r>
            <a:r>
              <a:rPr lang="zh-CN" altLang="en-US" sz="2800"/>
              <a:t>，不足冲抵部分，准予在当年税前扣除。</a:t>
            </a: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350E4F2-B88D-4485-A43F-0C4A2EC5DFBF}"/>
              </a:ext>
            </a:extLst>
          </p:cNvPr>
          <p:cNvSpPr>
            <a:spLocks noGrp="1"/>
          </p:cNvSpPr>
          <p:nvPr>
            <p:ph idx="1"/>
          </p:nvPr>
        </p:nvSpPr>
        <p:spPr>
          <a:xfrm>
            <a:off x="457200" y="692150"/>
            <a:ext cx="8229600" cy="5594350"/>
          </a:xfrm>
        </p:spPr>
        <p:txBody>
          <a:bodyPr/>
          <a:lstStyle/>
          <a:p>
            <a:pPr>
              <a:defRPr/>
            </a:pPr>
            <a:r>
              <a:rPr lang="en-US" altLang="zh-CN" dirty="0"/>
              <a:t>5.</a:t>
            </a:r>
            <a:r>
              <a:rPr lang="zh-CN" altLang="zh-CN" dirty="0"/>
              <a:t>利息收入。</a:t>
            </a:r>
            <a:r>
              <a:rPr lang="zh-CN" altLang="zh-CN" sz="2800" dirty="0">
                <a:latin typeface="楷体" pitchFamily="49" charset="-122"/>
                <a:ea typeface="楷体" pitchFamily="49" charset="-122"/>
              </a:rPr>
              <a:t>企业将资金提供他人使用但不构成权益性投资，或者因他人占用本企业资金取得的收入，包括存款利息、贷款利息、债券利息、欠款利息等收入。</a:t>
            </a:r>
            <a:br>
              <a:rPr lang="en-US" altLang="zh-CN" sz="2800" dirty="0">
                <a:latin typeface="楷体" pitchFamily="49" charset="-122"/>
                <a:ea typeface="楷体" pitchFamily="49" charset="-122"/>
              </a:rPr>
            </a:br>
            <a:r>
              <a:rPr lang="zh-CN" altLang="zh-CN" dirty="0"/>
              <a:t>　</a:t>
            </a:r>
            <a:br>
              <a:rPr lang="en-US" altLang="zh-CN" dirty="0"/>
            </a:br>
            <a:r>
              <a:rPr lang="zh-CN" altLang="zh-CN" dirty="0"/>
              <a:t>①</a:t>
            </a:r>
            <a:r>
              <a:rPr lang="zh-CN" altLang="zh-CN" sz="2800" dirty="0"/>
              <a:t>流转税：增值税</a:t>
            </a:r>
            <a:br>
              <a:rPr lang="en-US" altLang="zh-CN" sz="2800" dirty="0"/>
            </a:br>
            <a:r>
              <a:rPr lang="zh-CN" altLang="zh-CN" sz="2800" dirty="0"/>
              <a:t>②会 计：主营业务收入、投资收益、财务费用</a:t>
            </a:r>
            <a:br>
              <a:rPr lang="en-US" altLang="zh-CN" sz="2800" dirty="0"/>
            </a:br>
            <a:r>
              <a:rPr lang="zh-CN" altLang="zh-CN" sz="2800" dirty="0"/>
              <a:t>　　</a:t>
            </a:r>
            <a:r>
              <a:rPr lang="zh-CN" altLang="zh-CN" sz="2800" b="1" u="dbl" dirty="0"/>
              <a:t>按照</a:t>
            </a:r>
            <a:r>
              <a:rPr lang="zh-CN" altLang="zh-CN" sz="2800" b="1" u="dbl" dirty="0">
                <a:solidFill>
                  <a:srgbClr val="FF0000"/>
                </a:solidFill>
              </a:rPr>
              <a:t>合同约定</a:t>
            </a:r>
            <a:r>
              <a:rPr lang="zh-CN" altLang="zh-CN" sz="2800" dirty="0"/>
              <a:t>的债务人</a:t>
            </a:r>
            <a:r>
              <a:rPr lang="zh-CN" altLang="zh-CN" sz="2800" b="1" dirty="0">
                <a:solidFill>
                  <a:srgbClr val="FF0000"/>
                </a:solidFill>
              </a:rPr>
              <a:t>应付</a:t>
            </a:r>
            <a:r>
              <a:rPr lang="zh-CN" altLang="zh-CN" sz="2800" dirty="0"/>
              <a:t>利息的日期确认收入的实现。</a:t>
            </a:r>
          </a:p>
          <a:p>
            <a:pPr>
              <a:defRPr/>
            </a:pPr>
            <a:endParaRPr lang="zh-CN" altLang="en-US" dirty="0"/>
          </a:p>
        </p:txBody>
      </p:sp>
    </p:spTree>
  </p:cSld>
  <p:clrMapOvr>
    <a:masterClrMapping/>
  </p:clrMapOvr>
  <p:transition>
    <p:random/>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内容占位符 2">
            <a:extLst>
              <a:ext uri="{FF2B5EF4-FFF2-40B4-BE49-F238E27FC236}">
                <a16:creationId xmlns:a16="http://schemas.microsoft.com/office/drawing/2014/main" id="{D12A9DF7-0092-4BE1-A464-574F40EF602E}"/>
              </a:ext>
            </a:extLst>
          </p:cNvPr>
          <p:cNvSpPr>
            <a:spLocks noGrp="1"/>
          </p:cNvSpPr>
          <p:nvPr>
            <p:ph idx="1"/>
          </p:nvPr>
        </p:nvSpPr>
        <p:spPr>
          <a:xfrm>
            <a:off x="457200" y="479425"/>
            <a:ext cx="8229600" cy="5807075"/>
          </a:xfrm>
        </p:spPr>
        <p:txBody>
          <a:bodyPr/>
          <a:lstStyle/>
          <a:p>
            <a:r>
              <a:rPr lang="zh-CN" altLang="en-US" sz="2400"/>
              <a:t>保险公司按国务院财政部门的相关规定提取的</a:t>
            </a:r>
            <a:r>
              <a:rPr lang="zh-CN" altLang="en-US" sz="2400">
                <a:solidFill>
                  <a:srgbClr val="FF0000"/>
                </a:solidFill>
              </a:rPr>
              <a:t>未到期责任</a:t>
            </a:r>
            <a:r>
              <a:rPr lang="zh-CN" altLang="en-US" sz="2400"/>
              <a:t>准备金、</a:t>
            </a:r>
            <a:r>
              <a:rPr lang="zh-CN" altLang="en-US" sz="2400">
                <a:solidFill>
                  <a:srgbClr val="FF0000"/>
                </a:solidFill>
              </a:rPr>
              <a:t>寿险责任</a:t>
            </a:r>
            <a:r>
              <a:rPr lang="zh-CN" altLang="en-US" sz="2400"/>
              <a:t>准备金、</a:t>
            </a:r>
            <a:r>
              <a:rPr lang="zh-CN" altLang="en-US" sz="2400">
                <a:solidFill>
                  <a:srgbClr val="FF0000"/>
                </a:solidFill>
              </a:rPr>
              <a:t>长期健康险责任</a:t>
            </a:r>
            <a:r>
              <a:rPr lang="zh-CN" altLang="en-US" sz="2400"/>
              <a:t>准备金、已发生</a:t>
            </a:r>
            <a:r>
              <a:rPr lang="zh-CN" altLang="en-US" sz="2400">
                <a:solidFill>
                  <a:srgbClr val="FF0000"/>
                </a:solidFill>
              </a:rPr>
              <a:t>已报案未决赔款</a:t>
            </a:r>
            <a:r>
              <a:rPr lang="zh-CN" altLang="en-US" sz="2400"/>
              <a:t>准备金和已发生</a:t>
            </a:r>
            <a:r>
              <a:rPr lang="zh-CN" altLang="en-US" sz="2400">
                <a:solidFill>
                  <a:srgbClr val="FF0000"/>
                </a:solidFill>
              </a:rPr>
              <a:t>未报案未决赔款</a:t>
            </a:r>
            <a:r>
              <a:rPr lang="zh-CN" altLang="en-US" sz="2400"/>
              <a:t>准备金，</a:t>
            </a:r>
            <a:r>
              <a:rPr lang="zh-CN" altLang="en-US" sz="2400">
                <a:solidFill>
                  <a:srgbClr val="0070C0"/>
                </a:solidFill>
              </a:rPr>
              <a:t>准予在税前扣除</a:t>
            </a:r>
            <a:r>
              <a:rPr lang="zh-CN" altLang="en-US" sz="2400"/>
              <a:t>。</a:t>
            </a:r>
          </a:p>
          <a:p>
            <a:r>
              <a:rPr lang="zh-CN" altLang="en-US" sz="2000"/>
              <a:t>　　</a:t>
            </a:r>
            <a:r>
              <a:rPr lang="en-US" altLang="zh-CN" sz="2000" b="1">
                <a:latin typeface="楷体" panose="02010609060101010101" pitchFamily="49" charset="-122"/>
                <a:ea typeface="楷体" panose="02010609060101010101" pitchFamily="49" charset="-122"/>
              </a:rPr>
              <a:t>1.</a:t>
            </a:r>
            <a:r>
              <a:rPr lang="zh-CN" altLang="en-US" sz="2000" b="1">
                <a:latin typeface="楷体" panose="02010609060101010101" pitchFamily="49" charset="-122"/>
                <a:ea typeface="楷体" panose="02010609060101010101" pitchFamily="49" charset="-122"/>
              </a:rPr>
              <a:t>未到期责任准备金、寿险责任准备金、长期健康险责任准备金依据经中国保监会核准任职资格的</a:t>
            </a:r>
            <a:r>
              <a:rPr lang="zh-CN" altLang="en-US" sz="2000" b="1">
                <a:solidFill>
                  <a:srgbClr val="FF0000"/>
                </a:solidFill>
                <a:latin typeface="楷体" panose="02010609060101010101" pitchFamily="49" charset="-122"/>
                <a:ea typeface="楷体" panose="02010609060101010101" pitchFamily="49" charset="-122"/>
              </a:rPr>
              <a:t>精算师</a:t>
            </a:r>
            <a:r>
              <a:rPr lang="zh-CN" altLang="en-US" sz="2000" b="1">
                <a:latin typeface="楷体" panose="02010609060101010101" pitchFamily="49" charset="-122"/>
                <a:ea typeface="楷体" panose="02010609060101010101" pitchFamily="49" charset="-122"/>
              </a:rPr>
              <a:t>或出具专项审计报告的</a:t>
            </a:r>
            <a:r>
              <a:rPr lang="zh-CN" altLang="en-US" sz="2000" b="1">
                <a:solidFill>
                  <a:srgbClr val="FF0000"/>
                </a:solidFill>
                <a:latin typeface="楷体" panose="02010609060101010101" pitchFamily="49" charset="-122"/>
                <a:ea typeface="楷体" panose="02010609060101010101" pitchFamily="49" charset="-122"/>
              </a:rPr>
              <a:t>中介机构</a:t>
            </a:r>
            <a:r>
              <a:rPr lang="zh-CN" altLang="en-US" sz="2000" b="1">
                <a:latin typeface="楷体" panose="02010609060101010101" pitchFamily="49" charset="-122"/>
                <a:ea typeface="楷体" panose="02010609060101010101" pitchFamily="49" charset="-122"/>
              </a:rPr>
              <a:t>确定的金额提取。</a:t>
            </a:r>
          </a:p>
          <a:p>
            <a:r>
              <a:rPr lang="zh-CN" altLang="en-US" sz="2000" b="1">
                <a:latin typeface="楷体" panose="02010609060101010101" pitchFamily="49" charset="-122"/>
                <a:ea typeface="楷体" panose="02010609060101010101" pitchFamily="49" charset="-122"/>
              </a:rPr>
              <a:t>　　</a:t>
            </a:r>
            <a:r>
              <a:rPr lang="en-US" altLang="zh-CN" sz="2000" b="1">
                <a:latin typeface="楷体" panose="02010609060101010101" pitchFamily="49" charset="-122"/>
                <a:ea typeface="楷体" panose="02010609060101010101" pitchFamily="49" charset="-122"/>
              </a:rPr>
              <a:t>2.</a:t>
            </a:r>
            <a:r>
              <a:rPr lang="zh-CN" altLang="en-US" sz="2000" b="1">
                <a:latin typeface="楷体" panose="02010609060101010101" pitchFamily="49" charset="-122"/>
                <a:ea typeface="楷体" panose="02010609060101010101" pitchFamily="49" charset="-122"/>
              </a:rPr>
              <a:t>已发生已报案未决赔款准备金，按最高不超过当期已经提出的保险赔款或者给付金额的</a:t>
            </a:r>
            <a:r>
              <a:rPr lang="en-US" altLang="zh-CN" sz="2000" b="1">
                <a:latin typeface="楷体" panose="02010609060101010101" pitchFamily="49" charset="-122"/>
                <a:ea typeface="楷体" panose="02010609060101010101" pitchFamily="49" charset="-122"/>
              </a:rPr>
              <a:t>100%</a:t>
            </a:r>
            <a:r>
              <a:rPr lang="zh-CN" altLang="en-US" sz="2000" b="1">
                <a:latin typeface="楷体" panose="02010609060101010101" pitchFamily="49" charset="-122"/>
                <a:ea typeface="楷体" panose="02010609060101010101" pitchFamily="49" charset="-122"/>
              </a:rPr>
              <a:t>提取；已发生未报案未决赔款准备金按不超过当年</a:t>
            </a:r>
            <a:r>
              <a:rPr lang="zh-CN" altLang="en-US" sz="2000" b="1">
                <a:solidFill>
                  <a:srgbClr val="FF0000"/>
                </a:solidFill>
                <a:latin typeface="楷体" panose="02010609060101010101" pitchFamily="49" charset="-122"/>
                <a:ea typeface="楷体" panose="02010609060101010101" pitchFamily="49" charset="-122"/>
              </a:rPr>
              <a:t>实际赔款支出额</a:t>
            </a:r>
            <a:r>
              <a:rPr lang="zh-CN" altLang="en-US" sz="2000" b="1">
                <a:latin typeface="楷体" panose="02010609060101010101" pitchFamily="49" charset="-122"/>
                <a:ea typeface="楷体" panose="02010609060101010101" pitchFamily="49" charset="-122"/>
              </a:rPr>
              <a:t>的</a:t>
            </a:r>
            <a:r>
              <a:rPr lang="en-US" altLang="zh-CN" sz="2000" b="1">
                <a:latin typeface="楷体" panose="02010609060101010101" pitchFamily="49" charset="-122"/>
                <a:ea typeface="楷体" panose="02010609060101010101" pitchFamily="49" charset="-122"/>
              </a:rPr>
              <a:t>8%</a:t>
            </a:r>
            <a:r>
              <a:rPr lang="zh-CN" altLang="en-US" sz="2000" b="1">
                <a:latin typeface="楷体" panose="02010609060101010101" pitchFamily="49" charset="-122"/>
                <a:ea typeface="楷体" panose="02010609060101010101" pitchFamily="49" charset="-122"/>
              </a:rPr>
              <a:t>提取。</a:t>
            </a:r>
          </a:p>
          <a:p>
            <a:r>
              <a:rPr lang="zh-CN" altLang="en-US" sz="2000" b="1">
                <a:latin typeface="楷体" panose="02010609060101010101" pitchFamily="49" charset="-122"/>
                <a:ea typeface="楷体" panose="02010609060101010101" pitchFamily="49" charset="-122"/>
              </a:rPr>
              <a:t>　　</a:t>
            </a:r>
            <a:r>
              <a:rPr lang="en-US" altLang="zh-CN" sz="2000" b="1">
                <a:latin typeface="楷体" panose="02010609060101010101" pitchFamily="49" charset="-122"/>
                <a:ea typeface="楷体" panose="02010609060101010101" pitchFamily="49" charset="-122"/>
              </a:rPr>
              <a:t>3.</a:t>
            </a:r>
            <a:r>
              <a:rPr lang="zh-CN" altLang="en-US" sz="2000" b="1">
                <a:latin typeface="楷体" panose="02010609060101010101" pitchFamily="49" charset="-122"/>
                <a:ea typeface="楷体" panose="02010609060101010101" pitchFamily="49" charset="-122"/>
              </a:rPr>
              <a:t>保险企业未到期责任准备金、寿险责任准备金、长期健康险责任准备金、已发生已报告未决赔款准备金和已发生未报告未决赔款准备金应按财政部下发的企业会计有关规定计算扣除。</a:t>
            </a:r>
          </a:p>
          <a:p>
            <a:r>
              <a:rPr lang="zh-CN" altLang="en-US" sz="2000"/>
              <a:t>　　保险企业在计算扣除上述各项准备金时，凡未执行财政部有关会计规定仍执行中国保险监督管理委员会有关监管规定的，应将两者之间的差额调整当期应纳税所得额。</a:t>
            </a:r>
          </a:p>
          <a:p>
            <a:endParaRPr lang="zh-CN" altLang="en-US"/>
          </a:p>
        </p:txBody>
      </p:sp>
    </p:spTree>
  </p:cSld>
  <p:clrMapOvr>
    <a:masterClrMapping/>
  </p:clrMapOvr>
  <p:transition>
    <p:random/>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a:extLst>
              <a:ext uri="{FF2B5EF4-FFF2-40B4-BE49-F238E27FC236}">
                <a16:creationId xmlns:a16="http://schemas.microsoft.com/office/drawing/2014/main" id="{E947CF87-0C68-411F-B64E-09B6526A273F}"/>
              </a:ext>
            </a:extLst>
          </p:cNvPr>
          <p:cNvSpPr>
            <a:spLocks noGrp="1"/>
          </p:cNvSpPr>
          <p:nvPr>
            <p:ph type="body" idx="4294967295"/>
          </p:nvPr>
        </p:nvSpPr>
        <p:spPr>
          <a:xfrm>
            <a:off x="250825" y="765175"/>
            <a:ext cx="8435975" cy="5521325"/>
          </a:xfrm>
        </p:spPr>
        <p:txBody>
          <a:bodyPr/>
          <a:lstStyle/>
          <a:p>
            <a:pPr eaLnBrk="1" hangingPunct="1">
              <a:defRPr/>
            </a:pPr>
            <a:r>
              <a:rPr lang="en-US" altLang="zh-CN" b="1" dirty="0">
                <a:solidFill>
                  <a:srgbClr val="FF0000"/>
                </a:solidFill>
                <a:effectLst>
                  <a:outerShdw blurRad="38100" dist="38100" dir="2700000" algn="tl">
                    <a:srgbClr val="000000">
                      <a:alpha val="43137"/>
                    </a:srgbClr>
                  </a:outerShdw>
                </a:effectLst>
                <a:latin typeface="黑体" pitchFamily="49" charset="-122"/>
              </a:rPr>
              <a:t>11.</a:t>
            </a:r>
            <a:r>
              <a:rPr lang="zh-CN" altLang="en-US" b="1" dirty="0">
                <a:solidFill>
                  <a:srgbClr val="FF0000"/>
                </a:solidFill>
                <a:effectLst>
                  <a:outerShdw blurRad="38100" dist="38100" dir="2700000" algn="tl">
                    <a:srgbClr val="000000">
                      <a:alpha val="43137"/>
                    </a:srgbClr>
                  </a:outerShdw>
                </a:effectLst>
                <a:latin typeface="黑体" pitchFamily="49" charset="-122"/>
              </a:rPr>
              <a:t>其他扣除项目</a:t>
            </a:r>
            <a:endParaRPr lang="en-US" altLang="zh-CN" b="1" dirty="0">
              <a:solidFill>
                <a:srgbClr val="FF0000"/>
              </a:solidFill>
              <a:effectLst>
                <a:outerShdw blurRad="38100" dist="38100" dir="2700000" algn="tl">
                  <a:srgbClr val="000000">
                    <a:alpha val="43137"/>
                  </a:srgbClr>
                </a:outerShdw>
              </a:effectLst>
              <a:latin typeface="黑体" pitchFamily="49" charset="-122"/>
            </a:endParaRPr>
          </a:p>
          <a:p>
            <a:pPr eaLnBrk="1" hangingPunct="1">
              <a:defRPr/>
            </a:pPr>
            <a:r>
              <a:rPr lang="zh-CN" altLang="en-US" sz="2800" b="1" dirty="0"/>
              <a:t>（</a:t>
            </a:r>
            <a:r>
              <a:rPr lang="en-US" altLang="zh-CN" sz="2800" b="1" dirty="0"/>
              <a:t>1</a:t>
            </a:r>
            <a:r>
              <a:rPr lang="zh-CN" altLang="en-US" sz="2800" b="1" dirty="0"/>
              <a:t>）</a:t>
            </a:r>
            <a:r>
              <a:rPr lang="zh-CN" altLang="zh-CN" sz="2800" b="1" dirty="0"/>
              <a:t>汇兑损失</a:t>
            </a:r>
            <a:br>
              <a:rPr lang="en-US" altLang="zh-CN" sz="2800" dirty="0"/>
            </a:br>
            <a:r>
              <a:rPr lang="zh-CN" altLang="zh-CN" sz="2800" dirty="0"/>
              <a:t>　　</a:t>
            </a:r>
            <a:r>
              <a:rPr lang="zh-CN" altLang="zh-CN" sz="2800" b="1" u="dbl" dirty="0">
                <a:latin typeface="楷体" pitchFamily="49" charset="-122"/>
                <a:ea typeface="楷体" pitchFamily="49" charset="-122"/>
              </a:rPr>
              <a:t>除已计入有关资产成本以及向所有者进行利润分配外</a:t>
            </a:r>
            <a:r>
              <a:rPr lang="zh-CN" altLang="zh-CN" sz="2800" dirty="0">
                <a:latin typeface="楷体" pitchFamily="49" charset="-122"/>
                <a:ea typeface="楷体" pitchFamily="49" charset="-122"/>
              </a:rPr>
              <a:t>，准予扣除。</a:t>
            </a:r>
            <a:br>
              <a:rPr lang="en-US" altLang="zh-CN" sz="2800" dirty="0">
                <a:latin typeface="楷体" pitchFamily="49" charset="-122"/>
                <a:ea typeface="楷体" pitchFamily="49" charset="-122"/>
              </a:rPr>
            </a:br>
            <a:r>
              <a:rPr lang="zh-CN" altLang="en-US" sz="2800" dirty="0"/>
              <a:t>（</a:t>
            </a:r>
            <a:r>
              <a:rPr lang="en-US" altLang="zh-CN" sz="2800" dirty="0"/>
              <a:t>2</a:t>
            </a:r>
            <a:r>
              <a:rPr lang="zh-CN" altLang="en-US" sz="2800" dirty="0"/>
              <a:t>）</a:t>
            </a:r>
            <a:r>
              <a:rPr lang="zh-CN" altLang="zh-CN" sz="2800" b="1" dirty="0"/>
              <a:t>环境保护专项资金</a:t>
            </a:r>
            <a:br>
              <a:rPr lang="en-US" altLang="zh-CN" sz="2800" dirty="0"/>
            </a:br>
            <a:r>
              <a:rPr lang="en-US" altLang="zh-CN" sz="2800" dirty="0"/>
              <a:t>        </a:t>
            </a:r>
            <a:r>
              <a:rPr lang="zh-CN" altLang="zh-CN" sz="2800" dirty="0">
                <a:latin typeface="楷体" pitchFamily="49" charset="-122"/>
                <a:ea typeface="楷体" pitchFamily="49" charset="-122"/>
              </a:rPr>
              <a:t>企业依照法律、行政法规有关规定</a:t>
            </a:r>
            <a:r>
              <a:rPr lang="zh-CN" altLang="zh-CN" sz="2800" b="1" u="dbl" dirty="0">
                <a:solidFill>
                  <a:srgbClr val="FF0000"/>
                </a:solidFill>
                <a:latin typeface="楷体" pitchFamily="49" charset="-122"/>
                <a:ea typeface="楷体" pitchFamily="49" charset="-122"/>
              </a:rPr>
              <a:t>提取的</a:t>
            </a:r>
            <a:r>
              <a:rPr lang="zh-CN" altLang="zh-CN" sz="2800" dirty="0">
                <a:latin typeface="楷体" pitchFamily="49" charset="-122"/>
                <a:ea typeface="楷体" pitchFamily="49" charset="-122"/>
              </a:rPr>
              <a:t>用于环境保护、生态恢复等方面的</a:t>
            </a:r>
            <a:r>
              <a:rPr lang="zh-CN" altLang="zh-CN" sz="2800" b="1" dirty="0">
                <a:solidFill>
                  <a:srgbClr val="FF0000"/>
                </a:solidFill>
                <a:latin typeface="楷体" pitchFamily="49" charset="-122"/>
                <a:ea typeface="楷体" pitchFamily="49" charset="-122"/>
              </a:rPr>
              <a:t>专项资金</a:t>
            </a:r>
            <a:r>
              <a:rPr lang="zh-CN" altLang="zh-CN" sz="2800" dirty="0">
                <a:latin typeface="楷体" pitchFamily="49" charset="-122"/>
                <a:ea typeface="楷体" pitchFamily="49" charset="-122"/>
              </a:rPr>
              <a:t>，准予扣除。上述专项资金提取后</a:t>
            </a:r>
            <a:r>
              <a:rPr lang="zh-CN" altLang="zh-CN" sz="2800" b="1" u="dbl" dirty="0">
                <a:latin typeface="楷体" pitchFamily="49" charset="-122"/>
                <a:ea typeface="楷体" pitchFamily="49" charset="-122"/>
              </a:rPr>
              <a:t>改变用途的，不得扣除</a:t>
            </a:r>
            <a:r>
              <a:rPr lang="zh-CN" altLang="zh-CN" sz="2800" dirty="0">
                <a:latin typeface="楷体" pitchFamily="49" charset="-122"/>
                <a:ea typeface="楷体" pitchFamily="49" charset="-122"/>
              </a:rPr>
              <a:t>。</a:t>
            </a:r>
          </a:p>
          <a:p>
            <a:pPr eaLnBrk="1" hangingPunct="1">
              <a:defRPr/>
            </a:pPr>
            <a:r>
              <a:rPr lang="zh-CN" altLang="en-US" sz="2800" dirty="0"/>
              <a:t>（</a:t>
            </a:r>
            <a:r>
              <a:rPr lang="en-US" altLang="zh-CN" sz="2800" dirty="0"/>
              <a:t>3</a:t>
            </a:r>
            <a:r>
              <a:rPr lang="zh-CN" altLang="en-US" sz="2800" dirty="0"/>
              <a:t>）</a:t>
            </a:r>
            <a:r>
              <a:rPr lang="zh-CN" altLang="en-US" sz="2800" b="1" dirty="0"/>
              <a:t>资产的费用</a:t>
            </a:r>
            <a:endParaRPr lang="en-US" altLang="zh-CN" sz="2800" b="1" dirty="0"/>
          </a:p>
          <a:p>
            <a:pPr eaLnBrk="1" hangingPunct="1">
              <a:defRPr/>
            </a:pPr>
            <a:r>
              <a:rPr lang="zh-CN" altLang="en-US" sz="2800" dirty="0">
                <a:latin typeface="楷体" pitchFamily="49" charset="-122"/>
                <a:ea typeface="楷体" pitchFamily="49" charset="-122"/>
              </a:rPr>
              <a:t>    企业转让各类固定资产发生的</a:t>
            </a:r>
            <a:r>
              <a:rPr lang="zh-CN" altLang="en-US" sz="2800" b="1" dirty="0">
                <a:solidFill>
                  <a:srgbClr val="FF0000"/>
                </a:solidFill>
                <a:latin typeface="楷体" pitchFamily="49" charset="-122"/>
                <a:ea typeface="楷体" pitchFamily="49" charset="-122"/>
              </a:rPr>
              <a:t>费用</a:t>
            </a:r>
            <a:r>
              <a:rPr lang="zh-CN" altLang="en-US" sz="2800" dirty="0">
                <a:latin typeface="楷体" pitchFamily="49" charset="-122"/>
                <a:ea typeface="楷体" pitchFamily="49" charset="-122"/>
              </a:rPr>
              <a:t>，按规定计算的固定资产</a:t>
            </a:r>
            <a:r>
              <a:rPr lang="zh-CN" altLang="en-US" sz="2800" b="1" dirty="0">
                <a:solidFill>
                  <a:srgbClr val="FF0000"/>
                </a:solidFill>
                <a:latin typeface="楷体" pitchFamily="49" charset="-122"/>
                <a:ea typeface="楷体" pitchFamily="49" charset="-122"/>
              </a:rPr>
              <a:t>折旧费</a:t>
            </a:r>
            <a:r>
              <a:rPr lang="zh-CN" altLang="en-US" sz="2800" dirty="0">
                <a:latin typeface="楷体" pitchFamily="49" charset="-122"/>
                <a:ea typeface="楷体" pitchFamily="49" charset="-122"/>
              </a:rPr>
              <a:t>、无形资产和递延资产</a:t>
            </a:r>
            <a:r>
              <a:rPr lang="zh-CN" altLang="en-US" sz="2800" b="1" dirty="0">
                <a:solidFill>
                  <a:srgbClr val="FF0000"/>
                </a:solidFill>
                <a:latin typeface="楷体" pitchFamily="49" charset="-122"/>
                <a:ea typeface="楷体" pitchFamily="49" charset="-122"/>
              </a:rPr>
              <a:t>摊销费</a:t>
            </a:r>
            <a:r>
              <a:rPr lang="zh-CN" altLang="en-US" sz="2800" dirty="0">
                <a:latin typeface="楷体" pitchFamily="49" charset="-122"/>
                <a:ea typeface="楷体" pitchFamily="49" charset="-122"/>
              </a:rPr>
              <a:t>，准予扣除。</a:t>
            </a:r>
          </a:p>
          <a:p>
            <a:pPr eaLnBrk="1" hangingPunct="1">
              <a:defRPr/>
            </a:pPr>
            <a:endParaRPr lang="zh-CN" altLang="en-US" dirty="0"/>
          </a:p>
        </p:txBody>
      </p:sp>
    </p:spTree>
  </p:cSld>
  <p:clrMapOvr>
    <a:masterClrMapping/>
  </p:clrMapOvr>
  <p:transition>
    <p:random/>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内容占位符 2">
            <a:extLst>
              <a:ext uri="{FF2B5EF4-FFF2-40B4-BE49-F238E27FC236}">
                <a16:creationId xmlns:a16="http://schemas.microsoft.com/office/drawing/2014/main" id="{E0459010-853B-4C60-BB53-A2F60C51C14B}"/>
              </a:ext>
            </a:extLst>
          </p:cNvPr>
          <p:cNvSpPr>
            <a:spLocks noGrp="1"/>
          </p:cNvSpPr>
          <p:nvPr>
            <p:ph idx="1"/>
          </p:nvPr>
        </p:nvSpPr>
        <p:spPr>
          <a:xfrm>
            <a:off x="457200" y="620713"/>
            <a:ext cx="8229600" cy="5665787"/>
          </a:xfrm>
        </p:spPr>
        <p:txBody>
          <a:bodyPr/>
          <a:lstStyle/>
          <a:p>
            <a:r>
              <a:rPr lang="zh-CN" altLang="en-US" sz="2800"/>
              <a:t>（</a:t>
            </a:r>
            <a:r>
              <a:rPr lang="en-US" altLang="zh-CN" sz="2800"/>
              <a:t>4</a:t>
            </a:r>
            <a:r>
              <a:rPr lang="zh-CN" altLang="en-US" sz="2800"/>
              <a:t>）航空企业空勤训练费</a:t>
            </a:r>
          </a:p>
          <a:p>
            <a:r>
              <a:rPr lang="zh-CN" altLang="en-US" sz="2800"/>
              <a:t>　　</a:t>
            </a:r>
            <a:r>
              <a:rPr lang="zh-CN" altLang="en-US" sz="2800">
                <a:latin typeface="楷体" panose="02010609060101010101" pitchFamily="49" charset="-122"/>
                <a:ea typeface="楷体" panose="02010609060101010101" pitchFamily="49" charset="-122"/>
              </a:rPr>
              <a:t>航空企业实际发生的飞行员养成费、飞行训练费、乘务训练费、空中保卫员训练费等空勤训练费用，可以作为航空企业</a:t>
            </a:r>
            <a:r>
              <a:rPr lang="zh-CN" altLang="en-US" sz="2800" b="1">
                <a:solidFill>
                  <a:srgbClr val="FF0000"/>
                </a:solidFill>
                <a:latin typeface="楷体" panose="02010609060101010101" pitchFamily="49" charset="-122"/>
                <a:ea typeface="楷体" panose="02010609060101010101" pitchFamily="49" charset="-122"/>
              </a:rPr>
              <a:t>运输成本</a:t>
            </a:r>
            <a:r>
              <a:rPr lang="zh-CN" altLang="en-US" sz="2800">
                <a:latin typeface="楷体" panose="02010609060101010101" pitchFamily="49" charset="-122"/>
                <a:ea typeface="楷体" panose="02010609060101010101" pitchFamily="49" charset="-122"/>
              </a:rPr>
              <a:t>在税前扣除。</a:t>
            </a:r>
          </a:p>
          <a:p>
            <a:r>
              <a:rPr lang="zh-CN" altLang="en-US" sz="2800"/>
              <a:t>（</a:t>
            </a:r>
            <a:r>
              <a:rPr lang="en-US" altLang="zh-CN" sz="2800"/>
              <a:t>5</a:t>
            </a:r>
            <a:r>
              <a:rPr lang="zh-CN" altLang="en-US" sz="2800"/>
              <a:t>）核电厂操纵员培训费</a:t>
            </a:r>
          </a:p>
          <a:p>
            <a:r>
              <a:rPr lang="zh-CN" altLang="en-US" sz="2800"/>
              <a:t>　　</a:t>
            </a:r>
            <a:r>
              <a:rPr lang="zh-CN" altLang="en-US" sz="2800">
                <a:latin typeface="楷体" panose="02010609060101010101" pitchFamily="49" charset="-122"/>
                <a:ea typeface="楷体" panose="02010609060101010101" pitchFamily="49" charset="-122"/>
              </a:rPr>
              <a:t>核力发电企业为培养核电厂操纵员发生的</a:t>
            </a:r>
            <a:r>
              <a:rPr lang="zh-CN" altLang="en-US" sz="2800" b="1">
                <a:solidFill>
                  <a:srgbClr val="FF0000"/>
                </a:solidFill>
                <a:latin typeface="楷体" panose="02010609060101010101" pitchFamily="49" charset="-122"/>
                <a:ea typeface="楷体" panose="02010609060101010101" pitchFamily="49" charset="-122"/>
              </a:rPr>
              <a:t>培养费用</a:t>
            </a:r>
            <a:r>
              <a:rPr lang="zh-CN" altLang="en-US" sz="2800">
                <a:latin typeface="楷体" panose="02010609060101010101" pitchFamily="49" charset="-122"/>
                <a:ea typeface="楷体" panose="02010609060101010101" pitchFamily="49" charset="-122"/>
              </a:rPr>
              <a:t>，可作为企业的</a:t>
            </a:r>
            <a:r>
              <a:rPr lang="zh-CN" altLang="en-US" sz="2800" b="1">
                <a:solidFill>
                  <a:srgbClr val="FF0000"/>
                </a:solidFill>
                <a:latin typeface="楷体" panose="02010609060101010101" pitchFamily="49" charset="-122"/>
                <a:ea typeface="楷体" panose="02010609060101010101" pitchFamily="49" charset="-122"/>
              </a:rPr>
              <a:t>发电成本</a:t>
            </a:r>
            <a:r>
              <a:rPr lang="zh-CN" altLang="en-US" sz="2800">
                <a:latin typeface="楷体" panose="02010609060101010101" pitchFamily="49" charset="-122"/>
                <a:ea typeface="楷体" panose="02010609060101010101" pitchFamily="49" charset="-122"/>
              </a:rPr>
              <a:t>在税前扣除。企业应将核电厂操纵员培养费与员工的</a:t>
            </a:r>
            <a:r>
              <a:rPr lang="zh-CN" altLang="en-US" sz="2800" b="1">
                <a:solidFill>
                  <a:srgbClr val="FF0000"/>
                </a:solidFill>
                <a:latin typeface="楷体" panose="02010609060101010101" pitchFamily="49" charset="-122"/>
                <a:ea typeface="楷体" panose="02010609060101010101" pitchFamily="49" charset="-122"/>
              </a:rPr>
              <a:t>职工教育经费</a:t>
            </a:r>
            <a:r>
              <a:rPr lang="zh-CN" altLang="en-US" sz="2800">
                <a:latin typeface="楷体" panose="02010609060101010101" pitchFamily="49" charset="-122"/>
                <a:ea typeface="楷体" panose="02010609060101010101" pitchFamily="49" charset="-122"/>
              </a:rPr>
              <a:t>严格区分，单独核算，员工实际发生的职工教育经费支出不得计入核电厂操纵员培养费直接扣除。</a:t>
            </a:r>
          </a:p>
          <a:p>
            <a:endParaRPr lang="zh-CN" altLang="en-US"/>
          </a:p>
        </p:txBody>
      </p:sp>
    </p:spTree>
  </p:cSld>
  <p:clrMapOvr>
    <a:masterClrMapping/>
  </p:clrMapOvr>
  <p:transition>
    <p:random/>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灯片编号占位符 4">
            <a:extLst>
              <a:ext uri="{FF2B5EF4-FFF2-40B4-BE49-F238E27FC236}">
                <a16:creationId xmlns:a16="http://schemas.microsoft.com/office/drawing/2014/main" id="{6839E4E5-2EED-4667-B09D-6D520E61CF23}"/>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86A6AD00-0C07-4C36-BDE6-6A490170264E}" type="slidenum">
              <a:rPr lang="zh-CN" altLang="en-US" sz="1200" b="1">
                <a:solidFill>
                  <a:srgbClr val="FFFFFF"/>
                </a:solidFill>
                <a:ea typeface="宋体" panose="02010600030101010101" pitchFamily="2" charset="-122"/>
              </a:rPr>
              <a:pPr algn="ctr" eaLnBrk="1" hangingPunct="1">
                <a:lnSpc>
                  <a:spcPct val="80000"/>
                </a:lnSpc>
              </a:pPr>
              <a:t>153</a:t>
            </a:fld>
            <a:endParaRPr lang="en-US" altLang="zh-CN" sz="1200" b="1">
              <a:solidFill>
                <a:srgbClr val="FFFFFF"/>
              </a:solidFill>
              <a:ea typeface="宋体" panose="02010600030101010101" pitchFamily="2" charset="-122"/>
            </a:endParaRPr>
          </a:p>
        </p:txBody>
      </p:sp>
      <p:sp>
        <p:nvSpPr>
          <p:cNvPr id="133126" name="内容占位符 5">
            <a:extLst>
              <a:ext uri="{FF2B5EF4-FFF2-40B4-BE49-F238E27FC236}">
                <a16:creationId xmlns:a16="http://schemas.microsoft.com/office/drawing/2014/main" id="{E7F354CC-B9A0-4038-B94A-C82B543F56BB}"/>
              </a:ext>
            </a:extLst>
          </p:cNvPr>
          <p:cNvSpPr>
            <a:spLocks noGrp="1"/>
          </p:cNvSpPr>
          <p:nvPr>
            <p:ph sz="quarter" idx="4294967295"/>
          </p:nvPr>
        </p:nvSpPr>
        <p:spPr>
          <a:xfrm>
            <a:off x="457200" y="620713"/>
            <a:ext cx="8229600" cy="4248150"/>
          </a:xfrm>
        </p:spPr>
        <p:txBody>
          <a:bodyPr/>
          <a:lstStyle/>
          <a:p>
            <a:pPr marL="319088" indent="-319088" eaLnBrk="1" hangingPunct="1">
              <a:defRPr/>
            </a:pPr>
            <a:r>
              <a:rPr lang="zh-CN" altLang="en-US" b="1" dirty="0">
                <a:solidFill>
                  <a:srgbClr val="FF0000"/>
                </a:solidFill>
                <a:effectLst>
                  <a:outerShdw blurRad="38100" dist="38100" dir="2700000" algn="tl">
                    <a:srgbClr val="000000">
                      <a:alpha val="43137"/>
                    </a:srgbClr>
                  </a:outerShdw>
                </a:effectLst>
                <a:latin typeface="黑体" pitchFamily="49" charset="-122"/>
              </a:rPr>
              <a:t>（</a:t>
            </a:r>
            <a:r>
              <a:rPr lang="en-US" altLang="zh-CN" b="1" dirty="0">
                <a:solidFill>
                  <a:srgbClr val="FF0000"/>
                </a:solidFill>
                <a:effectLst>
                  <a:outerShdw blurRad="38100" dist="38100" dir="2700000" algn="tl">
                    <a:srgbClr val="000000">
                      <a:alpha val="43137"/>
                    </a:srgbClr>
                  </a:outerShdw>
                </a:effectLst>
                <a:latin typeface="黑体" pitchFamily="49" charset="-122"/>
              </a:rPr>
              <a:t>6</a:t>
            </a:r>
            <a:r>
              <a:rPr lang="zh-CN" altLang="en-US" b="1" dirty="0">
                <a:solidFill>
                  <a:srgbClr val="FF0000"/>
                </a:solidFill>
                <a:effectLst>
                  <a:outerShdw blurRad="38100" dist="38100" dir="2700000" algn="tl">
                    <a:srgbClr val="000000">
                      <a:alpha val="43137"/>
                    </a:srgbClr>
                  </a:outerShdw>
                </a:effectLst>
                <a:latin typeface="黑体" pitchFamily="49" charset="-122"/>
              </a:rPr>
              <a:t>）总机构分摊的费用。</a:t>
            </a:r>
            <a:r>
              <a:rPr lang="zh-CN" altLang="zh-CN" dirty="0"/>
              <a:t>（只适用非居民纳税人）</a:t>
            </a:r>
            <a:br>
              <a:rPr lang="zh-CN" altLang="en-US" dirty="0">
                <a:ea typeface="宋体" pitchFamily="2" charset="-122"/>
              </a:rPr>
            </a:br>
            <a:br>
              <a:rPr lang="zh-CN" altLang="en-US" dirty="0">
                <a:ea typeface="宋体" pitchFamily="2" charset="-122"/>
              </a:rPr>
            </a:br>
            <a:endParaRPr lang="zh-CN" altLang="en-US" sz="2800" b="1" dirty="0">
              <a:ea typeface="华文仿宋" pitchFamily="2" charset="-122"/>
            </a:endParaRPr>
          </a:p>
        </p:txBody>
      </p:sp>
      <p:pic>
        <p:nvPicPr>
          <p:cNvPr id="157700" name="Picture 7" descr="http://p0.so.qhimg.com/bdr/_240_/t018bbfeb4eac8fa725.jpg">
            <a:extLst>
              <a:ext uri="{FF2B5EF4-FFF2-40B4-BE49-F238E27FC236}">
                <a16:creationId xmlns:a16="http://schemas.microsoft.com/office/drawing/2014/main" id="{07622AD5-98E6-4BB5-92C7-EEFB6437B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3644900"/>
            <a:ext cx="2200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1" name="Picture 5" descr="01">
            <a:extLst>
              <a:ext uri="{FF2B5EF4-FFF2-40B4-BE49-F238E27FC236}">
                <a16:creationId xmlns:a16="http://schemas.microsoft.com/office/drawing/2014/main" id="{DCAA47BC-FA3A-4AA7-B5B4-F4C11AF29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557338"/>
            <a:ext cx="6408737"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2" name="TextBox 5">
            <a:extLst>
              <a:ext uri="{FF2B5EF4-FFF2-40B4-BE49-F238E27FC236}">
                <a16:creationId xmlns:a16="http://schemas.microsoft.com/office/drawing/2014/main" id="{4B04B24B-BA90-4F02-9393-D4BBD6FB6133}"/>
              </a:ext>
            </a:extLst>
          </p:cNvPr>
          <p:cNvSpPr txBox="1">
            <a:spLocks noChangeArrowheads="1"/>
          </p:cNvSpPr>
          <p:nvPr/>
        </p:nvSpPr>
        <p:spPr bwMode="auto">
          <a:xfrm>
            <a:off x="533400" y="5013325"/>
            <a:ext cx="5118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r>
              <a:rPr lang="zh-CN" altLang="zh-CN" sz="2400" b="1">
                <a:solidFill>
                  <a:srgbClr val="FF0000"/>
                </a:solidFill>
              </a:rPr>
              <a:t>该费用扣除的前提：</a:t>
            </a:r>
            <a:r>
              <a:rPr lang="zh-CN" altLang="zh-CN" sz="2400" b="1">
                <a:latin typeface="楷体" panose="02010609060101010101" pitchFamily="49" charset="-122"/>
                <a:ea typeface="楷体" panose="02010609060101010101" pitchFamily="49" charset="-122"/>
              </a:rPr>
              <a:t>能提供</a:t>
            </a:r>
            <a:r>
              <a:rPr lang="zh-CN" altLang="zh-CN" sz="2400" b="1">
                <a:solidFill>
                  <a:srgbClr val="FF0000"/>
                </a:solidFill>
                <a:latin typeface="楷体" panose="02010609060101010101" pitchFamily="49" charset="-122"/>
                <a:ea typeface="楷体" panose="02010609060101010101" pitchFamily="49" charset="-122"/>
              </a:rPr>
              <a:t>总机构</a:t>
            </a:r>
            <a:r>
              <a:rPr lang="zh-CN" altLang="en-US" sz="2400" b="1">
                <a:solidFill>
                  <a:srgbClr val="FF0000"/>
                </a:solidFill>
                <a:latin typeface="楷体" panose="02010609060101010101" pitchFamily="49" charset="-122"/>
                <a:ea typeface="楷体" panose="02010609060101010101" pitchFamily="49" charset="-122"/>
              </a:rPr>
              <a:t>出具</a:t>
            </a:r>
            <a:r>
              <a:rPr lang="zh-CN" altLang="en-US" sz="2400" b="1">
                <a:latin typeface="楷体" panose="02010609060101010101" pitchFamily="49" charset="-122"/>
                <a:ea typeface="楷体" panose="02010609060101010101" pitchFamily="49" charset="-122"/>
              </a:rPr>
              <a:t>的</a:t>
            </a:r>
            <a:r>
              <a:rPr lang="zh-CN" altLang="zh-CN" sz="2400" b="1">
                <a:latin typeface="楷体" panose="02010609060101010101" pitchFamily="49" charset="-122"/>
                <a:ea typeface="楷体" panose="02010609060101010101" pitchFamily="49" charset="-122"/>
              </a:rPr>
              <a:t>费用汇集范围、定额、分配依据和方法等</a:t>
            </a:r>
            <a:r>
              <a:rPr lang="zh-CN" altLang="zh-CN" sz="2400" b="1">
                <a:solidFill>
                  <a:srgbClr val="FF0000"/>
                </a:solidFill>
                <a:latin typeface="楷体" panose="02010609060101010101" pitchFamily="49" charset="-122"/>
                <a:ea typeface="楷体" panose="02010609060101010101" pitchFamily="49" charset="-122"/>
              </a:rPr>
              <a:t>证明</a:t>
            </a:r>
            <a:r>
              <a:rPr lang="zh-CN" altLang="zh-CN" sz="2400" b="1">
                <a:latin typeface="楷体" panose="02010609060101010101" pitchFamily="49" charset="-122"/>
                <a:ea typeface="楷体" panose="02010609060101010101" pitchFamily="49" charset="-122"/>
              </a:rPr>
              <a:t>且能</a:t>
            </a:r>
            <a:r>
              <a:rPr lang="zh-CN" altLang="zh-CN" sz="2400" b="1">
                <a:solidFill>
                  <a:srgbClr val="FF0000"/>
                </a:solidFill>
                <a:latin typeface="楷体" panose="02010609060101010101" pitchFamily="49" charset="-122"/>
                <a:ea typeface="楷体" panose="02010609060101010101" pitchFamily="49" charset="-122"/>
              </a:rPr>
              <a:t>合理分摊</a:t>
            </a:r>
            <a:r>
              <a:rPr lang="zh-CN" altLang="en-US" sz="2400" b="1">
                <a:latin typeface="楷体" panose="02010609060101010101" pitchFamily="49" charset="-122"/>
                <a:ea typeface="楷体" panose="02010609060101010101" pitchFamily="49" charset="-122"/>
              </a:rPr>
              <a:t>的，据实扣除。</a:t>
            </a:r>
          </a:p>
        </p:txBody>
      </p:sp>
    </p:spTree>
  </p:cSld>
  <p:clrMapOvr>
    <a:masterClrMapping/>
  </p:clrMapOvr>
  <p:transition>
    <p:random/>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灯片编号占位符 4">
            <a:extLst>
              <a:ext uri="{FF2B5EF4-FFF2-40B4-BE49-F238E27FC236}">
                <a16:creationId xmlns:a16="http://schemas.microsoft.com/office/drawing/2014/main" id="{3280AA00-1547-48D2-A9E1-73A3FE41363F}"/>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F3D462E4-CBA0-4151-B605-DF8DF2E95862}" type="slidenum">
              <a:rPr lang="zh-CN" altLang="en-US" sz="1200" b="1">
                <a:solidFill>
                  <a:srgbClr val="FFFFFF"/>
                </a:solidFill>
                <a:ea typeface="宋体" panose="02010600030101010101" pitchFamily="2" charset="-122"/>
              </a:rPr>
              <a:pPr algn="ctr" eaLnBrk="1" hangingPunct="1">
                <a:lnSpc>
                  <a:spcPct val="80000"/>
                </a:lnSpc>
              </a:pPr>
              <a:t>154</a:t>
            </a:fld>
            <a:endParaRPr lang="en-US" altLang="zh-CN" sz="1200" b="1">
              <a:solidFill>
                <a:srgbClr val="FFFFFF"/>
              </a:solidFill>
              <a:ea typeface="宋体" panose="02010600030101010101" pitchFamily="2" charset="-122"/>
            </a:endParaRPr>
          </a:p>
        </p:txBody>
      </p:sp>
      <p:sp>
        <p:nvSpPr>
          <p:cNvPr id="158723" name="内容占位符 5">
            <a:extLst>
              <a:ext uri="{FF2B5EF4-FFF2-40B4-BE49-F238E27FC236}">
                <a16:creationId xmlns:a16="http://schemas.microsoft.com/office/drawing/2014/main" id="{C9326878-382C-4D5B-8540-5A8018BFFD92}"/>
              </a:ext>
            </a:extLst>
          </p:cNvPr>
          <p:cNvSpPr>
            <a:spLocks noGrp="1"/>
          </p:cNvSpPr>
          <p:nvPr>
            <p:ph sz="quarter" idx="4294967295"/>
          </p:nvPr>
        </p:nvSpPr>
        <p:spPr>
          <a:xfrm>
            <a:off x="457200" y="404813"/>
            <a:ext cx="8229600" cy="5849937"/>
          </a:xfrm>
        </p:spPr>
        <p:txBody>
          <a:bodyPr/>
          <a:lstStyle/>
          <a:p>
            <a:pPr marL="319088" indent="-319088" eaLnBrk="1" hangingPunct="1">
              <a:lnSpc>
                <a:spcPct val="90000"/>
              </a:lnSpc>
              <a:buFont typeface="Wingdings 2" panose="05020102010507070707" pitchFamily="18" charset="2"/>
              <a:buNone/>
            </a:pPr>
            <a:endParaRPr lang="zh-CN" altLang="en-US" sz="2800" b="1">
              <a:latin typeface="楷体" panose="02010609060101010101" pitchFamily="49" charset="-122"/>
              <a:ea typeface="楷体" panose="02010609060101010101" pitchFamily="49" charset="-122"/>
            </a:endParaRPr>
          </a:p>
          <a:p>
            <a:pPr marL="319088" indent="-319088" eaLnBrk="1" hangingPunct="1">
              <a:lnSpc>
                <a:spcPct val="90000"/>
              </a:lnSpc>
            </a:pPr>
            <a:r>
              <a:rPr lang="zh-CN" altLang="en-US" sz="2800" b="1">
                <a:latin typeface="楷体" panose="02010609060101010101" pitchFamily="49" charset="-122"/>
                <a:ea typeface="楷体" panose="02010609060101010101" pitchFamily="49" charset="-122"/>
              </a:rPr>
              <a:t>母子公司未按照独立企业之间的业务往来收取价款的，税务机关有权予以</a:t>
            </a:r>
            <a:r>
              <a:rPr lang="zh-CN" altLang="en-US" sz="2800" b="1">
                <a:solidFill>
                  <a:srgbClr val="FF0000"/>
                </a:solidFill>
                <a:latin typeface="楷体" panose="02010609060101010101" pitchFamily="49" charset="-122"/>
                <a:ea typeface="楷体" panose="02010609060101010101" pitchFamily="49" charset="-122"/>
              </a:rPr>
              <a:t>调整</a:t>
            </a:r>
            <a:r>
              <a:rPr lang="zh-CN" altLang="en-US" sz="2800" b="1">
                <a:latin typeface="楷体" panose="02010609060101010101" pitchFamily="49" charset="-122"/>
                <a:ea typeface="楷体" panose="02010609060101010101" pitchFamily="49" charset="-122"/>
              </a:rPr>
              <a:t>。</a:t>
            </a:r>
            <a:endParaRPr lang="en-US" altLang="zh-CN" sz="2800" b="1">
              <a:latin typeface="楷体" panose="02010609060101010101" pitchFamily="49" charset="-122"/>
              <a:ea typeface="楷体" panose="02010609060101010101" pitchFamily="49" charset="-122"/>
            </a:endParaRPr>
          </a:p>
          <a:p>
            <a:pPr marL="319088" indent="-319088" eaLnBrk="1" hangingPunct="1">
              <a:lnSpc>
                <a:spcPct val="90000"/>
              </a:lnSpc>
            </a:pPr>
            <a:endParaRPr lang="en-US" altLang="zh-CN" sz="2800" b="1">
              <a:latin typeface="楷体" panose="02010609060101010101" pitchFamily="49" charset="-122"/>
              <a:ea typeface="楷体" panose="02010609060101010101" pitchFamily="49" charset="-122"/>
            </a:endParaRPr>
          </a:p>
          <a:p>
            <a:pPr marL="319088" indent="-319088" eaLnBrk="1" hangingPunct="1">
              <a:lnSpc>
                <a:spcPct val="90000"/>
              </a:lnSpc>
            </a:pPr>
            <a:r>
              <a:rPr lang="zh-CN" altLang="en-US" sz="2800" b="1">
                <a:latin typeface="楷体" panose="02010609060101010101" pitchFamily="49" charset="-122"/>
                <a:ea typeface="楷体" panose="02010609060101010101" pitchFamily="49" charset="-122"/>
              </a:rPr>
              <a:t>母公司以</a:t>
            </a:r>
            <a:r>
              <a:rPr lang="zh-CN" altLang="en-US" sz="2800" b="1">
                <a:solidFill>
                  <a:srgbClr val="FF0000"/>
                </a:solidFill>
                <a:latin typeface="楷体" panose="02010609060101010101" pitchFamily="49" charset="-122"/>
                <a:ea typeface="楷体" panose="02010609060101010101" pitchFamily="49" charset="-122"/>
              </a:rPr>
              <a:t>管理费</a:t>
            </a:r>
            <a:r>
              <a:rPr lang="zh-CN" altLang="en-US" sz="2800" b="1">
                <a:latin typeface="楷体" panose="02010609060101010101" pitchFamily="49" charset="-122"/>
                <a:ea typeface="楷体" panose="02010609060101010101" pitchFamily="49" charset="-122"/>
              </a:rPr>
              <a:t>形式向子公司提取费用，子公司因此支付给母公司的管理费，</a:t>
            </a:r>
            <a:r>
              <a:rPr lang="zh-CN" altLang="en-US" sz="2800" b="1">
                <a:solidFill>
                  <a:srgbClr val="FF0000"/>
                </a:solidFill>
                <a:latin typeface="楷体" panose="02010609060101010101" pitchFamily="49" charset="-122"/>
                <a:ea typeface="楷体" panose="02010609060101010101" pitchFamily="49" charset="-122"/>
              </a:rPr>
              <a:t>不得</a:t>
            </a:r>
            <a:r>
              <a:rPr lang="zh-CN" altLang="en-US" sz="2800" b="1">
                <a:latin typeface="楷体" panose="02010609060101010101" pitchFamily="49" charset="-122"/>
                <a:ea typeface="楷体" panose="02010609060101010101" pitchFamily="49" charset="-122"/>
              </a:rPr>
              <a:t>在税前</a:t>
            </a:r>
            <a:r>
              <a:rPr lang="zh-CN" altLang="en-US" sz="2800" b="1">
                <a:solidFill>
                  <a:srgbClr val="FF0000"/>
                </a:solidFill>
                <a:latin typeface="楷体" panose="02010609060101010101" pitchFamily="49" charset="-122"/>
                <a:ea typeface="楷体" panose="02010609060101010101" pitchFamily="49" charset="-122"/>
              </a:rPr>
              <a:t>扣除</a:t>
            </a:r>
            <a:r>
              <a:rPr lang="zh-CN" altLang="en-US" sz="2800" b="1">
                <a:latin typeface="楷体" panose="02010609060101010101" pitchFamily="49" charset="-122"/>
                <a:ea typeface="楷体" panose="02010609060101010101" pitchFamily="49" charset="-122"/>
              </a:rPr>
              <a:t>。</a:t>
            </a:r>
            <a:endParaRPr lang="en-US" altLang="zh-CN" sz="2800" b="1">
              <a:latin typeface="楷体" panose="02010609060101010101" pitchFamily="49" charset="-122"/>
              <a:ea typeface="楷体" panose="02010609060101010101" pitchFamily="49" charset="-122"/>
            </a:endParaRPr>
          </a:p>
          <a:p>
            <a:pPr marL="319088" indent="-319088" eaLnBrk="1" hangingPunct="1">
              <a:lnSpc>
                <a:spcPct val="90000"/>
              </a:lnSpc>
              <a:buFont typeface="Wingdings 2" panose="05020102010507070707" pitchFamily="18" charset="2"/>
              <a:buNone/>
            </a:pPr>
            <a:endParaRPr lang="zh-CN" altLang="en-US" sz="2400" b="1">
              <a:latin typeface="楷体_GB2312" pitchFamily="1" charset="-122"/>
              <a:ea typeface="楷体_GB2312" pitchFamily="1" charset="-122"/>
            </a:endParaRPr>
          </a:p>
          <a:p>
            <a:pPr marL="319088" indent="-319088" eaLnBrk="1" hangingPunct="1">
              <a:lnSpc>
                <a:spcPct val="90000"/>
              </a:lnSpc>
            </a:pPr>
            <a:r>
              <a:rPr lang="zh-CN" altLang="en-US" sz="2400" b="1">
                <a:latin typeface="楷体" panose="02010609060101010101" pitchFamily="49" charset="-122"/>
                <a:ea typeface="楷体" panose="02010609060101010101" pitchFamily="49" charset="-122"/>
              </a:rPr>
              <a:t>子公司申报税前扣除向母公司支付的</a:t>
            </a:r>
            <a:r>
              <a:rPr lang="zh-CN" altLang="en-US" sz="2400" b="1">
                <a:solidFill>
                  <a:srgbClr val="FF0000"/>
                </a:solidFill>
                <a:latin typeface="楷体" panose="02010609060101010101" pitchFamily="49" charset="-122"/>
                <a:ea typeface="楷体" panose="02010609060101010101" pitchFamily="49" charset="-122"/>
              </a:rPr>
              <a:t>服务费用</a:t>
            </a:r>
            <a:r>
              <a:rPr lang="zh-CN" altLang="en-US" sz="2400" b="1">
                <a:latin typeface="楷体" panose="02010609060101010101" pitchFamily="49" charset="-122"/>
                <a:ea typeface="楷体" panose="02010609060101010101" pitchFamily="49" charset="-122"/>
              </a:rPr>
              <a:t>，应向主管税务机关提供与母公司签订的</a:t>
            </a:r>
            <a:r>
              <a:rPr lang="zh-CN" altLang="en-US" sz="2400" b="1">
                <a:solidFill>
                  <a:srgbClr val="FF0000"/>
                </a:solidFill>
                <a:latin typeface="楷体" panose="02010609060101010101" pitchFamily="49" charset="-122"/>
                <a:ea typeface="楷体" panose="02010609060101010101" pitchFamily="49" charset="-122"/>
              </a:rPr>
              <a:t>服务合同或者协议</a:t>
            </a:r>
            <a:r>
              <a:rPr lang="zh-CN" altLang="en-US" sz="2400" b="1">
                <a:latin typeface="楷体" panose="02010609060101010101" pitchFamily="49" charset="-122"/>
                <a:ea typeface="楷体" panose="02010609060101010101" pitchFamily="49" charset="-122"/>
              </a:rPr>
              <a:t>等与税前扣除该项费用相关的材料。不能提供相关材料的，支付的服务费用不得税前扣除。</a:t>
            </a:r>
          </a:p>
          <a:p>
            <a:pPr marL="319088" indent="-319088" eaLnBrk="1" hangingPunct="1">
              <a:lnSpc>
                <a:spcPct val="90000"/>
              </a:lnSpc>
            </a:pPr>
            <a:r>
              <a:rPr lang="zh-CN" altLang="en-US" sz="2400" b="1">
                <a:ea typeface="楷体_GB2312" pitchFamily="1" charset="-122"/>
              </a:rPr>
              <a:t> </a:t>
            </a:r>
            <a:endParaRPr lang="en-US" altLang="zh-CN" sz="2400" b="1">
              <a:ea typeface="楷体_GB2312" pitchFamily="1" charset="-122"/>
            </a:endParaRPr>
          </a:p>
          <a:p>
            <a:pPr marL="319088" indent="-319088" eaLnBrk="1" hangingPunct="1">
              <a:lnSpc>
                <a:spcPct val="90000"/>
              </a:lnSpc>
            </a:pPr>
            <a:r>
              <a:rPr lang="zh-CN" altLang="en-US" sz="2800" b="1">
                <a:ea typeface="华文仿宋" panose="02010600040101010101" pitchFamily="2" charset="-122"/>
              </a:rPr>
              <a:t>  </a:t>
            </a:r>
          </a:p>
        </p:txBody>
      </p:sp>
      <p:pic>
        <p:nvPicPr>
          <p:cNvPr id="158724" name="Picture 7" descr="http://p4.so.qhimg.com/bdr/_240_/t0107d018e800758794.jpg">
            <a:extLst>
              <a:ext uri="{FF2B5EF4-FFF2-40B4-BE49-F238E27FC236}">
                <a16:creationId xmlns:a16="http://schemas.microsoft.com/office/drawing/2014/main" id="{74193B59-FE9C-4A95-B953-CA3681399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4508500"/>
            <a:ext cx="2808288"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899FCAA-60FA-4F22-B0BC-C558B85C1849}"/>
              </a:ext>
            </a:extLst>
          </p:cNvPr>
          <p:cNvSpPr>
            <a:spLocks noGrp="1"/>
          </p:cNvSpPr>
          <p:nvPr>
            <p:ph idx="1"/>
          </p:nvPr>
        </p:nvSpPr>
        <p:spPr>
          <a:xfrm>
            <a:off x="457200" y="836613"/>
            <a:ext cx="8229600" cy="5449887"/>
          </a:xfrm>
        </p:spPr>
        <p:txBody>
          <a:bodyPr/>
          <a:lstStyle/>
          <a:p>
            <a:pPr eaLnBrk="1" hangingPunct="1">
              <a:lnSpc>
                <a:spcPct val="90000"/>
              </a:lnSpc>
              <a:defRPr/>
            </a:pPr>
            <a:r>
              <a:rPr lang="zh-CN" altLang="en-US" b="1" dirty="0">
                <a:solidFill>
                  <a:srgbClr val="FF0000"/>
                </a:solidFill>
                <a:effectLst>
                  <a:outerShdw blurRad="38100" dist="38100" dir="2700000" algn="tl">
                    <a:srgbClr val="000000">
                      <a:alpha val="43137"/>
                    </a:srgbClr>
                  </a:outerShdw>
                </a:effectLst>
                <a:latin typeface="黑体" pitchFamily="49" charset="-122"/>
              </a:rPr>
              <a:t>（</a:t>
            </a:r>
            <a:r>
              <a:rPr lang="en-US" altLang="zh-CN" b="1" dirty="0">
                <a:solidFill>
                  <a:srgbClr val="FF0000"/>
                </a:solidFill>
                <a:effectLst>
                  <a:outerShdw blurRad="38100" dist="38100" dir="2700000" algn="tl">
                    <a:srgbClr val="000000">
                      <a:alpha val="43137"/>
                    </a:srgbClr>
                  </a:outerShdw>
                </a:effectLst>
                <a:latin typeface="黑体" pitchFamily="49" charset="-122"/>
              </a:rPr>
              <a:t>7</a:t>
            </a:r>
            <a:r>
              <a:rPr lang="zh-CN" altLang="en-US" b="1" dirty="0">
                <a:solidFill>
                  <a:srgbClr val="FF0000"/>
                </a:solidFill>
                <a:effectLst>
                  <a:outerShdw blurRad="38100" dist="38100" dir="2700000" algn="tl">
                    <a:srgbClr val="000000">
                      <a:alpha val="43137"/>
                    </a:srgbClr>
                  </a:outerShdw>
                </a:effectLst>
                <a:latin typeface="黑体" pitchFamily="49" charset="-122"/>
              </a:rPr>
              <a:t>）劳动保护支出</a:t>
            </a:r>
            <a:endParaRPr lang="en-US" altLang="zh-CN" b="1" dirty="0">
              <a:solidFill>
                <a:srgbClr val="FF0000"/>
              </a:solidFill>
              <a:effectLst>
                <a:outerShdw blurRad="38100" dist="38100" dir="2700000" algn="tl">
                  <a:srgbClr val="000000">
                    <a:alpha val="43137"/>
                  </a:srgbClr>
                </a:outerShdw>
              </a:effectLst>
              <a:latin typeface="黑体" pitchFamily="49" charset="-122"/>
            </a:endParaRPr>
          </a:p>
          <a:p>
            <a:pPr eaLnBrk="1" hangingPunct="1">
              <a:lnSpc>
                <a:spcPct val="90000"/>
              </a:lnSpc>
              <a:defRPr/>
            </a:pPr>
            <a:endParaRPr lang="zh-CN" altLang="en-US" b="1" dirty="0">
              <a:solidFill>
                <a:srgbClr val="FF0000"/>
              </a:solidFill>
              <a:effectLst>
                <a:outerShdw blurRad="38100" dist="38100" dir="2700000" algn="tl">
                  <a:srgbClr val="000000">
                    <a:alpha val="43137"/>
                  </a:srgbClr>
                </a:outerShdw>
              </a:effectLst>
              <a:latin typeface="黑体" pitchFamily="49" charset="-122"/>
            </a:endParaRPr>
          </a:p>
          <a:p>
            <a:pPr eaLnBrk="1" hangingPunct="1">
              <a:lnSpc>
                <a:spcPct val="90000"/>
              </a:lnSpc>
              <a:defRPr/>
            </a:pPr>
            <a:r>
              <a:rPr lang="zh-CN" altLang="zh-CN" sz="2800" b="1" dirty="0">
                <a:latin typeface="楷体" pitchFamily="49" charset="-122"/>
                <a:ea typeface="楷体" pitchFamily="49" charset="-122"/>
              </a:rPr>
              <a:t>形式：实物形式（如：手套、防暑降温用品、工作服）</a:t>
            </a:r>
            <a:br>
              <a:rPr lang="en-US" altLang="zh-CN" sz="2800" b="1" dirty="0">
                <a:latin typeface="楷体" pitchFamily="49" charset="-122"/>
                <a:ea typeface="楷体" pitchFamily="49" charset="-122"/>
              </a:rPr>
            </a:br>
            <a:r>
              <a:rPr lang="zh-CN" altLang="zh-CN" sz="2800" b="1" dirty="0">
                <a:latin typeface="楷体" pitchFamily="49" charset="-122"/>
                <a:ea typeface="楷体" pitchFamily="49" charset="-122"/>
              </a:rPr>
              <a:t>合理（</a:t>
            </a:r>
            <a:r>
              <a:rPr lang="zh-CN" altLang="zh-CN" sz="2800" b="1" u="dbl" dirty="0">
                <a:latin typeface="楷体" pitchFamily="49" charset="-122"/>
                <a:ea typeface="楷体" pitchFamily="49" charset="-122"/>
              </a:rPr>
              <a:t>岗位、人数</a:t>
            </a:r>
            <a:r>
              <a:rPr lang="zh-CN" altLang="zh-CN" sz="2800" b="1" dirty="0">
                <a:latin typeface="楷体" pitchFamily="49" charset="-122"/>
                <a:ea typeface="楷体" pitchFamily="49" charset="-122"/>
              </a:rPr>
              <a:t>）的劳动保护支出，准予扣除。</a:t>
            </a:r>
            <a:br>
              <a:rPr lang="en-US" altLang="zh-CN" sz="2800" b="1" dirty="0">
                <a:latin typeface="楷体" pitchFamily="49" charset="-122"/>
                <a:ea typeface="楷体" pitchFamily="49" charset="-122"/>
              </a:rPr>
            </a:br>
            <a:r>
              <a:rPr lang="zh-CN" altLang="zh-CN" sz="2800" b="1" dirty="0">
                <a:latin typeface="楷体" pitchFamily="49" charset="-122"/>
                <a:ea typeface="楷体" pitchFamily="49" charset="-122"/>
              </a:rPr>
              <a:t>　　</a:t>
            </a:r>
            <a:r>
              <a:rPr lang="zh-CN" altLang="zh-CN" sz="2800" b="1" u="dbl" dirty="0">
                <a:latin typeface="楷体" pitchFamily="49" charset="-122"/>
                <a:ea typeface="楷体" pitchFamily="49" charset="-122"/>
              </a:rPr>
              <a:t>注意</a:t>
            </a:r>
            <a:r>
              <a:rPr lang="zh-CN" altLang="zh-CN" sz="2800" b="1" dirty="0">
                <a:latin typeface="楷体" pitchFamily="49" charset="-122"/>
                <a:ea typeface="楷体" pitchFamily="49" charset="-122"/>
              </a:rPr>
              <a:t>：企业根据其工作性质和特点，由企业统一制作并要求员工工作时统一着装所发生的工作服饰费，可视作劳动保护支出，准予扣除。</a:t>
            </a:r>
            <a:endParaRPr lang="en-US" altLang="zh-CN" sz="2800" b="1" dirty="0">
              <a:latin typeface="楷体" pitchFamily="49" charset="-122"/>
              <a:ea typeface="楷体" pitchFamily="49" charset="-122"/>
            </a:endParaRPr>
          </a:p>
          <a:p>
            <a:pPr eaLnBrk="1" hangingPunct="1">
              <a:lnSpc>
                <a:spcPct val="90000"/>
              </a:lnSpc>
              <a:defRPr/>
            </a:pPr>
            <a:endParaRPr lang="zh-CN" altLang="zh-CN" sz="2800" b="1" dirty="0">
              <a:latin typeface="楷体" pitchFamily="49" charset="-122"/>
              <a:ea typeface="楷体" pitchFamily="49" charset="-122"/>
            </a:endParaRPr>
          </a:p>
          <a:p>
            <a:pPr>
              <a:defRPr/>
            </a:pPr>
            <a:r>
              <a:rPr lang="zh-CN" altLang="en-US" b="1" dirty="0">
                <a:solidFill>
                  <a:srgbClr val="FF0000"/>
                </a:solidFill>
                <a:latin typeface="仿宋" pitchFamily="49" charset="-122"/>
                <a:ea typeface="仿宋" pitchFamily="49" charset="-122"/>
              </a:rPr>
              <a:t>注意：防暑降温费属于福利费，防暑降温品属于劳动保护支出</a:t>
            </a:r>
          </a:p>
        </p:txBody>
      </p:sp>
    </p:spTree>
  </p:cSld>
  <p:clrMapOvr>
    <a:masterClrMapping/>
  </p:clrMapOvr>
  <p:transition>
    <p:random/>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标题 1">
            <a:extLst>
              <a:ext uri="{FF2B5EF4-FFF2-40B4-BE49-F238E27FC236}">
                <a16:creationId xmlns:a16="http://schemas.microsoft.com/office/drawing/2014/main" id="{1325BB5C-2326-42A0-B21C-4F99698AD890}"/>
              </a:ext>
            </a:extLst>
          </p:cNvPr>
          <p:cNvSpPr>
            <a:spLocks noGrp="1"/>
          </p:cNvSpPr>
          <p:nvPr>
            <p:ph type="title" idx="4294967295"/>
          </p:nvPr>
        </p:nvSpPr>
        <p:spPr>
          <a:xfrm>
            <a:off x="460375" y="274638"/>
            <a:ext cx="8229600" cy="1143000"/>
          </a:xfrm>
          <a:solidFill>
            <a:srgbClr val="00B0F0"/>
          </a:solidFill>
        </p:spPr>
        <p:txBody>
          <a:bodyPr/>
          <a:lstStyle/>
          <a:p>
            <a:pPr eaLnBrk="1" hangingPunct="1"/>
            <a:r>
              <a:rPr lang="zh-CN" altLang="en-US" sz="2400" b="1">
                <a:ea typeface="华文仿宋" panose="02010600040101010101" pitchFamily="2" charset="-122"/>
              </a:rPr>
              <a:t>国家税务总局关于企业所得税若干税务事项衔接问题的通知</a:t>
            </a:r>
            <a:br>
              <a:rPr lang="zh-CN" altLang="en-US" sz="2400" b="1">
                <a:ea typeface="华文仿宋" panose="02010600040101010101" pitchFamily="2" charset="-122"/>
              </a:rPr>
            </a:br>
            <a:r>
              <a:rPr lang="zh-CN" altLang="en-US" sz="2400">
                <a:ea typeface="华文仿宋" panose="02010600040101010101" pitchFamily="2" charset="-122"/>
              </a:rPr>
              <a:t>国税函</a:t>
            </a:r>
            <a:r>
              <a:rPr lang="en-US" altLang="zh-CN" sz="2400">
                <a:ea typeface="华文仿宋" panose="02010600040101010101" pitchFamily="2" charset="-122"/>
              </a:rPr>
              <a:t>[2009]98</a:t>
            </a:r>
            <a:r>
              <a:rPr lang="zh-CN" altLang="en-US" sz="2400">
                <a:ea typeface="华文仿宋" panose="02010600040101010101" pitchFamily="2" charset="-122"/>
              </a:rPr>
              <a:t>号</a:t>
            </a:r>
            <a:endParaRPr lang="zh-CN" altLang="en-US">
              <a:ea typeface="华文仿宋" panose="02010600040101010101" pitchFamily="2" charset="-122"/>
            </a:endParaRPr>
          </a:p>
        </p:txBody>
      </p:sp>
      <p:sp>
        <p:nvSpPr>
          <p:cNvPr id="120835" name="内容占位符 2">
            <a:extLst>
              <a:ext uri="{FF2B5EF4-FFF2-40B4-BE49-F238E27FC236}">
                <a16:creationId xmlns:a16="http://schemas.microsoft.com/office/drawing/2014/main" id="{5FCBA61D-B6CD-4244-A060-7CC8A82424D5}"/>
              </a:ext>
            </a:extLst>
          </p:cNvPr>
          <p:cNvSpPr>
            <a:spLocks noGrp="1"/>
          </p:cNvSpPr>
          <p:nvPr>
            <p:ph sz="quarter" idx="4294967295"/>
          </p:nvPr>
        </p:nvSpPr>
        <p:spPr>
          <a:xfrm>
            <a:off x="357188" y="1600200"/>
            <a:ext cx="8501062" cy="5043488"/>
          </a:xfrm>
        </p:spPr>
        <p:txBody>
          <a:bodyPr/>
          <a:lstStyle/>
          <a:p>
            <a:pPr marL="319088" indent="-319088" eaLnBrk="1" hangingPunct="1">
              <a:defRPr/>
            </a:pPr>
            <a:r>
              <a:rPr lang="zh-CN" altLang="en-US" b="1" dirty="0">
                <a:solidFill>
                  <a:srgbClr val="FF0000"/>
                </a:solidFill>
                <a:effectLst>
                  <a:outerShdw blurRad="38100" dist="38100" dir="2700000" algn="tl">
                    <a:srgbClr val="000000">
                      <a:alpha val="43137"/>
                    </a:srgbClr>
                  </a:outerShdw>
                </a:effectLst>
                <a:latin typeface="黑体" pitchFamily="49" charset="-122"/>
              </a:rPr>
              <a:t>（</a:t>
            </a:r>
            <a:r>
              <a:rPr lang="en-US" altLang="zh-CN" b="1" dirty="0">
                <a:solidFill>
                  <a:srgbClr val="FF0000"/>
                </a:solidFill>
                <a:effectLst>
                  <a:outerShdw blurRad="38100" dist="38100" dir="2700000" algn="tl">
                    <a:srgbClr val="000000">
                      <a:alpha val="43137"/>
                    </a:srgbClr>
                  </a:outerShdw>
                </a:effectLst>
                <a:latin typeface="黑体" pitchFamily="49" charset="-122"/>
              </a:rPr>
              <a:t>8</a:t>
            </a:r>
            <a:r>
              <a:rPr lang="zh-CN" altLang="en-US" b="1" dirty="0">
                <a:solidFill>
                  <a:srgbClr val="FF0000"/>
                </a:solidFill>
                <a:effectLst>
                  <a:outerShdw blurRad="38100" dist="38100" dir="2700000" algn="tl">
                    <a:srgbClr val="000000">
                      <a:alpha val="43137"/>
                    </a:srgbClr>
                  </a:outerShdw>
                </a:effectLst>
                <a:latin typeface="黑体" pitchFamily="49" charset="-122"/>
              </a:rPr>
              <a:t>）开办费</a:t>
            </a:r>
            <a:endParaRPr lang="en-US" altLang="zh-CN" b="1" dirty="0">
              <a:solidFill>
                <a:srgbClr val="FF0000"/>
              </a:solidFill>
              <a:effectLst>
                <a:outerShdw blurRad="38100" dist="38100" dir="2700000" algn="tl">
                  <a:srgbClr val="000000">
                    <a:alpha val="43137"/>
                  </a:srgbClr>
                </a:outerShdw>
              </a:effectLst>
              <a:latin typeface="黑体" pitchFamily="49" charset="-122"/>
            </a:endParaRPr>
          </a:p>
          <a:p>
            <a:pPr marL="319088" indent="-319088" eaLnBrk="1" hangingPunct="1">
              <a:defRPr/>
            </a:pPr>
            <a:r>
              <a:rPr lang="zh-CN" altLang="en-US" sz="2800" b="1" dirty="0">
                <a:latin typeface="楷体_GB2312" pitchFamily="49" charset="-122"/>
                <a:ea typeface="楷体_GB2312" pitchFamily="49" charset="-122"/>
              </a:rPr>
              <a:t>企业可以在开始经营之日的当年一次性扣除，也可以按照新税法有关</a:t>
            </a:r>
            <a:r>
              <a:rPr lang="zh-CN" altLang="en-US" sz="2800" b="1" dirty="0">
                <a:solidFill>
                  <a:schemeClr val="folHlink"/>
                </a:solidFill>
                <a:latin typeface="楷体_GB2312" pitchFamily="49" charset="-122"/>
                <a:ea typeface="楷体_GB2312" pitchFamily="49" charset="-122"/>
              </a:rPr>
              <a:t>长期待摊费用</a:t>
            </a:r>
            <a:r>
              <a:rPr lang="zh-CN" altLang="en-US" sz="2800" b="1" dirty="0">
                <a:latin typeface="楷体_GB2312" pitchFamily="49" charset="-122"/>
                <a:ea typeface="楷体_GB2312" pitchFamily="49" charset="-122"/>
              </a:rPr>
              <a:t>的处理规定处理，但一经选定，不得改变。</a:t>
            </a:r>
            <a:endParaRPr lang="en-US" sz="2800" b="1" dirty="0">
              <a:latin typeface="楷体_GB2312" pitchFamily="49" charset="-122"/>
              <a:ea typeface="楷体_GB2312" pitchFamily="49" charset="-122"/>
            </a:endParaRPr>
          </a:p>
          <a:p>
            <a:pPr marL="319088" indent="-319088" eaLnBrk="1" hangingPunct="1">
              <a:defRPr/>
            </a:pPr>
            <a:endParaRPr lang="zh-CN" altLang="en-US" dirty="0">
              <a:ea typeface="华文仿宋" pitchFamily="2" charset="-122"/>
            </a:endParaRPr>
          </a:p>
        </p:txBody>
      </p:sp>
      <p:sp>
        <p:nvSpPr>
          <p:cNvPr id="160772" name="灯片编号占位符 5">
            <a:extLst>
              <a:ext uri="{FF2B5EF4-FFF2-40B4-BE49-F238E27FC236}">
                <a16:creationId xmlns:a16="http://schemas.microsoft.com/office/drawing/2014/main" id="{69DBCB9B-5A6C-43F6-BB55-D935D8B9343F}"/>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9B889A35-96F5-4407-A2AF-011BF0EFA2C3}" type="slidenum">
              <a:rPr lang="zh-CN" altLang="en-US" sz="1200" b="1">
                <a:solidFill>
                  <a:srgbClr val="FFFFFF"/>
                </a:solidFill>
                <a:ea typeface="宋体" panose="02010600030101010101" pitchFamily="2" charset="-122"/>
              </a:rPr>
              <a:pPr algn="ctr" eaLnBrk="1" hangingPunct="1">
                <a:lnSpc>
                  <a:spcPct val="80000"/>
                </a:lnSpc>
              </a:pPr>
              <a:t>156</a:t>
            </a:fld>
            <a:endParaRPr lang="en-US" altLang="zh-CN" sz="1200" b="1">
              <a:solidFill>
                <a:srgbClr val="FFFFFF"/>
              </a:solidFill>
              <a:ea typeface="宋体" panose="02010600030101010101" pitchFamily="2" charset="-122"/>
            </a:endParaRPr>
          </a:p>
        </p:txBody>
      </p:sp>
      <p:sp>
        <p:nvSpPr>
          <p:cNvPr id="120839" name="AutoShape 7">
            <a:extLst>
              <a:ext uri="{FF2B5EF4-FFF2-40B4-BE49-F238E27FC236}">
                <a16:creationId xmlns:a16="http://schemas.microsoft.com/office/drawing/2014/main" id="{52F41368-39C5-4EDA-8D3B-2FC7A2DCF585}"/>
              </a:ext>
            </a:extLst>
          </p:cNvPr>
          <p:cNvSpPr>
            <a:spLocks noChangeArrowheads="1"/>
          </p:cNvSpPr>
          <p:nvPr/>
        </p:nvSpPr>
        <p:spPr bwMode="auto">
          <a:xfrm>
            <a:off x="611188" y="3716338"/>
            <a:ext cx="4176712" cy="2952750"/>
          </a:xfrm>
          <a:prstGeom prst="cloudCallout">
            <a:avLst>
              <a:gd name="adj1" fmla="val 48708"/>
              <a:gd name="adj2" fmla="val -72421"/>
            </a:avLst>
          </a:prstGeom>
          <a:gradFill rotWithShape="1">
            <a:gsLst>
              <a:gs pos="0">
                <a:srgbClr val="99CC00"/>
              </a:gs>
              <a:gs pos="100000">
                <a:schemeClr val="bg1"/>
              </a:gs>
            </a:gsLst>
            <a:lin ang="5400000" scaled="1"/>
          </a:gra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r>
              <a:rPr lang="zh-CN" altLang="en-US" b="1"/>
              <a:t>条例第七十条规定：　企业所得税法第十三条第（四）项所称其他应当作为长期待摊费用的支出，自支出发生月份的次月起，分期摊销，摊销年限不得低于</a:t>
            </a:r>
            <a:r>
              <a:rPr lang="en-US" altLang="zh-CN" b="1"/>
              <a:t>3</a:t>
            </a:r>
            <a:r>
              <a:rPr lang="zh-CN" altLang="en-US" b="1"/>
              <a:t>年。</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blinds(horizontal)">
                                      <p:cBhvr>
                                        <p:cTn id="7" dur="500"/>
                                        <p:tgtEl>
                                          <p:spTgt spid="1208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0835"/>
                                        </p:tgtEl>
                                        <p:attrNameLst>
                                          <p:attrName>style.visibility</p:attrName>
                                        </p:attrNameLst>
                                      </p:cBhvr>
                                      <p:to>
                                        <p:strVal val="visible"/>
                                      </p:to>
                                    </p:set>
                                    <p:animEffect transition="in" filter="diamond(in)">
                                      <p:cBhvr>
                                        <p:cTn id="12" dur="2000"/>
                                        <p:tgtEl>
                                          <p:spTgt spid="1208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0839"/>
                                        </p:tgtEl>
                                        <p:attrNameLst>
                                          <p:attrName>style.visibility</p:attrName>
                                        </p:attrNameLst>
                                      </p:cBhvr>
                                      <p:to>
                                        <p:strVal val="visible"/>
                                      </p:to>
                                    </p:set>
                                    <p:anim to="" calcmode="lin" valueType="num">
                                      <p:cBhvr>
                                        <p:cTn id="17" dur="1" fill="hold"/>
                                        <p:tgtEl>
                                          <p:spTgt spid="12083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animBg="1" autoUpdateAnimBg="0"/>
      <p:bldP spid="120835" grpId="0" autoUpdateAnimBg="0"/>
      <p:bldP spid="120839" grpId="0" animBg="1"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a:extLst>
              <a:ext uri="{FF2B5EF4-FFF2-40B4-BE49-F238E27FC236}">
                <a16:creationId xmlns:a16="http://schemas.microsoft.com/office/drawing/2014/main" id="{2235CF21-4BC3-4C24-A5B7-A8904B0A0838}"/>
              </a:ext>
            </a:extLst>
          </p:cNvPr>
          <p:cNvSpPr>
            <a:spLocks noGrp="1"/>
          </p:cNvSpPr>
          <p:nvPr>
            <p:ph type="body" idx="4294967295"/>
          </p:nvPr>
        </p:nvSpPr>
        <p:spPr>
          <a:xfrm>
            <a:off x="457200" y="620713"/>
            <a:ext cx="8229600" cy="5665787"/>
          </a:xfrm>
        </p:spPr>
        <p:txBody>
          <a:bodyPr/>
          <a:lstStyle/>
          <a:p>
            <a:pPr eaLnBrk="1" hangingPunct="1">
              <a:lnSpc>
                <a:spcPct val="90000"/>
              </a:lnSpc>
              <a:defRPr/>
            </a:pPr>
            <a:r>
              <a:rPr lang="zh-CN" altLang="en-US" b="1" dirty="0">
                <a:solidFill>
                  <a:srgbClr val="FF0000"/>
                </a:solidFill>
                <a:effectLst>
                  <a:outerShdw blurRad="38100" dist="38100" dir="2700000" algn="tl">
                    <a:srgbClr val="000000">
                      <a:alpha val="43137"/>
                    </a:srgbClr>
                  </a:outerShdw>
                </a:effectLst>
                <a:latin typeface="黑体" pitchFamily="49" charset="-122"/>
              </a:rPr>
              <a:t>（</a:t>
            </a:r>
            <a:r>
              <a:rPr lang="en-US" altLang="zh-CN" b="1" dirty="0">
                <a:solidFill>
                  <a:srgbClr val="FF0000"/>
                </a:solidFill>
                <a:effectLst>
                  <a:outerShdw blurRad="38100" dist="38100" dir="2700000" algn="tl">
                    <a:srgbClr val="000000">
                      <a:alpha val="43137"/>
                    </a:srgbClr>
                  </a:outerShdw>
                </a:effectLst>
                <a:latin typeface="黑体" pitchFamily="49" charset="-122"/>
              </a:rPr>
              <a:t>9</a:t>
            </a:r>
            <a:r>
              <a:rPr lang="zh-CN" altLang="en-US" b="1" dirty="0">
                <a:solidFill>
                  <a:srgbClr val="FF0000"/>
                </a:solidFill>
                <a:effectLst>
                  <a:outerShdw blurRad="38100" dist="38100" dir="2700000" algn="tl">
                    <a:srgbClr val="000000">
                      <a:alpha val="43137"/>
                    </a:srgbClr>
                  </a:outerShdw>
                </a:effectLst>
                <a:latin typeface="黑体" pitchFamily="49" charset="-122"/>
              </a:rPr>
              <a:t>）租赁费</a:t>
            </a:r>
          </a:p>
          <a:p>
            <a:pPr eaLnBrk="1" hangingPunct="1">
              <a:lnSpc>
                <a:spcPct val="90000"/>
              </a:lnSpc>
              <a:defRPr/>
            </a:pPr>
            <a:r>
              <a:rPr lang="zh-CN" altLang="en-US" sz="2800" b="1" dirty="0">
                <a:latin typeface="黑体" pitchFamily="49" charset="-122"/>
              </a:rPr>
              <a:t>企业根据生产经营活动的需要租入固定资产支付的租赁费，按照以下方法扣除：</a:t>
            </a:r>
            <a:br>
              <a:rPr lang="zh-CN" altLang="en-US" sz="2800" b="1" dirty="0">
                <a:latin typeface="黑体" pitchFamily="49" charset="-122"/>
              </a:rPr>
            </a:br>
            <a:r>
              <a:rPr lang="zh-CN" altLang="en-US" sz="2800" b="1" dirty="0">
                <a:latin typeface="楷体_GB2312" pitchFamily="49" charset="-122"/>
                <a:ea typeface="楷体_GB2312" pitchFamily="49" charset="-122"/>
              </a:rPr>
              <a:t>　　</a:t>
            </a:r>
            <a:endParaRPr lang="en-US" altLang="zh-CN" sz="2800" b="1" dirty="0">
              <a:latin typeface="楷体_GB2312" pitchFamily="49" charset="-122"/>
              <a:ea typeface="楷体_GB2312" pitchFamily="49" charset="-122"/>
            </a:endParaRPr>
          </a:p>
          <a:p>
            <a:pPr eaLnBrk="1" hangingPunct="1">
              <a:lnSpc>
                <a:spcPct val="90000"/>
              </a:lnSpc>
              <a:defRPr/>
            </a:pPr>
            <a:r>
              <a:rPr lang="en-US" altLang="zh-CN" sz="2800" b="1" dirty="0">
                <a:latin typeface="楷体_GB2312" pitchFamily="49" charset="-122"/>
                <a:ea typeface="楷体_GB2312" pitchFamily="49" charset="-122"/>
              </a:rPr>
              <a:t>A.</a:t>
            </a:r>
            <a:r>
              <a:rPr lang="zh-CN" altLang="en-US" sz="2800" b="1" dirty="0">
                <a:latin typeface="楷体" pitchFamily="49" charset="-122"/>
                <a:ea typeface="楷体" pitchFamily="49" charset="-122"/>
              </a:rPr>
              <a:t>以</a:t>
            </a:r>
            <a:r>
              <a:rPr lang="zh-CN" altLang="en-US" sz="2800" b="1" dirty="0">
                <a:solidFill>
                  <a:srgbClr val="FF0000"/>
                </a:solidFill>
                <a:latin typeface="楷体" pitchFamily="49" charset="-122"/>
                <a:ea typeface="楷体" pitchFamily="49" charset="-122"/>
              </a:rPr>
              <a:t>经营租赁方</a:t>
            </a:r>
            <a:r>
              <a:rPr lang="zh-CN" altLang="en-US" sz="2800" b="1" dirty="0">
                <a:latin typeface="楷体" pitchFamily="49" charset="-122"/>
                <a:ea typeface="楷体" pitchFamily="49" charset="-122"/>
              </a:rPr>
              <a:t>式租入固定资产发生的租赁费支出，按照租赁期限</a:t>
            </a:r>
            <a:r>
              <a:rPr lang="zh-CN" altLang="en-US" sz="2800" b="1" dirty="0">
                <a:solidFill>
                  <a:srgbClr val="FF0000"/>
                </a:solidFill>
                <a:latin typeface="楷体" pitchFamily="49" charset="-122"/>
                <a:ea typeface="楷体" pitchFamily="49" charset="-122"/>
              </a:rPr>
              <a:t>均匀扣除</a:t>
            </a:r>
            <a:r>
              <a:rPr lang="zh-CN" altLang="en-US" sz="2800" b="1" dirty="0">
                <a:latin typeface="楷体" pitchFamily="49" charset="-122"/>
                <a:ea typeface="楷体" pitchFamily="49" charset="-122"/>
              </a:rPr>
              <a:t>；</a:t>
            </a:r>
            <a:br>
              <a:rPr lang="zh-CN" altLang="en-US" sz="2800" b="1" dirty="0">
                <a:latin typeface="楷体" pitchFamily="49" charset="-122"/>
                <a:ea typeface="楷体" pitchFamily="49" charset="-122"/>
              </a:rPr>
            </a:br>
            <a:r>
              <a:rPr lang="zh-CN" altLang="en-US" sz="2800" b="1" dirty="0">
                <a:latin typeface="楷体_GB2312" pitchFamily="49" charset="-122"/>
                <a:ea typeface="楷体_GB2312" pitchFamily="49" charset="-122"/>
              </a:rPr>
              <a:t>　　</a:t>
            </a:r>
            <a:endParaRPr lang="en-US" altLang="zh-CN" sz="2800" b="1" dirty="0">
              <a:latin typeface="楷体_GB2312" pitchFamily="49" charset="-122"/>
              <a:ea typeface="楷体_GB2312" pitchFamily="49" charset="-122"/>
            </a:endParaRPr>
          </a:p>
          <a:p>
            <a:pPr eaLnBrk="1" hangingPunct="1">
              <a:lnSpc>
                <a:spcPct val="90000"/>
              </a:lnSpc>
              <a:defRPr/>
            </a:pPr>
            <a:r>
              <a:rPr lang="en-US" altLang="zh-CN" sz="2800" b="1" dirty="0">
                <a:latin typeface="楷体_GB2312" pitchFamily="49" charset="-122"/>
                <a:ea typeface="楷体_GB2312" pitchFamily="49" charset="-122"/>
              </a:rPr>
              <a:t>B.</a:t>
            </a:r>
            <a:r>
              <a:rPr lang="zh-CN" altLang="en-US" sz="2800" b="1" dirty="0">
                <a:latin typeface="楷体" pitchFamily="49" charset="-122"/>
                <a:ea typeface="楷体" pitchFamily="49" charset="-122"/>
              </a:rPr>
              <a:t>以</a:t>
            </a:r>
            <a:r>
              <a:rPr lang="zh-CN" altLang="en-US" sz="2800" b="1" dirty="0">
                <a:solidFill>
                  <a:srgbClr val="FF0000"/>
                </a:solidFill>
                <a:latin typeface="楷体" pitchFamily="49" charset="-122"/>
                <a:ea typeface="楷体" pitchFamily="49" charset="-122"/>
              </a:rPr>
              <a:t>融资租赁</a:t>
            </a:r>
            <a:r>
              <a:rPr lang="zh-CN" altLang="en-US" sz="2800" b="1" dirty="0">
                <a:latin typeface="楷体" pitchFamily="49" charset="-122"/>
                <a:ea typeface="楷体" pitchFamily="49" charset="-122"/>
              </a:rPr>
              <a:t>方式租入固定资产发生的租赁费支出，按照规定构成融资租入固定资产价值的部分应当</a:t>
            </a:r>
            <a:r>
              <a:rPr lang="zh-CN" altLang="en-US" sz="2800" b="1" dirty="0">
                <a:solidFill>
                  <a:srgbClr val="FF0000"/>
                </a:solidFill>
                <a:latin typeface="楷体" pitchFamily="49" charset="-122"/>
                <a:ea typeface="楷体" pitchFamily="49" charset="-122"/>
              </a:rPr>
              <a:t>提取折旧</a:t>
            </a:r>
            <a:r>
              <a:rPr lang="zh-CN" altLang="en-US" sz="2800" b="1" dirty="0">
                <a:latin typeface="楷体" pitchFamily="49" charset="-122"/>
                <a:ea typeface="楷体" pitchFamily="49" charset="-122"/>
              </a:rPr>
              <a:t>费用，</a:t>
            </a:r>
            <a:r>
              <a:rPr lang="zh-CN" altLang="en-US" sz="2800" b="1" dirty="0">
                <a:solidFill>
                  <a:srgbClr val="FF0000"/>
                </a:solidFill>
                <a:latin typeface="楷体" pitchFamily="49" charset="-122"/>
                <a:ea typeface="楷体" pitchFamily="49" charset="-122"/>
              </a:rPr>
              <a:t>分期扣除</a:t>
            </a:r>
            <a:r>
              <a:rPr lang="zh-CN" altLang="en-US" sz="2800" b="1" dirty="0">
                <a:latin typeface="楷体" pitchFamily="49" charset="-122"/>
                <a:ea typeface="楷体" pitchFamily="49" charset="-122"/>
              </a:rPr>
              <a:t>。</a:t>
            </a:r>
          </a:p>
          <a:p>
            <a:pPr marL="0" indent="0" eaLnBrk="1" hangingPunct="1">
              <a:lnSpc>
                <a:spcPct val="90000"/>
              </a:lnSpc>
              <a:buFont typeface="Wingdings 2" panose="05020102010507070707" pitchFamily="18" charset="2"/>
              <a:buNone/>
              <a:defRPr/>
            </a:pPr>
            <a:br>
              <a:rPr lang="zh-CN" altLang="en-US" sz="2800" b="1" dirty="0">
                <a:latin typeface="楷体_GB2312" pitchFamily="49" charset="-122"/>
                <a:ea typeface="楷体_GB2312" pitchFamily="49" charset="-122"/>
              </a:rPr>
            </a:br>
            <a:endParaRPr lang="zh-CN" altLang="en-US" sz="2800" b="1" dirty="0">
              <a:latin typeface="楷体_GB2312" pitchFamily="49" charset="-122"/>
              <a:ea typeface="楷体_GB2312" pitchFamily="49" charset="-122"/>
            </a:endParaRPr>
          </a:p>
        </p:txBody>
      </p:sp>
    </p:spTree>
  </p:cSld>
  <p:clrMapOvr>
    <a:masterClrMapping/>
  </p:clrMapOvr>
  <p:transition>
    <p:random/>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a:extLst>
              <a:ext uri="{FF2B5EF4-FFF2-40B4-BE49-F238E27FC236}">
                <a16:creationId xmlns:a16="http://schemas.microsoft.com/office/drawing/2014/main" id="{76C8B47B-B88D-442E-9EBF-2CDBF5C560C3}"/>
              </a:ext>
            </a:extLst>
          </p:cNvPr>
          <p:cNvSpPr>
            <a:spLocks noGrp="1"/>
          </p:cNvSpPr>
          <p:nvPr>
            <p:ph type="body" idx="4294967295"/>
          </p:nvPr>
        </p:nvSpPr>
        <p:spPr>
          <a:xfrm>
            <a:off x="457200" y="981075"/>
            <a:ext cx="8229600" cy="5305425"/>
          </a:xfrm>
        </p:spPr>
        <p:txBody>
          <a:bodyPr/>
          <a:lstStyle/>
          <a:p>
            <a:pPr eaLnBrk="1" hangingPunct="1">
              <a:defRPr/>
            </a:pPr>
            <a:r>
              <a:rPr lang="zh-CN" altLang="en-US" b="1" dirty="0">
                <a:solidFill>
                  <a:srgbClr val="FF0000"/>
                </a:solidFill>
                <a:effectLst>
                  <a:outerShdw blurRad="38100" dist="38100" dir="2700000" algn="tl">
                    <a:srgbClr val="000000">
                      <a:alpha val="43137"/>
                    </a:srgbClr>
                  </a:outerShdw>
                </a:effectLst>
                <a:latin typeface="黑体" pitchFamily="49" charset="-122"/>
              </a:rPr>
              <a:t>（</a:t>
            </a:r>
            <a:r>
              <a:rPr lang="en-US" altLang="zh-CN" b="1" dirty="0">
                <a:solidFill>
                  <a:srgbClr val="FF0000"/>
                </a:solidFill>
                <a:effectLst>
                  <a:outerShdw blurRad="38100" dist="38100" dir="2700000" algn="tl">
                    <a:srgbClr val="000000">
                      <a:alpha val="43137"/>
                    </a:srgbClr>
                  </a:outerShdw>
                </a:effectLst>
                <a:latin typeface="黑体" pitchFamily="49" charset="-122"/>
              </a:rPr>
              <a:t>10</a:t>
            </a:r>
            <a:r>
              <a:rPr lang="zh-CN" altLang="en-US" b="1" dirty="0">
                <a:solidFill>
                  <a:srgbClr val="FF0000"/>
                </a:solidFill>
                <a:effectLst>
                  <a:outerShdw blurRad="38100" dist="38100" dir="2700000" algn="tl">
                    <a:srgbClr val="000000">
                      <a:alpha val="43137"/>
                    </a:srgbClr>
                  </a:outerShdw>
                </a:effectLst>
                <a:latin typeface="黑体" pitchFamily="49" charset="-122"/>
              </a:rPr>
              <a:t>）其他项目</a:t>
            </a:r>
            <a:br>
              <a:rPr lang="zh-CN" altLang="en-US" b="1" dirty="0">
                <a:latin typeface="楷体_GB2312" pitchFamily="49" charset="-122"/>
                <a:ea typeface="楷体_GB2312" pitchFamily="49" charset="-122"/>
              </a:rPr>
            </a:br>
            <a:r>
              <a:rPr lang="zh-CN" altLang="en-US" b="1" dirty="0">
                <a:latin typeface="楷体_GB2312" pitchFamily="49" charset="-122"/>
                <a:ea typeface="楷体_GB2312" pitchFamily="49" charset="-122"/>
              </a:rPr>
              <a:t>　　如会员费、合理的会议费、差旅费、违约金、诉讼费用等，准予扣除。</a:t>
            </a:r>
            <a:r>
              <a:rPr lang="zh-CN" altLang="en-US" dirty="0">
                <a:latin typeface="楷体_GB2312" pitchFamily="49" charset="-122"/>
                <a:ea typeface="楷体_GB2312" pitchFamily="49" charset="-122"/>
              </a:rPr>
              <a:t> </a:t>
            </a:r>
          </a:p>
        </p:txBody>
      </p:sp>
      <p:pic>
        <p:nvPicPr>
          <p:cNvPr id="162819" name="Picture 10" descr="http://p0.so.qhimg.com/bdr/_240_/t0103bae39a1622012a.jpg">
            <a:extLst>
              <a:ext uri="{FF2B5EF4-FFF2-40B4-BE49-F238E27FC236}">
                <a16:creationId xmlns:a16="http://schemas.microsoft.com/office/drawing/2014/main" id="{0A9CF9E8-545C-40FD-B93D-FF6459AB2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068638"/>
            <a:ext cx="3384550"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D0F96BD-5CAF-4111-8827-5C6E7DA5DAB2}"/>
              </a:ext>
            </a:extLst>
          </p:cNvPr>
          <p:cNvSpPr>
            <a:spLocks noGrp="1"/>
          </p:cNvSpPr>
          <p:nvPr>
            <p:ph idx="1"/>
          </p:nvPr>
        </p:nvSpPr>
        <p:spPr>
          <a:xfrm>
            <a:off x="457200" y="549275"/>
            <a:ext cx="8229600" cy="5737225"/>
          </a:xfrm>
        </p:spPr>
        <p:txBody>
          <a:bodyPr/>
          <a:lstStyle/>
          <a:p>
            <a:pPr>
              <a:defRPr/>
            </a:pPr>
            <a:r>
              <a:rPr lang="zh-CN" altLang="en-US" sz="2800" dirty="0"/>
              <a:t>（</a:t>
            </a:r>
            <a:r>
              <a:rPr lang="en-US" altLang="zh-CN" sz="2800" dirty="0"/>
              <a:t>11</a:t>
            </a:r>
            <a:r>
              <a:rPr lang="zh-CN" altLang="en-US" sz="2800" dirty="0"/>
              <a:t>）</a:t>
            </a:r>
            <a:r>
              <a:rPr lang="zh-CN" altLang="zh-CN" sz="2800" b="1" dirty="0"/>
              <a:t>以前年度发生应扣未扣支出</a:t>
            </a:r>
            <a:br>
              <a:rPr lang="en-US" altLang="zh-CN" sz="2800" dirty="0"/>
            </a:br>
            <a:r>
              <a:rPr lang="zh-CN" altLang="zh-CN" sz="2800" dirty="0"/>
              <a:t>　　</a:t>
            </a:r>
            <a:r>
              <a:rPr lang="en-US" altLang="zh-CN" sz="2800" b="1" dirty="0">
                <a:latin typeface="楷体" pitchFamily="49" charset="-122"/>
                <a:ea typeface="楷体" pitchFamily="49" charset="-122"/>
              </a:rPr>
              <a:t>1.</a:t>
            </a:r>
            <a:r>
              <a:rPr lang="zh-CN" altLang="zh-CN" sz="2800" b="1" dirty="0">
                <a:latin typeface="楷体" pitchFamily="49" charset="-122"/>
                <a:ea typeface="楷体" pitchFamily="49" charset="-122"/>
              </a:rPr>
              <a:t>以前年度实际发生的、按照税收规定应在企业所得税前扣除而未扣除或者少扣除的支出，</a:t>
            </a:r>
            <a:r>
              <a:rPr lang="zh-CN" altLang="zh-CN" sz="2800" b="1" u="dbl" dirty="0">
                <a:solidFill>
                  <a:srgbClr val="FF0000"/>
                </a:solidFill>
                <a:latin typeface="楷体" pitchFamily="49" charset="-122"/>
                <a:ea typeface="楷体" pitchFamily="49" charset="-122"/>
              </a:rPr>
              <a:t>专项申报</a:t>
            </a:r>
            <a:r>
              <a:rPr lang="zh-CN" altLang="zh-CN" sz="2800" b="1" dirty="0">
                <a:latin typeface="楷体" pitchFamily="49" charset="-122"/>
                <a:ea typeface="楷体" pitchFamily="49" charset="-122"/>
              </a:rPr>
              <a:t>及说明后，准予</a:t>
            </a:r>
            <a:r>
              <a:rPr lang="zh-CN" altLang="zh-CN" sz="2800" b="1" u="dbl" dirty="0">
                <a:solidFill>
                  <a:srgbClr val="FF0000"/>
                </a:solidFill>
                <a:latin typeface="楷体" pitchFamily="49" charset="-122"/>
                <a:ea typeface="楷体" pitchFamily="49" charset="-122"/>
              </a:rPr>
              <a:t>追补</a:t>
            </a:r>
            <a:r>
              <a:rPr lang="zh-CN" altLang="zh-CN" sz="2800" b="1" dirty="0">
                <a:latin typeface="楷体" pitchFamily="49" charset="-122"/>
                <a:ea typeface="楷体" pitchFamily="49" charset="-122"/>
              </a:rPr>
              <a:t>至该项目发生年度计算扣除，但追补确认期限</a:t>
            </a:r>
            <a:r>
              <a:rPr lang="zh-CN" altLang="zh-CN" sz="2800" b="1" u="dbl" dirty="0">
                <a:solidFill>
                  <a:srgbClr val="FF0000"/>
                </a:solidFill>
                <a:latin typeface="楷体" pitchFamily="49" charset="-122"/>
                <a:ea typeface="楷体" pitchFamily="49" charset="-122"/>
              </a:rPr>
              <a:t>不得超过</a:t>
            </a:r>
            <a:r>
              <a:rPr lang="en-US" altLang="zh-CN" sz="2800" b="1" u="dbl" dirty="0">
                <a:solidFill>
                  <a:srgbClr val="FF0000"/>
                </a:solidFill>
                <a:latin typeface="楷体" pitchFamily="49" charset="-122"/>
                <a:ea typeface="楷体" pitchFamily="49" charset="-122"/>
              </a:rPr>
              <a:t>5</a:t>
            </a:r>
            <a:r>
              <a:rPr lang="zh-CN" altLang="zh-CN" sz="2800" b="1" u="dbl" dirty="0">
                <a:solidFill>
                  <a:srgbClr val="FF0000"/>
                </a:solidFill>
                <a:latin typeface="楷体" pitchFamily="49" charset="-122"/>
                <a:ea typeface="楷体" pitchFamily="49" charset="-122"/>
              </a:rPr>
              <a:t>年</a:t>
            </a:r>
            <a:r>
              <a:rPr lang="zh-CN" altLang="zh-CN" sz="2800" b="1" dirty="0">
                <a:latin typeface="楷体" pitchFamily="49" charset="-122"/>
                <a:ea typeface="楷体" pitchFamily="49" charset="-122"/>
              </a:rPr>
              <a:t>。</a:t>
            </a:r>
            <a:br>
              <a:rPr lang="en-US" altLang="zh-CN" sz="2800" b="1" dirty="0">
                <a:latin typeface="楷体" pitchFamily="49" charset="-122"/>
                <a:ea typeface="楷体" pitchFamily="49" charset="-122"/>
              </a:rPr>
            </a:br>
            <a:r>
              <a:rPr lang="zh-CN" altLang="zh-CN" sz="2800" b="1" dirty="0"/>
              <a:t>　　</a:t>
            </a:r>
            <a:r>
              <a:rPr lang="en-US" altLang="zh-CN" sz="2800" b="1" dirty="0">
                <a:latin typeface="楷体" pitchFamily="49" charset="-122"/>
                <a:ea typeface="楷体" pitchFamily="49" charset="-122"/>
              </a:rPr>
              <a:t>2.</a:t>
            </a:r>
            <a:r>
              <a:rPr lang="zh-CN" altLang="zh-CN" sz="2800" b="1" dirty="0">
                <a:latin typeface="楷体" pitchFamily="49" charset="-122"/>
                <a:ea typeface="楷体" pitchFamily="49" charset="-122"/>
              </a:rPr>
              <a:t>上述原因多缴的税款，可在追补确认年度企业所得税应纳税款中</a:t>
            </a:r>
            <a:r>
              <a:rPr lang="zh-CN" altLang="zh-CN" sz="2800" b="1" u="dbl" dirty="0">
                <a:solidFill>
                  <a:srgbClr val="FF0000"/>
                </a:solidFill>
                <a:latin typeface="楷体" pitchFamily="49" charset="-122"/>
                <a:ea typeface="楷体" pitchFamily="49" charset="-122"/>
              </a:rPr>
              <a:t>抵扣</a:t>
            </a:r>
            <a:r>
              <a:rPr lang="zh-CN" altLang="zh-CN" sz="2800" b="1" dirty="0">
                <a:latin typeface="楷体" pitchFamily="49" charset="-122"/>
                <a:ea typeface="楷体" pitchFamily="49" charset="-122"/>
              </a:rPr>
              <a:t>，不足抵扣的，可以向以后年度递延抵扣或申请</a:t>
            </a:r>
            <a:r>
              <a:rPr lang="zh-CN" altLang="zh-CN" sz="2800" b="1" u="dbl" dirty="0">
                <a:solidFill>
                  <a:srgbClr val="FF0000"/>
                </a:solidFill>
                <a:latin typeface="楷体" pitchFamily="49" charset="-122"/>
                <a:ea typeface="楷体" pitchFamily="49" charset="-122"/>
              </a:rPr>
              <a:t>退税</a:t>
            </a:r>
            <a:r>
              <a:rPr lang="zh-CN" altLang="zh-CN" sz="2800" b="1" dirty="0">
                <a:latin typeface="楷体" pitchFamily="49" charset="-122"/>
                <a:ea typeface="楷体" pitchFamily="49" charset="-122"/>
              </a:rPr>
              <a:t>。</a:t>
            </a:r>
            <a:br>
              <a:rPr lang="en-US" altLang="zh-CN" sz="2800" b="1" dirty="0">
                <a:latin typeface="楷体" pitchFamily="49" charset="-122"/>
                <a:ea typeface="楷体" pitchFamily="49" charset="-122"/>
              </a:rPr>
            </a:br>
            <a:r>
              <a:rPr lang="zh-CN" altLang="zh-CN" sz="2800" b="1" dirty="0">
                <a:latin typeface="楷体" pitchFamily="49" charset="-122"/>
                <a:ea typeface="楷体" pitchFamily="49" charset="-122"/>
              </a:rPr>
              <a:t>　　</a:t>
            </a:r>
            <a:r>
              <a:rPr lang="en-US" altLang="zh-CN" sz="2800" b="1" dirty="0">
                <a:latin typeface="楷体" pitchFamily="49" charset="-122"/>
                <a:ea typeface="楷体" pitchFamily="49" charset="-122"/>
              </a:rPr>
              <a:t>3.</a:t>
            </a:r>
            <a:r>
              <a:rPr lang="zh-CN" altLang="zh-CN" sz="2800" b="1" dirty="0">
                <a:latin typeface="楷体" pitchFamily="49" charset="-122"/>
                <a:ea typeface="楷体" pitchFamily="49" charset="-122"/>
              </a:rPr>
              <a:t>亏损企业追补确认以前年度未在企业所得税前扣除的支出，或盈利企业经过追补确认后出现亏损的，应首先</a:t>
            </a:r>
            <a:r>
              <a:rPr lang="zh-CN" altLang="zh-CN" sz="2800" b="1" u="dbl" dirty="0">
                <a:solidFill>
                  <a:srgbClr val="FF0000"/>
                </a:solidFill>
                <a:latin typeface="楷体" pitchFamily="49" charset="-122"/>
                <a:ea typeface="楷体" pitchFamily="49" charset="-122"/>
              </a:rPr>
              <a:t>调整</a:t>
            </a:r>
            <a:r>
              <a:rPr lang="zh-CN" altLang="zh-CN" sz="2800" b="1" dirty="0">
                <a:latin typeface="楷体" pitchFamily="49" charset="-122"/>
                <a:ea typeface="楷体" pitchFamily="49" charset="-122"/>
              </a:rPr>
              <a:t>该项支出所属年度的</a:t>
            </a:r>
            <a:r>
              <a:rPr lang="zh-CN" altLang="zh-CN" sz="2800" b="1" u="dbl" dirty="0">
                <a:solidFill>
                  <a:srgbClr val="FF0000"/>
                </a:solidFill>
                <a:latin typeface="楷体" pitchFamily="49" charset="-122"/>
                <a:ea typeface="楷体" pitchFamily="49" charset="-122"/>
              </a:rPr>
              <a:t>亏损额</a:t>
            </a:r>
            <a:r>
              <a:rPr lang="zh-CN" altLang="zh-CN" sz="2800" b="1" dirty="0">
                <a:latin typeface="楷体" pitchFamily="49" charset="-122"/>
                <a:ea typeface="楷体" pitchFamily="49" charset="-122"/>
              </a:rPr>
              <a:t>，然后再按照弥补亏损的原则计算以后年度多缴的企业所得税款，并按前款规定处理。</a:t>
            </a:r>
          </a:p>
          <a:p>
            <a:pPr>
              <a:defRPr/>
            </a:pPr>
            <a:endParaRPr lang="zh-CN" altLang="en-US" dirty="0"/>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E2CBEAA-E0E0-4A37-9D3E-4F90731E68D1}"/>
              </a:ext>
            </a:extLst>
          </p:cNvPr>
          <p:cNvSpPr>
            <a:spLocks noGrp="1"/>
          </p:cNvSpPr>
          <p:nvPr>
            <p:ph idx="1"/>
          </p:nvPr>
        </p:nvSpPr>
        <p:spPr>
          <a:xfrm>
            <a:off x="107950" y="620713"/>
            <a:ext cx="8856663" cy="5665787"/>
          </a:xfrm>
        </p:spPr>
        <p:txBody>
          <a:bodyPr/>
          <a:lstStyle/>
          <a:p>
            <a:pPr>
              <a:defRPr/>
            </a:pPr>
            <a:r>
              <a:rPr lang="zh-CN" altLang="zh-CN" sz="2800" dirty="0"/>
              <a:t>【链接】混合性投资业务企业所得税处理：</a:t>
            </a:r>
            <a:br>
              <a:rPr lang="en-US" altLang="zh-CN" sz="2800" dirty="0"/>
            </a:br>
            <a:r>
              <a:rPr lang="zh-CN" altLang="zh-CN" sz="2800" dirty="0"/>
              <a:t>（</a:t>
            </a:r>
            <a:r>
              <a:rPr lang="en-US" altLang="zh-CN" sz="2800" dirty="0"/>
              <a:t>1</a:t>
            </a:r>
            <a:r>
              <a:rPr lang="zh-CN" altLang="zh-CN" sz="2800" dirty="0"/>
              <a:t>）</a:t>
            </a:r>
            <a:r>
              <a:rPr lang="zh-CN" altLang="zh-CN" sz="2800" dirty="0">
                <a:latin typeface="楷体" pitchFamily="49" charset="-122"/>
                <a:ea typeface="楷体" pitchFamily="49" charset="-122"/>
              </a:rPr>
              <a:t>企业</a:t>
            </a:r>
            <a:r>
              <a:rPr lang="zh-CN" altLang="zh-CN" sz="2800" b="1" dirty="0">
                <a:solidFill>
                  <a:srgbClr val="FF0000"/>
                </a:solidFill>
                <a:latin typeface="楷体" pitchFamily="49" charset="-122"/>
                <a:ea typeface="楷体" pitchFamily="49" charset="-122"/>
              </a:rPr>
              <a:t>混合性投资</a:t>
            </a:r>
            <a:r>
              <a:rPr lang="zh-CN" altLang="zh-CN" sz="2800" dirty="0">
                <a:latin typeface="楷体" pitchFamily="49" charset="-122"/>
                <a:ea typeface="楷体" pitchFamily="49" charset="-122"/>
              </a:rPr>
              <a:t>业务，是指兼具</a:t>
            </a:r>
            <a:r>
              <a:rPr lang="zh-CN" altLang="zh-CN" sz="2800" b="1" dirty="0">
                <a:solidFill>
                  <a:srgbClr val="FF0000"/>
                </a:solidFill>
                <a:latin typeface="楷体" pitchFamily="49" charset="-122"/>
                <a:ea typeface="楷体" pitchFamily="49" charset="-122"/>
              </a:rPr>
              <a:t>权益</a:t>
            </a:r>
            <a:r>
              <a:rPr lang="zh-CN" altLang="zh-CN" sz="2800" dirty="0">
                <a:latin typeface="楷体" pitchFamily="49" charset="-122"/>
                <a:ea typeface="楷体" pitchFamily="49" charset="-122"/>
              </a:rPr>
              <a:t>和</a:t>
            </a:r>
            <a:r>
              <a:rPr lang="zh-CN" altLang="zh-CN" sz="2800" b="1" dirty="0">
                <a:solidFill>
                  <a:srgbClr val="FF0000"/>
                </a:solidFill>
                <a:latin typeface="楷体" pitchFamily="49" charset="-122"/>
                <a:ea typeface="楷体" pitchFamily="49" charset="-122"/>
              </a:rPr>
              <a:t>债权</a:t>
            </a:r>
            <a:r>
              <a:rPr lang="zh-CN" altLang="zh-CN" sz="2800" dirty="0">
                <a:latin typeface="楷体" pitchFamily="49" charset="-122"/>
                <a:ea typeface="楷体" pitchFamily="49" charset="-122"/>
              </a:rPr>
              <a:t>双重特性的投资业务。</a:t>
            </a:r>
            <a:br>
              <a:rPr lang="en-US" altLang="zh-CN" sz="2800" dirty="0"/>
            </a:br>
            <a:r>
              <a:rPr lang="zh-CN" altLang="zh-CN" sz="2800" dirty="0"/>
              <a:t>（</a:t>
            </a:r>
            <a:r>
              <a:rPr lang="en-US" altLang="zh-CN" sz="2800" dirty="0"/>
              <a:t>2</a:t>
            </a:r>
            <a:r>
              <a:rPr lang="zh-CN" altLang="zh-CN" sz="2800" dirty="0"/>
              <a:t>）混合性投资的条件：</a:t>
            </a:r>
            <a:br>
              <a:rPr lang="en-US" altLang="zh-CN" sz="2800" dirty="0"/>
            </a:br>
            <a:r>
              <a:rPr lang="zh-CN" altLang="zh-CN" sz="2800" dirty="0"/>
              <a:t>　</a:t>
            </a:r>
            <a:r>
              <a:rPr lang="zh-CN" altLang="zh-CN" sz="2800" dirty="0">
                <a:latin typeface="楷体" pitchFamily="49" charset="-122"/>
                <a:ea typeface="楷体" pitchFamily="49" charset="-122"/>
              </a:rPr>
              <a:t>①被投资企业接受投资后，需要按投资合同或协议约定的利率定期支付</a:t>
            </a:r>
            <a:r>
              <a:rPr lang="zh-CN" altLang="zh-CN" sz="2800" b="1" u="dbl" dirty="0">
                <a:solidFill>
                  <a:srgbClr val="FF0000"/>
                </a:solidFill>
                <a:latin typeface="楷体" pitchFamily="49" charset="-122"/>
                <a:ea typeface="楷体" pitchFamily="49" charset="-122"/>
              </a:rPr>
              <a:t>利息</a:t>
            </a:r>
            <a:r>
              <a:rPr lang="zh-CN" altLang="zh-CN" sz="2800" dirty="0">
                <a:latin typeface="楷体" pitchFamily="49" charset="-122"/>
                <a:ea typeface="楷体" pitchFamily="49" charset="-122"/>
              </a:rPr>
              <a:t>（或定期支付保底利息、固定利润、固定股息，下同）；</a:t>
            </a:r>
            <a:endParaRPr lang="en-US" altLang="zh-CN" sz="2800" dirty="0">
              <a:latin typeface="楷体" pitchFamily="49" charset="-122"/>
              <a:ea typeface="楷体" pitchFamily="49" charset="-122"/>
            </a:endParaRPr>
          </a:p>
          <a:p>
            <a:pPr>
              <a:defRPr/>
            </a:pPr>
            <a:r>
              <a:rPr lang="zh-CN" altLang="en-US" sz="2400" dirty="0">
                <a:latin typeface="+mn-ea"/>
              </a:rPr>
              <a:t>也就是说，此类投资回报不与被投资企业的经营业绩挂钩，不是按企业的投资效益进行分配，也不是按投资者的股份份额取得回报。投资者没有或很少承担投资风险的一种投资，实际为企业一种融资形式。</a:t>
            </a:r>
            <a:br>
              <a:rPr lang="en-US" altLang="zh-CN" sz="2400" dirty="0">
                <a:latin typeface="+mn-ea"/>
              </a:rPr>
            </a:br>
            <a:r>
              <a:rPr lang="zh-CN" altLang="zh-CN" sz="2800" dirty="0">
                <a:latin typeface="楷体" pitchFamily="49" charset="-122"/>
                <a:ea typeface="楷体" pitchFamily="49" charset="-122"/>
              </a:rPr>
              <a:t>　</a:t>
            </a:r>
            <a:r>
              <a:rPr lang="zh-CN" altLang="zh-CN" dirty="0"/>
              <a:t></a:t>
            </a:r>
          </a:p>
          <a:p>
            <a:pPr>
              <a:defRPr/>
            </a:pPr>
            <a:endParaRPr lang="zh-CN" altLang="en-US" dirty="0"/>
          </a:p>
        </p:txBody>
      </p:sp>
    </p:spTree>
  </p:cSld>
  <p:clrMapOvr>
    <a:masterClrMapping/>
  </p:clrMapOvr>
  <p:transition>
    <p:random/>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标题 1">
            <a:extLst>
              <a:ext uri="{FF2B5EF4-FFF2-40B4-BE49-F238E27FC236}">
                <a16:creationId xmlns:a16="http://schemas.microsoft.com/office/drawing/2014/main" id="{6A3A23D5-201E-4650-8C6C-5164CA5EA1EB}"/>
              </a:ext>
            </a:extLst>
          </p:cNvPr>
          <p:cNvSpPr>
            <a:spLocks noGrp="1"/>
          </p:cNvSpPr>
          <p:nvPr>
            <p:ph type="title" idx="4294967295"/>
          </p:nvPr>
        </p:nvSpPr>
        <p:spPr>
          <a:xfrm>
            <a:off x="460375" y="0"/>
            <a:ext cx="8229600" cy="981075"/>
          </a:xfrm>
        </p:spPr>
        <p:txBody>
          <a:bodyPr/>
          <a:lstStyle/>
          <a:p>
            <a:pPr eaLnBrk="1" hangingPunct="1"/>
            <a:r>
              <a:rPr lang="zh-CN" altLang="en-US" b="1">
                <a:ea typeface="黑体" panose="02010609060101010101" pitchFamily="49" charset="-122"/>
              </a:rPr>
              <a:t>四、不得扣除的项目</a:t>
            </a:r>
          </a:p>
        </p:txBody>
      </p:sp>
      <p:sp>
        <p:nvSpPr>
          <p:cNvPr id="164867" name="灯片编号占位符 4">
            <a:extLst>
              <a:ext uri="{FF2B5EF4-FFF2-40B4-BE49-F238E27FC236}">
                <a16:creationId xmlns:a16="http://schemas.microsoft.com/office/drawing/2014/main" id="{9A83824F-5621-46C7-8E54-6D0D0D85530A}"/>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36003756-2C90-48A8-87F6-8B432457878C}" type="slidenum">
              <a:rPr lang="zh-CN" altLang="en-US" sz="1200" b="1">
                <a:solidFill>
                  <a:srgbClr val="FFFFFF"/>
                </a:solidFill>
                <a:ea typeface="宋体" panose="02010600030101010101" pitchFamily="2" charset="-122"/>
              </a:rPr>
              <a:pPr algn="ctr" eaLnBrk="1" hangingPunct="1">
                <a:lnSpc>
                  <a:spcPct val="80000"/>
                </a:lnSpc>
              </a:pPr>
              <a:t>160</a:t>
            </a:fld>
            <a:endParaRPr lang="en-US" altLang="zh-CN" sz="1200" b="1">
              <a:solidFill>
                <a:srgbClr val="FFFFFF"/>
              </a:solidFill>
              <a:ea typeface="宋体" panose="02010600030101010101" pitchFamily="2" charset="-122"/>
            </a:endParaRPr>
          </a:p>
        </p:txBody>
      </p:sp>
      <p:sp>
        <p:nvSpPr>
          <p:cNvPr id="143366" name="内容占位符 5">
            <a:extLst>
              <a:ext uri="{FF2B5EF4-FFF2-40B4-BE49-F238E27FC236}">
                <a16:creationId xmlns:a16="http://schemas.microsoft.com/office/drawing/2014/main" id="{158AB0F3-464D-499B-B0B6-54E3900F0E69}"/>
              </a:ext>
            </a:extLst>
          </p:cNvPr>
          <p:cNvSpPr>
            <a:spLocks noGrp="1"/>
          </p:cNvSpPr>
          <p:nvPr>
            <p:ph sz="quarter" idx="4294967295"/>
          </p:nvPr>
        </p:nvSpPr>
        <p:spPr>
          <a:xfrm>
            <a:off x="457200" y="1125538"/>
            <a:ext cx="8507413" cy="5129212"/>
          </a:xfrm>
        </p:spPr>
        <p:txBody>
          <a:bodyPr/>
          <a:lstStyle/>
          <a:p>
            <a:pPr marL="319088" indent="-319088" eaLnBrk="1" hangingPunct="1">
              <a:lnSpc>
                <a:spcPct val="90000"/>
              </a:lnSpc>
              <a:defRPr/>
            </a:pPr>
            <a:r>
              <a:rPr lang="zh-CN" altLang="en-US" sz="2800" b="1" dirty="0">
                <a:effectLst>
                  <a:outerShdw blurRad="38100" dist="38100" dir="2700000" algn="tl">
                    <a:srgbClr val="000000">
                      <a:alpha val="43137"/>
                    </a:srgbClr>
                  </a:outerShdw>
                </a:effectLst>
                <a:latin typeface="黑体" pitchFamily="49" charset="-122"/>
              </a:rPr>
              <a:t>在计算应纳税所得额时，下列支出不得扣除：</a:t>
            </a:r>
          </a:p>
          <a:p>
            <a:pPr marL="319088" indent="-319088" eaLnBrk="1" hangingPunct="1">
              <a:lnSpc>
                <a:spcPct val="90000"/>
              </a:lnSpc>
              <a:defRPr/>
            </a:pPr>
            <a:r>
              <a:rPr lang="en-US" altLang="zh-CN" sz="2800" b="1" dirty="0">
                <a:latin typeface="楷体" pitchFamily="49" charset="-122"/>
                <a:ea typeface="楷体" pitchFamily="49" charset="-122"/>
              </a:rPr>
              <a:t>1.</a:t>
            </a:r>
            <a:r>
              <a:rPr lang="zh-CN" altLang="en-US" sz="2800" b="1" dirty="0">
                <a:latin typeface="楷体" pitchFamily="49" charset="-122"/>
                <a:ea typeface="楷体" pitchFamily="49" charset="-122"/>
              </a:rPr>
              <a:t>向投资者支付的股息、红利等</a:t>
            </a:r>
            <a:r>
              <a:rPr lang="zh-CN" altLang="en-US" sz="2800" b="1" dirty="0">
                <a:solidFill>
                  <a:srgbClr val="FF0000"/>
                </a:solidFill>
                <a:latin typeface="楷体" pitchFamily="49" charset="-122"/>
                <a:ea typeface="楷体" pitchFamily="49" charset="-122"/>
              </a:rPr>
              <a:t>权益性投资收益</a:t>
            </a:r>
            <a:r>
              <a:rPr lang="zh-CN" altLang="en-US" sz="2800" b="1" dirty="0">
                <a:latin typeface="楷体" pitchFamily="49" charset="-122"/>
                <a:ea typeface="楷体" pitchFamily="49" charset="-122"/>
              </a:rPr>
              <a:t>款项。</a:t>
            </a:r>
          </a:p>
          <a:p>
            <a:pPr marL="319088" indent="-319088" eaLnBrk="1" hangingPunct="1">
              <a:lnSpc>
                <a:spcPct val="90000"/>
              </a:lnSpc>
              <a:defRPr/>
            </a:pPr>
            <a:r>
              <a:rPr lang="en-US" altLang="zh-CN" sz="2800" b="1" dirty="0">
                <a:latin typeface="楷体" pitchFamily="49" charset="-122"/>
                <a:ea typeface="楷体" pitchFamily="49" charset="-122"/>
              </a:rPr>
              <a:t>2.</a:t>
            </a:r>
            <a:r>
              <a:rPr lang="zh-CN" altLang="en-US" sz="2800" b="1" dirty="0">
                <a:solidFill>
                  <a:srgbClr val="FF0000"/>
                </a:solidFill>
                <a:latin typeface="楷体" pitchFamily="49" charset="-122"/>
                <a:ea typeface="楷体" pitchFamily="49" charset="-122"/>
              </a:rPr>
              <a:t>企业所得税</a:t>
            </a:r>
            <a:r>
              <a:rPr lang="zh-CN" altLang="en-US" sz="2800" b="1" dirty="0">
                <a:latin typeface="楷体" pitchFamily="49" charset="-122"/>
                <a:ea typeface="楷体" pitchFamily="49" charset="-122"/>
              </a:rPr>
              <a:t>税款。</a:t>
            </a:r>
            <a:endParaRPr lang="en-US" sz="2800" b="1" dirty="0">
              <a:latin typeface="楷体" pitchFamily="49" charset="-122"/>
              <a:ea typeface="楷体" pitchFamily="49" charset="-122"/>
            </a:endParaRPr>
          </a:p>
          <a:p>
            <a:pPr marL="319088" indent="-319088" eaLnBrk="1" hangingPunct="1">
              <a:lnSpc>
                <a:spcPct val="90000"/>
              </a:lnSpc>
              <a:defRPr/>
            </a:pPr>
            <a:r>
              <a:rPr lang="en-US" altLang="zh-CN" sz="2800" b="1" dirty="0">
                <a:latin typeface="楷体" pitchFamily="49" charset="-122"/>
                <a:ea typeface="楷体" pitchFamily="49" charset="-122"/>
              </a:rPr>
              <a:t>3.</a:t>
            </a:r>
            <a:r>
              <a:rPr lang="zh-CN" altLang="en-US" sz="2800" b="1" dirty="0">
                <a:latin typeface="楷体" pitchFamily="49" charset="-122"/>
                <a:ea typeface="楷体" pitchFamily="49" charset="-122"/>
              </a:rPr>
              <a:t>税收</a:t>
            </a:r>
            <a:r>
              <a:rPr lang="zh-CN" altLang="en-US" sz="2800" b="1" dirty="0">
                <a:solidFill>
                  <a:srgbClr val="FF0000"/>
                </a:solidFill>
                <a:latin typeface="楷体" pitchFamily="49" charset="-122"/>
                <a:ea typeface="楷体" pitchFamily="49" charset="-122"/>
              </a:rPr>
              <a:t>滞纳金</a:t>
            </a:r>
            <a:r>
              <a:rPr lang="zh-CN" altLang="en-US" sz="2800" b="1" dirty="0">
                <a:latin typeface="楷体" pitchFamily="49" charset="-122"/>
                <a:ea typeface="楷体" pitchFamily="49" charset="-122"/>
              </a:rPr>
              <a:t>，是指纳税人违反税收法规，被税务机关处以的滞纳金。</a:t>
            </a:r>
          </a:p>
          <a:p>
            <a:pPr marL="319088" indent="-319088" eaLnBrk="1" hangingPunct="1">
              <a:lnSpc>
                <a:spcPct val="90000"/>
              </a:lnSpc>
              <a:defRPr/>
            </a:pPr>
            <a:r>
              <a:rPr lang="en-US" altLang="zh-CN" sz="2800" b="1" dirty="0">
                <a:latin typeface="楷体" pitchFamily="49" charset="-122"/>
                <a:ea typeface="楷体" pitchFamily="49" charset="-122"/>
              </a:rPr>
              <a:t>4.</a:t>
            </a:r>
            <a:r>
              <a:rPr lang="zh-CN" altLang="en-US" sz="2800" b="1" dirty="0">
                <a:solidFill>
                  <a:srgbClr val="FF0000"/>
                </a:solidFill>
                <a:latin typeface="楷体" pitchFamily="49" charset="-122"/>
                <a:ea typeface="楷体" pitchFamily="49" charset="-122"/>
              </a:rPr>
              <a:t>罚金、罚款</a:t>
            </a:r>
            <a:r>
              <a:rPr lang="zh-CN" altLang="en-US" sz="2800" b="1" dirty="0">
                <a:latin typeface="楷体" pitchFamily="49" charset="-122"/>
                <a:ea typeface="楷体" pitchFamily="49" charset="-122"/>
              </a:rPr>
              <a:t>和被没收财物的损失。是指纳税人违反国家有关法律、法规规定，被有关部门处以的罚款，以及被司法机关处以的罚金和被没收财物。</a:t>
            </a:r>
          </a:p>
          <a:p>
            <a:pPr marL="319088" indent="-319088" eaLnBrk="1" hangingPunct="1">
              <a:lnSpc>
                <a:spcPct val="90000"/>
              </a:lnSpc>
              <a:defRPr/>
            </a:pPr>
            <a:r>
              <a:rPr lang="en-US" altLang="zh-CN" sz="2800" b="1" dirty="0">
                <a:latin typeface="楷体" pitchFamily="49" charset="-122"/>
                <a:ea typeface="楷体" pitchFamily="49" charset="-122"/>
              </a:rPr>
              <a:t>5.</a:t>
            </a:r>
            <a:r>
              <a:rPr lang="zh-CN" altLang="en-US" sz="2800" b="1" dirty="0">
                <a:latin typeface="楷体" pitchFamily="49" charset="-122"/>
                <a:ea typeface="楷体" pitchFamily="49" charset="-122"/>
              </a:rPr>
              <a:t>超过规定标准的</a:t>
            </a:r>
            <a:r>
              <a:rPr lang="zh-CN" altLang="en-US" sz="2800" b="1" dirty="0">
                <a:solidFill>
                  <a:srgbClr val="FF0000"/>
                </a:solidFill>
                <a:latin typeface="楷体" pitchFamily="49" charset="-122"/>
                <a:ea typeface="楷体" pitchFamily="49" charset="-122"/>
              </a:rPr>
              <a:t>捐赠支出</a:t>
            </a:r>
            <a:r>
              <a:rPr lang="zh-CN" altLang="en-US" sz="2800" b="1" dirty="0">
                <a:latin typeface="楷体" pitchFamily="49" charset="-122"/>
                <a:ea typeface="楷体" pitchFamily="49" charset="-122"/>
              </a:rPr>
              <a:t>。</a:t>
            </a:r>
          </a:p>
          <a:p>
            <a:pPr marL="319088" indent="-319088" eaLnBrk="1" hangingPunct="1">
              <a:lnSpc>
                <a:spcPct val="90000"/>
              </a:lnSpc>
              <a:defRPr/>
            </a:pPr>
            <a:r>
              <a:rPr lang="en-US" altLang="zh-CN" sz="2800" b="1" dirty="0">
                <a:latin typeface="楷体" pitchFamily="49" charset="-122"/>
                <a:ea typeface="楷体" pitchFamily="49" charset="-122"/>
              </a:rPr>
              <a:t>6.</a:t>
            </a:r>
            <a:r>
              <a:rPr lang="zh-CN" altLang="en-US" sz="2800" b="1" dirty="0">
                <a:solidFill>
                  <a:srgbClr val="FF0000"/>
                </a:solidFill>
                <a:latin typeface="楷体" pitchFamily="49" charset="-122"/>
                <a:ea typeface="楷体" pitchFamily="49" charset="-122"/>
              </a:rPr>
              <a:t>赞助支出</a:t>
            </a:r>
            <a:r>
              <a:rPr lang="zh-CN" altLang="en-US" sz="2800" b="1" dirty="0">
                <a:latin typeface="楷体" pitchFamily="49" charset="-122"/>
                <a:ea typeface="楷体" pitchFamily="49" charset="-122"/>
              </a:rPr>
              <a:t>，是指企业发生的与生产经营活动无关的各种非广告性质支出。</a:t>
            </a:r>
          </a:p>
        </p:txBody>
      </p:sp>
    </p:spTree>
  </p:cSld>
  <p:clrMapOvr>
    <a:masterClrMapping/>
  </p:clrMapOvr>
  <p:transition>
    <p:random/>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a:extLst>
              <a:ext uri="{FF2B5EF4-FFF2-40B4-BE49-F238E27FC236}">
                <a16:creationId xmlns:a16="http://schemas.microsoft.com/office/drawing/2014/main" id="{9BEAE77E-989E-4B40-80DC-966E84F04324}"/>
              </a:ext>
            </a:extLst>
          </p:cNvPr>
          <p:cNvSpPr>
            <a:spLocks noGrp="1"/>
          </p:cNvSpPr>
          <p:nvPr>
            <p:ph type="body" idx="4294967295"/>
          </p:nvPr>
        </p:nvSpPr>
        <p:spPr>
          <a:xfrm>
            <a:off x="457200" y="476250"/>
            <a:ext cx="8229600" cy="5810250"/>
          </a:xfrm>
        </p:spPr>
        <p:txBody>
          <a:bodyPr/>
          <a:lstStyle/>
          <a:p>
            <a:pPr eaLnBrk="1" hangingPunct="1">
              <a:lnSpc>
                <a:spcPct val="90000"/>
              </a:lnSpc>
            </a:pPr>
            <a:r>
              <a:rPr lang="en-US" altLang="zh-CN" sz="2400" b="1">
                <a:latin typeface="楷体_GB2312" pitchFamily="1" charset="-122"/>
                <a:ea typeface="楷体_GB2312" pitchFamily="1" charset="-122"/>
              </a:rPr>
              <a:t>7.</a:t>
            </a:r>
            <a:r>
              <a:rPr lang="zh-CN" altLang="en-US" sz="2800" b="1">
                <a:latin typeface="楷体" panose="02010609060101010101" pitchFamily="49" charset="-122"/>
                <a:ea typeface="楷体" panose="02010609060101010101" pitchFamily="49" charset="-122"/>
              </a:rPr>
              <a:t>未经核定的</a:t>
            </a:r>
            <a:r>
              <a:rPr lang="zh-CN" altLang="en-US" sz="2800" b="1">
                <a:solidFill>
                  <a:srgbClr val="FF0000"/>
                </a:solidFill>
                <a:latin typeface="楷体" panose="02010609060101010101" pitchFamily="49" charset="-122"/>
                <a:ea typeface="楷体" panose="02010609060101010101" pitchFamily="49" charset="-122"/>
              </a:rPr>
              <a:t>准备金支出</a:t>
            </a:r>
            <a:r>
              <a:rPr lang="zh-CN" altLang="en-US" sz="2800" b="1">
                <a:latin typeface="楷体" panose="02010609060101010101" pitchFamily="49" charset="-122"/>
                <a:ea typeface="楷体" panose="02010609060101010101" pitchFamily="49" charset="-122"/>
              </a:rPr>
              <a:t>。除</a:t>
            </a:r>
            <a:r>
              <a:rPr lang="zh-CN" altLang="en-US" sz="2800" b="1">
                <a:solidFill>
                  <a:srgbClr val="3333CC"/>
                </a:solidFill>
                <a:latin typeface="楷体" panose="02010609060101010101" pitchFamily="49" charset="-122"/>
                <a:ea typeface="楷体" panose="02010609060101010101" pitchFamily="49" charset="-122"/>
              </a:rPr>
              <a:t>财政部和国家税务总局核准计提</a:t>
            </a:r>
            <a:r>
              <a:rPr lang="zh-CN" altLang="en-US" sz="2800" b="1">
                <a:latin typeface="楷体" panose="02010609060101010101" pitchFamily="49" charset="-122"/>
                <a:ea typeface="楷体" panose="02010609060101010101" pitchFamily="49" charset="-122"/>
              </a:rPr>
              <a:t>的准备金可以税前扣除外，其他行业、企业计提的各项资产减值准备、风险准备等准备金均不得税前扣除</a:t>
            </a:r>
            <a:r>
              <a:rPr lang="zh-CN" altLang="en-US" sz="2400" b="1">
                <a:latin typeface="楷体" panose="02010609060101010101" pitchFamily="49" charset="-122"/>
                <a:ea typeface="楷体" panose="02010609060101010101" pitchFamily="49" charset="-122"/>
              </a:rPr>
              <a:t>。（包括企业计提的坏账准备金）</a:t>
            </a:r>
            <a:endParaRPr lang="en-US" altLang="zh-CN" sz="2400" b="1">
              <a:latin typeface="楷体" panose="02010609060101010101" pitchFamily="49" charset="-122"/>
              <a:ea typeface="楷体" panose="02010609060101010101" pitchFamily="49" charset="-122"/>
            </a:endParaRPr>
          </a:p>
          <a:p>
            <a:pPr eaLnBrk="1" hangingPunct="1">
              <a:lnSpc>
                <a:spcPct val="90000"/>
              </a:lnSpc>
            </a:pPr>
            <a:endParaRPr lang="en-US" altLang="zh-CN" sz="2800" b="1">
              <a:latin typeface="楷体" panose="02010609060101010101" pitchFamily="49" charset="-122"/>
              <a:ea typeface="楷体" panose="02010609060101010101" pitchFamily="49" charset="-122"/>
            </a:endParaRPr>
          </a:p>
          <a:p>
            <a:pPr eaLnBrk="1" hangingPunct="1">
              <a:lnSpc>
                <a:spcPct val="90000"/>
              </a:lnSpc>
            </a:pPr>
            <a:r>
              <a:rPr lang="zh-CN" altLang="en-US" sz="2400" b="1">
                <a:latin typeface="楷体" panose="02010609060101010101" pitchFamily="49" charset="-122"/>
                <a:ea typeface="楷体" panose="02010609060101010101" pitchFamily="49" charset="-122"/>
              </a:rPr>
              <a:t>（</a:t>
            </a:r>
            <a:r>
              <a:rPr lang="zh-CN" altLang="en-US" sz="2400" b="1">
                <a:solidFill>
                  <a:srgbClr val="3333CC"/>
                </a:solidFill>
                <a:latin typeface="楷体" panose="02010609060101010101" pitchFamily="49" charset="-122"/>
                <a:ea typeface="楷体" panose="02010609060101010101" pitchFamily="49" charset="-122"/>
              </a:rPr>
              <a:t>金融企业</a:t>
            </a:r>
            <a:r>
              <a:rPr lang="zh-CN" altLang="en-US" sz="2400" b="1">
                <a:latin typeface="楷体" panose="02010609060101010101" pitchFamily="49" charset="-122"/>
                <a:ea typeface="楷体" panose="02010609060101010101" pitchFamily="49" charset="-122"/>
              </a:rPr>
              <a:t>准予当年税前扣除的</a:t>
            </a:r>
            <a:r>
              <a:rPr lang="zh-CN" altLang="en-US" sz="2400" b="1">
                <a:solidFill>
                  <a:srgbClr val="FF0000"/>
                </a:solidFill>
                <a:latin typeface="楷体" panose="02010609060101010101" pitchFamily="49" charset="-122"/>
                <a:ea typeface="楷体" panose="02010609060101010101" pitchFamily="49" charset="-122"/>
              </a:rPr>
              <a:t>贷款损失准备金</a:t>
            </a:r>
            <a:r>
              <a:rPr lang="zh-CN" altLang="en-US" sz="2400" b="1">
                <a:latin typeface="楷体" panose="02010609060101010101" pitchFamily="49" charset="-122"/>
                <a:ea typeface="楷体" panose="02010609060101010101" pitchFamily="49" charset="-122"/>
              </a:rPr>
              <a:t>为贷款资产余额的</a:t>
            </a:r>
            <a:r>
              <a:rPr lang="en-US" altLang="zh-CN" sz="2400" b="1">
                <a:latin typeface="楷体" panose="02010609060101010101" pitchFamily="49" charset="-122"/>
                <a:ea typeface="楷体" panose="02010609060101010101" pitchFamily="49" charset="-122"/>
              </a:rPr>
              <a:t>1%</a:t>
            </a:r>
            <a:r>
              <a:rPr lang="zh-CN" altLang="en-US" sz="2400" b="1">
                <a:latin typeface="楷体" panose="02010609060101010101" pitchFamily="49" charset="-122"/>
                <a:ea typeface="楷体" panose="02010609060101010101" pitchFamily="49" charset="-122"/>
              </a:rPr>
              <a:t>；</a:t>
            </a:r>
            <a:r>
              <a:rPr lang="zh-CN" altLang="en-US" sz="2400" b="1">
                <a:solidFill>
                  <a:srgbClr val="3333CC"/>
                </a:solidFill>
                <a:latin typeface="楷体" panose="02010609060101010101" pitchFamily="49" charset="-122"/>
                <a:ea typeface="楷体" panose="02010609060101010101" pitchFamily="49" charset="-122"/>
              </a:rPr>
              <a:t>保险公司</a:t>
            </a:r>
            <a:r>
              <a:rPr lang="zh-CN" altLang="en-US" sz="2400" b="1">
                <a:latin typeface="楷体" panose="02010609060101010101" pitchFamily="49" charset="-122"/>
                <a:ea typeface="楷体" panose="02010609060101010101" pitchFamily="49" charset="-122"/>
              </a:rPr>
              <a:t>规定缴纳的</a:t>
            </a:r>
            <a:r>
              <a:rPr lang="zh-CN" altLang="en-US" sz="2400" b="1">
                <a:solidFill>
                  <a:srgbClr val="FF0000"/>
                </a:solidFill>
                <a:latin typeface="楷体" panose="02010609060101010101" pitchFamily="49" charset="-122"/>
                <a:ea typeface="楷体" panose="02010609060101010101" pitchFamily="49" charset="-122"/>
              </a:rPr>
              <a:t>保险保障基金</a:t>
            </a:r>
            <a:r>
              <a:rPr lang="zh-CN" altLang="en-US" sz="2400" b="1">
                <a:latin typeface="楷体" panose="02010609060101010101" pitchFamily="49" charset="-122"/>
                <a:ea typeface="楷体" panose="02010609060101010101" pitchFamily="49" charset="-122"/>
              </a:rPr>
              <a:t>、按规定提取的</a:t>
            </a:r>
            <a:r>
              <a:rPr lang="zh-CN" altLang="en-US" sz="2400" b="1">
                <a:solidFill>
                  <a:srgbClr val="FF0000"/>
                </a:solidFill>
                <a:latin typeface="楷体" panose="02010609060101010101" pitchFamily="49" charset="-122"/>
                <a:ea typeface="楷体" panose="02010609060101010101" pitchFamily="49" charset="-122"/>
              </a:rPr>
              <a:t>未到期责任准备金</a:t>
            </a:r>
            <a:r>
              <a:rPr lang="zh-CN" altLang="en-US" sz="2400" b="1">
                <a:latin typeface="楷体" panose="02010609060101010101" pitchFamily="49" charset="-122"/>
                <a:ea typeface="楷体" panose="02010609060101010101" pitchFamily="49" charset="-122"/>
              </a:rPr>
              <a:t>、</a:t>
            </a:r>
            <a:r>
              <a:rPr lang="zh-CN" altLang="en-US" sz="2400" b="1">
                <a:solidFill>
                  <a:srgbClr val="FF0000"/>
                </a:solidFill>
                <a:latin typeface="楷体" panose="02010609060101010101" pitchFamily="49" charset="-122"/>
                <a:ea typeface="楷体" panose="02010609060101010101" pitchFamily="49" charset="-122"/>
              </a:rPr>
              <a:t>寿险责任准备金</a:t>
            </a:r>
            <a:r>
              <a:rPr lang="zh-CN" altLang="en-US" sz="2400" b="1">
                <a:latin typeface="楷体" panose="02010609060101010101" pitchFamily="49" charset="-122"/>
                <a:ea typeface="楷体" panose="02010609060101010101" pitchFamily="49" charset="-122"/>
              </a:rPr>
              <a:t>、</a:t>
            </a:r>
            <a:r>
              <a:rPr lang="zh-CN" altLang="en-US" sz="2400" b="1">
                <a:solidFill>
                  <a:srgbClr val="FF0000"/>
                </a:solidFill>
                <a:latin typeface="楷体" panose="02010609060101010101" pitchFamily="49" charset="-122"/>
                <a:ea typeface="楷体" panose="02010609060101010101" pitchFamily="49" charset="-122"/>
              </a:rPr>
              <a:t>长期健康险责任准备金</a:t>
            </a:r>
            <a:r>
              <a:rPr lang="zh-CN" altLang="en-US" sz="2400" b="1">
                <a:latin typeface="楷体" panose="02010609060101010101" pitchFamily="49" charset="-122"/>
                <a:ea typeface="楷体" panose="02010609060101010101" pitchFamily="49" charset="-122"/>
              </a:rPr>
              <a:t>、</a:t>
            </a:r>
            <a:r>
              <a:rPr lang="zh-CN" altLang="en-US" sz="2400" b="1">
                <a:solidFill>
                  <a:srgbClr val="FF0000"/>
                </a:solidFill>
                <a:latin typeface="楷体" panose="02010609060101010101" pitchFamily="49" charset="-122"/>
                <a:ea typeface="楷体" panose="02010609060101010101" pitchFamily="49" charset="-122"/>
              </a:rPr>
              <a:t>未决赔款准备金</a:t>
            </a:r>
            <a:r>
              <a:rPr lang="zh-CN" altLang="en-US" sz="2400" b="1">
                <a:latin typeface="楷体" panose="02010609060101010101" pitchFamily="49" charset="-122"/>
                <a:ea typeface="楷体" panose="02010609060101010101" pitchFamily="49" charset="-122"/>
              </a:rPr>
              <a:t>、经营财政给予保费补贴的</a:t>
            </a:r>
            <a:r>
              <a:rPr lang="zh-CN" altLang="en-US" sz="2400" b="1">
                <a:solidFill>
                  <a:srgbClr val="FF0000"/>
                </a:solidFill>
                <a:latin typeface="楷体" panose="02010609060101010101" pitchFamily="49" charset="-122"/>
                <a:ea typeface="楷体" panose="02010609060101010101" pitchFamily="49" charset="-122"/>
              </a:rPr>
              <a:t>种植业险种</a:t>
            </a:r>
            <a:r>
              <a:rPr lang="zh-CN" altLang="en-US" sz="2400" b="1">
                <a:latin typeface="楷体" panose="02010609060101010101" pitchFamily="49" charset="-122"/>
                <a:ea typeface="楷体" panose="02010609060101010101" pitchFamily="49" charset="-122"/>
              </a:rPr>
              <a:t>的按不超过补贴险种当年保费收入２５％的比例计提的</a:t>
            </a:r>
            <a:r>
              <a:rPr lang="zh-CN" altLang="en-US" sz="2400" b="1">
                <a:solidFill>
                  <a:srgbClr val="FF0000"/>
                </a:solidFill>
                <a:latin typeface="楷体" panose="02010609060101010101" pitchFamily="49" charset="-122"/>
                <a:ea typeface="楷体" panose="02010609060101010101" pitchFamily="49" charset="-122"/>
              </a:rPr>
              <a:t>巨灾风险准备金</a:t>
            </a:r>
            <a:r>
              <a:rPr lang="zh-CN" altLang="en-US" sz="2400" b="1">
                <a:latin typeface="楷体" panose="02010609060101010101" pitchFamily="49" charset="-122"/>
                <a:ea typeface="楷体" panose="02010609060101010101" pitchFamily="49" charset="-122"/>
              </a:rPr>
              <a:t>；</a:t>
            </a:r>
            <a:r>
              <a:rPr lang="zh-CN" altLang="en-US" sz="2400" b="1">
                <a:solidFill>
                  <a:srgbClr val="3333CC"/>
                </a:solidFill>
                <a:latin typeface="楷体" panose="02010609060101010101" pitchFamily="49" charset="-122"/>
                <a:ea typeface="楷体" panose="02010609060101010101" pitchFamily="49" charset="-122"/>
              </a:rPr>
              <a:t>证券交易所</a:t>
            </a:r>
            <a:r>
              <a:rPr lang="zh-CN" altLang="en-US" sz="2400" b="1">
                <a:latin typeface="楷体" panose="02010609060101010101" pitchFamily="49" charset="-122"/>
                <a:ea typeface="楷体" panose="02010609060101010101" pitchFamily="49" charset="-122"/>
              </a:rPr>
              <a:t>按规定提取的</a:t>
            </a:r>
            <a:r>
              <a:rPr lang="zh-CN" altLang="en-US" sz="2400" b="1">
                <a:solidFill>
                  <a:srgbClr val="FF0000"/>
                </a:solidFill>
                <a:latin typeface="楷体" panose="02010609060101010101" pitchFamily="49" charset="-122"/>
                <a:ea typeface="楷体" panose="02010609060101010101" pitchFamily="49" charset="-122"/>
              </a:rPr>
              <a:t>证券交易所风险基金</a:t>
            </a:r>
            <a:r>
              <a:rPr lang="zh-CN" altLang="en-US" sz="2400" b="1">
                <a:latin typeface="楷体" panose="02010609060101010101" pitchFamily="49" charset="-122"/>
                <a:ea typeface="楷体" panose="02010609060101010101" pitchFamily="49" charset="-122"/>
              </a:rPr>
              <a:t>；</a:t>
            </a:r>
            <a:r>
              <a:rPr lang="zh-CN" altLang="en-US" sz="2400" b="1">
                <a:solidFill>
                  <a:srgbClr val="3333CC"/>
                </a:solidFill>
                <a:latin typeface="楷体" panose="02010609060101010101" pitchFamily="49" charset="-122"/>
                <a:ea typeface="楷体" panose="02010609060101010101" pitchFamily="49" charset="-122"/>
              </a:rPr>
              <a:t>证券登记结算公司</a:t>
            </a:r>
            <a:r>
              <a:rPr lang="zh-CN" altLang="en-US" sz="2400" b="1">
                <a:latin typeface="楷体" panose="02010609060101010101" pitchFamily="49" charset="-122"/>
                <a:ea typeface="楷体" panose="02010609060101010101" pitchFamily="49" charset="-122"/>
              </a:rPr>
              <a:t>提取的</a:t>
            </a:r>
            <a:r>
              <a:rPr lang="zh-CN" altLang="en-US" sz="2400" b="1">
                <a:solidFill>
                  <a:srgbClr val="FF0000"/>
                </a:solidFill>
                <a:latin typeface="楷体" panose="02010609060101010101" pitchFamily="49" charset="-122"/>
                <a:ea typeface="楷体" panose="02010609060101010101" pitchFamily="49" charset="-122"/>
              </a:rPr>
              <a:t>证券结算风险基金</a:t>
            </a:r>
            <a:r>
              <a:rPr lang="zh-CN" altLang="en-US" sz="2400" b="1">
                <a:latin typeface="楷体" panose="02010609060101010101" pitchFamily="49" charset="-122"/>
                <a:ea typeface="楷体" panose="02010609060101010101" pitchFamily="49" charset="-122"/>
              </a:rPr>
              <a:t>；</a:t>
            </a:r>
            <a:r>
              <a:rPr lang="zh-CN" altLang="en-US" sz="2400" b="1">
                <a:solidFill>
                  <a:srgbClr val="3333CC"/>
                </a:solidFill>
                <a:latin typeface="楷体" panose="02010609060101010101" pitchFamily="49" charset="-122"/>
                <a:ea typeface="楷体" panose="02010609060101010101" pitchFamily="49" charset="-122"/>
              </a:rPr>
              <a:t>证券公司</a:t>
            </a:r>
            <a:r>
              <a:rPr lang="zh-CN" altLang="en-US" sz="2400" b="1">
                <a:latin typeface="楷体" panose="02010609060101010101" pitchFamily="49" charset="-122"/>
                <a:ea typeface="楷体" panose="02010609060101010101" pitchFamily="49" charset="-122"/>
              </a:rPr>
              <a:t>按规定缴纳的</a:t>
            </a:r>
            <a:r>
              <a:rPr lang="zh-CN" altLang="en-US" sz="2400" b="1">
                <a:solidFill>
                  <a:srgbClr val="FF0000"/>
                </a:solidFill>
                <a:latin typeface="楷体" panose="02010609060101010101" pitchFamily="49" charset="-122"/>
                <a:ea typeface="楷体" panose="02010609060101010101" pitchFamily="49" charset="-122"/>
              </a:rPr>
              <a:t>证券投资者保护基金</a:t>
            </a:r>
            <a:r>
              <a:rPr lang="zh-CN" altLang="en-US" sz="2400" b="1">
                <a:latin typeface="楷体" panose="02010609060101010101" pitchFamily="49" charset="-122"/>
                <a:ea typeface="楷体" panose="02010609060101010101" pitchFamily="49" charset="-122"/>
              </a:rPr>
              <a:t>；按规定提取或缴纳的</a:t>
            </a:r>
            <a:r>
              <a:rPr lang="zh-CN" altLang="en-US" sz="2400" b="1">
                <a:solidFill>
                  <a:srgbClr val="3333CC"/>
                </a:solidFill>
                <a:latin typeface="楷体" panose="02010609060101010101" pitchFamily="49" charset="-122"/>
                <a:ea typeface="楷体" panose="02010609060101010101" pitchFamily="49" charset="-122"/>
              </a:rPr>
              <a:t>期货交易所</a:t>
            </a:r>
            <a:r>
              <a:rPr lang="zh-CN" altLang="en-US" sz="2400" b="1">
                <a:latin typeface="楷体" panose="02010609060101010101" pitchFamily="49" charset="-122"/>
                <a:ea typeface="楷体" panose="02010609060101010101" pitchFamily="49" charset="-122"/>
              </a:rPr>
              <a:t>风险准备金 、期货公司风险准备金 、期货投资者保障基金 ）</a:t>
            </a:r>
            <a:endParaRPr lang="en-US" altLang="zh-CN" sz="2400" b="1">
              <a:latin typeface="楷体" panose="02010609060101010101" pitchFamily="49" charset="-122"/>
              <a:ea typeface="楷体" panose="02010609060101010101" pitchFamily="49" charset="-122"/>
            </a:endParaRPr>
          </a:p>
        </p:txBody>
      </p:sp>
    </p:spTree>
  </p:cSld>
  <p:clrMapOvr>
    <a:masterClrMapping/>
  </p:clrMapOvr>
  <p:transition>
    <p:random/>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内容占位符 2">
            <a:extLst>
              <a:ext uri="{FF2B5EF4-FFF2-40B4-BE49-F238E27FC236}">
                <a16:creationId xmlns:a16="http://schemas.microsoft.com/office/drawing/2014/main" id="{B5064177-5E6B-45FA-BB1F-0D3EF2168943}"/>
              </a:ext>
            </a:extLst>
          </p:cNvPr>
          <p:cNvSpPr>
            <a:spLocks noGrp="1"/>
          </p:cNvSpPr>
          <p:nvPr>
            <p:ph idx="1"/>
          </p:nvPr>
        </p:nvSpPr>
        <p:spPr>
          <a:xfrm>
            <a:off x="457200" y="1052513"/>
            <a:ext cx="8229600" cy="5233987"/>
          </a:xfrm>
        </p:spPr>
        <p:txBody>
          <a:bodyPr/>
          <a:lstStyle/>
          <a:p>
            <a:pPr eaLnBrk="1" hangingPunct="1">
              <a:lnSpc>
                <a:spcPct val="90000"/>
              </a:lnSpc>
            </a:pPr>
            <a:r>
              <a:rPr lang="en-US" altLang="zh-CN" b="1">
                <a:latin typeface="楷体" panose="02010609060101010101" pitchFamily="49" charset="-122"/>
                <a:ea typeface="楷体" panose="02010609060101010101" pitchFamily="49" charset="-122"/>
              </a:rPr>
              <a:t>8.</a:t>
            </a:r>
            <a:r>
              <a:rPr lang="zh-CN" altLang="en-US" b="1">
                <a:latin typeface="楷体" panose="02010609060101010101" pitchFamily="49" charset="-122"/>
                <a:ea typeface="楷体" panose="02010609060101010101" pitchFamily="49" charset="-122"/>
              </a:rPr>
              <a:t>企业之间支付的</a:t>
            </a:r>
            <a:r>
              <a:rPr lang="zh-CN" altLang="en-US" b="1">
                <a:solidFill>
                  <a:srgbClr val="FF0000"/>
                </a:solidFill>
                <a:latin typeface="楷体" panose="02010609060101010101" pitchFamily="49" charset="-122"/>
                <a:ea typeface="楷体" panose="02010609060101010101" pitchFamily="49" charset="-122"/>
              </a:rPr>
              <a:t>管理费</a:t>
            </a:r>
            <a:r>
              <a:rPr lang="zh-CN" altLang="en-US" b="1">
                <a:latin typeface="楷体" panose="02010609060101010101" pitchFamily="49" charset="-122"/>
                <a:ea typeface="楷体" panose="02010609060101010101" pitchFamily="49" charset="-122"/>
              </a:rPr>
              <a:t>、企业内营业机构之间支付的</a:t>
            </a:r>
            <a:r>
              <a:rPr lang="zh-CN" altLang="en-US" b="1">
                <a:solidFill>
                  <a:srgbClr val="FF0000"/>
                </a:solidFill>
                <a:latin typeface="楷体" panose="02010609060101010101" pitchFamily="49" charset="-122"/>
                <a:ea typeface="楷体" panose="02010609060101010101" pitchFamily="49" charset="-122"/>
              </a:rPr>
              <a:t>租金和特许权使用费</a:t>
            </a:r>
            <a:r>
              <a:rPr lang="zh-CN" altLang="en-US" b="1">
                <a:latin typeface="楷体" panose="02010609060101010101" pitchFamily="49" charset="-122"/>
                <a:ea typeface="楷体" panose="02010609060101010101" pitchFamily="49" charset="-122"/>
              </a:rPr>
              <a:t>，以及非银行企业内营业机构之间支付的</a:t>
            </a:r>
            <a:r>
              <a:rPr lang="zh-CN" altLang="en-US" b="1">
                <a:solidFill>
                  <a:srgbClr val="FF0000"/>
                </a:solidFill>
                <a:latin typeface="楷体" panose="02010609060101010101" pitchFamily="49" charset="-122"/>
                <a:ea typeface="楷体" panose="02010609060101010101" pitchFamily="49" charset="-122"/>
              </a:rPr>
              <a:t>利息</a:t>
            </a:r>
            <a:r>
              <a:rPr lang="zh-CN" altLang="en-US" b="1">
                <a:latin typeface="楷体" panose="02010609060101010101" pitchFamily="49" charset="-122"/>
                <a:ea typeface="楷体" panose="02010609060101010101" pitchFamily="49" charset="-122"/>
              </a:rPr>
              <a:t>，不得扣除。</a:t>
            </a:r>
          </a:p>
          <a:p>
            <a:pPr eaLnBrk="1" hangingPunct="1">
              <a:lnSpc>
                <a:spcPct val="90000"/>
              </a:lnSpc>
            </a:pPr>
            <a:r>
              <a:rPr lang="en-US" altLang="zh-CN" b="1">
                <a:latin typeface="楷体" panose="02010609060101010101" pitchFamily="49" charset="-122"/>
                <a:ea typeface="楷体" panose="02010609060101010101" pitchFamily="49" charset="-122"/>
              </a:rPr>
              <a:t>9.</a:t>
            </a:r>
            <a:r>
              <a:rPr lang="zh-CN" altLang="en-US" b="1">
                <a:latin typeface="楷体" panose="02010609060101010101" pitchFamily="49" charset="-122"/>
                <a:ea typeface="楷体" panose="02010609060101010101" pitchFamily="49" charset="-122"/>
              </a:rPr>
              <a:t>与取得收入无关的其他支出。</a:t>
            </a:r>
            <a:endParaRPr lang="zh-CN" altLang="en-US">
              <a:latin typeface="楷体" panose="02010609060101010101" pitchFamily="49" charset="-122"/>
              <a:ea typeface="楷体" panose="02010609060101010101" pitchFamily="49" charset="-122"/>
            </a:endParaRPr>
          </a:p>
          <a:p>
            <a:endParaRPr lang="zh-CN" altLang="en-US"/>
          </a:p>
        </p:txBody>
      </p:sp>
      <p:pic>
        <p:nvPicPr>
          <p:cNvPr id="166915" name="Picture 4" descr="http://p1.so.qhimg.com/bdr/_240_/t016c456b50ccaff2c6.jpg">
            <a:extLst>
              <a:ext uri="{FF2B5EF4-FFF2-40B4-BE49-F238E27FC236}">
                <a16:creationId xmlns:a16="http://schemas.microsoft.com/office/drawing/2014/main" id="{FE2F4C43-1D11-48FF-82FA-D98804874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933825"/>
            <a:ext cx="2828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1694EEB-E121-4934-9D32-19150BABAD29}"/>
              </a:ext>
            </a:extLst>
          </p:cNvPr>
          <p:cNvSpPr>
            <a:spLocks noGrp="1"/>
          </p:cNvSpPr>
          <p:nvPr>
            <p:ph idx="1"/>
          </p:nvPr>
        </p:nvSpPr>
        <p:spPr>
          <a:xfrm>
            <a:off x="457200" y="404813"/>
            <a:ext cx="8229600" cy="5881687"/>
          </a:xfrm>
        </p:spPr>
        <p:txBody>
          <a:bodyPr/>
          <a:lstStyle/>
          <a:p>
            <a:r>
              <a:rPr lang="en-US" altLang="zh-CN"/>
              <a:t>【</a:t>
            </a:r>
            <a:r>
              <a:rPr lang="zh-CN" altLang="en-US"/>
              <a:t>典型例题</a:t>
            </a:r>
            <a:r>
              <a:rPr lang="en-US" altLang="zh-CN"/>
              <a:t>1】</a:t>
            </a:r>
          </a:p>
          <a:p>
            <a:r>
              <a:rPr lang="zh-CN" altLang="en-US"/>
              <a:t>　　下列各项中，在计算企业所得税应纳税所得额时不得扣除的有（　）。</a:t>
            </a:r>
          </a:p>
          <a:p>
            <a:r>
              <a:rPr lang="zh-CN" altLang="en-US"/>
              <a:t>　　</a:t>
            </a:r>
            <a:r>
              <a:rPr lang="en-US" altLang="zh-CN"/>
              <a:t>A.</a:t>
            </a:r>
            <a:r>
              <a:rPr lang="zh-CN" altLang="en-US"/>
              <a:t>企业之间支付的管理费</a:t>
            </a:r>
          </a:p>
          <a:p>
            <a:r>
              <a:rPr lang="zh-CN" altLang="en-US"/>
              <a:t>　　</a:t>
            </a:r>
            <a:r>
              <a:rPr lang="en-US" altLang="zh-CN"/>
              <a:t>B.</a:t>
            </a:r>
            <a:r>
              <a:rPr lang="zh-CN" altLang="en-US"/>
              <a:t>企业内营业机构之间支付的租金</a:t>
            </a:r>
          </a:p>
          <a:p>
            <a:r>
              <a:rPr lang="zh-CN" altLang="en-US"/>
              <a:t>　　</a:t>
            </a:r>
            <a:r>
              <a:rPr lang="en-US" altLang="zh-CN"/>
              <a:t>C.</a:t>
            </a:r>
            <a:r>
              <a:rPr lang="zh-CN" altLang="en-US"/>
              <a:t>企业向投资者支付的股息</a:t>
            </a:r>
          </a:p>
          <a:p>
            <a:r>
              <a:rPr lang="zh-CN" altLang="en-US"/>
              <a:t>　　</a:t>
            </a:r>
            <a:r>
              <a:rPr lang="en-US" altLang="zh-CN"/>
              <a:t>D.</a:t>
            </a:r>
            <a:r>
              <a:rPr lang="zh-CN" altLang="en-US"/>
              <a:t>银行企业内营业机构之间支付的利息</a:t>
            </a:r>
            <a:endParaRPr lang="en-US" altLang="zh-CN"/>
          </a:p>
          <a:p>
            <a:r>
              <a:rPr lang="en-US" altLang="zh-CN"/>
              <a:t>『</a:t>
            </a:r>
            <a:r>
              <a:rPr lang="zh-CN" altLang="en-US"/>
              <a:t>正确答案</a:t>
            </a:r>
            <a:r>
              <a:rPr lang="en-US" altLang="zh-CN"/>
              <a:t>』ABC</a:t>
            </a:r>
          </a:p>
          <a:p>
            <a:r>
              <a:rPr lang="en-US" altLang="zh-CN"/>
              <a:t>『</a:t>
            </a:r>
            <a:r>
              <a:rPr lang="zh-CN" altLang="en-US"/>
              <a:t>答案解析</a:t>
            </a:r>
            <a:r>
              <a:rPr lang="en-US" altLang="zh-CN"/>
              <a:t>』</a:t>
            </a:r>
            <a:r>
              <a:rPr lang="zh-CN" altLang="en-US"/>
              <a:t>选项</a:t>
            </a:r>
            <a:r>
              <a:rPr lang="en-US" altLang="zh-CN"/>
              <a:t>D</a:t>
            </a:r>
            <a:r>
              <a:rPr lang="zh-CN" altLang="en-US"/>
              <a:t>，是允许税前扣除的。</a:t>
            </a:r>
          </a:p>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内容占位符 2">
            <a:extLst>
              <a:ext uri="{FF2B5EF4-FFF2-40B4-BE49-F238E27FC236}">
                <a16:creationId xmlns:a16="http://schemas.microsoft.com/office/drawing/2014/main" id="{FB69040A-CD23-43C4-B4AB-D28229A98B70}"/>
              </a:ext>
            </a:extLst>
          </p:cNvPr>
          <p:cNvSpPr>
            <a:spLocks noGrp="1"/>
          </p:cNvSpPr>
          <p:nvPr>
            <p:ph idx="1"/>
          </p:nvPr>
        </p:nvSpPr>
        <p:spPr>
          <a:xfrm>
            <a:off x="457200" y="620713"/>
            <a:ext cx="8229600" cy="5665787"/>
          </a:xfrm>
        </p:spPr>
        <p:txBody>
          <a:bodyPr/>
          <a:lstStyle/>
          <a:p>
            <a:r>
              <a:rPr lang="zh-CN" altLang="en-US"/>
              <a:t>下列各项支出，可在企业所得税前扣除的是（　）。</a:t>
            </a:r>
          </a:p>
          <a:p>
            <a:r>
              <a:rPr lang="zh-CN" altLang="en-US"/>
              <a:t>　</a:t>
            </a:r>
            <a:r>
              <a:rPr lang="en-US" altLang="zh-CN"/>
              <a:t>A.</a:t>
            </a:r>
            <a:r>
              <a:rPr lang="zh-CN" altLang="en-US"/>
              <a:t>企业之间支付的管理费用</a:t>
            </a:r>
          </a:p>
          <a:p>
            <a:r>
              <a:rPr lang="zh-CN" altLang="en-US"/>
              <a:t>　</a:t>
            </a:r>
            <a:r>
              <a:rPr lang="en-US" altLang="zh-CN"/>
              <a:t>B.</a:t>
            </a:r>
            <a:r>
              <a:rPr lang="zh-CN" altLang="en-US"/>
              <a:t>非银行企业内营业机构之间支付的利息</a:t>
            </a:r>
          </a:p>
          <a:p>
            <a:r>
              <a:rPr lang="zh-CN" altLang="en-US"/>
              <a:t>　</a:t>
            </a:r>
            <a:r>
              <a:rPr lang="en-US" altLang="zh-CN"/>
              <a:t>C.</a:t>
            </a:r>
            <a:r>
              <a:rPr lang="zh-CN" altLang="en-US"/>
              <a:t>企业依据法律规定提取的环境保护专项资金</a:t>
            </a:r>
          </a:p>
          <a:p>
            <a:r>
              <a:rPr lang="zh-CN" altLang="en-US"/>
              <a:t>　</a:t>
            </a:r>
            <a:r>
              <a:rPr lang="en-US" altLang="zh-CN"/>
              <a:t>D.</a:t>
            </a:r>
            <a:r>
              <a:rPr lang="zh-CN" altLang="en-US"/>
              <a:t>烟草企业的烟草广告费和烟草宣传费</a:t>
            </a:r>
          </a:p>
          <a:p>
            <a:r>
              <a:rPr lang="en-US" altLang="zh-CN"/>
              <a:t>『</a:t>
            </a:r>
            <a:r>
              <a:rPr lang="zh-CN" altLang="en-US"/>
              <a:t>正确答案</a:t>
            </a:r>
            <a:r>
              <a:rPr lang="en-US" altLang="zh-CN"/>
              <a:t>』C</a:t>
            </a:r>
            <a:endParaRPr lang="zh-CN" altLang="en-US"/>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5D72E0B-637C-425C-B5BC-ABB96D5DB83E}"/>
              </a:ext>
            </a:extLst>
          </p:cNvPr>
          <p:cNvSpPr>
            <a:spLocks noGrp="1"/>
          </p:cNvSpPr>
          <p:nvPr>
            <p:ph idx="1"/>
          </p:nvPr>
        </p:nvSpPr>
        <p:spPr>
          <a:xfrm>
            <a:off x="457200" y="620713"/>
            <a:ext cx="8229600" cy="5665787"/>
          </a:xfrm>
        </p:spPr>
        <p:txBody>
          <a:bodyPr/>
          <a:lstStyle/>
          <a:p>
            <a:pPr>
              <a:defRPr/>
            </a:pPr>
            <a:r>
              <a:rPr lang="zh-CN" altLang="zh-CN" dirty="0">
                <a:latin typeface="楷体" pitchFamily="49" charset="-122"/>
                <a:ea typeface="楷体" pitchFamily="49" charset="-122"/>
              </a:rPr>
              <a:t>②有明确的投资期限或特定的投资条件，并在投资期满或者满足特定投资条件后，被投资企业需要</a:t>
            </a:r>
            <a:r>
              <a:rPr lang="zh-CN" altLang="zh-CN" b="1" dirty="0">
                <a:solidFill>
                  <a:srgbClr val="FF0000"/>
                </a:solidFill>
                <a:latin typeface="楷体" pitchFamily="49" charset="-122"/>
                <a:ea typeface="楷体" pitchFamily="49" charset="-122"/>
              </a:rPr>
              <a:t>赎回投资</a:t>
            </a:r>
            <a:r>
              <a:rPr lang="zh-CN" altLang="zh-CN" dirty="0">
                <a:latin typeface="楷体" pitchFamily="49" charset="-122"/>
                <a:ea typeface="楷体" pitchFamily="49" charset="-122"/>
              </a:rPr>
              <a:t>或</a:t>
            </a:r>
            <a:r>
              <a:rPr lang="zh-CN" altLang="zh-CN" b="1" dirty="0">
                <a:solidFill>
                  <a:srgbClr val="FF0000"/>
                </a:solidFill>
                <a:latin typeface="楷体" pitchFamily="49" charset="-122"/>
                <a:ea typeface="楷体" pitchFamily="49" charset="-122"/>
              </a:rPr>
              <a:t>偿还本金</a:t>
            </a:r>
            <a:r>
              <a:rPr lang="zh-CN" altLang="zh-CN" dirty="0">
                <a:latin typeface="楷体" pitchFamily="49" charset="-122"/>
                <a:ea typeface="楷体" pitchFamily="49" charset="-122"/>
              </a:rPr>
              <a:t>；</a:t>
            </a:r>
            <a:endParaRPr lang="en-US" altLang="zh-CN" dirty="0">
              <a:latin typeface="楷体" pitchFamily="49" charset="-122"/>
              <a:ea typeface="楷体" pitchFamily="49" charset="-122"/>
            </a:endParaRPr>
          </a:p>
          <a:p>
            <a:pPr>
              <a:defRPr/>
            </a:pPr>
            <a:r>
              <a:rPr lang="zh-CN" altLang="en-US" sz="2400" dirty="0">
                <a:latin typeface="+mn-ea"/>
              </a:rPr>
              <a:t>也就是说，投资期限无论是否届满，只要合同或协议约定的、需要由被投资企业偿还本金或赎回投资的条件已经满足，被投资企业必须偿还本金或赎回投资。被投资企业偿还本金或赎回投资后，作减资处理。</a:t>
            </a:r>
            <a:br>
              <a:rPr lang="en-US" altLang="zh-CN" sz="2400" dirty="0">
                <a:latin typeface="+mn-ea"/>
              </a:rPr>
            </a:br>
            <a:r>
              <a:rPr lang="zh-CN" altLang="zh-CN" dirty="0">
                <a:latin typeface="楷体" pitchFamily="49" charset="-122"/>
                <a:ea typeface="楷体" pitchFamily="49" charset="-122"/>
              </a:rPr>
              <a:t>　③投资企业对被投资企业净资产</a:t>
            </a:r>
            <a:r>
              <a:rPr lang="zh-CN" altLang="zh-CN" b="1" dirty="0">
                <a:solidFill>
                  <a:srgbClr val="FF0000"/>
                </a:solidFill>
                <a:latin typeface="楷体" pitchFamily="49" charset="-122"/>
                <a:ea typeface="楷体" pitchFamily="49" charset="-122"/>
              </a:rPr>
              <a:t>不拥有</a:t>
            </a:r>
            <a:r>
              <a:rPr lang="zh-CN" altLang="zh-CN" dirty="0">
                <a:latin typeface="楷体" pitchFamily="49" charset="-122"/>
                <a:ea typeface="楷体" pitchFamily="49" charset="-122"/>
              </a:rPr>
              <a:t>所有权；</a:t>
            </a:r>
            <a:endParaRPr lang="en-US" altLang="zh-CN" dirty="0">
              <a:latin typeface="楷体" pitchFamily="49" charset="-122"/>
              <a:ea typeface="楷体" pitchFamily="49" charset="-122"/>
            </a:endParaRPr>
          </a:p>
          <a:p>
            <a:pPr>
              <a:defRPr/>
            </a:pPr>
            <a:r>
              <a:rPr lang="zh-CN" altLang="en-US" sz="2400" dirty="0">
                <a:latin typeface="+mn-ea"/>
              </a:rPr>
              <a:t>被投资企业如果依法停止生产经营活动需要清算的，投资企业的投资额可以按债权进行优先清偿，但对被投资企业净资产不能按投资份额拥有所有权。</a:t>
            </a:r>
            <a:br>
              <a:rPr lang="en-US" altLang="zh-CN" sz="2400" dirty="0">
                <a:latin typeface="+mn-ea"/>
              </a:rPr>
            </a:br>
            <a:r>
              <a:rPr lang="zh-CN" altLang="zh-CN" dirty="0">
                <a:latin typeface="楷体" pitchFamily="49" charset="-122"/>
                <a:ea typeface="楷体" pitchFamily="49" charset="-122"/>
              </a:rPr>
              <a:t>　</a:t>
            </a:r>
            <a:endParaRPr lang="zh-CN" altLang="en-US" dirty="0"/>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286AE7D-9CAA-48E9-8AFD-6FF538F9D054}"/>
              </a:ext>
            </a:extLst>
          </p:cNvPr>
          <p:cNvSpPr>
            <a:spLocks noGrp="1"/>
          </p:cNvSpPr>
          <p:nvPr>
            <p:ph idx="1"/>
          </p:nvPr>
        </p:nvSpPr>
        <p:spPr>
          <a:xfrm>
            <a:off x="457200" y="1196975"/>
            <a:ext cx="8229600" cy="5089525"/>
          </a:xfrm>
        </p:spPr>
        <p:txBody>
          <a:bodyPr/>
          <a:lstStyle/>
          <a:p>
            <a:pPr>
              <a:defRPr/>
            </a:pPr>
            <a:r>
              <a:rPr lang="zh-CN" altLang="zh-CN" dirty="0">
                <a:latin typeface="楷体" pitchFamily="49" charset="-122"/>
                <a:ea typeface="楷体" pitchFamily="49" charset="-122"/>
              </a:rPr>
              <a:t>④投资企业</a:t>
            </a:r>
            <a:r>
              <a:rPr lang="zh-CN" altLang="zh-CN" b="1" dirty="0">
                <a:solidFill>
                  <a:srgbClr val="FF0000"/>
                </a:solidFill>
                <a:latin typeface="楷体" pitchFamily="49" charset="-122"/>
                <a:ea typeface="楷体" pitchFamily="49" charset="-122"/>
              </a:rPr>
              <a:t>不具有</a:t>
            </a:r>
            <a:r>
              <a:rPr lang="zh-CN" altLang="zh-CN" dirty="0">
                <a:latin typeface="楷体" pitchFamily="49" charset="-122"/>
                <a:ea typeface="楷体" pitchFamily="49" charset="-122"/>
              </a:rPr>
              <a:t>选举权和被选举权；</a:t>
            </a:r>
            <a:endParaRPr lang="en-US" altLang="zh-CN" dirty="0">
              <a:latin typeface="楷体" pitchFamily="49" charset="-122"/>
              <a:ea typeface="楷体" pitchFamily="49" charset="-122"/>
            </a:endParaRPr>
          </a:p>
          <a:p>
            <a:pPr>
              <a:defRPr/>
            </a:pPr>
            <a:r>
              <a:rPr lang="zh-CN" altLang="en-US" sz="2800" dirty="0">
                <a:latin typeface="+mn-ea"/>
              </a:rPr>
              <a:t>被投资企业在选举董事会、监事会成员时，投资企业不能按持股份比例进行表决或被选为成员。</a:t>
            </a:r>
            <a:endParaRPr lang="en-US" altLang="zh-CN" sz="2800" dirty="0">
              <a:latin typeface="+mn-ea"/>
            </a:endParaRPr>
          </a:p>
          <a:p>
            <a:pPr>
              <a:defRPr/>
            </a:pPr>
            <a:br>
              <a:rPr lang="en-US" altLang="zh-CN" dirty="0">
                <a:latin typeface="楷体" pitchFamily="49" charset="-122"/>
                <a:ea typeface="楷体" pitchFamily="49" charset="-122"/>
              </a:rPr>
            </a:br>
            <a:r>
              <a:rPr lang="zh-CN" altLang="zh-CN" dirty="0">
                <a:latin typeface="楷体" pitchFamily="49" charset="-122"/>
                <a:ea typeface="楷体" pitchFamily="49" charset="-122"/>
              </a:rPr>
              <a:t>⑤投资企业</a:t>
            </a:r>
            <a:r>
              <a:rPr lang="zh-CN" altLang="zh-CN" b="1" dirty="0">
                <a:solidFill>
                  <a:srgbClr val="FF0000"/>
                </a:solidFill>
                <a:latin typeface="楷体" pitchFamily="49" charset="-122"/>
                <a:ea typeface="楷体" pitchFamily="49" charset="-122"/>
              </a:rPr>
              <a:t>不参与</a:t>
            </a:r>
            <a:r>
              <a:rPr lang="zh-CN" altLang="zh-CN" dirty="0">
                <a:latin typeface="楷体" pitchFamily="49" charset="-122"/>
                <a:ea typeface="楷体" pitchFamily="49" charset="-122"/>
              </a:rPr>
              <a:t>被投资企业日常生产经营活动</a:t>
            </a:r>
            <a:r>
              <a:rPr lang="zh-CN" altLang="zh-CN" dirty="0"/>
              <a:t>。</a:t>
            </a:r>
            <a:endParaRPr lang="zh-CN" altLang="en-US" dirty="0"/>
          </a:p>
          <a:p>
            <a:pPr>
              <a:defRPr/>
            </a:pPr>
            <a:r>
              <a:rPr lang="zh-CN" altLang="en-US" sz="2800" dirty="0">
                <a:latin typeface="+mn-ea"/>
              </a:rPr>
              <a:t>但是，投资资金如果指定了专门用途的，投资方企业可以监督其资金运用情况。</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2">
            <a:extLst>
              <a:ext uri="{FF2B5EF4-FFF2-40B4-BE49-F238E27FC236}">
                <a16:creationId xmlns:a16="http://schemas.microsoft.com/office/drawing/2014/main" id="{5C070EA6-FAC3-4FBF-8A8B-C6FA833F2033}"/>
              </a:ext>
            </a:extLst>
          </p:cNvPr>
          <p:cNvSpPr>
            <a:spLocks noGrp="1"/>
          </p:cNvSpPr>
          <p:nvPr>
            <p:ph idx="1"/>
          </p:nvPr>
        </p:nvSpPr>
        <p:spPr>
          <a:xfrm>
            <a:off x="457200" y="476250"/>
            <a:ext cx="8229600" cy="5810250"/>
          </a:xfrm>
        </p:spPr>
        <p:txBody>
          <a:bodyPr/>
          <a:lstStyle/>
          <a:p>
            <a:r>
              <a:rPr lang="zh-CN" altLang="zh-CN"/>
              <a:t>（</a:t>
            </a:r>
            <a:r>
              <a:rPr lang="en-US" altLang="zh-CN"/>
              <a:t>3</a:t>
            </a:r>
            <a:r>
              <a:rPr lang="zh-CN" altLang="zh-CN"/>
              <a:t>）所得税处理</a:t>
            </a:r>
            <a:r>
              <a:rPr lang="zh-CN" altLang="en-US">
                <a:sym typeface="Wingdings" panose="05000000000000000000" pitchFamily="2" charset="2"/>
              </a:rPr>
              <a:t>（比照债权投资</a:t>
            </a:r>
            <a:r>
              <a:rPr lang="zh-CN" altLang="en-US"/>
              <a:t>）</a:t>
            </a:r>
            <a:r>
              <a:rPr lang="zh-CN" altLang="zh-CN"/>
              <a:t></a:t>
            </a:r>
            <a:br>
              <a:rPr lang="en-US" altLang="zh-CN"/>
            </a:br>
            <a:r>
              <a:rPr lang="zh-CN" altLang="zh-CN"/>
              <a:t>　　</a:t>
            </a:r>
            <a:r>
              <a:rPr lang="zh-CN" altLang="zh-CN">
                <a:latin typeface="楷体" panose="02010609060101010101" pitchFamily="49" charset="-122"/>
                <a:ea typeface="楷体" panose="02010609060101010101" pitchFamily="49" charset="-122"/>
              </a:rPr>
              <a:t>①投资企业：被投资企业</a:t>
            </a:r>
            <a:r>
              <a:rPr lang="zh-CN" altLang="zh-CN" b="1">
                <a:solidFill>
                  <a:srgbClr val="FF0000"/>
                </a:solidFill>
                <a:latin typeface="楷体" panose="02010609060101010101" pitchFamily="49" charset="-122"/>
                <a:ea typeface="楷体" panose="02010609060101010101" pitchFamily="49" charset="-122"/>
              </a:rPr>
              <a:t>应付利息</a:t>
            </a:r>
            <a:r>
              <a:rPr lang="zh-CN" altLang="zh-CN">
                <a:latin typeface="楷体" panose="02010609060101010101" pitchFamily="49" charset="-122"/>
                <a:ea typeface="楷体" panose="02010609060101010101" pitchFamily="49" charset="-122"/>
              </a:rPr>
              <a:t>的日期确认收入的实现并</a:t>
            </a:r>
            <a:r>
              <a:rPr lang="zh-CN" altLang="zh-CN" b="1">
                <a:solidFill>
                  <a:srgbClr val="FF0000"/>
                </a:solidFill>
                <a:latin typeface="楷体" panose="02010609060101010101" pitchFamily="49" charset="-122"/>
                <a:ea typeface="楷体" panose="02010609060101010101" pitchFamily="49" charset="-122"/>
              </a:rPr>
              <a:t>计入</a:t>
            </a:r>
            <a:r>
              <a:rPr lang="zh-CN" altLang="zh-CN">
                <a:latin typeface="楷体" panose="02010609060101010101" pitchFamily="49" charset="-122"/>
                <a:ea typeface="楷体" panose="02010609060101010101" pitchFamily="49" charset="-122"/>
              </a:rPr>
              <a:t>当期应纳税所得额；</a:t>
            </a:r>
            <a:br>
              <a:rPr lang="en-US" altLang="zh-CN">
                <a:latin typeface="楷体" panose="02010609060101010101" pitchFamily="49" charset="-122"/>
                <a:ea typeface="楷体" panose="02010609060101010101" pitchFamily="49" charset="-122"/>
              </a:rPr>
            </a:br>
            <a:r>
              <a:rPr lang="zh-CN" altLang="zh-CN">
                <a:latin typeface="楷体" panose="02010609060101010101" pitchFamily="49" charset="-122"/>
                <a:ea typeface="楷体" panose="02010609060101010101" pitchFamily="49" charset="-122"/>
              </a:rPr>
              <a:t>　　②被投资企业：应付利息的日期确认利息支出，按“非金融企业向非金融企业借款利息支出”的规定进行</a:t>
            </a:r>
            <a:r>
              <a:rPr lang="zh-CN" altLang="zh-CN" b="1">
                <a:solidFill>
                  <a:srgbClr val="FF0000"/>
                </a:solidFill>
                <a:latin typeface="楷体" panose="02010609060101010101" pitchFamily="49" charset="-122"/>
                <a:ea typeface="楷体" panose="02010609060101010101" pitchFamily="49" charset="-122"/>
              </a:rPr>
              <a:t>税前扣除</a:t>
            </a:r>
            <a:r>
              <a:rPr lang="zh-CN" altLang="zh-CN">
                <a:latin typeface="楷体" panose="02010609060101010101" pitchFamily="49" charset="-122"/>
                <a:ea typeface="楷体" panose="02010609060101010101" pitchFamily="49" charset="-122"/>
              </a:rPr>
              <a:t>。</a:t>
            </a:r>
            <a:br>
              <a:rPr lang="en-US" altLang="zh-CN">
                <a:latin typeface="楷体" panose="02010609060101010101" pitchFamily="49" charset="-122"/>
                <a:ea typeface="楷体" panose="02010609060101010101" pitchFamily="49" charset="-122"/>
              </a:rPr>
            </a:br>
            <a:r>
              <a:rPr lang="zh-CN" altLang="zh-CN">
                <a:latin typeface="楷体" panose="02010609060101010101" pitchFamily="49" charset="-122"/>
                <a:ea typeface="楷体" panose="02010609060101010101" pitchFamily="49" charset="-122"/>
              </a:rPr>
              <a:t>　　③对于被投资企业赎回的投资，投资双方应于赎回时将赎价与投资成本之间的差额确认为</a:t>
            </a:r>
            <a:r>
              <a:rPr lang="zh-CN" altLang="zh-CN" b="1">
                <a:solidFill>
                  <a:srgbClr val="FF0000"/>
                </a:solidFill>
                <a:latin typeface="楷体" panose="02010609060101010101" pitchFamily="49" charset="-122"/>
                <a:ea typeface="楷体" panose="02010609060101010101" pitchFamily="49" charset="-122"/>
              </a:rPr>
              <a:t>债务重组损益</a:t>
            </a:r>
            <a:r>
              <a:rPr lang="zh-CN" altLang="zh-CN">
                <a:latin typeface="楷体" panose="02010609060101010101" pitchFamily="49" charset="-122"/>
                <a:ea typeface="楷体" panose="02010609060101010101" pitchFamily="49" charset="-122"/>
              </a:rPr>
              <a:t>，分别计入当期应纳税所得额。</a:t>
            </a:r>
          </a:p>
          <a:p>
            <a:endParaRPr lang="zh-CN" altLang="en-US"/>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89B64B8-0F03-4834-A62D-EF4F835430C0}"/>
              </a:ext>
            </a:extLst>
          </p:cNvPr>
          <p:cNvSpPr>
            <a:spLocks noGrp="1"/>
          </p:cNvSpPr>
          <p:nvPr>
            <p:ph type="title" idx="4294967295"/>
          </p:nvPr>
        </p:nvSpPr>
        <p:spPr/>
        <p:txBody>
          <a:bodyPr/>
          <a:lstStyle/>
          <a:p>
            <a:pPr eaLnBrk="1" hangingPunct="1"/>
            <a:r>
              <a:rPr lang="zh-CN" altLang="en-US">
                <a:ea typeface="黑体" panose="02010609060101010101" pitchFamily="49" charset="-122"/>
              </a:rPr>
              <a:t>本章内容</a:t>
            </a:r>
          </a:p>
        </p:txBody>
      </p:sp>
      <p:sp>
        <p:nvSpPr>
          <p:cNvPr id="3075" name="Rectangle 3">
            <a:extLst>
              <a:ext uri="{FF2B5EF4-FFF2-40B4-BE49-F238E27FC236}">
                <a16:creationId xmlns:a16="http://schemas.microsoft.com/office/drawing/2014/main" id="{26554FC2-9798-46DA-B9C0-C9A30E7339FC}"/>
              </a:ext>
            </a:extLst>
          </p:cNvPr>
          <p:cNvSpPr>
            <a:spLocks noGrp="1"/>
          </p:cNvSpPr>
          <p:nvPr>
            <p:ph type="body" idx="4294967295"/>
          </p:nvPr>
        </p:nvSpPr>
        <p:spPr>
          <a:xfrm>
            <a:off x="457200" y="1484313"/>
            <a:ext cx="8229600" cy="4802187"/>
          </a:xfrm>
        </p:spPr>
        <p:txBody>
          <a:bodyPr/>
          <a:lstStyle/>
          <a:p>
            <a:pPr eaLnBrk="1" hangingPunct="1"/>
            <a:r>
              <a:rPr lang="zh-CN" altLang="en-US" b="1">
                <a:latin typeface="仿宋" panose="02010609060101010101" pitchFamily="49" charset="-122"/>
                <a:ea typeface="仿宋" panose="02010609060101010101" pitchFamily="49" charset="-122"/>
              </a:rPr>
              <a:t>应纳税所得额的计算方法</a:t>
            </a:r>
            <a:endParaRPr lang="en-US" altLang="zh-CN" b="1">
              <a:latin typeface="仿宋" panose="02010609060101010101" pitchFamily="49" charset="-122"/>
              <a:ea typeface="仿宋" panose="02010609060101010101" pitchFamily="49" charset="-122"/>
            </a:endParaRPr>
          </a:p>
          <a:p>
            <a:pPr eaLnBrk="1" hangingPunct="1"/>
            <a:r>
              <a:rPr lang="zh-CN" altLang="en-US" b="1">
                <a:latin typeface="仿宋" panose="02010609060101010101" pitchFamily="49" charset="-122"/>
                <a:ea typeface="仿宋" panose="02010609060101010101" pitchFamily="49" charset="-122"/>
              </a:rPr>
              <a:t>收入总额</a:t>
            </a:r>
          </a:p>
          <a:p>
            <a:pPr eaLnBrk="1" hangingPunct="1"/>
            <a:r>
              <a:rPr lang="zh-CN" altLang="en-US" b="1">
                <a:latin typeface="仿宋" panose="02010609060101010101" pitchFamily="49" charset="-122"/>
                <a:ea typeface="仿宋" panose="02010609060101010101" pitchFamily="49" charset="-122"/>
              </a:rPr>
              <a:t>不征税收入和免税收入</a:t>
            </a:r>
          </a:p>
          <a:p>
            <a:pPr eaLnBrk="1" hangingPunct="1"/>
            <a:r>
              <a:rPr lang="zh-CN" altLang="en-US" b="1">
                <a:latin typeface="仿宋" panose="02010609060101010101" pitchFamily="49" charset="-122"/>
                <a:ea typeface="仿宋" panose="02010609060101010101" pitchFamily="49" charset="-122"/>
              </a:rPr>
              <a:t>企业所得税税前扣除原则和范围</a:t>
            </a:r>
          </a:p>
          <a:p>
            <a:pPr eaLnBrk="1" hangingPunct="1"/>
            <a:r>
              <a:rPr lang="zh-CN" altLang="en-US" b="1">
                <a:latin typeface="仿宋" panose="02010609060101010101" pitchFamily="49" charset="-122"/>
                <a:ea typeface="仿宋" panose="02010609060101010101" pitchFamily="49" charset="-122"/>
              </a:rPr>
              <a:t>不得扣除的项目</a:t>
            </a:r>
          </a:p>
        </p:txBody>
      </p:sp>
      <p:pic>
        <p:nvPicPr>
          <p:cNvPr id="3076" name="Picture 5" descr="http://p2.so.qhimg.com/bdr/_240_/t018dba2cd3b6fed902.jpg">
            <a:extLst>
              <a:ext uri="{FF2B5EF4-FFF2-40B4-BE49-F238E27FC236}">
                <a16:creationId xmlns:a16="http://schemas.microsoft.com/office/drawing/2014/main" id="{7036DB55-8C5D-4DF9-BB5E-7037235F7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4724400"/>
            <a:ext cx="194310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417E7B3-AB2A-418A-B366-A25AD08840C9}"/>
              </a:ext>
            </a:extLst>
          </p:cNvPr>
          <p:cNvSpPr>
            <a:spLocks noGrp="1"/>
          </p:cNvSpPr>
          <p:nvPr>
            <p:ph idx="1"/>
          </p:nvPr>
        </p:nvSpPr>
        <p:spPr>
          <a:xfrm>
            <a:off x="457200" y="549275"/>
            <a:ext cx="8229600" cy="5737225"/>
          </a:xfrm>
        </p:spPr>
        <p:txBody>
          <a:bodyPr/>
          <a:lstStyle/>
          <a:p>
            <a:pPr>
              <a:defRPr/>
            </a:pPr>
            <a:r>
              <a:rPr lang="en-US" altLang="zh-CN" dirty="0"/>
              <a:t>6.</a:t>
            </a:r>
            <a:r>
              <a:rPr lang="zh-CN" altLang="zh-CN" dirty="0"/>
              <a:t>租金收入。</a:t>
            </a:r>
            <a:r>
              <a:rPr lang="zh-CN" altLang="zh-CN" sz="2800" dirty="0">
                <a:latin typeface="楷体" pitchFamily="49" charset="-122"/>
                <a:ea typeface="楷体" pitchFamily="49" charset="-122"/>
              </a:rPr>
              <a:t>企业提供固定资产、包装物或者其他有形资产的</a:t>
            </a:r>
            <a:r>
              <a:rPr lang="zh-CN" altLang="zh-CN" sz="2800" b="1" dirty="0">
                <a:solidFill>
                  <a:srgbClr val="FF0000"/>
                </a:solidFill>
                <a:latin typeface="楷体" pitchFamily="49" charset="-122"/>
                <a:ea typeface="楷体" pitchFamily="49" charset="-122"/>
              </a:rPr>
              <a:t>使用权</a:t>
            </a:r>
            <a:r>
              <a:rPr lang="zh-CN" altLang="zh-CN" sz="2800" dirty="0">
                <a:latin typeface="楷体" pitchFamily="49" charset="-122"/>
                <a:ea typeface="楷体" pitchFamily="49" charset="-122"/>
              </a:rPr>
              <a:t>取得的收入。</a:t>
            </a:r>
            <a:br>
              <a:rPr lang="en-US" altLang="zh-CN" sz="2800" dirty="0">
                <a:latin typeface="楷体" pitchFamily="49" charset="-122"/>
                <a:ea typeface="楷体" pitchFamily="49" charset="-122"/>
              </a:rPr>
            </a:br>
            <a:r>
              <a:rPr lang="zh-CN" altLang="zh-CN" sz="2800" dirty="0">
                <a:latin typeface="楷体" pitchFamily="49" charset="-122"/>
                <a:ea typeface="楷体" pitchFamily="49" charset="-122"/>
              </a:rPr>
              <a:t>　①流转税：增值税</a:t>
            </a:r>
            <a:br>
              <a:rPr lang="en-US" altLang="zh-CN" sz="2800" dirty="0">
                <a:latin typeface="楷体" pitchFamily="49" charset="-122"/>
                <a:ea typeface="楷体" pitchFamily="49" charset="-122"/>
              </a:rPr>
            </a:br>
            <a:r>
              <a:rPr lang="zh-CN" altLang="zh-CN" sz="2800" dirty="0">
                <a:latin typeface="楷体" pitchFamily="49" charset="-122"/>
                <a:ea typeface="楷体" pitchFamily="49" charset="-122"/>
              </a:rPr>
              <a:t>　②会 计：营业收入</a:t>
            </a:r>
            <a:endParaRPr lang="en-US" altLang="zh-CN" sz="2800" dirty="0">
              <a:latin typeface="楷体" pitchFamily="49" charset="-122"/>
              <a:ea typeface="楷体" pitchFamily="49" charset="-122"/>
            </a:endParaRPr>
          </a:p>
          <a:p>
            <a:pPr>
              <a:defRPr/>
            </a:pPr>
            <a:br>
              <a:rPr lang="en-US" altLang="zh-CN" sz="2800" dirty="0">
                <a:latin typeface="楷体" pitchFamily="49" charset="-122"/>
                <a:ea typeface="楷体" pitchFamily="49" charset="-122"/>
              </a:rPr>
            </a:br>
            <a:r>
              <a:rPr lang="zh-CN" altLang="zh-CN" sz="2800" dirty="0">
                <a:latin typeface="楷体" pitchFamily="49" charset="-122"/>
                <a:ea typeface="楷体" pitchFamily="49" charset="-122"/>
              </a:rPr>
              <a:t>【提示】</a:t>
            </a:r>
            <a:br>
              <a:rPr lang="en-US" altLang="zh-CN" sz="2800" dirty="0">
                <a:latin typeface="楷体" pitchFamily="49" charset="-122"/>
                <a:ea typeface="楷体" pitchFamily="49" charset="-122"/>
              </a:rPr>
            </a:br>
            <a:r>
              <a:rPr lang="zh-CN" altLang="zh-CN" sz="2800" dirty="0">
                <a:latin typeface="楷体" pitchFamily="49" charset="-122"/>
                <a:ea typeface="楷体" pitchFamily="49" charset="-122"/>
              </a:rPr>
              <a:t>　（</a:t>
            </a:r>
            <a:r>
              <a:rPr lang="en-US" altLang="zh-CN" sz="2800" dirty="0">
                <a:latin typeface="楷体" pitchFamily="49" charset="-122"/>
                <a:ea typeface="楷体" pitchFamily="49" charset="-122"/>
              </a:rPr>
              <a:t>1</a:t>
            </a:r>
            <a:r>
              <a:rPr lang="zh-CN" altLang="zh-CN" sz="2800" dirty="0">
                <a:latin typeface="楷体" pitchFamily="49" charset="-122"/>
                <a:ea typeface="楷体" pitchFamily="49" charset="-122"/>
              </a:rPr>
              <a:t>）按照</a:t>
            </a:r>
            <a:r>
              <a:rPr lang="zh-CN" altLang="zh-CN" sz="2800" b="1" u="dbl" dirty="0">
                <a:solidFill>
                  <a:srgbClr val="FF0000"/>
                </a:solidFill>
                <a:latin typeface="楷体" pitchFamily="49" charset="-122"/>
                <a:ea typeface="楷体" pitchFamily="49" charset="-122"/>
              </a:rPr>
              <a:t>合同约定</a:t>
            </a:r>
            <a:r>
              <a:rPr lang="zh-CN" altLang="zh-CN" sz="2800" dirty="0">
                <a:latin typeface="楷体" pitchFamily="49" charset="-122"/>
                <a:ea typeface="楷体" pitchFamily="49" charset="-122"/>
              </a:rPr>
              <a:t>的承租人</a:t>
            </a:r>
            <a:r>
              <a:rPr lang="zh-CN" altLang="zh-CN" sz="2800" b="1" dirty="0">
                <a:solidFill>
                  <a:srgbClr val="FF0000"/>
                </a:solidFill>
                <a:latin typeface="楷体" pitchFamily="49" charset="-122"/>
                <a:ea typeface="楷体" pitchFamily="49" charset="-122"/>
              </a:rPr>
              <a:t>应付</a:t>
            </a:r>
            <a:r>
              <a:rPr lang="zh-CN" altLang="zh-CN" sz="2800" dirty="0">
                <a:latin typeface="楷体" pitchFamily="49" charset="-122"/>
                <a:ea typeface="楷体" pitchFamily="49" charset="-122"/>
              </a:rPr>
              <a:t>租金的日期确认收入的实现。</a:t>
            </a:r>
            <a:br>
              <a:rPr lang="en-US" altLang="zh-CN" sz="2800" dirty="0">
                <a:latin typeface="楷体" pitchFamily="49" charset="-122"/>
                <a:ea typeface="楷体" pitchFamily="49" charset="-122"/>
              </a:rPr>
            </a:br>
            <a:r>
              <a:rPr lang="zh-CN" altLang="zh-CN" sz="2800" dirty="0">
                <a:latin typeface="楷体" pitchFamily="49" charset="-122"/>
                <a:ea typeface="楷体" pitchFamily="49" charset="-122"/>
              </a:rPr>
              <a:t>　（</a:t>
            </a:r>
            <a:r>
              <a:rPr lang="en-US" altLang="zh-CN" sz="2800" dirty="0">
                <a:latin typeface="楷体" pitchFamily="49" charset="-122"/>
                <a:ea typeface="楷体" pitchFamily="49" charset="-122"/>
              </a:rPr>
              <a:t>2</a:t>
            </a:r>
            <a:r>
              <a:rPr lang="zh-CN" altLang="zh-CN" sz="2800" dirty="0">
                <a:latin typeface="楷体" pitchFamily="49" charset="-122"/>
                <a:ea typeface="楷体" pitchFamily="49" charset="-122"/>
              </a:rPr>
              <a:t>）如果交易合同或协议中规定租赁期限</a:t>
            </a:r>
            <a:r>
              <a:rPr lang="zh-CN" altLang="zh-CN" sz="2800" b="1" dirty="0">
                <a:solidFill>
                  <a:srgbClr val="FF0000"/>
                </a:solidFill>
                <a:latin typeface="楷体" pitchFamily="49" charset="-122"/>
                <a:ea typeface="楷体" pitchFamily="49" charset="-122"/>
              </a:rPr>
              <a:t>跨年度</a:t>
            </a:r>
            <a:r>
              <a:rPr lang="zh-CN" altLang="zh-CN" sz="2800" dirty="0">
                <a:latin typeface="楷体" pitchFamily="49" charset="-122"/>
                <a:ea typeface="楷体" pitchFamily="49" charset="-122"/>
              </a:rPr>
              <a:t>，且租金提前</a:t>
            </a:r>
            <a:r>
              <a:rPr lang="zh-CN" altLang="zh-CN" sz="2800" b="1" dirty="0">
                <a:solidFill>
                  <a:srgbClr val="FF0000"/>
                </a:solidFill>
                <a:latin typeface="楷体" pitchFamily="49" charset="-122"/>
                <a:ea typeface="楷体" pitchFamily="49" charset="-122"/>
              </a:rPr>
              <a:t>一次性</a:t>
            </a:r>
            <a:r>
              <a:rPr lang="zh-CN" altLang="zh-CN" sz="2800" dirty="0">
                <a:latin typeface="楷体" pitchFamily="49" charset="-122"/>
                <a:ea typeface="楷体" pitchFamily="49" charset="-122"/>
              </a:rPr>
              <a:t>支付的，出租人可对上述已确认的收入，在租赁期内，</a:t>
            </a:r>
            <a:r>
              <a:rPr lang="zh-CN" altLang="zh-CN" sz="2800" b="1" dirty="0">
                <a:solidFill>
                  <a:srgbClr val="FF0000"/>
                </a:solidFill>
                <a:latin typeface="楷体" pitchFamily="49" charset="-122"/>
                <a:ea typeface="楷体" pitchFamily="49" charset="-122"/>
              </a:rPr>
              <a:t>分期</a:t>
            </a:r>
            <a:r>
              <a:rPr lang="zh-CN" altLang="zh-CN" sz="2800" dirty="0">
                <a:latin typeface="楷体" pitchFamily="49" charset="-122"/>
                <a:ea typeface="楷体" pitchFamily="49" charset="-122"/>
              </a:rPr>
              <a:t>均匀</a:t>
            </a:r>
            <a:r>
              <a:rPr lang="zh-CN" altLang="zh-CN" sz="2800" b="1" dirty="0">
                <a:solidFill>
                  <a:srgbClr val="FF0000"/>
                </a:solidFill>
                <a:latin typeface="楷体" pitchFamily="49" charset="-122"/>
                <a:ea typeface="楷体" pitchFamily="49" charset="-122"/>
              </a:rPr>
              <a:t>计入</a:t>
            </a:r>
            <a:r>
              <a:rPr lang="zh-CN" altLang="zh-CN" sz="2800" dirty="0">
                <a:latin typeface="楷体" pitchFamily="49" charset="-122"/>
                <a:ea typeface="楷体" pitchFamily="49" charset="-122"/>
              </a:rPr>
              <a:t>相关年度收入。</a:t>
            </a:r>
            <a:endParaRPr lang="zh-CN" altLang="en-US" sz="2800" dirty="0">
              <a:latin typeface="楷体" pitchFamily="49" charset="-122"/>
              <a:ea typeface="楷体" pitchFamily="49" charset="-122"/>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内容占位符 2">
            <a:extLst>
              <a:ext uri="{FF2B5EF4-FFF2-40B4-BE49-F238E27FC236}">
                <a16:creationId xmlns:a16="http://schemas.microsoft.com/office/drawing/2014/main" id="{88C55BEF-B51A-44C6-9CFF-F3F6A99CEEBC}"/>
              </a:ext>
            </a:extLst>
          </p:cNvPr>
          <p:cNvSpPr>
            <a:spLocks noGrp="1"/>
          </p:cNvSpPr>
          <p:nvPr>
            <p:ph idx="1"/>
          </p:nvPr>
        </p:nvSpPr>
        <p:spPr>
          <a:xfrm>
            <a:off x="457200" y="765175"/>
            <a:ext cx="8229600" cy="5521325"/>
          </a:xfrm>
        </p:spPr>
        <p:txBody>
          <a:bodyPr/>
          <a:lstStyle/>
          <a:p>
            <a:r>
              <a:rPr lang="en-US" altLang="zh-CN"/>
              <a:t>7.</a:t>
            </a:r>
            <a:r>
              <a:rPr lang="zh-CN" altLang="zh-CN"/>
              <a:t>特许权使用费收入。</a:t>
            </a:r>
            <a:r>
              <a:rPr lang="zh-CN" altLang="zh-CN">
                <a:latin typeface="楷体" panose="02010609060101010101" pitchFamily="49" charset="-122"/>
                <a:ea typeface="楷体" panose="02010609060101010101" pitchFamily="49" charset="-122"/>
              </a:rPr>
              <a:t>企业提供专利权、非专利技术、商标权、著作权以及其他特许权的使用权取得的收入。</a:t>
            </a:r>
            <a:endParaRPr lang="en-US" altLang="zh-CN">
              <a:latin typeface="楷体" panose="02010609060101010101" pitchFamily="49" charset="-122"/>
              <a:ea typeface="楷体" panose="02010609060101010101" pitchFamily="49" charset="-122"/>
            </a:endParaRPr>
          </a:p>
          <a:p>
            <a:br>
              <a:rPr lang="en-US" altLang="zh-CN"/>
            </a:br>
            <a:r>
              <a:rPr lang="zh-CN" altLang="zh-CN"/>
              <a:t>　　①流转税：增值税</a:t>
            </a:r>
            <a:br>
              <a:rPr lang="en-US" altLang="zh-CN"/>
            </a:br>
            <a:r>
              <a:rPr lang="zh-CN" altLang="zh-CN"/>
              <a:t>　　②会　计：营业收入</a:t>
            </a:r>
            <a:br>
              <a:rPr lang="en-US" altLang="zh-CN"/>
            </a:br>
            <a:r>
              <a:rPr lang="zh-CN" altLang="zh-CN"/>
              <a:t>　　【提示】按照合同约定的特许权使用人应付特许权使用费的日期确认。 </a:t>
            </a:r>
          </a:p>
          <a:p>
            <a:endParaRPr lang="zh-CN" altLang="en-US"/>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A811673-70D1-447F-B8EC-833929720126}"/>
              </a:ext>
            </a:extLst>
          </p:cNvPr>
          <p:cNvSpPr>
            <a:spLocks noGrp="1"/>
          </p:cNvSpPr>
          <p:nvPr>
            <p:ph idx="1"/>
          </p:nvPr>
        </p:nvSpPr>
        <p:spPr>
          <a:xfrm>
            <a:off x="457200" y="836613"/>
            <a:ext cx="8229600" cy="5449887"/>
          </a:xfrm>
        </p:spPr>
        <p:txBody>
          <a:bodyPr/>
          <a:lstStyle/>
          <a:p>
            <a:r>
              <a:rPr lang="en-US" altLang="zh-CN"/>
              <a:t>8.</a:t>
            </a:r>
            <a:r>
              <a:rPr lang="zh-CN" altLang="zh-CN"/>
              <a:t>接受捐赠收入。</a:t>
            </a:r>
            <a:r>
              <a:rPr lang="zh-CN" altLang="zh-CN" sz="2800">
                <a:latin typeface="楷体" panose="02010609060101010101" pitchFamily="49" charset="-122"/>
                <a:ea typeface="楷体" panose="02010609060101010101" pitchFamily="49" charset="-122"/>
              </a:rPr>
              <a:t>是指企业接受的来自其他企业、组织或者个人无偿给予的货币性资产、非货币性资产。</a:t>
            </a:r>
            <a:br>
              <a:rPr lang="en-US" altLang="zh-CN" sz="2800">
                <a:latin typeface="楷体" panose="02010609060101010101" pitchFamily="49" charset="-122"/>
                <a:ea typeface="楷体" panose="02010609060101010101" pitchFamily="49" charset="-122"/>
              </a:rPr>
            </a:br>
            <a:r>
              <a:rPr lang="zh-CN" altLang="zh-CN" sz="2800"/>
              <a:t>　①流转税：增值税</a:t>
            </a:r>
            <a:br>
              <a:rPr lang="en-US" altLang="zh-CN" sz="2800"/>
            </a:br>
            <a:r>
              <a:rPr lang="zh-CN" altLang="zh-CN" sz="2800"/>
              <a:t>　②会 计：营业外收入</a:t>
            </a:r>
            <a:br>
              <a:rPr lang="en-US" altLang="zh-CN" sz="2800"/>
            </a:br>
            <a:r>
              <a:rPr lang="zh-CN" altLang="zh-CN" sz="2800"/>
              <a:t>【提示】按照实际</a:t>
            </a:r>
            <a:r>
              <a:rPr lang="zh-CN" altLang="zh-CN" sz="2800" b="1">
                <a:solidFill>
                  <a:srgbClr val="FF0000"/>
                </a:solidFill>
              </a:rPr>
              <a:t>收到</a:t>
            </a:r>
            <a:r>
              <a:rPr lang="zh-CN" altLang="zh-CN" sz="2800"/>
              <a:t>捐赠资产的日期确认收入的实现。 </a:t>
            </a:r>
          </a:p>
          <a:p>
            <a:r>
              <a:rPr lang="zh-CN" altLang="zh-CN" sz="2800"/>
              <a:t>【典型例题】</a:t>
            </a:r>
            <a:r>
              <a:rPr lang="zh-CN" altLang="zh-CN" sz="2800">
                <a:latin typeface="楷体" panose="02010609060101010101" pitchFamily="49" charset="-122"/>
                <a:ea typeface="楷体" panose="02010609060101010101" pitchFamily="49" charset="-122"/>
              </a:rPr>
              <a:t>某公司接受捐赠的原材料一批，取得增值税专用发票，注明价款</a:t>
            </a:r>
            <a:r>
              <a:rPr lang="en-US" altLang="zh-CN" sz="2800">
                <a:latin typeface="楷体" panose="02010609060101010101" pitchFamily="49" charset="-122"/>
                <a:ea typeface="楷体" panose="02010609060101010101" pitchFamily="49" charset="-122"/>
              </a:rPr>
              <a:t>10</a:t>
            </a:r>
            <a:r>
              <a:rPr lang="zh-CN" altLang="zh-CN" sz="2800">
                <a:latin typeface="楷体" panose="02010609060101010101" pitchFamily="49" charset="-122"/>
                <a:ea typeface="楷体" panose="02010609060101010101" pitchFamily="49" charset="-122"/>
              </a:rPr>
              <a:t>万元、增值税额</a:t>
            </a:r>
            <a:r>
              <a:rPr lang="en-US" altLang="zh-CN" sz="2800">
                <a:latin typeface="楷体" panose="02010609060101010101" pitchFamily="49" charset="-122"/>
                <a:ea typeface="楷体" panose="02010609060101010101" pitchFamily="49" charset="-122"/>
              </a:rPr>
              <a:t>1.7</a:t>
            </a:r>
            <a:r>
              <a:rPr lang="zh-CN" altLang="zh-CN" sz="2800">
                <a:latin typeface="楷体" panose="02010609060101010101" pitchFamily="49" charset="-122"/>
                <a:ea typeface="楷体" panose="02010609060101010101" pitchFamily="49" charset="-122"/>
              </a:rPr>
              <a:t>万元。未做账务处理。</a:t>
            </a:r>
            <a:r>
              <a:rPr lang="en-US" altLang="zh-CN" sz="2800">
                <a:latin typeface="楷体" panose="02010609060101010101" pitchFamily="49" charset="-122"/>
                <a:ea typeface="楷体" panose="02010609060101010101" pitchFamily="49" charset="-122"/>
              </a:rPr>
              <a:t> </a:t>
            </a:r>
            <a:br>
              <a:rPr lang="en-US" altLang="zh-CN" sz="2800">
                <a:latin typeface="楷体" panose="02010609060101010101" pitchFamily="49" charset="-122"/>
                <a:ea typeface="楷体" panose="02010609060101010101" pitchFamily="49" charset="-122"/>
              </a:rPr>
            </a:br>
            <a:endParaRPr lang="en-US" altLang="zh-CN" sz="2800">
              <a:latin typeface="楷体" panose="02010609060101010101" pitchFamily="49" charset="-122"/>
              <a:ea typeface="楷体" panose="02010609060101010101" pitchFamily="49" charset="-122"/>
            </a:endParaRPr>
          </a:p>
          <a:p>
            <a:r>
              <a:rPr lang="zh-CN" altLang="zh-CN" sz="2800">
                <a:latin typeface="楷体" panose="02010609060101010101" pitchFamily="49" charset="-122"/>
                <a:ea typeface="楷体" panose="02010609060101010101" pitchFamily="49" charset="-122"/>
              </a:rPr>
              <a:t>『答案解析』调增会计利润＝</a:t>
            </a:r>
            <a:r>
              <a:rPr lang="en-US" altLang="zh-CN" sz="2800">
                <a:latin typeface="楷体" panose="02010609060101010101" pitchFamily="49" charset="-122"/>
                <a:ea typeface="楷体" panose="02010609060101010101" pitchFamily="49" charset="-122"/>
              </a:rPr>
              <a:t>10</a:t>
            </a:r>
            <a:r>
              <a:rPr lang="zh-CN" altLang="zh-CN" sz="2800">
                <a:latin typeface="楷体" panose="02010609060101010101" pitchFamily="49" charset="-122"/>
                <a:ea typeface="楷体" panose="02010609060101010101" pitchFamily="49" charset="-122"/>
              </a:rPr>
              <a:t>＋</a:t>
            </a:r>
            <a:r>
              <a:rPr lang="en-US" altLang="zh-CN" sz="2800">
                <a:latin typeface="楷体" panose="02010609060101010101" pitchFamily="49" charset="-122"/>
                <a:ea typeface="楷体" panose="02010609060101010101" pitchFamily="49" charset="-122"/>
              </a:rPr>
              <a:t>1.7</a:t>
            </a:r>
            <a:r>
              <a:rPr lang="zh-CN" altLang="zh-CN" sz="2800">
                <a:latin typeface="楷体" panose="02010609060101010101" pitchFamily="49" charset="-122"/>
                <a:ea typeface="楷体" panose="02010609060101010101" pitchFamily="49" charset="-122"/>
              </a:rPr>
              <a:t>＝</a:t>
            </a:r>
            <a:r>
              <a:rPr lang="en-US" altLang="zh-CN" sz="2800">
                <a:latin typeface="楷体" panose="02010609060101010101" pitchFamily="49" charset="-122"/>
                <a:ea typeface="楷体" panose="02010609060101010101" pitchFamily="49" charset="-122"/>
              </a:rPr>
              <a:t>11.7</a:t>
            </a:r>
            <a:r>
              <a:rPr lang="zh-CN" altLang="zh-CN" sz="2800">
                <a:latin typeface="楷体" panose="02010609060101010101" pitchFamily="49" charset="-122"/>
                <a:ea typeface="楷体" panose="02010609060101010101" pitchFamily="49" charset="-122"/>
              </a:rPr>
              <a:t>（万元）</a:t>
            </a:r>
            <a:r>
              <a:rPr lang="en-US" altLang="zh-CN" sz="2800">
                <a:latin typeface="楷体" panose="02010609060101010101" pitchFamily="49" charset="-122"/>
                <a:ea typeface="楷体" panose="02010609060101010101" pitchFamily="49" charset="-122"/>
              </a:rPr>
              <a:t>        </a:t>
            </a:r>
            <a:r>
              <a:rPr lang="zh-CN" altLang="zh-CN" sz="2800">
                <a:latin typeface="楷体" panose="02010609060101010101" pitchFamily="49" charset="-122"/>
                <a:ea typeface="楷体" panose="02010609060101010101" pitchFamily="49" charset="-122"/>
              </a:rPr>
              <a:t>增值税进项税额＝</a:t>
            </a:r>
            <a:r>
              <a:rPr lang="en-US" altLang="zh-CN" sz="2800">
                <a:latin typeface="楷体" panose="02010609060101010101" pitchFamily="49" charset="-122"/>
                <a:ea typeface="楷体" panose="02010609060101010101" pitchFamily="49" charset="-122"/>
              </a:rPr>
              <a:t>1.7</a:t>
            </a:r>
            <a:r>
              <a:rPr lang="zh-CN" altLang="zh-CN" sz="2800">
                <a:latin typeface="楷体" panose="02010609060101010101" pitchFamily="49" charset="-122"/>
                <a:ea typeface="楷体" panose="02010609060101010101" pitchFamily="49" charset="-122"/>
              </a:rPr>
              <a:t>（万元）</a:t>
            </a:r>
            <a:br>
              <a:rPr lang="en-US" altLang="zh-CN" sz="2800">
                <a:latin typeface="楷体" panose="02010609060101010101" pitchFamily="49" charset="-122"/>
                <a:ea typeface="楷体" panose="02010609060101010101" pitchFamily="49" charset="-122"/>
              </a:rPr>
            </a:br>
            <a:endParaRPr lang="zh-CN" altLang="en-US" sz="2800">
              <a:latin typeface="楷体" panose="02010609060101010101" pitchFamily="49" charset="-122"/>
              <a:ea typeface="楷体" panose="02010609060101010101"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4C62BC7-D523-4244-A901-41204A5C13F8}"/>
              </a:ext>
            </a:extLst>
          </p:cNvPr>
          <p:cNvSpPr>
            <a:spLocks noGrp="1"/>
          </p:cNvSpPr>
          <p:nvPr>
            <p:ph idx="1"/>
          </p:nvPr>
        </p:nvSpPr>
        <p:spPr>
          <a:xfrm>
            <a:off x="457200" y="476250"/>
            <a:ext cx="8229600" cy="5810250"/>
          </a:xfrm>
        </p:spPr>
        <p:txBody>
          <a:bodyPr/>
          <a:lstStyle/>
          <a:p>
            <a:r>
              <a:rPr lang="zh-CN" altLang="zh-CN"/>
              <a:t>【举一反三】</a:t>
            </a:r>
            <a:r>
              <a:rPr lang="en-US" altLang="zh-CN"/>
              <a:t>10</a:t>
            </a:r>
            <a:r>
              <a:rPr lang="zh-CN" altLang="zh-CN"/>
              <a:t>月份接受捐赠的设备一台，取得增值税专用发票，注明该设备价值</a:t>
            </a:r>
            <a:r>
              <a:rPr lang="en-US" altLang="zh-CN"/>
              <a:t>10</a:t>
            </a:r>
            <a:r>
              <a:rPr lang="zh-CN" altLang="zh-CN"/>
              <a:t>万元，发生运费</a:t>
            </a:r>
            <a:r>
              <a:rPr lang="en-US" altLang="zh-CN"/>
              <a:t>1</a:t>
            </a:r>
            <a:r>
              <a:rPr lang="zh-CN" altLang="zh-CN"/>
              <a:t>万元，未做账务处理。（假设：直线法，预计年限</a:t>
            </a:r>
            <a:r>
              <a:rPr lang="en-US" altLang="zh-CN"/>
              <a:t>10</a:t>
            </a:r>
            <a:r>
              <a:rPr lang="zh-CN" altLang="zh-CN"/>
              <a:t>年）</a:t>
            </a:r>
            <a:endParaRPr lang="en-US" altLang="zh-CN"/>
          </a:p>
          <a:p>
            <a:br>
              <a:rPr lang="en-US" altLang="zh-CN"/>
            </a:br>
            <a:r>
              <a:rPr lang="zh-CN" altLang="zh-CN"/>
              <a:t>　　调增会计利润＝（</a:t>
            </a:r>
            <a:r>
              <a:rPr lang="en-US" altLang="zh-CN"/>
              <a:t>10</a:t>
            </a:r>
            <a:r>
              <a:rPr lang="zh-CN" altLang="zh-CN"/>
              <a:t>＋</a:t>
            </a:r>
            <a:r>
              <a:rPr lang="en-US" altLang="zh-CN"/>
              <a:t>1.7</a:t>
            </a:r>
            <a:r>
              <a:rPr lang="zh-CN" altLang="zh-CN"/>
              <a:t>）－（</a:t>
            </a:r>
            <a:r>
              <a:rPr lang="en-US" altLang="zh-CN"/>
              <a:t>10+1</a:t>
            </a:r>
            <a:r>
              <a:rPr lang="zh-CN" altLang="zh-CN"/>
              <a:t>）</a:t>
            </a:r>
            <a:r>
              <a:rPr lang="en-US" altLang="zh-CN"/>
              <a:t>/120</a:t>
            </a:r>
            <a:r>
              <a:rPr lang="zh-CN" altLang="zh-CN"/>
              <a:t>×</a:t>
            </a:r>
            <a:r>
              <a:rPr lang="en-US" altLang="zh-CN"/>
              <a:t>2</a:t>
            </a:r>
            <a:r>
              <a:rPr lang="zh-CN" altLang="zh-CN"/>
              <a:t>＝</a:t>
            </a:r>
            <a:r>
              <a:rPr lang="en-US" altLang="zh-CN"/>
              <a:t>11.52 </a:t>
            </a:r>
            <a:r>
              <a:rPr lang="zh-CN" altLang="zh-CN"/>
              <a:t>（万元）</a:t>
            </a:r>
            <a:r>
              <a:rPr lang="en-US" altLang="zh-CN"/>
              <a:t> </a:t>
            </a:r>
            <a:br>
              <a:rPr lang="en-US" altLang="zh-CN"/>
            </a:br>
            <a:r>
              <a:rPr lang="zh-CN" altLang="zh-CN"/>
              <a:t>　　增值税进项税额＝</a:t>
            </a:r>
            <a:r>
              <a:rPr lang="en-US" altLang="zh-CN"/>
              <a:t>1.7</a:t>
            </a:r>
            <a:r>
              <a:rPr lang="zh-CN" altLang="zh-CN"/>
              <a:t>＋</a:t>
            </a:r>
            <a:r>
              <a:rPr lang="en-US" altLang="zh-CN"/>
              <a:t>1</a:t>
            </a:r>
            <a:r>
              <a:rPr lang="zh-CN" altLang="zh-CN"/>
              <a:t>×</a:t>
            </a:r>
            <a:r>
              <a:rPr lang="en-US" altLang="zh-CN"/>
              <a:t>11%</a:t>
            </a:r>
            <a:r>
              <a:rPr lang="zh-CN" altLang="zh-CN"/>
              <a:t>＝</a:t>
            </a:r>
            <a:r>
              <a:rPr lang="en-US" altLang="zh-CN"/>
              <a:t>1.81</a:t>
            </a:r>
            <a:r>
              <a:rPr lang="zh-CN" altLang="zh-CN"/>
              <a:t>（万元）</a:t>
            </a:r>
          </a:p>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内容占位符 2">
            <a:extLst>
              <a:ext uri="{FF2B5EF4-FFF2-40B4-BE49-F238E27FC236}">
                <a16:creationId xmlns:a16="http://schemas.microsoft.com/office/drawing/2014/main" id="{14AC6089-8F98-4986-A6C0-1050B2902757}"/>
              </a:ext>
            </a:extLst>
          </p:cNvPr>
          <p:cNvSpPr>
            <a:spLocks noGrp="1"/>
          </p:cNvSpPr>
          <p:nvPr>
            <p:ph idx="1"/>
          </p:nvPr>
        </p:nvSpPr>
        <p:spPr>
          <a:xfrm>
            <a:off x="457200" y="692150"/>
            <a:ext cx="8229600" cy="5594350"/>
          </a:xfrm>
        </p:spPr>
        <p:txBody>
          <a:bodyPr/>
          <a:lstStyle/>
          <a:p>
            <a:r>
              <a:rPr lang="en-US" altLang="zh-CN"/>
              <a:t>9.</a:t>
            </a:r>
            <a:r>
              <a:rPr lang="zh-CN" altLang="zh-CN"/>
              <a:t>其他收入。</a:t>
            </a:r>
            <a:endParaRPr lang="en-US" altLang="zh-CN"/>
          </a:p>
          <a:p>
            <a:r>
              <a:rPr lang="zh-CN" altLang="zh-CN" sz="2800" b="1">
                <a:latin typeface="仿宋" panose="02010609060101010101" pitchFamily="49" charset="-122"/>
                <a:ea typeface="仿宋" panose="02010609060101010101" pitchFamily="49" charset="-122"/>
              </a:rPr>
              <a:t>企业取得的除以上收入外的其他收入，包括</a:t>
            </a:r>
            <a:r>
              <a:rPr lang="zh-CN" altLang="en-US" sz="2800" b="1">
                <a:latin typeface="仿宋" panose="02010609060101010101" pitchFamily="49" charset="-122"/>
                <a:ea typeface="仿宋" panose="02010609060101010101" pitchFamily="49" charset="-122"/>
              </a:rPr>
              <a:t>：</a:t>
            </a:r>
            <a:endParaRPr lang="en-US" altLang="zh-CN" sz="2800" b="1">
              <a:latin typeface="仿宋" panose="02010609060101010101" pitchFamily="49" charset="-122"/>
              <a:ea typeface="仿宋" panose="02010609060101010101" pitchFamily="49" charset="-122"/>
            </a:endParaRPr>
          </a:p>
          <a:p>
            <a:r>
              <a:rPr lang="zh-CN" altLang="zh-CN" sz="2800">
                <a:latin typeface="楷体" panose="02010609060101010101" pitchFamily="49" charset="-122"/>
                <a:ea typeface="楷体" panose="02010609060101010101" pitchFamily="49" charset="-122"/>
              </a:rPr>
              <a:t>企业资产溢余收入</a:t>
            </a:r>
            <a:endParaRPr lang="en-US" altLang="zh-CN" sz="2800">
              <a:latin typeface="楷体" panose="02010609060101010101" pitchFamily="49" charset="-122"/>
              <a:ea typeface="楷体" panose="02010609060101010101" pitchFamily="49" charset="-122"/>
            </a:endParaRPr>
          </a:p>
          <a:p>
            <a:r>
              <a:rPr lang="zh-CN" altLang="zh-CN" sz="2800">
                <a:latin typeface="楷体" panose="02010609060101010101" pitchFamily="49" charset="-122"/>
                <a:ea typeface="楷体" panose="02010609060101010101" pitchFamily="49" charset="-122"/>
              </a:rPr>
              <a:t>逾期未退包装物押金收入（其他业务收入）</a:t>
            </a:r>
            <a:endParaRPr lang="en-US" altLang="zh-CN" sz="2800">
              <a:latin typeface="楷体" panose="02010609060101010101" pitchFamily="49" charset="-122"/>
              <a:ea typeface="楷体" panose="02010609060101010101" pitchFamily="49" charset="-122"/>
            </a:endParaRPr>
          </a:p>
          <a:p>
            <a:r>
              <a:rPr lang="zh-CN" altLang="zh-CN" sz="2800">
                <a:latin typeface="楷体" panose="02010609060101010101" pitchFamily="49" charset="-122"/>
                <a:ea typeface="楷体" panose="02010609060101010101" pitchFamily="49" charset="-122"/>
              </a:rPr>
              <a:t>确实无法偿付的应付款项</a:t>
            </a:r>
            <a:endParaRPr lang="en-US" altLang="zh-CN" sz="2800">
              <a:latin typeface="楷体" panose="02010609060101010101" pitchFamily="49" charset="-122"/>
              <a:ea typeface="楷体" panose="02010609060101010101" pitchFamily="49" charset="-122"/>
            </a:endParaRPr>
          </a:p>
          <a:p>
            <a:r>
              <a:rPr lang="zh-CN" altLang="zh-CN" sz="2800">
                <a:latin typeface="楷体" panose="02010609060101010101" pitchFamily="49" charset="-122"/>
                <a:ea typeface="楷体" panose="02010609060101010101" pitchFamily="49" charset="-122"/>
              </a:rPr>
              <a:t>已作坏账损失处理后又收回的应收款项</a:t>
            </a:r>
            <a:endParaRPr lang="en-US" altLang="zh-CN" sz="2800">
              <a:latin typeface="楷体" panose="02010609060101010101" pitchFamily="49" charset="-122"/>
              <a:ea typeface="楷体" panose="02010609060101010101" pitchFamily="49" charset="-122"/>
            </a:endParaRPr>
          </a:p>
          <a:p>
            <a:r>
              <a:rPr lang="zh-CN" altLang="zh-CN" sz="2800">
                <a:latin typeface="楷体" panose="02010609060101010101" pitchFamily="49" charset="-122"/>
                <a:ea typeface="楷体" panose="02010609060101010101" pitchFamily="49" charset="-122"/>
              </a:rPr>
              <a:t>债务重组收入</a:t>
            </a:r>
            <a:endParaRPr lang="en-US" altLang="zh-CN" sz="2800">
              <a:latin typeface="楷体" panose="02010609060101010101" pitchFamily="49" charset="-122"/>
              <a:ea typeface="楷体" panose="02010609060101010101" pitchFamily="49" charset="-122"/>
            </a:endParaRPr>
          </a:p>
          <a:p>
            <a:r>
              <a:rPr lang="zh-CN" altLang="zh-CN" sz="2800">
                <a:latin typeface="楷体" panose="02010609060101010101" pitchFamily="49" charset="-122"/>
                <a:ea typeface="楷体" panose="02010609060101010101" pitchFamily="49" charset="-122"/>
              </a:rPr>
              <a:t>补贴收入</a:t>
            </a:r>
            <a:endParaRPr lang="en-US" altLang="zh-CN" sz="2800">
              <a:latin typeface="楷体" panose="02010609060101010101" pitchFamily="49" charset="-122"/>
              <a:ea typeface="楷体" panose="02010609060101010101" pitchFamily="49" charset="-122"/>
            </a:endParaRPr>
          </a:p>
          <a:p>
            <a:r>
              <a:rPr lang="zh-CN" altLang="zh-CN" sz="2800">
                <a:latin typeface="楷体" panose="02010609060101010101" pitchFamily="49" charset="-122"/>
                <a:ea typeface="楷体" panose="02010609060101010101" pitchFamily="49" charset="-122"/>
              </a:rPr>
              <a:t>违约金收入</a:t>
            </a:r>
            <a:endParaRPr lang="en-US" altLang="zh-CN" sz="2800">
              <a:latin typeface="楷体" panose="02010609060101010101" pitchFamily="49" charset="-122"/>
              <a:ea typeface="楷体" panose="02010609060101010101" pitchFamily="49" charset="-122"/>
            </a:endParaRPr>
          </a:p>
          <a:p>
            <a:r>
              <a:rPr lang="zh-CN" altLang="zh-CN" sz="2800">
                <a:latin typeface="楷体" panose="02010609060101010101" pitchFamily="49" charset="-122"/>
                <a:ea typeface="楷体" panose="02010609060101010101" pitchFamily="49" charset="-122"/>
              </a:rPr>
              <a:t>汇兑收益</a:t>
            </a:r>
            <a:endParaRPr lang="en-US" altLang="zh-CN" sz="2800">
              <a:latin typeface="楷体" panose="02010609060101010101" pitchFamily="49" charset="-122"/>
              <a:ea typeface="楷体" panose="02010609060101010101" pitchFamily="49" charset="-122"/>
            </a:endParaRPr>
          </a:p>
          <a:p>
            <a:r>
              <a:rPr lang="zh-CN" altLang="en-US" sz="2800">
                <a:latin typeface="楷体" panose="02010609060101010101" pitchFamily="49" charset="-122"/>
                <a:ea typeface="楷体" panose="02010609060101010101" pitchFamily="49" charset="-122"/>
              </a:rPr>
              <a:t>等</a:t>
            </a:r>
            <a:endParaRPr lang="zh-CN" altLang="zh-CN" sz="2800">
              <a:latin typeface="楷体" panose="02010609060101010101" pitchFamily="49" charset="-122"/>
              <a:ea typeface="楷体" panose="02010609060101010101" pitchFamily="49" charset="-122"/>
            </a:endParaRP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a:extLst>
              <a:ext uri="{FF2B5EF4-FFF2-40B4-BE49-F238E27FC236}">
                <a16:creationId xmlns:a16="http://schemas.microsoft.com/office/drawing/2014/main" id="{FD642485-D59F-48A7-8E36-975D08809A6D}"/>
              </a:ext>
            </a:extLst>
          </p:cNvPr>
          <p:cNvSpPr>
            <a:spLocks noGrp="1"/>
          </p:cNvSpPr>
          <p:nvPr>
            <p:ph type="title"/>
          </p:nvPr>
        </p:nvSpPr>
        <p:spPr/>
        <p:txBody>
          <a:bodyPr/>
          <a:lstStyle/>
          <a:p>
            <a:r>
              <a:rPr lang="zh-CN" altLang="en-US"/>
              <a:t>练 习</a:t>
            </a:r>
          </a:p>
        </p:txBody>
      </p:sp>
      <p:sp>
        <p:nvSpPr>
          <p:cNvPr id="26627" name="内容占位符 2">
            <a:extLst>
              <a:ext uri="{FF2B5EF4-FFF2-40B4-BE49-F238E27FC236}">
                <a16:creationId xmlns:a16="http://schemas.microsoft.com/office/drawing/2014/main" id="{C7110993-723F-42AA-9854-B2E9EDC91CF8}"/>
              </a:ext>
            </a:extLst>
          </p:cNvPr>
          <p:cNvSpPr>
            <a:spLocks noGrp="1"/>
          </p:cNvSpPr>
          <p:nvPr>
            <p:ph idx="1"/>
          </p:nvPr>
        </p:nvSpPr>
        <p:spPr/>
        <p:txBody>
          <a:bodyPr/>
          <a:lstStyle/>
          <a:p>
            <a:r>
              <a:rPr lang="zh-CN" altLang="zh-CN"/>
              <a:t>（多选题）下列收入中，属于企业所得税规定的“其他收入”范围的有（　）。</a:t>
            </a:r>
            <a:br>
              <a:rPr lang="en-US" altLang="zh-CN"/>
            </a:br>
            <a:r>
              <a:rPr lang="zh-CN" altLang="zh-CN"/>
              <a:t>　　</a:t>
            </a:r>
            <a:r>
              <a:rPr lang="en-US" altLang="zh-CN"/>
              <a:t>A.</a:t>
            </a:r>
            <a:r>
              <a:rPr lang="zh-CN" altLang="zh-CN"/>
              <a:t>违约金收入</a:t>
            </a:r>
            <a:br>
              <a:rPr lang="en-US" altLang="zh-CN"/>
            </a:br>
            <a:r>
              <a:rPr lang="zh-CN" altLang="zh-CN"/>
              <a:t>　　</a:t>
            </a:r>
            <a:r>
              <a:rPr lang="en-US" altLang="zh-CN"/>
              <a:t>B.</a:t>
            </a:r>
            <a:r>
              <a:rPr lang="zh-CN" altLang="zh-CN"/>
              <a:t>股息收入</a:t>
            </a:r>
            <a:br>
              <a:rPr lang="en-US" altLang="zh-CN"/>
            </a:br>
            <a:r>
              <a:rPr lang="zh-CN" altLang="zh-CN"/>
              <a:t>　　</a:t>
            </a:r>
            <a:r>
              <a:rPr lang="en-US" altLang="zh-CN"/>
              <a:t>C.</a:t>
            </a:r>
            <a:r>
              <a:rPr lang="zh-CN" altLang="zh-CN"/>
              <a:t>债务重组收入</a:t>
            </a:r>
            <a:br>
              <a:rPr lang="en-US" altLang="zh-CN"/>
            </a:br>
            <a:r>
              <a:rPr lang="zh-CN" altLang="zh-CN"/>
              <a:t>　　</a:t>
            </a:r>
            <a:r>
              <a:rPr lang="en-US" altLang="zh-CN"/>
              <a:t>D.</a:t>
            </a:r>
            <a:r>
              <a:rPr lang="zh-CN" altLang="zh-CN"/>
              <a:t>确实无法偿付的应付款项</a:t>
            </a:r>
            <a:br>
              <a:rPr lang="en-US" altLang="zh-CN"/>
            </a:br>
            <a:r>
              <a:rPr lang="zh-CN" altLang="zh-CN"/>
              <a:t>　　</a:t>
            </a:r>
            <a:r>
              <a:rPr lang="en-US" altLang="zh-CN"/>
              <a:t>E.</a:t>
            </a:r>
            <a:r>
              <a:rPr lang="zh-CN" altLang="zh-CN"/>
              <a:t>逾期未退的包装物押金收入</a:t>
            </a:r>
            <a:endParaRPr lang="zh-CN" altLang="en-US"/>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内容占位符 2">
            <a:extLst>
              <a:ext uri="{FF2B5EF4-FFF2-40B4-BE49-F238E27FC236}">
                <a16:creationId xmlns:a16="http://schemas.microsoft.com/office/drawing/2014/main" id="{424482E4-9A01-442E-BFF6-3CDA79F39CBC}"/>
              </a:ext>
            </a:extLst>
          </p:cNvPr>
          <p:cNvSpPr>
            <a:spLocks noGrp="1"/>
          </p:cNvSpPr>
          <p:nvPr>
            <p:ph sz="quarter" idx="4294967295"/>
          </p:nvPr>
        </p:nvSpPr>
        <p:spPr>
          <a:xfrm>
            <a:off x="612775" y="765175"/>
            <a:ext cx="8153400" cy="5330825"/>
          </a:xfrm>
        </p:spPr>
        <p:txBody>
          <a:bodyPr/>
          <a:lstStyle/>
          <a:p>
            <a:pPr eaLnBrk="1" hangingPunct="1">
              <a:lnSpc>
                <a:spcPct val="90000"/>
              </a:lnSpc>
              <a:defRPr/>
            </a:pPr>
            <a:r>
              <a:rPr lang="zh-CN" altLang="en-US" b="1" dirty="0">
                <a:solidFill>
                  <a:srgbClr val="FF0000"/>
                </a:solidFill>
                <a:effectLst>
                  <a:outerShdw blurRad="38100" dist="38100" dir="2700000" algn="tl">
                    <a:srgbClr val="000000">
                      <a:alpha val="43137"/>
                    </a:srgbClr>
                  </a:outerShdw>
                </a:effectLst>
                <a:latin typeface="宋体" pitchFamily="2" charset="-122"/>
              </a:rPr>
              <a:t>（二）特殊收入的确认</a:t>
            </a:r>
          </a:p>
          <a:p>
            <a:pPr eaLnBrk="1" hangingPunct="1">
              <a:lnSpc>
                <a:spcPct val="90000"/>
              </a:lnSpc>
              <a:defRPr/>
            </a:pPr>
            <a:r>
              <a:rPr lang="en-US" altLang="zh-CN" b="1" dirty="0">
                <a:solidFill>
                  <a:srgbClr val="3333CC"/>
                </a:solidFill>
                <a:latin typeface="宋体" pitchFamily="2" charset="-122"/>
                <a:ea typeface="宋体" pitchFamily="2" charset="-122"/>
              </a:rPr>
              <a:t>1.</a:t>
            </a:r>
            <a:r>
              <a:rPr lang="zh-CN" altLang="en-US" b="1" dirty="0">
                <a:solidFill>
                  <a:srgbClr val="3333CC"/>
                </a:solidFill>
                <a:latin typeface="宋体" pitchFamily="2" charset="-122"/>
                <a:ea typeface="宋体" pitchFamily="2" charset="-122"/>
              </a:rPr>
              <a:t>分期收款方式取得的收入：</a:t>
            </a:r>
            <a:endParaRPr lang="en-US" altLang="zh-CN" b="1" dirty="0">
              <a:solidFill>
                <a:srgbClr val="3333CC"/>
              </a:solidFill>
              <a:latin typeface="宋体" pitchFamily="2" charset="-122"/>
              <a:ea typeface="宋体" pitchFamily="2" charset="-122"/>
            </a:endParaRPr>
          </a:p>
          <a:p>
            <a:pPr eaLnBrk="1" hangingPunct="1">
              <a:lnSpc>
                <a:spcPct val="90000"/>
              </a:lnSpc>
              <a:defRPr/>
            </a:pPr>
            <a:r>
              <a:rPr lang="zh-CN" altLang="zh-CN" sz="2800" dirty="0">
                <a:latin typeface="楷体" pitchFamily="49" charset="-122"/>
                <a:ea typeface="楷体" pitchFamily="49" charset="-122"/>
              </a:rPr>
              <a:t>合同约定的收款日期确认收入实现。</a:t>
            </a:r>
            <a:endParaRPr lang="zh-CN" altLang="en-US" sz="2800" b="1" dirty="0">
              <a:solidFill>
                <a:srgbClr val="3333CC"/>
              </a:solidFill>
              <a:latin typeface="楷体" pitchFamily="49" charset="-122"/>
              <a:ea typeface="楷体" pitchFamily="49" charset="-122"/>
            </a:endParaRPr>
          </a:p>
          <a:p>
            <a:pPr eaLnBrk="1" hangingPunct="1">
              <a:lnSpc>
                <a:spcPct val="90000"/>
              </a:lnSpc>
              <a:defRPr/>
            </a:pPr>
            <a:r>
              <a:rPr lang="en-US" altLang="zh-CN" b="1" dirty="0">
                <a:solidFill>
                  <a:srgbClr val="3333CC"/>
                </a:solidFill>
                <a:latin typeface="宋体" pitchFamily="2" charset="-122"/>
                <a:ea typeface="宋体" pitchFamily="2" charset="-122"/>
              </a:rPr>
              <a:t>2.</a:t>
            </a:r>
            <a:r>
              <a:rPr lang="zh-CN" altLang="zh-CN" b="1" dirty="0">
                <a:solidFill>
                  <a:srgbClr val="3333CC"/>
                </a:solidFill>
                <a:latin typeface="宋体" pitchFamily="2" charset="-122"/>
                <a:ea typeface="宋体" pitchFamily="2" charset="-122"/>
              </a:rPr>
              <a:t>企业受托加工制造大型机械设备、船舶、飞机，以及从事建筑、安装、装配工程业务或者提供其他劳务等：</a:t>
            </a:r>
            <a:endParaRPr lang="en-US" altLang="zh-CN" b="1" dirty="0">
              <a:solidFill>
                <a:srgbClr val="3333CC"/>
              </a:solidFill>
              <a:latin typeface="宋体" pitchFamily="2" charset="-122"/>
              <a:ea typeface="宋体" pitchFamily="2" charset="-122"/>
            </a:endParaRPr>
          </a:p>
          <a:p>
            <a:pPr eaLnBrk="1" hangingPunct="1">
              <a:lnSpc>
                <a:spcPct val="90000"/>
              </a:lnSpc>
              <a:defRPr/>
            </a:pPr>
            <a:r>
              <a:rPr lang="zh-CN" altLang="zh-CN" dirty="0">
                <a:latin typeface="楷体" pitchFamily="49" charset="-122"/>
                <a:ea typeface="楷体" pitchFamily="49" charset="-122"/>
              </a:rPr>
              <a:t>持续时间</a:t>
            </a:r>
            <a:r>
              <a:rPr lang="zh-CN" altLang="zh-CN" b="1" u="dbl" dirty="0">
                <a:latin typeface="楷体" pitchFamily="49" charset="-122"/>
                <a:ea typeface="楷体" pitchFamily="49" charset="-122"/>
              </a:rPr>
              <a:t>超过</a:t>
            </a:r>
            <a:r>
              <a:rPr lang="en-US" altLang="zh-CN" b="1" u="dbl" dirty="0">
                <a:latin typeface="楷体" pitchFamily="49" charset="-122"/>
                <a:ea typeface="楷体" pitchFamily="49" charset="-122"/>
              </a:rPr>
              <a:t>12</a:t>
            </a:r>
            <a:r>
              <a:rPr lang="zh-CN" altLang="zh-CN" b="1" u="dbl" dirty="0">
                <a:latin typeface="楷体" pitchFamily="49" charset="-122"/>
                <a:ea typeface="楷体" pitchFamily="49" charset="-122"/>
              </a:rPr>
              <a:t>个月</a:t>
            </a:r>
            <a:r>
              <a:rPr lang="zh-CN" altLang="zh-CN" dirty="0">
                <a:latin typeface="楷体" pitchFamily="49" charset="-122"/>
                <a:ea typeface="楷体" pitchFamily="49" charset="-122"/>
              </a:rPr>
              <a:t>的，按照纳税年度内</a:t>
            </a:r>
            <a:r>
              <a:rPr lang="zh-CN" altLang="zh-CN" b="1" u="dbl" dirty="0">
                <a:solidFill>
                  <a:srgbClr val="FF0000"/>
                </a:solidFill>
                <a:latin typeface="楷体" pitchFamily="49" charset="-122"/>
                <a:ea typeface="楷体" pitchFamily="49" charset="-122"/>
              </a:rPr>
              <a:t>完工进度</a:t>
            </a:r>
            <a:r>
              <a:rPr lang="zh-CN" altLang="zh-CN" dirty="0">
                <a:latin typeface="楷体" pitchFamily="49" charset="-122"/>
                <a:ea typeface="楷体" pitchFamily="49" charset="-122"/>
              </a:rPr>
              <a:t>或</a:t>
            </a:r>
            <a:r>
              <a:rPr lang="zh-CN" altLang="zh-CN" b="1" u="dbl" dirty="0">
                <a:solidFill>
                  <a:srgbClr val="FF0000"/>
                </a:solidFill>
                <a:latin typeface="楷体" pitchFamily="49" charset="-122"/>
                <a:ea typeface="楷体" pitchFamily="49" charset="-122"/>
              </a:rPr>
              <a:t>完成工作量</a:t>
            </a:r>
            <a:r>
              <a:rPr lang="zh-CN" altLang="zh-CN" dirty="0">
                <a:latin typeface="楷体" pitchFamily="49" charset="-122"/>
                <a:ea typeface="楷体" pitchFamily="49" charset="-122"/>
              </a:rPr>
              <a:t>确认收入实现。</a:t>
            </a:r>
            <a:br>
              <a:rPr lang="en-US" altLang="zh-CN" dirty="0">
                <a:latin typeface="楷体" pitchFamily="49" charset="-122"/>
                <a:ea typeface="楷体" pitchFamily="49" charset="-122"/>
              </a:rPr>
            </a:br>
            <a:r>
              <a:rPr lang="zh-CN" altLang="zh-CN" sz="2400" dirty="0"/>
              <a:t>【链接】增值税：生产销售、生产工期超过</a:t>
            </a:r>
            <a:r>
              <a:rPr lang="en-US" altLang="zh-CN" sz="2400" dirty="0"/>
              <a:t>12</a:t>
            </a:r>
            <a:r>
              <a:rPr lang="zh-CN" altLang="zh-CN" sz="2400" dirty="0"/>
              <a:t>个月的大型机械设备、船舶、飞机等货物，为收到</a:t>
            </a:r>
            <a:r>
              <a:rPr lang="zh-CN" altLang="zh-CN" sz="2400" b="1" u="dbl" dirty="0">
                <a:solidFill>
                  <a:srgbClr val="FF0000"/>
                </a:solidFill>
              </a:rPr>
              <a:t>预收款</a:t>
            </a:r>
            <a:r>
              <a:rPr lang="zh-CN" altLang="zh-CN" sz="2400" dirty="0"/>
              <a:t>或</a:t>
            </a:r>
            <a:r>
              <a:rPr lang="zh-CN" altLang="zh-CN" sz="2400" b="1" u="dbl" dirty="0"/>
              <a:t>书面</a:t>
            </a:r>
            <a:r>
              <a:rPr lang="zh-CN" altLang="zh-CN" sz="2400" b="1" u="dbl" dirty="0">
                <a:solidFill>
                  <a:srgbClr val="FF0000"/>
                </a:solidFill>
              </a:rPr>
              <a:t>合同约定</a:t>
            </a:r>
            <a:r>
              <a:rPr lang="zh-CN" altLang="zh-CN" sz="2400" b="1" u="dbl" dirty="0"/>
              <a:t>的收款日期</a:t>
            </a:r>
            <a:r>
              <a:rPr lang="zh-CN" altLang="zh-CN" sz="2400" dirty="0"/>
              <a:t>的当天。</a:t>
            </a:r>
            <a:br>
              <a:rPr lang="en-US" altLang="zh-CN" sz="2400" dirty="0"/>
            </a:br>
            <a:endParaRPr lang="zh-CN" altLang="en-US" sz="2400" b="1" dirty="0">
              <a:latin typeface="楷体" pitchFamily="49" charset="-122"/>
              <a:ea typeface="楷体" pitchFamily="49" charset="-122"/>
            </a:endParaRPr>
          </a:p>
        </p:txBody>
      </p:sp>
      <p:pic>
        <p:nvPicPr>
          <p:cNvPr id="27651" name="Picture 5" descr="http://p2.so.qhimg.com/bdr/_240_/t01d4584e237d249437.jpg">
            <a:extLst>
              <a:ext uri="{FF2B5EF4-FFF2-40B4-BE49-F238E27FC236}">
                <a16:creationId xmlns:a16="http://schemas.microsoft.com/office/drawing/2014/main" id="{EF973888-F744-4652-BD1C-3552AED03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338" y="188913"/>
            <a:ext cx="118745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B190421-5C12-4217-9096-7B09A1070CAD}"/>
              </a:ext>
            </a:extLst>
          </p:cNvPr>
          <p:cNvSpPr>
            <a:spLocks noGrp="1"/>
          </p:cNvSpPr>
          <p:nvPr>
            <p:ph idx="1"/>
          </p:nvPr>
        </p:nvSpPr>
        <p:spPr>
          <a:xfrm>
            <a:off x="457200" y="620713"/>
            <a:ext cx="8229600" cy="5665787"/>
          </a:xfrm>
        </p:spPr>
        <p:txBody>
          <a:bodyPr/>
          <a:lstStyle/>
          <a:p>
            <a:pPr eaLnBrk="1" hangingPunct="1">
              <a:lnSpc>
                <a:spcPct val="90000"/>
              </a:lnSpc>
              <a:defRPr/>
            </a:pPr>
            <a:r>
              <a:rPr lang="en-US" altLang="zh-CN" b="1" dirty="0">
                <a:solidFill>
                  <a:srgbClr val="3333CC"/>
                </a:solidFill>
                <a:latin typeface="宋体" pitchFamily="2" charset="-122"/>
                <a:ea typeface="宋体" pitchFamily="2" charset="-122"/>
              </a:rPr>
              <a:t>3.</a:t>
            </a:r>
            <a:r>
              <a:rPr lang="zh-CN" altLang="en-US" b="1" dirty="0">
                <a:solidFill>
                  <a:srgbClr val="3333CC"/>
                </a:solidFill>
                <a:latin typeface="宋体" pitchFamily="2" charset="-122"/>
                <a:ea typeface="宋体" pitchFamily="2" charset="-122"/>
              </a:rPr>
              <a:t>产品分成方式取得的收入</a:t>
            </a:r>
            <a:endParaRPr lang="en-US" altLang="zh-CN" b="1" dirty="0">
              <a:solidFill>
                <a:srgbClr val="3333CC"/>
              </a:solidFill>
              <a:latin typeface="宋体" pitchFamily="2" charset="-122"/>
              <a:ea typeface="宋体" pitchFamily="2" charset="-122"/>
            </a:endParaRPr>
          </a:p>
          <a:p>
            <a:pPr eaLnBrk="1" hangingPunct="1">
              <a:lnSpc>
                <a:spcPct val="90000"/>
              </a:lnSpc>
              <a:defRPr/>
            </a:pPr>
            <a:r>
              <a:rPr lang="zh-CN" altLang="zh-CN" dirty="0">
                <a:latin typeface="楷体" pitchFamily="49" charset="-122"/>
                <a:ea typeface="楷体" pitchFamily="49" charset="-122"/>
              </a:rPr>
              <a:t>分得产品的日期按产品</a:t>
            </a:r>
            <a:r>
              <a:rPr lang="zh-CN" altLang="zh-CN" b="1" u="dbl" dirty="0">
                <a:solidFill>
                  <a:srgbClr val="FF0000"/>
                </a:solidFill>
                <a:latin typeface="楷体" pitchFamily="49" charset="-122"/>
                <a:ea typeface="楷体" pitchFamily="49" charset="-122"/>
              </a:rPr>
              <a:t>公允价格</a:t>
            </a:r>
            <a:r>
              <a:rPr lang="zh-CN" altLang="zh-CN" dirty="0">
                <a:latin typeface="楷体" pitchFamily="49" charset="-122"/>
                <a:ea typeface="楷体" pitchFamily="49" charset="-122"/>
              </a:rPr>
              <a:t>确定收入实现</a:t>
            </a:r>
            <a:br>
              <a:rPr lang="en-US" altLang="zh-CN" dirty="0"/>
            </a:br>
            <a:endParaRPr lang="zh-CN" altLang="en-US" b="1" dirty="0">
              <a:solidFill>
                <a:srgbClr val="3333CC"/>
              </a:solidFill>
              <a:latin typeface="宋体" pitchFamily="2" charset="-122"/>
              <a:ea typeface="宋体" pitchFamily="2" charset="-122"/>
            </a:endParaRPr>
          </a:p>
          <a:p>
            <a:pPr>
              <a:defRPr/>
            </a:pPr>
            <a:r>
              <a:rPr lang="en-US" altLang="zh-CN" b="1" dirty="0">
                <a:solidFill>
                  <a:srgbClr val="3333CC"/>
                </a:solidFill>
                <a:latin typeface="宋体" pitchFamily="2" charset="-122"/>
                <a:ea typeface="宋体" pitchFamily="2" charset="-122"/>
              </a:rPr>
              <a:t>4.</a:t>
            </a:r>
            <a:r>
              <a:rPr lang="zh-CN" altLang="en-US" b="1" dirty="0">
                <a:solidFill>
                  <a:srgbClr val="3333CC"/>
                </a:solidFill>
                <a:latin typeface="宋体" pitchFamily="2" charset="-122"/>
                <a:ea typeface="宋体" pitchFamily="2" charset="-122"/>
              </a:rPr>
              <a:t>视同销售收入</a:t>
            </a:r>
            <a:endParaRPr lang="en-US" altLang="zh-CN" b="1" dirty="0">
              <a:solidFill>
                <a:srgbClr val="3333CC"/>
              </a:solidFill>
              <a:latin typeface="宋体" pitchFamily="2" charset="-122"/>
              <a:ea typeface="宋体" pitchFamily="2" charset="-122"/>
            </a:endParaRPr>
          </a:p>
          <a:p>
            <a:pPr eaLnBrk="1" hangingPunct="1">
              <a:lnSpc>
                <a:spcPct val="90000"/>
              </a:lnSpc>
              <a:defRPr/>
            </a:pPr>
            <a:r>
              <a:rPr lang="zh-CN" altLang="zh-CN" b="1" dirty="0">
                <a:latin typeface="楷体" pitchFamily="49" charset="-122"/>
                <a:ea typeface="楷体" pitchFamily="49" charset="-122"/>
              </a:rPr>
              <a:t>非货币性资产交换，将货物、财产、劳务用于捐赠、偿债、赞助、集资、广告、样品、职工福利或者利润分配等</a:t>
            </a:r>
            <a:r>
              <a:rPr lang="zh-CN" altLang="en-US" b="1" dirty="0">
                <a:latin typeface="楷体" pitchFamily="49" charset="-122"/>
                <a:ea typeface="楷体" pitchFamily="49" charset="-122"/>
              </a:rPr>
              <a:t>，应当视同销售货物、转让财产或者提供劳务，按规定确认收入。</a:t>
            </a:r>
          </a:p>
          <a:p>
            <a:pPr>
              <a:defRPr/>
            </a:pPr>
            <a:endParaRPr lang="zh-CN" altLang="en-US" dirty="0"/>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a:extLst>
              <a:ext uri="{FF2B5EF4-FFF2-40B4-BE49-F238E27FC236}">
                <a16:creationId xmlns:a16="http://schemas.microsoft.com/office/drawing/2014/main" id="{AEC7CE3C-DAC3-46F4-906A-825CBD2A88BA}"/>
              </a:ext>
            </a:extLst>
          </p:cNvPr>
          <p:cNvSpPr>
            <a:spLocks noGrp="1"/>
          </p:cNvSpPr>
          <p:nvPr>
            <p:ph type="title"/>
          </p:nvPr>
        </p:nvSpPr>
        <p:spPr/>
        <p:txBody>
          <a:bodyPr/>
          <a:lstStyle/>
          <a:p>
            <a:r>
              <a:rPr lang="zh-CN" altLang="en-US"/>
              <a:t>练习</a:t>
            </a:r>
          </a:p>
        </p:txBody>
      </p:sp>
      <p:sp>
        <p:nvSpPr>
          <p:cNvPr id="3" name="内容占位符 2">
            <a:extLst>
              <a:ext uri="{FF2B5EF4-FFF2-40B4-BE49-F238E27FC236}">
                <a16:creationId xmlns:a16="http://schemas.microsoft.com/office/drawing/2014/main" id="{2CBAA608-09DD-46C7-85C3-9946348B7F6D}"/>
              </a:ext>
            </a:extLst>
          </p:cNvPr>
          <p:cNvSpPr>
            <a:spLocks noGrp="1"/>
          </p:cNvSpPr>
          <p:nvPr>
            <p:ph idx="1"/>
          </p:nvPr>
        </p:nvSpPr>
        <p:spPr/>
        <p:txBody>
          <a:bodyPr/>
          <a:lstStyle/>
          <a:p>
            <a:pPr>
              <a:defRPr/>
            </a:pPr>
            <a:r>
              <a:rPr lang="en-US" altLang="zh-CN" sz="2800" b="1" dirty="0">
                <a:latin typeface="楷体" pitchFamily="49" charset="-122"/>
                <a:ea typeface="楷体" pitchFamily="49" charset="-122"/>
              </a:rPr>
              <a:t>2015</a:t>
            </a:r>
            <a:r>
              <a:rPr lang="zh-CN" altLang="zh-CN" sz="2800" b="1" dirty="0">
                <a:latin typeface="楷体" pitchFamily="49" charset="-122"/>
                <a:ea typeface="楷体" pitchFamily="49" charset="-122"/>
              </a:rPr>
              <a:t>年</a:t>
            </a:r>
            <a:r>
              <a:rPr lang="en-US" altLang="zh-CN" sz="2800" b="1" dirty="0">
                <a:latin typeface="楷体" pitchFamily="49" charset="-122"/>
                <a:ea typeface="楷体" pitchFamily="49" charset="-122"/>
              </a:rPr>
              <a:t>12</a:t>
            </a:r>
            <a:r>
              <a:rPr lang="zh-CN" altLang="zh-CN" sz="2800" b="1" dirty="0">
                <a:latin typeface="楷体" pitchFamily="49" charset="-122"/>
                <a:ea typeface="楷体" pitchFamily="49" charset="-122"/>
              </a:rPr>
              <a:t>月甲饮料厂给职工发放自制果汁和当月外购的取暖器作为福利，其中果汁的成本为</a:t>
            </a:r>
            <a:r>
              <a:rPr lang="en-US" altLang="zh-CN" sz="2800" b="1" dirty="0">
                <a:latin typeface="楷体" pitchFamily="49" charset="-122"/>
                <a:ea typeface="楷体" pitchFamily="49" charset="-122"/>
              </a:rPr>
              <a:t>20</a:t>
            </a:r>
            <a:r>
              <a:rPr lang="zh-CN" altLang="zh-CN" sz="2800" b="1" dirty="0">
                <a:latin typeface="楷体" pitchFamily="49" charset="-122"/>
                <a:ea typeface="楷体" pitchFamily="49" charset="-122"/>
              </a:rPr>
              <a:t>万元，同期对外销售价格为</a:t>
            </a:r>
            <a:r>
              <a:rPr lang="en-US" altLang="zh-CN" sz="2800" b="1" dirty="0">
                <a:latin typeface="楷体" pitchFamily="49" charset="-122"/>
                <a:ea typeface="楷体" pitchFamily="49" charset="-122"/>
              </a:rPr>
              <a:t>25</a:t>
            </a:r>
            <a:r>
              <a:rPr lang="zh-CN" altLang="zh-CN" sz="2800" b="1" dirty="0">
                <a:latin typeface="楷体" pitchFamily="49" charset="-122"/>
                <a:ea typeface="楷体" pitchFamily="49" charset="-122"/>
              </a:rPr>
              <a:t>万元；取暖器的购进价格为</a:t>
            </a:r>
            <a:r>
              <a:rPr lang="en-US" altLang="zh-CN" sz="2800" b="1" dirty="0">
                <a:latin typeface="楷体" pitchFamily="49" charset="-122"/>
                <a:ea typeface="楷体" pitchFamily="49" charset="-122"/>
              </a:rPr>
              <a:t>10</a:t>
            </a:r>
            <a:r>
              <a:rPr lang="zh-CN" altLang="zh-CN" sz="2800" b="1" dirty="0">
                <a:latin typeface="楷体" pitchFamily="49" charset="-122"/>
                <a:ea typeface="楷体" pitchFamily="49" charset="-122"/>
              </a:rPr>
              <a:t>万元。根据企业所得税相关规定，该厂发放上述福利应确认的收入是多少万元？</a:t>
            </a:r>
            <a:endParaRPr lang="en-US" altLang="zh-CN" sz="2800" b="1" dirty="0">
              <a:latin typeface="楷体" pitchFamily="49" charset="-122"/>
              <a:ea typeface="楷体" pitchFamily="49" charset="-122"/>
            </a:endParaRPr>
          </a:p>
          <a:p>
            <a:pPr>
              <a:defRPr/>
            </a:pPr>
            <a:endParaRPr lang="en-US" altLang="zh-CN" sz="2800" b="1" dirty="0">
              <a:latin typeface="楷体" pitchFamily="49" charset="-122"/>
              <a:ea typeface="楷体" pitchFamily="49" charset="-122"/>
            </a:endParaRPr>
          </a:p>
          <a:p>
            <a:pPr>
              <a:defRPr/>
            </a:pPr>
            <a:r>
              <a:rPr lang="zh-CN" altLang="zh-CN" sz="2800" b="1" dirty="0">
                <a:latin typeface="楷体" pitchFamily="49" charset="-122"/>
                <a:ea typeface="楷体" pitchFamily="49" charset="-122"/>
              </a:rPr>
              <a:t>答：应确认的收入＝</a:t>
            </a:r>
            <a:r>
              <a:rPr lang="en-US" altLang="zh-CN" sz="2800" b="1" dirty="0">
                <a:latin typeface="楷体" pitchFamily="49" charset="-122"/>
                <a:ea typeface="楷体" pitchFamily="49" charset="-122"/>
              </a:rPr>
              <a:t>25</a:t>
            </a:r>
            <a:r>
              <a:rPr lang="zh-CN" altLang="zh-CN" sz="2800" b="1" dirty="0">
                <a:latin typeface="楷体" pitchFamily="49" charset="-122"/>
                <a:ea typeface="楷体" pitchFamily="49" charset="-122"/>
              </a:rPr>
              <a:t>＋</a:t>
            </a:r>
            <a:r>
              <a:rPr lang="en-US" altLang="zh-CN" sz="2800" b="1" dirty="0">
                <a:latin typeface="楷体" pitchFamily="49" charset="-122"/>
                <a:ea typeface="楷体" pitchFamily="49" charset="-122"/>
              </a:rPr>
              <a:t>10</a:t>
            </a:r>
            <a:r>
              <a:rPr lang="zh-CN" altLang="zh-CN" sz="2800" b="1" dirty="0">
                <a:latin typeface="楷体" pitchFamily="49" charset="-122"/>
                <a:ea typeface="楷体" pitchFamily="49" charset="-122"/>
              </a:rPr>
              <a:t>＝</a:t>
            </a:r>
            <a:r>
              <a:rPr lang="en-US" altLang="zh-CN" sz="2800" b="1" dirty="0">
                <a:latin typeface="楷体" pitchFamily="49" charset="-122"/>
                <a:ea typeface="楷体" pitchFamily="49" charset="-122"/>
              </a:rPr>
              <a:t>35</a:t>
            </a:r>
            <a:r>
              <a:rPr lang="zh-CN" altLang="zh-CN" sz="2800" b="1" dirty="0">
                <a:latin typeface="楷体" pitchFamily="49" charset="-122"/>
                <a:ea typeface="楷体" pitchFamily="49" charset="-122"/>
              </a:rPr>
              <a:t>万元</a:t>
            </a:r>
          </a:p>
          <a:p>
            <a:pPr>
              <a:defRPr/>
            </a:pPr>
            <a:r>
              <a:rPr lang="zh-CN" altLang="zh-CN" sz="2800" b="1" dirty="0">
                <a:latin typeface="+mn-ea"/>
              </a:rPr>
              <a:t>收入确认时应注意两点：</a:t>
            </a:r>
            <a:br>
              <a:rPr lang="en-US" altLang="zh-CN" sz="2800" b="1" dirty="0">
                <a:latin typeface="+mn-ea"/>
              </a:rPr>
            </a:br>
            <a:r>
              <a:rPr lang="zh-CN" altLang="zh-CN" sz="2800" b="1" dirty="0">
                <a:latin typeface="+mn-ea"/>
              </a:rPr>
              <a:t>　　权责发生制原则</a:t>
            </a:r>
            <a:br>
              <a:rPr lang="en-US" altLang="zh-CN" sz="2800" b="1" dirty="0">
                <a:latin typeface="+mn-ea"/>
              </a:rPr>
            </a:br>
            <a:r>
              <a:rPr lang="zh-CN" altLang="zh-CN" sz="2800" b="1" dirty="0">
                <a:latin typeface="+mn-ea"/>
              </a:rPr>
              <a:t>　　公允价值</a:t>
            </a:r>
            <a:br>
              <a:rPr lang="en-US" altLang="zh-CN" dirty="0"/>
            </a:br>
            <a:br>
              <a:rPr lang="en-US" altLang="zh-CN" dirty="0"/>
            </a:br>
            <a:endParaRPr lang="zh-CN" altLang="en-US" dirty="0"/>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B3BAC846-811B-4CAA-AE0C-46AABB15A127}"/>
              </a:ext>
            </a:extLst>
          </p:cNvPr>
          <p:cNvSpPr>
            <a:spLocks noGrp="1"/>
          </p:cNvSpPr>
          <p:nvPr>
            <p:ph type="body" idx="4294967295"/>
          </p:nvPr>
        </p:nvSpPr>
        <p:spPr>
          <a:xfrm>
            <a:off x="457200" y="836613"/>
            <a:ext cx="8229600" cy="647700"/>
          </a:xfrm>
        </p:spPr>
        <p:txBody>
          <a:bodyPr/>
          <a:lstStyle/>
          <a:p>
            <a:pPr eaLnBrk="1" hangingPunct="1">
              <a:lnSpc>
                <a:spcPct val="90000"/>
              </a:lnSpc>
              <a:defRPr/>
            </a:pPr>
            <a:r>
              <a:rPr lang="zh-CN" altLang="en-US"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（三）处置资产收入的确认</a:t>
            </a:r>
            <a:r>
              <a:rPr lang="zh-CN" altLang="en-US" sz="2400" b="1" dirty="0"/>
              <a:t>（</a:t>
            </a:r>
            <a:r>
              <a:rPr lang="zh-CN" altLang="en-US" sz="2400" dirty="0"/>
              <a:t>国税函</a:t>
            </a:r>
            <a:r>
              <a:rPr lang="en-US" altLang="zh-CN" sz="2400" dirty="0"/>
              <a:t>〔2008〕828</a:t>
            </a:r>
            <a:r>
              <a:rPr lang="zh-CN" altLang="en-US" sz="2400" dirty="0"/>
              <a:t>号</a:t>
            </a:r>
            <a:r>
              <a:rPr lang="zh-CN" altLang="en-US" sz="2400" b="1" dirty="0"/>
              <a:t>）</a:t>
            </a:r>
            <a:r>
              <a:rPr lang="zh-CN" altLang="en-US" sz="2400" b="1" dirty="0">
                <a:latin typeface="楷体_GB2312" pitchFamily="49" charset="-122"/>
                <a:ea typeface="楷体_GB2312" pitchFamily="49" charset="-122"/>
              </a:rPr>
              <a:t>　　</a:t>
            </a:r>
          </a:p>
        </p:txBody>
      </p:sp>
      <p:pic>
        <p:nvPicPr>
          <p:cNvPr id="30723" name="Picture 3">
            <a:extLst>
              <a:ext uri="{FF2B5EF4-FFF2-40B4-BE49-F238E27FC236}">
                <a16:creationId xmlns:a16="http://schemas.microsoft.com/office/drawing/2014/main" id="{AC8B518C-8056-4E6A-B64C-2879396A2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700213"/>
            <a:ext cx="9864726"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a:extLst>
              <a:ext uri="{FF2B5EF4-FFF2-40B4-BE49-F238E27FC236}">
                <a16:creationId xmlns:a16="http://schemas.microsoft.com/office/drawing/2014/main" id="{1AB4D2F8-D3D8-4946-BE9D-AC18C2E9047D}"/>
              </a:ext>
            </a:extLst>
          </p:cNvPr>
          <p:cNvSpPr>
            <a:spLocks noGrp="1"/>
          </p:cNvSpPr>
          <p:nvPr>
            <p:ph type="title" idx="4294967295"/>
          </p:nvPr>
        </p:nvSpPr>
        <p:spPr/>
        <p:txBody>
          <a:bodyPr/>
          <a:lstStyle/>
          <a:p>
            <a:pPr eaLnBrk="1" hangingPunct="1"/>
            <a:r>
              <a:rPr lang="zh-CN" altLang="en-US" sz="3600" b="1">
                <a:latin typeface="宋体" panose="02010600030101010101" pitchFamily="2" charset="-122"/>
              </a:rPr>
              <a:t> 企业所得税应纳税所得额的确定</a:t>
            </a:r>
            <a:endParaRPr lang="zh-CN" altLang="en-US" sz="3600"/>
          </a:p>
        </p:txBody>
      </p:sp>
      <p:sp>
        <p:nvSpPr>
          <p:cNvPr id="4099" name="内容占位符 2">
            <a:extLst>
              <a:ext uri="{FF2B5EF4-FFF2-40B4-BE49-F238E27FC236}">
                <a16:creationId xmlns:a16="http://schemas.microsoft.com/office/drawing/2014/main" id="{4EE469D8-E4AC-4482-BFE1-E8A5B565D794}"/>
              </a:ext>
            </a:extLst>
          </p:cNvPr>
          <p:cNvSpPr>
            <a:spLocks noGrp="1"/>
          </p:cNvSpPr>
          <p:nvPr>
            <p:ph idx="4294967295"/>
          </p:nvPr>
        </p:nvSpPr>
        <p:spPr/>
        <p:txBody>
          <a:bodyPr/>
          <a:lstStyle/>
          <a:p>
            <a:pPr eaLnBrk="1" hangingPunct="1">
              <a:lnSpc>
                <a:spcPct val="80000"/>
              </a:lnSpc>
              <a:defRPr/>
            </a:pPr>
            <a:r>
              <a:rPr lang="zh-CN" altLang="en-US" b="1" dirty="0">
                <a:effectLst>
                  <a:outerShdw blurRad="38100" dist="38100" dir="2700000" algn="tl">
                    <a:srgbClr val="000000">
                      <a:alpha val="43137"/>
                    </a:srgbClr>
                  </a:outerShdw>
                </a:effectLst>
                <a:ea typeface="楷体_GB2312" pitchFamily="49" charset="-122"/>
              </a:rPr>
              <a:t>企业所得税的计税依据为</a:t>
            </a:r>
            <a:r>
              <a:rPr lang="zh-CN" altLang="en-US" b="1" dirty="0">
                <a:solidFill>
                  <a:srgbClr val="FF0000"/>
                </a:solidFill>
                <a:effectLst>
                  <a:outerShdw blurRad="38100" dist="38100" dir="2700000" algn="tl">
                    <a:srgbClr val="000000">
                      <a:alpha val="43137"/>
                    </a:srgbClr>
                  </a:outerShdw>
                </a:effectLst>
                <a:ea typeface="楷体_GB2312" pitchFamily="49" charset="-122"/>
              </a:rPr>
              <a:t>应纳税所得额</a:t>
            </a:r>
            <a:endParaRPr lang="en-US" altLang="zh-CN" b="1" dirty="0">
              <a:solidFill>
                <a:srgbClr val="FF0000"/>
              </a:solidFill>
              <a:effectLst>
                <a:outerShdw blurRad="38100" dist="38100" dir="2700000" algn="tl">
                  <a:srgbClr val="000000">
                    <a:alpha val="43137"/>
                  </a:srgbClr>
                </a:outerShdw>
              </a:effectLst>
              <a:ea typeface="楷体_GB2312" pitchFamily="49" charset="-122"/>
            </a:endParaRPr>
          </a:p>
          <a:p>
            <a:pPr eaLnBrk="1" hangingPunct="1">
              <a:lnSpc>
                <a:spcPct val="80000"/>
              </a:lnSpc>
              <a:defRPr/>
            </a:pPr>
            <a:r>
              <a:rPr lang="zh-CN" altLang="en-US" b="1" dirty="0">
                <a:effectLst>
                  <a:outerShdw blurRad="38100" dist="38100" dir="2700000" algn="tl">
                    <a:srgbClr val="000000">
                      <a:alpha val="43137"/>
                    </a:srgbClr>
                  </a:outerShdw>
                </a:effectLst>
                <a:latin typeface="楷体" pitchFamily="49" charset="-122"/>
                <a:ea typeface="楷体_GB2312" pitchFamily="49" charset="-122"/>
              </a:rPr>
              <a:t>应纳税所得额的计算方法有：</a:t>
            </a:r>
            <a:endParaRPr lang="en-US" altLang="zh-CN" b="1" dirty="0">
              <a:effectLst>
                <a:outerShdw blurRad="38100" dist="38100" dir="2700000" algn="tl">
                  <a:srgbClr val="000000">
                    <a:alpha val="43137"/>
                  </a:srgbClr>
                </a:outerShdw>
              </a:effectLst>
              <a:latin typeface="楷体" pitchFamily="49" charset="-122"/>
              <a:ea typeface="楷体_GB2312" pitchFamily="49" charset="-122"/>
            </a:endParaRPr>
          </a:p>
          <a:p>
            <a:pPr eaLnBrk="1" hangingPunct="1">
              <a:lnSpc>
                <a:spcPct val="80000"/>
              </a:lnSpc>
              <a:defRPr/>
            </a:pPr>
            <a:r>
              <a:rPr lang="en-US" altLang="zh-CN" b="1" dirty="0">
                <a:solidFill>
                  <a:srgbClr val="FF0000"/>
                </a:solidFill>
                <a:effectLst>
                  <a:outerShdw blurRad="38100" dist="38100" dir="2700000" algn="tl">
                    <a:srgbClr val="000000">
                      <a:alpha val="43137"/>
                    </a:srgbClr>
                  </a:outerShdw>
                </a:effectLst>
                <a:latin typeface="楷体" pitchFamily="49" charset="-122"/>
                <a:ea typeface="楷体_GB2312" pitchFamily="49" charset="-122"/>
              </a:rPr>
              <a:t>     </a:t>
            </a:r>
            <a:r>
              <a:rPr lang="zh-CN" altLang="en-US" b="1" dirty="0">
                <a:solidFill>
                  <a:srgbClr val="FF0000"/>
                </a:solidFill>
                <a:effectLst>
                  <a:outerShdw blurRad="38100" dist="38100" dir="2700000" algn="tl">
                    <a:srgbClr val="000000">
                      <a:alpha val="43137"/>
                    </a:srgbClr>
                  </a:outerShdw>
                </a:effectLst>
                <a:latin typeface="楷体" pitchFamily="49" charset="-122"/>
                <a:ea typeface="楷体_GB2312" pitchFamily="49" charset="-122"/>
              </a:rPr>
              <a:t>直接法</a:t>
            </a:r>
            <a:r>
              <a:rPr lang="zh-CN" altLang="en-US" b="1" dirty="0">
                <a:effectLst>
                  <a:outerShdw blurRad="38100" dist="38100" dir="2700000" algn="tl">
                    <a:srgbClr val="000000">
                      <a:alpha val="43137"/>
                    </a:srgbClr>
                  </a:outerShdw>
                </a:effectLst>
                <a:latin typeface="楷体" pitchFamily="49" charset="-122"/>
                <a:ea typeface="楷体_GB2312" pitchFamily="49" charset="-122"/>
              </a:rPr>
              <a:t>和</a:t>
            </a:r>
            <a:r>
              <a:rPr lang="zh-CN" altLang="en-US" b="1" dirty="0">
                <a:solidFill>
                  <a:srgbClr val="FF0000"/>
                </a:solidFill>
                <a:effectLst>
                  <a:outerShdw blurRad="38100" dist="38100" dir="2700000" algn="tl">
                    <a:srgbClr val="000000">
                      <a:alpha val="43137"/>
                    </a:srgbClr>
                  </a:outerShdw>
                </a:effectLst>
                <a:latin typeface="楷体" pitchFamily="49" charset="-122"/>
                <a:ea typeface="楷体_GB2312" pitchFamily="49" charset="-122"/>
              </a:rPr>
              <a:t>间接法</a:t>
            </a:r>
            <a:endParaRPr lang="zh-CN" altLang="en-US" b="1" dirty="0">
              <a:latin typeface="楷体" pitchFamily="49" charset="-122"/>
              <a:ea typeface="楷体" pitchFamily="49" charset="-122"/>
            </a:endParaRPr>
          </a:p>
        </p:txBody>
      </p:sp>
      <p:pic>
        <p:nvPicPr>
          <p:cNvPr id="4100" name="Picture 5" descr="http://p4.so.qhimg.com/bdr/_240_/t0130385158d58fd0e9.jpg">
            <a:extLst>
              <a:ext uri="{FF2B5EF4-FFF2-40B4-BE49-F238E27FC236}">
                <a16:creationId xmlns:a16="http://schemas.microsoft.com/office/drawing/2014/main" id="{88D1B0FC-7BF4-4F66-AEE8-69553E803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357563"/>
            <a:ext cx="3887788"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a16="http://schemas.microsoft.com/office/drawing/2014/main" id="{10B8F6BD-FF37-4EF3-9550-F2645A55D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1844675"/>
            <a:ext cx="9210676"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A9894E0-F3CC-4DF4-9974-0B2ABBCDB155}"/>
              </a:ext>
            </a:extLst>
          </p:cNvPr>
          <p:cNvSpPr txBox="1"/>
          <p:nvPr/>
        </p:nvSpPr>
        <p:spPr>
          <a:xfrm>
            <a:off x="444500" y="1044575"/>
            <a:ext cx="5616575" cy="800100"/>
          </a:xfrm>
          <a:prstGeom prst="rect">
            <a:avLst/>
          </a:prstGeom>
          <a:noFill/>
        </p:spPr>
        <p:txBody>
          <a:bodyPr>
            <a:spAutoFit/>
          </a:bodyPr>
          <a:lstStyle/>
          <a:p>
            <a:pPr>
              <a:defRPr/>
            </a:pPr>
            <a:r>
              <a:rPr lang="zh-CN" altLang="en-US" sz="2800" b="1" dirty="0">
                <a:solidFill>
                  <a:srgbClr val="FF0000"/>
                </a:solidFill>
              </a:rPr>
              <a:t>补充：</a:t>
            </a:r>
            <a:r>
              <a:rPr lang="zh-CN" altLang="zh-CN" sz="2800" b="1" dirty="0">
                <a:solidFill>
                  <a:srgbClr val="FF0000"/>
                </a:solidFill>
              </a:rPr>
              <a:t>视同销售收入对比（</a:t>
            </a:r>
            <a:r>
              <a:rPr lang="zh-CN" altLang="zh-CN" sz="2800" b="1" u="dbl" dirty="0">
                <a:solidFill>
                  <a:srgbClr val="FF0000"/>
                </a:solidFill>
              </a:rPr>
              <a:t>自产</a:t>
            </a:r>
            <a:r>
              <a:rPr lang="zh-CN" altLang="zh-CN" sz="2800" b="1" dirty="0">
                <a:solidFill>
                  <a:srgbClr val="FF0000"/>
                </a:solidFill>
              </a:rPr>
              <a:t>）</a:t>
            </a:r>
          </a:p>
          <a:p>
            <a:pPr>
              <a:defRPr/>
            </a:pPr>
            <a:endParaRPr lang="zh-CN" altLang="en-US" dirty="0"/>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a:extLst>
              <a:ext uri="{FF2B5EF4-FFF2-40B4-BE49-F238E27FC236}">
                <a16:creationId xmlns:a16="http://schemas.microsoft.com/office/drawing/2014/main" id="{D5C03AD9-6059-403E-8B6D-C17CC02BD3AA}"/>
              </a:ext>
            </a:extLst>
          </p:cNvPr>
          <p:cNvSpPr>
            <a:spLocks noGrp="1"/>
          </p:cNvSpPr>
          <p:nvPr>
            <p:ph type="title"/>
          </p:nvPr>
        </p:nvSpPr>
        <p:spPr/>
        <p:txBody>
          <a:bodyPr/>
          <a:lstStyle/>
          <a:p>
            <a:r>
              <a:rPr lang="zh-CN" altLang="en-US"/>
              <a:t>练 习</a:t>
            </a:r>
          </a:p>
        </p:txBody>
      </p:sp>
      <p:sp>
        <p:nvSpPr>
          <p:cNvPr id="32771" name="内容占位符 2">
            <a:extLst>
              <a:ext uri="{FF2B5EF4-FFF2-40B4-BE49-F238E27FC236}">
                <a16:creationId xmlns:a16="http://schemas.microsoft.com/office/drawing/2014/main" id="{13A52539-E6E4-40F6-8BFB-31A098AD4AC6}"/>
              </a:ext>
            </a:extLst>
          </p:cNvPr>
          <p:cNvSpPr>
            <a:spLocks noGrp="1"/>
          </p:cNvSpPr>
          <p:nvPr>
            <p:ph idx="1"/>
          </p:nvPr>
        </p:nvSpPr>
        <p:spPr/>
        <p:txBody>
          <a:bodyPr/>
          <a:lstStyle/>
          <a:p>
            <a:r>
              <a:rPr lang="zh-CN" altLang="zh-CN"/>
              <a:t>（多选题）依据企业所得税相关规定，企业将资产移送用于下列情形，应视同销售确定收入的有（　）。</a:t>
            </a:r>
            <a:br>
              <a:rPr lang="en-US" altLang="zh-CN"/>
            </a:br>
            <a:r>
              <a:rPr lang="zh-CN" altLang="zh-CN"/>
              <a:t>　　</a:t>
            </a:r>
            <a:r>
              <a:rPr lang="en-US" altLang="zh-CN"/>
              <a:t>A.</a:t>
            </a:r>
            <a:r>
              <a:rPr lang="zh-CN" altLang="zh-CN"/>
              <a:t>用于对外捐赠</a:t>
            </a:r>
            <a:br>
              <a:rPr lang="en-US" altLang="zh-CN"/>
            </a:br>
            <a:r>
              <a:rPr lang="zh-CN" altLang="zh-CN"/>
              <a:t>　　</a:t>
            </a:r>
            <a:r>
              <a:rPr lang="en-US" altLang="zh-CN"/>
              <a:t>B.</a:t>
            </a:r>
            <a:r>
              <a:rPr lang="zh-CN" altLang="zh-CN"/>
              <a:t>用于市场推广或销售</a:t>
            </a:r>
            <a:br>
              <a:rPr lang="en-US" altLang="zh-CN"/>
            </a:br>
            <a:r>
              <a:rPr lang="zh-CN" altLang="zh-CN"/>
              <a:t>　　</a:t>
            </a:r>
            <a:r>
              <a:rPr lang="en-US" altLang="zh-CN"/>
              <a:t>C.</a:t>
            </a:r>
            <a:r>
              <a:rPr lang="zh-CN" altLang="zh-CN"/>
              <a:t>用于股息分配</a:t>
            </a:r>
            <a:br>
              <a:rPr lang="en-US" altLang="zh-CN"/>
            </a:br>
            <a:r>
              <a:rPr lang="zh-CN" altLang="zh-CN"/>
              <a:t>　　</a:t>
            </a:r>
            <a:r>
              <a:rPr lang="en-US" altLang="zh-CN"/>
              <a:t>D.</a:t>
            </a:r>
            <a:r>
              <a:rPr lang="zh-CN" altLang="zh-CN"/>
              <a:t>用于职工奖励或福利</a:t>
            </a:r>
            <a:br>
              <a:rPr lang="en-US" altLang="zh-CN"/>
            </a:br>
            <a:r>
              <a:rPr lang="zh-CN" altLang="zh-CN"/>
              <a:t>　　</a:t>
            </a:r>
            <a:r>
              <a:rPr lang="en-US" altLang="zh-CN"/>
              <a:t>E.</a:t>
            </a:r>
            <a:r>
              <a:rPr lang="zh-CN" altLang="zh-CN"/>
              <a:t>从总机构转移到其境内分支机构</a:t>
            </a:r>
            <a:endParaRPr lang="zh-CN" altLang="en-US"/>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976F0E6-A45A-4B18-859E-FCD96CBC550E}"/>
              </a:ext>
            </a:extLst>
          </p:cNvPr>
          <p:cNvSpPr>
            <a:spLocks noGrp="1"/>
          </p:cNvSpPr>
          <p:nvPr>
            <p:ph idx="1"/>
          </p:nvPr>
        </p:nvSpPr>
        <p:spPr>
          <a:xfrm>
            <a:off x="457200" y="549275"/>
            <a:ext cx="8229600" cy="5737225"/>
          </a:xfrm>
        </p:spPr>
        <p:txBody>
          <a:bodyPr/>
          <a:lstStyle/>
          <a:p>
            <a:r>
              <a:rPr lang="zh-CN" altLang="zh-CN" sz="2800"/>
              <a:t>【典型例题</a:t>
            </a:r>
            <a:r>
              <a:rPr lang="en-US" altLang="zh-CN" sz="2800"/>
              <a:t>1</a:t>
            </a:r>
            <a:r>
              <a:rPr lang="zh-CN" altLang="zh-CN" sz="2800"/>
              <a:t>】（</a:t>
            </a:r>
            <a:r>
              <a:rPr lang="en-US" altLang="zh-CN" sz="2800"/>
              <a:t>2013</a:t>
            </a:r>
            <a:r>
              <a:rPr lang="zh-CN" altLang="zh-CN" sz="2800"/>
              <a:t>年考题）</a:t>
            </a:r>
            <a:br>
              <a:rPr lang="en-US" altLang="zh-CN" sz="2800"/>
            </a:br>
            <a:r>
              <a:rPr lang="zh-CN" altLang="zh-CN" sz="2800"/>
              <a:t>　　</a:t>
            </a:r>
            <a:r>
              <a:rPr lang="en-US" altLang="zh-CN" sz="2800"/>
              <a:t>2012</a:t>
            </a:r>
            <a:r>
              <a:rPr lang="zh-CN" altLang="zh-CN" sz="2800"/>
              <a:t>年</a:t>
            </a:r>
            <a:r>
              <a:rPr lang="en-US" altLang="zh-CN" sz="2800"/>
              <a:t>12</a:t>
            </a:r>
            <a:r>
              <a:rPr lang="zh-CN" altLang="zh-CN" sz="2800"/>
              <a:t>月甲饮料厂给职工发放自制果汁和当月外购的取暖器作为福利，其中果汁的成本为</a:t>
            </a:r>
            <a:r>
              <a:rPr lang="en-US" altLang="zh-CN" sz="2800"/>
              <a:t>20</a:t>
            </a:r>
            <a:r>
              <a:rPr lang="zh-CN" altLang="zh-CN" sz="2800"/>
              <a:t>万元同期对外销售价格为</a:t>
            </a:r>
            <a:r>
              <a:rPr lang="en-US" altLang="zh-CN" sz="2800"/>
              <a:t>25</a:t>
            </a:r>
            <a:r>
              <a:rPr lang="zh-CN" altLang="zh-CN" sz="2800"/>
              <a:t>万元；取暖器的购进价格为</a:t>
            </a:r>
            <a:r>
              <a:rPr lang="en-US" altLang="zh-CN" sz="2800"/>
              <a:t>10</a:t>
            </a:r>
            <a:r>
              <a:rPr lang="zh-CN" altLang="zh-CN" sz="2800"/>
              <a:t>万元。根据企业所得税相关规定，该厂发放上述福利应确认的收入是（　）万元。</a:t>
            </a:r>
            <a:br>
              <a:rPr lang="en-US" altLang="zh-CN" sz="2800"/>
            </a:br>
            <a:r>
              <a:rPr lang="zh-CN" altLang="zh-CN" sz="2800"/>
              <a:t>　　</a:t>
            </a:r>
            <a:r>
              <a:rPr lang="en-US" altLang="zh-CN" sz="2800"/>
              <a:t>A.10</a:t>
            </a:r>
            <a:br>
              <a:rPr lang="en-US" altLang="zh-CN" sz="2800"/>
            </a:br>
            <a:r>
              <a:rPr lang="zh-CN" altLang="zh-CN" sz="2800"/>
              <a:t>　　</a:t>
            </a:r>
            <a:r>
              <a:rPr lang="en-US" altLang="zh-CN" sz="2800"/>
              <a:t>B.20</a:t>
            </a:r>
            <a:br>
              <a:rPr lang="en-US" altLang="zh-CN" sz="2800"/>
            </a:br>
            <a:r>
              <a:rPr lang="zh-CN" altLang="zh-CN" sz="2800"/>
              <a:t>　　</a:t>
            </a:r>
            <a:r>
              <a:rPr lang="en-US" altLang="zh-CN" sz="2800"/>
              <a:t>C.30</a:t>
            </a:r>
            <a:br>
              <a:rPr lang="en-US" altLang="zh-CN" sz="2800"/>
            </a:br>
            <a:r>
              <a:rPr lang="zh-CN" altLang="zh-CN" sz="2800"/>
              <a:t>　　</a:t>
            </a:r>
            <a:r>
              <a:rPr lang="en-US" altLang="zh-CN" sz="2800"/>
              <a:t>D.35 </a:t>
            </a:r>
          </a:p>
          <a:p>
            <a:r>
              <a:rPr lang="zh-CN" altLang="zh-CN" sz="2400"/>
              <a:t>『正确答案』</a:t>
            </a:r>
            <a:r>
              <a:rPr lang="en-US" altLang="zh-CN" sz="2400"/>
              <a:t>D</a:t>
            </a:r>
            <a:br>
              <a:rPr lang="en-US" altLang="zh-CN" sz="2400"/>
            </a:br>
            <a:endParaRPr lang="zh-CN" altLang="en-US" sz="24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内容占位符 2">
            <a:extLst>
              <a:ext uri="{FF2B5EF4-FFF2-40B4-BE49-F238E27FC236}">
                <a16:creationId xmlns:a16="http://schemas.microsoft.com/office/drawing/2014/main" id="{4FE84592-A268-41AD-BDCF-FB47DFEC12EB}"/>
              </a:ext>
            </a:extLst>
          </p:cNvPr>
          <p:cNvSpPr>
            <a:spLocks noGrp="1"/>
          </p:cNvSpPr>
          <p:nvPr>
            <p:ph idx="1"/>
          </p:nvPr>
        </p:nvSpPr>
        <p:spPr>
          <a:xfrm>
            <a:off x="457200" y="549275"/>
            <a:ext cx="8229600" cy="5737225"/>
          </a:xfrm>
        </p:spPr>
        <p:txBody>
          <a:bodyPr/>
          <a:lstStyle/>
          <a:p>
            <a:r>
              <a:rPr lang="zh-CN" altLang="zh-CN"/>
              <a:t>【典型例题</a:t>
            </a:r>
            <a:r>
              <a:rPr lang="en-US" altLang="zh-CN"/>
              <a:t>2</a:t>
            </a:r>
            <a:r>
              <a:rPr lang="zh-CN" altLang="zh-CN"/>
              <a:t>】（</a:t>
            </a:r>
            <a:r>
              <a:rPr lang="en-US" altLang="zh-CN"/>
              <a:t>2015</a:t>
            </a:r>
            <a:r>
              <a:rPr lang="zh-CN" altLang="zh-CN"/>
              <a:t>年考题）</a:t>
            </a:r>
            <a:br>
              <a:rPr lang="en-US" altLang="zh-CN"/>
            </a:br>
            <a:r>
              <a:rPr lang="zh-CN" altLang="zh-CN"/>
              <a:t>企业发生的下列资产处置行为应按税法规定视同销售计征企业所得税的有（</a:t>
            </a:r>
            <a:r>
              <a:rPr lang="en-US" altLang="zh-CN"/>
              <a:t>    </a:t>
            </a:r>
            <a:r>
              <a:rPr lang="zh-CN" altLang="zh-CN"/>
              <a:t>）。</a:t>
            </a:r>
            <a:br>
              <a:rPr lang="en-US" altLang="zh-CN"/>
            </a:br>
            <a:r>
              <a:rPr lang="zh-CN" altLang="zh-CN"/>
              <a:t>　　</a:t>
            </a:r>
            <a:r>
              <a:rPr lang="en-US" altLang="zh-CN"/>
              <a:t>A.</a:t>
            </a:r>
            <a:r>
              <a:rPr lang="zh-CN" altLang="zh-CN"/>
              <a:t>将资产用于对外捐赠</a:t>
            </a:r>
            <a:br>
              <a:rPr lang="en-US" altLang="zh-CN"/>
            </a:br>
            <a:r>
              <a:rPr lang="zh-CN" altLang="zh-CN"/>
              <a:t>　　</a:t>
            </a:r>
            <a:r>
              <a:rPr lang="en-US" altLang="zh-CN"/>
              <a:t>B.</a:t>
            </a:r>
            <a:r>
              <a:rPr lang="zh-CN" altLang="zh-CN"/>
              <a:t>将资产用于交际应酬</a:t>
            </a:r>
            <a:br>
              <a:rPr lang="en-US" altLang="zh-CN"/>
            </a:br>
            <a:r>
              <a:rPr lang="zh-CN" altLang="zh-CN"/>
              <a:t>　　</a:t>
            </a:r>
            <a:r>
              <a:rPr lang="en-US" altLang="zh-CN"/>
              <a:t>C.</a:t>
            </a:r>
            <a:r>
              <a:rPr lang="zh-CN" altLang="zh-CN"/>
              <a:t>将资产用于职工奖励</a:t>
            </a:r>
            <a:br>
              <a:rPr lang="en-US" altLang="zh-CN"/>
            </a:br>
            <a:r>
              <a:rPr lang="zh-CN" altLang="zh-CN"/>
              <a:t>　　</a:t>
            </a:r>
            <a:r>
              <a:rPr lang="en-US" altLang="zh-CN"/>
              <a:t>D.</a:t>
            </a:r>
            <a:r>
              <a:rPr lang="zh-CN" altLang="zh-CN"/>
              <a:t>改变资产的性能</a:t>
            </a:r>
            <a:br>
              <a:rPr lang="en-US" altLang="zh-CN"/>
            </a:br>
            <a:r>
              <a:rPr lang="zh-CN" altLang="zh-CN"/>
              <a:t>　　</a:t>
            </a:r>
            <a:r>
              <a:rPr lang="en-US" altLang="zh-CN"/>
              <a:t>E.</a:t>
            </a:r>
            <a:r>
              <a:rPr lang="zh-CN" altLang="zh-CN"/>
              <a:t>改变资产形状</a:t>
            </a:r>
            <a:endParaRPr lang="en-US" altLang="zh-CN"/>
          </a:p>
          <a:p>
            <a:r>
              <a:rPr lang="zh-CN" altLang="en-US"/>
              <a:t> </a:t>
            </a:r>
            <a:r>
              <a:rPr lang="en-US" altLang="zh-CN"/>
              <a:t>『</a:t>
            </a:r>
            <a:r>
              <a:rPr lang="zh-CN" altLang="en-US"/>
              <a:t>正确答案</a:t>
            </a:r>
            <a:r>
              <a:rPr lang="en-US" altLang="zh-CN"/>
              <a:t>』ABC</a:t>
            </a:r>
          </a:p>
          <a:p>
            <a:r>
              <a:rPr lang="en-US" altLang="zh-CN" sz="2400"/>
              <a:t>『</a:t>
            </a:r>
            <a:r>
              <a:rPr lang="zh-CN" altLang="en-US" sz="2400"/>
              <a:t>答案解析</a:t>
            </a:r>
            <a:r>
              <a:rPr lang="en-US" altLang="zh-CN" sz="2400"/>
              <a:t>』</a:t>
            </a:r>
            <a:r>
              <a:rPr lang="zh-CN" altLang="en-US" sz="2400"/>
              <a:t>选项</a:t>
            </a:r>
            <a:r>
              <a:rPr lang="en-US" altLang="zh-CN" sz="2400"/>
              <a:t>DE</a:t>
            </a:r>
            <a:r>
              <a:rPr lang="zh-CN" altLang="en-US" sz="2400"/>
              <a:t>，改变资产的形状、结构或性能，资产的所有权并未发生转移，属于内部处置资产，无需视同销售计征企业所得税。</a:t>
            </a: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959D4FB6-71FA-4AF1-9A84-467B7827CC05}"/>
              </a:ext>
            </a:extLst>
          </p:cNvPr>
          <p:cNvSpPr>
            <a:spLocks noGrp="1"/>
          </p:cNvSpPr>
          <p:nvPr>
            <p:ph type="body" idx="4294967295"/>
          </p:nvPr>
        </p:nvSpPr>
        <p:spPr>
          <a:xfrm>
            <a:off x="457200" y="836613"/>
            <a:ext cx="8229600" cy="5449887"/>
          </a:xfrm>
        </p:spPr>
        <p:txBody>
          <a:bodyPr/>
          <a:lstStyle/>
          <a:p>
            <a:pPr eaLnBrk="1" hangingPunct="1">
              <a:defRPr/>
            </a:pPr>
            <a:r>
              <a:rPr lang="zh-CN" altLang="en-US" dirty="0">
                <a:solidFill>
                  <a:srgbClr val="FF0000"/>
                </a:solidFill>
                <a:effectLst>
                  <a:outerShdw blurRad="38100" dist="38100" dir="2700000" algn="tl">
                    <a:srgbClr val="000000">
                      <a:alpha val="43137"/>
                    </a:srgbClr>
                  </a:outerShdw>
                </a:effectLst>
                <a:latin typeface="黑体" pitchFamily="49" charset="-122"/>
              </a:rPr>
              <a:t>（四）相关收入实现的确认</a:t>
            </a:r>
            <a:r>
              <a:rPr lang="zh-CN" altLang="en-US" dirty="0">
                <a:latin typeface="楷体_GB2312" pitchFamily="49" charset="-122"/>
                <a:ea typeface="楷体_GB2312" pitchFamily="49" charset="-122"/>
              </a:rPr>
              <a:t>（</a:t>
            </a:r>
            <a:r>
              <a:rPr lang="zh-CN" altLang="en-US" b="1" dirty="0">
                <a:latin typeface="楷体_GB2312" pitchFamily="49" charset="-122"/>
                <a:ea typeface="楷体_GB2312" pitchFamily="49" charset="-122"/>
              </a:rPr>
              <a:t>国税函</a:t>
            </a:r>
            <a:r>
              <a:rPr lang="en-US" altLang="zh-CN" b="1" dirty="0">
                <a:latin typeface="楷体_GB2312" pitchFamily="49" charset="-122"/>
                <a:ea typeface="楷体_GB2312" pitchFamily="49" charset="-122"/>
              </a:rPr>
              <a:t>[2008]875</a:t>
            </a:r>
            <a:r>
              <a:rPr lang="zh-CN" altLang="en-US" b="1" dirty="0">
                <a:latin typeface="楷体_GB2312" pitchFamily="49" charset="-122"/>
                <a:ea typeface="楷体_GB2312" pitchFamily="49" charset="-122"/>
              </a:rPr>
              <a:t>号）</a:t>
            </a:r>
            <a:endParaRPr lang="zh-CN" altLang="en-US" dirty="0">
              <a:latin typeface="楷体_GB2312" pitchFamily="49" charset="-122"/>
              <a:ea typeface="楷体_GB2312" pitchFamily="49" charset="-122"/>
            </a:endParaRPr>
          </a:p>
          <a:p>
            <a:pPr eaLnBrk="1" hangingPunct="1">
              <a:defRPr/>
            </a:pPr>
            <a:r>
              <a:rPr lang="zh-CN" altLang="en-US" dirty="0">
                <a:latin typeface="楷体_GB2312" pitchFamily="49" charset="-122"/>
                <a:ea typeface="楷体_GB2312" pitchFamily="49" charset="-122"/>
              </a:rPr>
              <a:t>原则</a:t>
            </a:r>
            <a:r>
              <a:rPr lang="zh-CN" altLang="en-US" b="1" dirty="0">
                <a:latin typeface="楷体_GB2312" pitchFamily="49" charset="-122"/>
                <a:ea typeface="楷体_GB2312" pitchFamily="49" charset="-122"/>
              </a:rPr>
              <a:t>：  </a:t>
            </a:r>
            <a:r>
              <a:rPr lang="zh-CN" altLang="en-US" b="1" dirty="0">
                <a:latin typeface="楷体" pitchFamily="49" charset="-122"/>
                <a:ea typeface="楷体" pitchFamily="49" charset="-122"/>
              </a:rPr>
              <a:t>除企业所得税法及实施条例另有规定外，企业销售收入的确认，必须遵循</a:t>
            </a:r>
            <a:r>
              <a:rPr lang="zh-CN" altLang="en-US" b="1" dirty="0">
                <a:solidFill>
                  <a:srgbClr val="FF0000"/>
                </a:solidFill>
                <a:latin typeface="楷体" pitchFamily="49" charset="-122"/>
                <a:ea typeface="楷体" pitchFamily="49" charset="-122"/>
              </a:rPr>
              <a:t>权责发生制原则</a:t>
            </a:r>
            <a:r>
              <a:rPr lang="zh-CN" altLang="en-US" b="1" dirty="0">
                <a:latin typeface="楷体" pitchFamily="49" charset="-122"/>
                <a:ea typeface="楷体" pitchFamily="49" charset="-122"/>
              </a:rPr>
              <a:t>和</a:t>
            </a:r>
            <a:r>
              <a:rPr lang="zh-CN" altLang="en-US" b="1" dirty="0">
                <a:solidFill>
                  <a:srgbClr val="FF0000"/>
                </a:solidFill>
                <a:latin typeface="楷体" pitchFamily="49" charset="-122"/>
                <a:ea typeface="楷体" pitchFamily="49" charset="-122"/>
              </a:rPr>
              <a:t>实质重于形式原则</a:t>
            </a:r>
            <a:r>
              <a:rPr lang="zh-CN" altLang="en-US" dirty="0">
                <a:latin typeface="楷体" pitchFamily="49" charset="-122"/>
                <a:ea typeface="楷体" pitchFamily="49" charset="-122"/>
              </a:rPr>
              <a:t>。</a:t>
            </a:r>
            <a:r>
              <a:rPr lang="zh-CN" altLang="en-US" dirty="0">
                <a:latin typeface="楷体_GB2312" pitchFamily="49" charset="-122"/>
                <a:ea typeface="楷体_GB2312" pitchFamily="49" charset="-122"/>
              </a:rPr>
              <a:t> </a:t>
            </a:r>
          </a:p>
          <a:p>
            <a:pPr eaLnBrk="1" hangingPunct="1">
              <a:defRPr/>
            </a:pPr>
            <a:r>
              <a:rPr lang="en-US" altLang="zh-CN" sz="2800" dirty="0">
                <a:effectLst>
                  <a:outerShdw blurRad="38100" dist="38100" dir="2700000" algn="tl">
                    <a:srgbClr val="000000">
                      <a:alpha val="43137"/>
                    </a:srgbClr>
                  </a:outerShdw>
                </a:effectLst>
                <a:latin typeface="黑体" pitchFamily="49" charset="-122"/>
              </a:rPr>
              <a:t>1.</a:t>
            </a:r>
            <a:r>
              <a:rPr lang="zh-CN" altLang="en-US" sz="2800" dirty="0">
                <a:effectLst>
                  <a:outerShdw blurRad="38100" dist="38100" dir="2700000" algn="tl">
                    <a:srgbClr val="000000">
                      <a:alpha val="43137"/>
                    </a:srgbClr>
                  </a:outerShdw>
                </a:effectLst>
                <a:latin typeface="黑体" pitchFamily="49" charset="-122"/>
              </a:rPr>
              <a:t>商品销售收入的确认要同时符合四个条件</a:t>
            </a:r>
          </a:p>
        </p:txBody>
      </p:sp>
      <p:pic>
        <p:nvPicPr>
          <p:cNvPr id="35843" name="Picture 4" descr="http://p3.so.qhimg.com/bdr/_240_/t01daae19ef29d0c753.jpg">
            <a:extLst>
              <a:ext uri="{FF2B5EF4-FFF2-40B4-BE49-F238E27FC236}">
                <a16:creationId xmlns:a16="http://schemas.microsoft.com/office/drawing/2014/main" id="{7028B53D-F0EF-4916-9AC6-9A0020D96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4149725"/>
            <a:ext cx="2895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a:extLst>
              <a:ext uri="{FF2B5EF4-FFF2-40B4-BE49-F238E27FC236}">
                <a16:creationId xmlns:a16="http://schemas.microsoft.com/office/drawing/2014/main" id="{D5195058-0C65-462A-BE5B-07E044DA90D6}"/>
              </a:ext>
            </a:extLst>
          </p:cNvPr>
          <p:cNvSpPr>
            <a:spLocks noGrp="1"/>
          </p:cNvSpPr>
          <p:nvPr>
            <p:ph type="title" idx="4294967295"/>
          </p:nvPr>
        </p:nvSpPr>
        <p:spPr>
          <a:xfrm>
            <a:off x="612775" y="228600"/>
            <a:ext cx="8153400" cy="990600"/>
          </a:xfrm>
        </p:spPr>
        <p:txBody>
          <a:bodyPr/>
          <a:lstStyle/>
          <a:p>
            <a:pPr eaLnBrk="1" hangingPunct="1"/>
            <a:r>
              <a:rPr lang="zh-CN" altLang="en-US" sz="2800" b="1"/>
              <a:t>税法与会计准则在销售商品收入确认上的差异：</a:t>
            </a:r>
            <a:endParaRPr lang="zh-CN" altLang="en-US"/>
          </a:p>
        </p:txBody>
      </p:sp>
      <p:graphicFrame>
        <p:nvGraphicFramePr>
          <p:cNvPr id="50179" name="Group 3">
            <a:extLst>
              <a:ext uri="{FF2B5EF4-FFF2-40B4-BE49-F238E27FC236}">
                <a16:creationId xmlns:a16="http://schemas.microsoft.com/office/drawing/2014/main" id="{B4E903D8-3404-4F86-972A-5F8C18A36A0E}"/>
              </a:ext>
            </a:extLst>
          </p:cNvPr>
          <p:cNvGraphicFramePr>
            <a:graphicFrameLocks noGrp="1"/>
          </p:cNvGraphicFramePr>
          <p:nvPr>
            <p:ph sz="quarter" idx="4294967295"/>
          </p:nvPr>
        </p:nvGraphicFramePr>
        <p:xfrm>
          <a:off x="642938" y="1571625"/>
          <a:ext cx="8153400" cy="4857750"/>
        </p:xfrm>
        <a:graphic>
          <a:graphicData uri="http://schemas.openxmlformats.org/drawingml/2006/table">
            <a:tbl>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496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rgbClr val="FFFFFF"/>
                          </a:solidFill>
                          <a:effectLst/>
                          <a:latin typeface="Franklin Gothic Book"/>
                          <a:ea typeface="黑体" pitchFamily="49" charset="-122"/>
                        </a:rPr>
                        <a:t>会计准则</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rgbClr val="FFFFFF"/>
                          </a:solidFill>
                          <a:effectLst/>
                          <a:latin typeface="Franklin Gothic Book"/>
                          <a:ea typeface="黑体" pitchFamily="49" charset="-122"/>
                        </a:rPr>
                        <a:t>税法解释</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414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effectLst/>
                          <a:latin typeface="Franklin Gothic Book"/>
                          <a:ea typeface="黑体" pitchFamily="49" charset="-122"/>
                        </a:rPr>
                        <a:t>企业已将商品所有权上的主要风险和报酬转移给购货方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effectLst/>
                          <a:latin typeface="Franklin Gothic Book"/>
                          <a:ea typeface="黑体" pitchFamily="49" charset="-122"/>
                        </a:rPr>
                        <a:t>商品销售合同已经签订，企业已将商品所有权相关的主要风险和报酬转移给购货方；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9CC"/>
                    </a:solidFill>
                  </a:tcPr>
                </a:tc>
                <a:extLst>
                  <a:ext uri="{0D108BD9-81ED-4DB2-BD59-A6C34878D82A}">
                    <a16:rowId xmlns:a16="http://schemas.microsoft.com/office/drawing/2014/main" val="10001"/>
                  </a:ext>
                </a:extLst>
              </a:tr>
              <a:tr h="12430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effectLst/>
                          <a:latin typeface="Franklin Gothic Book"/>
                          <a:ea typeface="黑体" pitchFamily="49" charset="-122"/>
                        </a:rPr>
                        <a:t>企业既没有保留通常与所有权相联系的继续管理权，也没有对已售出的商品实施有效控制；</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effectLst/>
                          <a:latin typeface="Franklin Gothic Book"/>
                          <a:ea typeface="黑体" pitchFamily="49" charset="-122"/>
                        </a:rPr>
                        <a:t>企业对已售出的商品既没有保留通常与所有权相联系的继续管理权，也没有实施有效控制；</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E7"/>
                    </a:solidFill>
                  </a:tcPr>
                </a:tc>
                <a:extLst>
                  <a:ext uri="{0D108BD9-81ED-4DB2-BD59-A6C34878D82A}">
                    <a16:rowId xmlns:a16="http://schemas.microsoft.com/office/drawing/2014/main" val="10002"/>
                  </a:ext>
                </a:extLst>
              </a:tr>
              <a:tr h="503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effectLst/>
                          <a:latin typeface="Franklin Gothic Book"/>
                          <a:ea typeface="黑体" pitchFamily="49" charset="-122"/>
                        </a:rPr>
                        <a:t>收入的金额能够可靠地计量；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effectLst/>
                          <a:latin typeface="Franklin Gothic Book"/>
                          <a:ea typeface="黑体" pitchFamily="49" charset="-122"/>
                        </a:rPr>
                        <a:t>收入的金额能够可靠地计量；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9CC"/>
                    </a:solidFill>
                  </a:tcPr>
                </a:tc>
                <a:extLst>
                  <a:ext uri="{0D108BD9-81ED-4DB2-BD59-A6C34878D82A}">
                    <a16:rowId xmlns:a16="http://schemas.microsoft.com/office/drawing/2014/main" val="10003"/>
                  </a:ext>
                </a:extLst>
              </a:tr>
              <a:tr h="503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effectLst/>
                          <a:latin typeface="Franklin Gothic Book"/>
                          <a:ea typeface="黑体" pitchFamily="49" charset="-122"/>
                        </a:rPr>
                        <a:t>相关的经济利益很可能流入企业；</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effectLst/>
                        <a:latin typeface="Franklin Gothic Book"/>
                        <a:ea typeface="黑体" pitchFamily="49"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E7"/>
                    </a:solidFill>
                  </a:tcPr>
                </a:tc>
                <a:extLst>
                  <a:ext uri="{0D108BD9-81ED-4DB2-BD59-A6C34878D82A}">
                    <a16:rowId xmlns:a16="http://schemas.microsoft.com/office/drawing/2014/main" val="10004"/>
                  </a:ext>
                </a:extLst>
              </a:tr>
              <a:tr h="869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effectLst/>
                          <a:latin typeface="Franklin Gothic Book"/>
                          <a:ea typeface="黑体" pitchFamily="49" charset="-122"/>
                        </a:rPr>
                        <a:t>相关的已发生或将发生的成本能够可靠地计量。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effectLst/>
                          <a:latin typeface="Franklin Gothic Book"/>
                          <a:ea typeface="黑体" pitchFamily="49" charset="-122"/>
                        </a:rPr>
                        <a:t>已发生或将发生的销售方的成本能够可靠地核算。</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9CC"/>
                    </a:solidFill>
                  </a:tcPr>
                </a:tc>
                <a:extLst>
                  <a:ext uri="{0D108BD9-81ED-4DB2-BD59-A6C34878D82A}">
                    <a16:rowId xmlns:a16="http://schemas.microsoft.com/office/drawing/2014/main" val="10005"/>
                  </a:ext>
                </a:extLst>
              </a:tr>
            </a:tbl>
          </a:graphicData>
        </a:graphic>
      </p:graphicFrame>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441D62B9-F419-456D-86CF-96C3EF1D97E5}"/>
              </a:ext>
            </a:extLst>
          </p:cNvPr>
          <p:cNvSpPr>
            <a:spLocks noGrp="1"/>
          </p:cNvSpPr>
          <p:nvPr>
            <p:ph type="body" idx="4294967295"/>
          </p:nvPr>
        </p:nvSpPr>
        <p:spPr>
          <a:xfrm>
            <a:off x="457200" y="620713"/>
            <a:ext cx="8229600" cy="1008062"/>
          </a:xfrm>
        </p:spPr>
        <p:txBody>
          <a:bodyPr/>
          <a:lstStyle/>
          <a:p>
            <a:pPr eaLnBrk="1" hangingPunct="1">
              <a:lnSpc>
                <a:spcPct val="90000"/>
              </a:lnSpc>
              <a:defRPr/>
            </a:pPr>
            <a:r>
              <a:rPr lang="en-US" altLang="zh-CN" sz="2800" b="1" dirty="0">
                <a:latin typeface="黑体" pitchFamily="49" charset="-122"/>
              </a:rPr>
              <a:t>2.</a:t>
            </a:r>
            <a:r>
              <a:rPr lang="zh-CN" altLang="en-US" sz="2800" b="1" dirty="0">
                <a:effectLst>
                  <a:outerShdw blurRad="38100" dist="38100" dir="2700000" algn="tl">
                    <a:srgbClr val="000000">
                      <a:alpha val="43137"/>
                    </a:srgbClr>
                  </a:outerShdw>
                </a:effectLst>
                <a:latin typeface="黑体" pitchFamily="49" charset="-122"/>
              </a:rPr>
              <a:t>符合上款收入确认条件，采取下列商品销售方式的，应按以下规定确认收入实现时间：</a:t>
            </a:r>
            <a:r>
              <a:rPr lang="zh-CN" altLang="en-US" sz="2800" b="1" dirty="0">
                <a:latin typeface="黑体" pitchFamily="49" charset="-122"/>
              </a:rPr>
              <a:t> </a:t>
            </a:r>
            <a:endParaRPr lang="en-US" altLang="zh-CN" sz="2800" b="1" dirty="0">
              <a:latin typeface="黑体" pitchFamily="49" charset="-122"/>
            </a:endParaRPr>
          </a:p>
        </p:txBody>
      </p:sp>
      <p:pic>
        <p:nvPicPr>
          <p:cNvPr id="37891" name="Picture 3">
            <a:extLst>
              <a:ext uri="{FF2B5EF4-FFF2-40B4-BE49-F238E27FC236}">
                <a16:creationId xmlns:a16="http://schemas.microsoft.com/office/drawing/2014/main" id="{5677008B-4FB7-4F5C-8580-D2ECA272D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78" b="57880"/>
          <a:stretch>
            <a:fillRect/>
          </a:stretch>
        </p:blipFill>
        <p:spPr bwMode="auto">
          <a:xfrm>
            <a:off x="34925" y="1773238"/>
            <a:ext cx="96488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73490882-53D8-4FE6-9EC3-16F439475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836613"/>
            <a:ext cx="9763126" cy="626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72DE5B94-0294-4454-BB09-21D2D88EA051}"/>
              </a:ext>
            </a:extLst>
          </p:cNvPr>
          <p:cNvSpPr txBox="1"/>
          <p:nvPr/>
        </p:nvSpPr>
        <p:spPr>
          <a:xfrm>
            <a:off x="468313" y="115888"/>
            <a:ext cx="4535487" cy="523875"/>
          </a:xfrm>
          <a:prstGeom prst="rect">
            <a:avLst/>
          </a:prstGeom>
          <a:noFill/>
        </p:spPr>
        <p:txBody>
          <a:bodyPr>
            <a:spAutoFit/>
          </a:bodyPr>
          <a:lstStyle/>
          <a:p>
            <a:pPr>
              <a:defRPr/>
            </a:pPr>
            <a:r>
              <a:rPr lang="en-US" altLang="zh-CN" sz="2800" b="1" dirty="0">
                <a:latin typeface="+mn-ea"/>
                <a:ea typeface="+mn-ea"/>
              </a:rPr>
              <a:t>3.</a:t>
            </a:r>
            <a:r>
              <a:rPr lang="zh-CN" altLang="en-US" sz="2800" b="1" dirty="0">
                <a:latin typeface="+mn-ea"/>
                <a:ea typeface="+mn-ea"/>
              </a:rPr>
              <a:t>收入金额的确认</a:t>
            </a: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id="{5BF455E4-3765-40BE-9391-2A79C973319B}"/>
              </a:ext>
            </a:extLst>
          </p:cNvPr>
          <p:cNvSpPr>
            <a:spLocks noGrp="1"/>
          </p:cNvSpPr>
          <p:nvPr>
            <p:ph type="body" idx="4294967295"/>
          </p:nvPr>
        </p:nvSpPr>
        <p:spPr>
          <a:xfrm>
            <a:off x="457200" y="765175"/>
            <a:ext cx="8229600" cy="5521325"/>
          </a:xfrm>
        </p:spPr>
        <p:txBody>
          <a:bodyPr/>
          <a:lstStyle/>
          <a:p>
            <a:pPr eaLnBrk="1" hangingPunct="1">
              <a:lnSpc>
                <a:spcPct val="90000"/>
              </a:lnSpc>
              <a:defRPr/>
            </a:pPr>
            <a:r>
              <a:rPr lang="zh-CN" altLang="en-US" sz="2800" b="1" dirty="0">
                <a:solidFill>
                  <a:srgbClr val="FF0000"/>
                </a:solidFill>
                <a:effectLst>
                  <a:outerShdw blurRad="38100" dist="38100" dir="2700000" algn="tl">
                    <a:srgbClr val="000000">
                      <a:alpha val="43137"/>
                    </a:srgbClr>
                  </a:outerShdw>
                </a:effectLst>
                <a:latin typeface="楷体" pitchFamily="49" charset="-122"/>
                <a:ea typeface="楷体" pitchFamily="49" charset="-122"/>
              </a:rPr>
              <a:t>售后回购方式融资的</a:t>
            </a:r>
            <a:endParaRPr lang="en-US" altLang="zh-CN" sz="2800" b="1" dirty="0">
              <a:solidFill>
                <a:srgbClr val="FF0000"/>
              </a:solidFill>
              <a:effectLst>
                <a:outerShdw blurRad="38100" dist="38100" dir="2700000" algn="tl">
                  <a:srgbClr val="000000">
                    <a:alpha val="43137"/>
                  </a:srgbClr>
                </a:outerShdw>
              </a:effectLst>
              <a:latin typeface="楷体" pitchFamily="49" charset="-122"/>
              <a:ea typeface="楷体" pitchFamily="49" charset="-122"/>
            </a:endParaRPr>
          </a:p>
          <a:p>
            <a:pPr eaLnBrk="1" hangingPunct="1">
              <a:lnSpc>
                <a:spcPct val="90000"/>
              </a:lnSpc>
              <a:defRPr/>
            </a:pPr>
            <a:r>
              <a:rPr lang="zh-CN" altLang="en-US" sz="2800" b="1" dirty="0">
                <a:solidFill>
                  <a:srgbClr val="FF0000"/>
                </a:solidFill>
                <a:effectLst>
                  <a:outerShdw blurRad="38100" dist="38100" dir="2700000" algn="tl">
                    <a:srgbClr val="000000">
                      <a:alpha val="43137"/>
                    </a:srgbClr>
                  </a:outerShdw>
                </a:effectLst>
                <a:latin typeface="楷体" pitchFamily="49" charset="-122"/>
                <a:ea typeface="楷体" pitchFamily="49" charset="-122"/>
              </a:rPr>
              <a:t>发出商品时：</a:t>
            </a:r>
            <a:endParaRPr lang="en-US" altLang="zh-CN" sz="2800" b="1" dirty="0">
              <a:solidFill>
                <a:srgbClr val="FF0000"/>
              </a:solidFill>
              <a:effectLst>
                <a:outerShdw blurRad="38100" dist="38100" dir="2700000" algn="tl">
                  <a:srgbClr val="000000">
                    <a:alpha val="43137"/>
                  </a:srgbClr>
                </a:outerShdw>
              </a:effectLst>
              <a:latin typeface="楷体" pitchFamily="49" charset="-122"/>
              <a:ea typeface="楷体" pitchFamily="49" charset="-122"/>
            </a:endParaRPr>
          </a:p>
          <a:p>
            <a:pPr eaLnBrk="1" hangingPunct="1">
              <a:lnSpc>
                <a:spcPct val="90000"/>
              </a:lnSpc>
              <a:defRPr/>
            </a:pPr>
            <a:r>
              <a:rPr lang="zh-CN" altLang="en-US" sz="2800" b="1" dirty="0">
                <a:solidFill>
                  <a:srgbClr val="FF0000"/>
                </a:solidFill>
                <a:effectLst>
                  <a:outerShdw blurRad="38100" dist="38100" dir="2700000" algn="tl">
                    <a:srgbClr val="000000">
                      <a:alpha val="43137"/>
                    </a:srgbClr>
                  </a:outerShdw>
                </a:effectLst>
                <a:latin typeface="楷体" pitchFamily="49" charset="-122"/>
                <a:ea typeface="楷体" pitchFamily="49" charset="-122"/>
              </a:rPr>
              <a:t>    </a:t>
            </a:r>
            <a:r>
              <a:rPr lang="zh-CN" altLang="en-US" sz="2800" b="1" dirty="0">
                <a:effectLst>
                  <a:outerShdw blurRad="38100" dist="38100" dir="2700000" algn="tl">
                    <a:srgbClr val="000000">
                      <a:alpha val="43137"/>
                    </a:srgbClr>
                  </a:outerShdw>
                </a:effectLst>
                <a:latin typeface="楷体" pitchFamily="49" charset="-122"/>
                <a:ea typeface="楷体" pitchFamily="49" charset="-122"/>
              </a:rPr>
              <a:t>借：银行存款  （实收金额）</a:t>
            </a:r>
            <a:endParaRPr lang="en-US" altLang="zh-CN" sz="2800" b="1" dirty="0">
              <a:effectLst>
                <a:outerShdw blurRad="38100" dist="38100" dir="2700000" algn="tl">
                  <a:srgbClr val="000000">
                    <a:alpha val="43137"/>
                  </a:srgbClr>
                </a:outerShdw>
              </a:effectLst>
              <a:latin typeface="楷体" pitchFamily="49" charset="-122"/>
              <a:ea typeface="楷体" pitchFamily="49" charset="-122"/>
            </a:endParaRPr>
          </a:p>
          <a:p>
            <a:pPr eaLnBrk="1" hangingPunct="1">
              <a:lnSpc>
                <a:spcPct val="90000"/>
              </a:lnSpc>
              <a:defRPr/>
            </a:pPr>
            <a:r>
              <a:rPr lang="en-US" altLang="zh-CN" sz="2800" b="1" dirty="0">
                <a:effectLst>
                  <a:outerShdw blurRad="38100" dist="38100" dir="2700000" algn="tl">
                    <a:srgbClr val="000000">
                      <a:alpha val="43137"/>
                    </a:srgbClr>
                  </a:outerShdw>
                </a:effectLst>
                <a:latin typeface="楷体" pitchFamily="49" charset="-122"/>
                <a:ea typeface="楷体" pitchFamily="49" charset="-122"/>
              </a:rPr>
              <a:t>    </a:t>
            </a:r>
            <a:r>
              <a:rPr lang="zh-CN" altLang="en-US" sz="2800" b="1" dirty="0">
                <a:effectLst>
                  <a:outerShdw blurRad="38100" dist="38100" dir="2700000" algn="tl">
                    <a:srgbClr val="000000">
                      <a:alpha val="43137"/>
                    </a:srgbClr>
                  </a:outerShdw>
                </a:effectLst>
                <a:latin typeface="楷体" pitchFamily="49" charset="-122"/>
                <a:ea typeface="楷体" pitchFamily="49" charset="-122"/>
              </a:rPr>
              <a:t>贷：应交税费</a:t>
            </a:r>
            <a:r>
              <a:rPr lang="en-US" altLang="zh-CN" sz="2800" b="1" dirty="0">
                <a:effectLst>
                  <a:outerShdw blurRad="38100" dist="38100" dir="2700000" algn="tl">
                    <a:srgbClr val="000000">
                      <a:alpha val="43137"/>
                    </a:srgbClr>
                  </a:outerShdw>
                </a:effectLst>
                <a:latin typeface="楷体" pitchFamily="49" charset="-122"/>
                <a:ea typeface="楷体" pitchFamily="49" charset="-122"/>
              </a:rPr>
              <a:t>——</a:t>
            </a:r>
            <a:r>
              <a:rPr lang="zh-CN" altLang="en-US" sz="2800" b="1" dirty="0">
                <a:effectLst>
                  <a:outerShdw blurRad="38100" dist="38100" dir="2700000" algn="tl">
                    <a:srgbClr val="000000">
                      <a:alpha val="43137"/>
                    </a:srgbClr>
                  </a:outerShdw>
                </a:effectLst>
                <a:latin typeface="楷体" pitchFamily="49" charset="-122"/>
                <a:ea typeface="楷体" pitchFamily="49" charset="-122"/>
              </a:rPr>
              <a:t>应交增值税（销项税额）</a:t>
            </a:r>
            <a:endParaRPr lang="en-US" altLang="zh-CN" sz="2800" b="1" dirty="0">
              <a:effectLst>
                <a:outerShdw blurRad="38100" dist="38100" dir="2700000" algn="tl">
                  <a:srgbClr val="000000">
                    <a:alpha val="43137"/>
                  </a:srgbClr>
                </a:outerShdw>
              </a:effectLst>
              <a:latin typeface="楷体" pitchFamily="49" charset="-122"/>
              <a:ea typeface="楷体" pitchFamily="49" charset="-122"/>
            </a:endParaRPr>
          </a:p>
          <a:p>
            <a:pPr eaLnBrk="1" hangingPunct="1">
              <a:lnSpc>
                <a:spcPct val="90000"/>
              </a:lnSpc>
              <a:defRPr/>
            </a:pPr>
            <a:r>
              <a:rPr lang="en-US" altLang="zh-CN" sz="2800" b="1" dirty="0">
                <a:effectLst>
                  <a:outerShdw blurRad="38100" dist="38100" dir="2700000" algn="tl">
                    <a:srgbClr val="000000">
                      <a:alpha val="43137"/>
                    </a:srgbClr>
                  </a:outerShdw>
                </a:effectLst>
                <a:latin typeface="楷体" pitchFamily="49" charset="-122"/>
                <a:ea typeface="楷体" pitchFamily="49" charset="-122"/>
              </a:rPr>
              <a:t>        </a:t>
            </a:r>
            <a:r>
              <a:rPr lang="zh-CN" altLang="en-US" sz="2800" b="1" dirty="0">
                <a:effectLst>
                  <a:outerShdw blurRad="38100" dist="38100" dir="2700000" algn="tl">
                    <a:srgbClr val="000000">
                      <a:alpha val="43137"/>
                    </a:srgbClr>
                  </a:outerShdw>
                </a:effectLst>
                <a:latin typeface="楷体" pitchFamily="49" charset="-122"/>
                <a:ea typeface="楷体" pitchFamily="49" charset="-122"/>
              </a:rPr>
              <a:t>其他应付款  （差额）</a:t>
            </a:r>
            <a:endParaRPr lang="en-US" altLang="zh-CN" sz="2800" b="1" dirty="0">
              <a:effectLst>
                <a:outerShdw blurRad="38100" dist="38100" dir="2700000" algn="tl">
                  <a:srgbClr val="000000">
                    <a:alpha val="43137"/>
                  </a:srgbClr>
                </a:outerShdw>
              </a:effectLst>
              <a:latin typeface="楷体" pitchFamily="49" charset="-122"/>
              <a:ea typeface="楷体" pitchFamily="49" charset="-122"/>
            </a:endParaRPr>
          </a:p>
          <a:p>
            <a:pPr eaLnBrk="1" hangingPunct="1">
              <a:lnSpc>
                <a:spcPct val="90000"/>
              </a:lnSpc>
              <a:defRPr/>
            </a:pPr>
            <a:r>
              <a:rPr lang="zh-CN" altLang="en-US" sz="2800" b="1" dirty="0">
                <a:solidFill>
                  <a:srgbClr val="FF0000"/>
                </a:solidFill>
                <a:effectLst>
                  <a:outerShdw blurRad="38100" dist="38100" dir="2700000" algn="tl">
                    <a:srgbClr val="000000">
                      <a:alpha val="43137"/>
                    </a:srgbClr>
                  </a:outerShdw>
                </a:effectLst>
                <a:latin typeface="楷体" pitchFamily="49" charset="-122"/>
                <a:ea typeface="楷体" pitchFamily="49" charset="-122"/>
              </a:rPr>
              <a:t>回购商品时：</a:t>
            </a:r>
            <a:endParaRPr lang="en-US" altLang="zh-CN" sz="2800" b="1" dirty="0">
              <a:solidFill>
                <a:srgbClr val="FF0000"/>
              </a:solidFill>
              <a:effectLst>
                <a:outerShdw blurRad="38100" dist="38100" dir="2700000" algn="tl">
                  <a:srgbClr val="000000">
                    <a:alpha val="43137"/>
                  </a:srgbClr>
                </a:outerShdw>
              </a:effectLst>
              <a:latin typeface="楷体" pitchFamily="49" charset="-122"/>
              <a:ea typeface="楷体" pitchFamily="49" charset="-122"/>
            </a:endParaRPr>
          </a:p>
          <a:p>
            <a:pPr eaLnBrk="1" hangingPunct="1">
              <a:lnSpc>
                <a:spcPct val="90000"/>
              </a:lnSpc>
              <a:defRPr/>
            </a:pPr>
            <a:r>
              <a:rPr lang="en-US" altLang="zh-CN" sz="2800" b="1" dirty="0">
                <a:solidFill>
                  <a:srgbClr val="FF0000"/>
                </a:solidFill>
                <a:effectLst>
                  <a:outerShdw blurRad="38100" dist="38100" dir="2700000" algn="tl">
                    <a:srgbClr val="000000">
                      <a:alpha val="43137"/>
                    </a:srgbClr>
                  </a:outerShdw>
                </a:effectLst>
                <a:latin typeface="楷体" pitchFamily="49" charset="-122"/>
                <a:ea typeface="楷体" pitchFamily="49" charset="-122"/>
              </a:rPr>
              <a:t>     </a:t>
            </a:r>
            <a:r>
              <a:rPr lang="zh-CN" altLang="en-US" sz="2800" b="1" dirty="0">
                <a:effectLst>
                  <a:outerShdw blurRad="38100" dist="38100" dir="2700000" algn="tl">
                    <a:srgbClr val="000000">
                      <a:alpha val="43137"/>
                    </a:srgbClr>
                  </a:outerShdw>
                </a:effectLst>
                <a:latin typeface="楷体" pitchFamily="49" charset="-122"/>
                <a:ea typeface="楷体" pitchFamily="49" charset="-122"/>
              </a:rPr>
              <a:t>借：其他应付款（回购价款）</a:t>
            </a:r>
            <a:endParaRPr lang="en-US" altLang="zh-CN" sz="2800" b="1" dirty="0">
              <a:effectLst>
                <a:outerShdw blurRad="38100" dist="38100" dir="2700000" algn="tl">
                  <a:srgbClr val="000000">
                    <a:alpha val="43137"/>
                  </a:srgbClr>
                </a:outerShdw>
              </a:effectLst>
              <a:latin typeface="楷体" pitchFamily="49" charset="-122"/>
              <a:ea typeface="楷体" pitchFamily="49" charset="-122"/>
            </a:endParaRPr>
          </a:p>
          <a:p>
            <a:pPr eaLnBrk="1" hangingPunct="1">
              <a:lnSpc>
                <a:spcPct val="90000"/>
              </a:lnSpc>
              <a:defRPr/>
            </a:pPr>
            <a:r>
              <a:rPr lang="en-US" altLang="zh-CN" sz="2800" b="1" dirty="0">
                <a:effectLst>
                  <a:outerShdw blurRad="38100" dist="38100" dir="2700000" algn="tl">
                    <a:srgbClr val="000000">
                      <a:alpha val="43137"/>
                    </a:srgbClr>
                  </a:outerShdw>
                </a:effectLst>
                <a:latin typeface="楷体" pitchFamily="49" charset="-122"/>
                <a:ea typeface="楷体" pitchFamily="49" charset="-122"/>
              </a:rPr>
              <a:t>         </a:t>
            </a:r>
            <a:r>
              <a:rPr lang="zh-CN" altLang="en-US" sz="2800" b="1" dirty="0">
                <a:effectLst>
                  <a:outerShdw blurRad="38100" dist="38100" dir="2700000" algn="tl">
                    <a:srgbClr val="000000">
                      <a:alpha val="43137"/>
                    </a:srgbClr>
                  </a:outerShdw>
                </a:effectLst>
                <a:latin typeface="楷体" pitchFamily="49" charset="-122"/>
                <a:ea typeface="楷体" pitchFamily="49" charset="-122"/>
              </a:rPr>
              <a:t>应交税费</a:t>
            </a:r>
            <a:r>
              <a:rPr lang="en-US" altLang="zh-CN" sz="2800" b="1" dirty="0">
                <a:effectLst>
                  <a:outerShdw blurRad="38100" dist="38100" dir="2700000" algn="tl">
                    <a:srgbClr val="000000">
                      <a:alpha val="43137"/>
                    </a:srgbClr>
                  </a:outerShdw>
                </a:effectLst>
                <a:latin typeface="楷体" pitchFamily="49" charset="-122"/>
                <a:ea typeface="楷体" pitchFamily="49" charset="-122"/>
              </a:rPr>
              <a:t>——</a:t>
            </a:r>
            <a:r>
              <a:rPr lang="zh-CN" altLang="en-US" sz="2800" b="1" dirty="0">
                <a:effectLst>
                  <a:outerShdw blurRad="38100" dist="38100" dir="2700000" algn="tl">
                    <a:srgbClr val="000000">
                      <a:alpha val="43137"/>
                    </a:srgbClr>
                  </a:outerShdw>
                </a:effectLst>
                <a:latin typeface="楷体" pitchFamily="49" charset="-122"/>
                <a:ea typeface="楷体" pitchFamily="49" charset="-122"/>
              </a:rPr>
              <a:t>应交增值税（进项税额）</a:t>
            </a:r>
            <a:endParaRPr lang="en-US" altLang="zh-CN" sz="2800" b="1" dirty="0">
              <a:effectLst>
                <a:outerShdw blurRad="38100" dist="38100" dir="2700000" algn="tl">
                  <a:srgbClr val="000000">
                    <a:alpha val="43137"/>
                  </a:srgbClr>
                </a:outerShdw>
              </a:effectLst>
              <a:latin typeface="楷体" pitchFamily="49" charset="-122"/>
              <a:ea typeface="楷体" pitchFamily="49" charset="-122"/>
            </a:endParaRPr>
          </a:p>
          <a:p>
            <a:pPr eaLnBrk="1" hangingPunct="1">
              <a:lnSpc>
                <a:spcPct val="90000"/>
              </a:lnSpc>
              <a:defRPr/>
            </a:pPr>
            <a:r>
              <a:rPr lang="en-US" altLang="zh-CN" sz="2800" b="1" dirty="0">
                <a:effectLst>
                  <a:outerShdw blurRad="38100" dist="38100" dir="2700000" algn="tl">
                    <a:srgbClr val="000000">
                      <a:alpha val="43137"/>
                    </a:srgbClr>
                  </a:outerShdw>
                </a:effectLst>
                <a:latin typeface="楷体" pitchFamily="49" charset="-122"/>
                <a:ea typeface="楷体" pitchFamily="49" charset="-122"/>
              </a:rPr>
              <a:t>     </a:t>
            </a:r>
            <a:r>
              <a:rPr lang="zh-CN" altLang="en-US" sz="2800" b="1" dirty="0">
                <a:effectLst>
                  <a:outerShdw blurRad="38100" dist="38100" dir="2700000" algn="tl">
                    <a:srgbClr val="000000">
                      <a:alpha val="43137"/>
                    </a:srgbClr>
                  </a:outerShdw>
                </a:effectLst>
                <a:latin typeface="楷体" pitchFamily="49" charset="-122"/>
                <a:ea typeface="楷体" pitchFamily="49" charset="-122"/>
              </a:rPr>
              <a:t>贷：银行存款（实付金额）</a:t>
            </a:r>
            <a:endParaRPr lang="en-US" altLang="zh-CN" sz="2800" b="1" dirty="0">
              <a:effectLst>
                <a:outerShdw blurRad="38100" dist="38100" dir="2700000" algn="tl">
                  <a:srgbClr val="000000">
                    <a:alpha val="43137"/>
                  </a:srgbClr>
                </a:outerShdw>
              </a:effectLst>
              <a:latin typeface="楷体" pitchFamily="49" charset="-122"/>
              <a:ea typeface="楷体" pitchFamily="49" charset="-122"/>
            </a:endParaRPr>
          </a:p>
          <a:p>
            <a:pPr eaLnBrk="1" hangingPunct="1">
              <a:lnSpc>
                <a:spcPct val="90000"/>
              </a:lnSpc>
              <a:defRPr/>
            </a:pPr>
            <a:r>
              <a:rPr lang="zh-CN" altLang="en-US" sz="2800" b="1" dirty="0">
                <a:solidFill>
                  <a:srgbClr val="FF0000"/>
                </a:solidFill>
                <a:effectLst>
                  <a:outerShdw blurRad="38100" dist="38100" dir="2700000" algn="tl">
                    <a:srgbClr val="000000">
                      <a:alpha val="43137"/>
                    </a:srgbClr>
                  </a:outerShdw>
                </a:effectLst>
                <a:latin typeface="楷体" pitchFamily="49" charset="-122"/>
                <a:ea typeface="楷体" pitchFamily="49" charset="-122"/>
              </a:rPr>
              <a:t>回购价格与销售价格之间的差额，在回购期间内按期计提利息费用</a:t>
            </a:r>
            <a:endParaRPr lang="en-US" altLang="zh-CN" sz="2800" b="1" dirty="0">
              <a:solidFill>
                <a:srgbClr val="FF0000"/>
              </a:solidFill>
              <a:effectLst>
                <a:outerShdw blurRad="38100" dist="38100" dir="2700000" algn="tl">
                  <a:srgbClr val="000000">
                    <a:alpha val="43137"/>
                  </a:srgbClr>
                </a:outerShdw>
              </a:effectLst>
              <a:latin typeface="楷体" pitchFamily="49" charset="-122"/>
              <a:ea typeface="楷体" pitchFamily="49" charset="-122"/>
            </a:endParaRPr>
          </a:p>
          <a:p>
            <a:pPr eaLnBrk="1" hangingPunct="1">
              <a:lnSpc>
                <a:spcPct val="90000"/>
              </a:lnSpc>
              <a:defRPr/>
            </a:pPr>
            <a:r>
              <a:rPr lang="en-US" altLang="zh-CN" sz="2800" b="1" dirty="0">
                <a:solidFill>
                  <a:srgbClr val="FF0000"/>
                </a:solidFill>
                <a:effectLst>
                  <a:outerShdw blurRad="38100" dist="38100" dir="2700000" algn="tl">
                    <a:srgbClr val="000000">
                      <a:alpha val="43137"/>
                    </a:srgbClr>
                  </a:outerShdw>
                </a:effectLst>
                <a:latin typeface="楷体" pitchFamily="49" charset="-122"/>
                <a:ea typeface="楷体" pitchFamily="49" charset="-122"/>
              </a:rPr>
              <a:t>     </a:t>
            </a:r>
            <a:r>
              <a:rPr lang="zh-CN" altLang="en-US" sz="2800" b="1" dirty="0">
                <a:effectLst>
                  <a:outerShdw blurRad="38100" dist="38100" dir="2700000" algn="tl">
                    <a:srgbClr val="000000">
                      <a:alpha val="43137"/>
                    </a:srgbClr>
                  </a:outerShdw>
                </a:effectLst>
                <a:latin typeface="楷体" pitchFamily="49" charset="-122"/>
                <a:ea typeface="楷体" pitchFamily="49" charset="-122"/>
              </a:rPr>
              <a:t>借：财务费用</a:t>
            </a:r>
            <a:endParaRPr lang="en-US" altLang="zh-CN" sz="2800" b="1" dirty="0">
              <a:effectLst>
                <a:outerShdw blurRad="38100" dist="38100" dir="2700000" algn="tl">
                  <a:srgbClr val="000000">
                    <a:alpha val="43137"/>
                  </a:srgbClr>
                </a:outerShdw>
              </a:effectLst>
              <a:latin typeface="楷体" pitchFamily="49" charset="-122"/>
              <a:ea typeface="楷体" pitchFamily="49" charset="-122"/>
            </a:endParaRPr>
          </a:p>
          <a:p>
            <a:pPr eaLnBrk="1" hangingPunct="1">
              <a:lnSpc>
                <a:spcPct val="90000"/>
              </a:lnSpc>
              <a:defRPr/>
            </a:pPr>
            <a:r>
              <a:rPr lang="en-US" altLang="zh-CN" sz="2800" b="1" dirty="0">
                <a:effectLst>
                  <a:outerShdw blurRad="38100" dist="38100" dir="2700000" algn="tl">
                    <a:srgbClr val="000000">
                      <a:alpha val="43137"/>
                    </a:srgbClr>
                  </a:outerShdw>
                </a:effectLst>
                <a:latin typeface="楷体" pitchFamily="49" charset="-122"/>
                <a:ea typeface="楷体" pitchFamily="49" charset="-122"/>
              </a:rPr>
              <a:t>     </a:t>
            </a:r>
            <a:r>
              <a:rPr lang="zh-CN" altLang="en-US" sz="2800" b="1" dirty="0">
                <a:effectLst>
                  <a:outerShdw blurRad="38100" dist="38100" dir="2700000" algn="tl">
                    <a:srgbClr val="000000">
                      <a:alpha val="43137"/>
                    </a:srgbClr>
                  </a:outerShdw>
                </a:effectLst>
                <a:latin typeface="楷体" pitchFamily="49" charset="-122"/>
                <a:ea typeface="楷体" pitchFamily="49" charset="-122"/>
              </a:rPr>
              <a:t>贷：其他应付款</a:t>
            </a:r>
            <a:endParaRPr lang="en-US" altLang="zh-CN" sz="2800" b="1" dirty="0">
              <a:effectLst>
                <a:outerShdw blurRad="38100" dist="38100" dir="2700000" algn="tl">
                  <a:srgbClr val="000000">
                    <a:alpha val="43137"/>
                  </a:srgbClr>
                </a:outerShdw>
              </a:effectLst>
              <a:latin typeface="楷体" pitchFamily="49" charset="-122"/>
              <a:ea typeface="楷体" pitchFamily="49" charset="-122"/>
            </a:endParaRPr>
          </a:p>
          <a:p>
            <a:pPr eaLnBrk="1" hangingPunct="1">
              <a:lnSpc>
                <a:spcPct val="90000"/>
              </a:lnSpc>
              <a:defRPr/>
            </a:pPr>
            <a:endParaRPr lang="zh-CN" altLang="en-US" b="1" dirty="0">
              <a:latin typeface="楷体" pitchFamily="49" charset="-122"/>
              <a:ea typeface="楷体" pitchFamily="49" charset="-122"/>
            </a:endParaRP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A2F80BF8-D0F8-4FE3-8FE8-7694F00F4002}"/>
              </a:ext>
            </a:extLst>
          </p:cNvPr>
          <p:cNvGraphicFramePr>
            <a:graphicFrameLocks noGrp="1"/>
          </p:cNvGraphicFramePr>
          <p:nvPr/>
        </p:nvGraphicFramePr>
        <p:xfrm>
          <a:off x="395288" y="476250"/>
          <a:ext cx="8208962" cy="5646738"/>
        </p:xfrm>
        <a:graphic>
          <a:graphicData uri="http://schemas.openxmlformats.org/drawingml/2006/table">
            <a:tbl>
              <a:tblPr/>
              <a:tblGrid>
                <a:gridCol w="576262">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3059113">
                  <a:extLst>
                    <a:ext uri="{9D8B030D-6E8A-4147-A177-3AD203B41FA5}">
                      <a16:colId xmlns:a16="http://schemas.microsoft.com/office/drawing/2014/main" val="20002"/>
                    </a:ext>
                  </a:extLst>
                </a:gridCol>
                <a:gridCol w="3709987">
                  <a:extLst>
                    <a:ext uri="{9D8B030D-6E8A-4147-A177-3AD203B41FA5}">
                      <a16:colId xmlns:a16="http://schemas.microsoft.com/office/drawing/2014/main" val="20003"/>
                    </a:ext>
                  </a:extLst>
                </a:gridCol>
              </a:tblGrid>
              <a:tr h="182880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400" b="0" i="0" u="none" strike="noStrike" cap="none" normalizeH="0" baseline="0" dirty="0">
                          <a:ln>
                            <a:noFill/>
                          </a:ln>
                          <a:solidFill>
                            <a:srgbClr val="000000"/>
                          </a:solidFill>
                          <a:effectLst/>
                          <a:latin typeface="Times New Roman" pitchFamily="18" charset="0"/>
                          <a:ea typeface="宋体" pitchFamily="2" charset="-122"/>
                        </a:rPr>
                        <a:t>售后回购</a:t>
                      </a:r>
                      <a:endParaRPr kumimoji="0" lang="zh-CN" sz="2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400" b="0" i="0" u="none" strike="noStrike" cap="none" normalizeH="0" baseline="0">
                          <a:ln>
                            <a:noFill/>
                          </a:ln>
                          <a:solidFill>
                            <a:srgbClr val="000000"/>
                          </a:solidFill>
                          <a:effectLst/>
                          <a:latin typeface="Times New Roman" pitchFamily="18" charset="0"/>
                          <a:ea typeface="宋体" pitchFamily="2" charset="-122"/>
                        </a:rPr>
                        <a:t>符合（</a:t>
                      </a:r>
                      <a:r>
                        <a:rPr kumimoji="0" lang="en-US" altLang="zh-CN" sz="2400" b="0" i="0" u="none" strike="noStrike" cap="none" normalizeH="0" baseline="0">
                          <a:ln>
                            <a:noFill/>
                          </a:ln>
                          <a:solidFill>
                            <a:srgbClr val="000000"/>
                          </a:solidFill>
                          <a:effectLst/>
                          <a:latin typeface="Times New Roman" pitchFamily="18" charset="0"/>
                          <a:ea typeface="宋体" pitchFamily="2" charset="-122"/>
                        </a:rPr>
                        <a:t>1</a:t>
                      </a:r>
                      <a:r>
                        <a:rPr kumimoji="0" lang="zh-CN" sz="2400" b="0" i="0" u="none" strike="noStrike" cap="none" normalizeH="0" baseline="0">
                          <a:ln>
                            <a:noFill/>
                          </a:ln>
                          <a:solidFill>
                            <a:srgbClr val="000000"/>
                          </a:solidFill>
                          <a:effectLst/>
                          <a:latin typeface="Times New Roman" pitchFamily="18" charset="0"/>
                          <a:ea typeface="宋体" pitchFamily="2" charset="-122"/>
                        </a:rPr>
                        <a:t>）、（</a:t>
                      </a:r>
                      <a:r>
                        <a:rPr kumimoji="0" lang="en-US" altLang="zh-CN" sz="2400" b="0" i="0" u="none" strike="noStrike" cap="none" normalizeH="0" baseline="0">
                          <a:ln>
                            <a:noFill/>
                          </a:ln>
                          <a:solidFill>
                            <a:srgbClr val="000000"/>
                          </a:solidFill>
                          <a:effectLst/>
                          <a:latin typeface="Times New Roman" pitchFamily="18" charset="0"/>
                          <a:ea typeface="宋体" pitchFamily="2" charset="-122"/>
                        </a:rPr>
                        <a:t>2</a:t>
                      </a:r>
                      <a:r>
                        <a:rPr kumimoji="0" lang="zh-CN" sz="2400" b="0" i="0" u="none" strike="noStrike" cap="none" normalizeH="0" baseline="0">
                          <a:ln>
                            <a:noFill/>
                          </a:ln>
                          <a:solidFill>
                            <a:srgbClr val="000000"/>
                          </a:solidFill>
                          <a:effectLst/>
                          <a:latin typeface="Times New Roman" pitchFamily="18" charset="0"/>
                          <a:ea typeface="宋体" pitchFamily="2" charset="-122"/>
                        </a:rPr>
                        <a:t>）确认条件 </a:t>
                      </a:r>
                      <a:endParaRPr kumimoji="0" lang="zh-CN" sz="24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dirty="0">
                          <a:ln>
                            <a:noFill/>
                          </a:ln>
                          <a:solidFill>
                            <a:srgbClr val="000000"/>
                          </a:solidFill>
                          <a:effectLst/>
                          <a:latin typeface="楷体" pitchFamily="49" charset="-122"/>
                          <a:ea typeface="楷体" pitchFamily="49" charset="-122"/>
                          <a:cs typeface="宋体" pitchFamily="2" charset="-122"/>
                        </a:rPr>
                        <a:t>例：甲公司把多余的</a:t>
                      </a:r>
                      <a:r>
                        <a:rPr kumimoji="0" lang="en-US" altLang="zh-CN" sz="2400" b="1" i="0" u="none" strike="noStrike" cap="none" normalizeH="0" baseline="0" dirty="0">
                          <a:ln>
                            <a:noFill/>
                          </a:ln>
                          <a:solidFill>
                            <a:srgbClr val="000000"/>
                          </a:solidFill>
                          <a:effectLst/>
                          <a:latin typeface="楷体" pitchFamily="49" charset="-122"/>
                          <a:ea typeface="楷体" pitchFamily="49" charset="-122"/>
                          <a:cs typeface="宋体" pitchFamily="2" charset="-122"/>
                        </a:rPr>
                        <a:t>A</a:t>
                      </a:r>
                      <a:r>
                        <a:rPr kumimoji="0" lang="zh-CN" sz="2400" b="1" i="0" u="none" strike="noStrike" cap="none" normalizeH="0" baseline="0" dirty="0">
                          <a:ln>
                            <a:noFill/>
                          </a:ln>
                          <a:solidFill>
                            <a:srgbClr val="000000"/>
                          </a:solidFill>
                          <a:effectLst/>
                          <a:latin typeface="楷体" pitchFamily="49" charset="-122"/>
                          <a:ea typeface="楷体" pitchFamily="49" charset="-122"/>
                          <a:cs typeface="宋体" pitchFamily="2" charset="-122"/>
                        </a:rPr>
                        <a:t>原料卖给乙公司；不久，甲公司缺少原料，经过沟通，又把卖给乙公司的</a:t>
                      </a:r>
                      <a:r>
                        <a:rPr kumimoji="0" lang="en-US" altLang="zh-CN" sz="2400" b="1" i="0" u="none" strike="noStrike" cap="none" normalizeH="0" baseline="0" dirty="0">
                          <a:ln>
                            <a:noFill/>
                          </a:ln>
                          <a:solidFill>
                            <a:srgbClr val="000000"/>
                          </a:solidFill>
                          <a:effectLst/>
                          <a:latin typeface="楷体" pitchFamily="49" charset="-122"/>
                          <a:ea typeface="楷体" pitchFamily="49" charset="-122"/>
                          <a:cs typeface="宋体" pitchFamily="2" charset="-122"/>
                        </a:rPr>
                        <a:t>A</a:t>
                      </a:r>
                      <a:r>
                        <a:rPr kumimoji="0" lang="zh-CN" sz="2400" b="1" i="0" u="none" strike="noStrike" cap="none" normalizeH="0" baseline="0" dirty="0">
                          <a:ln>
                            <a:noFill/>
                          </a:ln>
                          <a:solidFill>
                            <a:srgbClr val="000000"/>
                          </a:solidFill>
                          <a:effectLst/>
                          <a:latin typeface="楷体" pitchFamily="49" charset="-122"/>
                          <a:ea typeface="楷体" pitchFamily="49" charset="-122"/>
                          <a:cs typeface="宋体" pitchFamily="2" charset="-122"/>
                        </a:rPr>
                        <a:t>原料买回。 </a:t>
                      </a:r>
                      <a:endParaRPr kumimoji="0" lang="zh-CN" sz="2400" b="1" i="0" u="none" strike="noStrike" cap="none" normalizeH="0" baseline="0" dirty="0">
                        <a:ln>
                          <a:noFill/>
                        </a:ln>
                        <a:solidFill>
                          <a:schemeClr val="tx1"/>
                        </a:solidFill>
                        <a:effectLst/>
                        <a:latin typeface="楷体" pitchFamily="49" charset="-122"/>
                        <a:ea typeface="楷体" pitchFamily="49" charset="-122"/>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2400" b="0" i="0" u="none" strike="noStrike" cap="none" normalizeH="0" baseline="0" dirty="0">
                          <a:ln>
                            <a:noFill/>
                          </a:ln>
                          <a:solidFill>
                            <a:srgbClr val="000000"/>
                          </a:solidFill>
                          <a:effectLst/>
                          <a:latin typeface="Times New Roman" pitchFamily="18" charset="0"/>
                          <a:ea typeface="宋体" pitchFamily="2" charset="-122"/>
                        </a:rPr>
                        <a:t>■</a:t>
                      </a:r>
                      <a:r>
                        <a:rPr kumimoji="0" lang="zh-CN" sz="2400" b="0" i="0" u="none" strike="noStrike" cap="none" normalizeH="0" baseline="0" dirty="0">
                          <a:ln>
                            <a:noFill/>
                          </a:ln>
                          <a:solidFill>
                            <a:srgbClr val="000000"/>
                          </a:solidFill>
                          <a:effectLst/>
                          <a:latin typeface="黑体" pitchFamily="49" charset="-122"/>
                          <a:ea typeface="黑体" pitchFamily="49" charset="-122"/>
                          <a:cs typeface="宋体" pitchFamily="2" charset="-122"/>
                        </a:rPr>
                        <a:t>销售的商品按售价确认收入；</a:t>
                      </a:r>
                      <a:br>
                        <a:rPr kumimoji="0" lang="en-US" sz="2400" b="0" i="0" u="none" strike="noStrike" cap="none" normalizeH="0" baseline="0" dirty="0">
                          <a:ln>
                            <a:noFill/>
                          </a:ln>
                          <a:solidFill>
                            <a:srgbClr val="000000"/>
                          </a:solidFill>
                          <a:effectLst/>
                          <a:latin typeface="黑体" pitchFamily="49" charset="-122"/>
                          <a:ea typeface="黑体" pitchFamily="49" charset="-122"/>
                          <a:cs typeface="宋体" pitchFamily="2" charset="-122"/>
                        </a:rPr>
                      </a:br>
                      <a:r>
                        <a:rPr kumimoji="0" lang="zh-CN" sz="2400" b="0" i="0" u="none" strike="noStrike" cap="none" normalizeH="0" baseline="0" dirty="0">
                          <a:ln>
                            <a:noFill/>
                          </a:ln>
                          <a:solidFill>
                            <a:srgbClr val="000000"/>
                          </a:solidFill>
                          <a:effectLst/>
                          <a:latin typeface="黑体" pitchFamily="49" charset="-122"/>
                          <a:ea typeface="黑体" pitchFamily="49" charset="-122"/>
                          <a:cs typeface="宋体" pitchFamily="2" charset="-122"/>
                        </a:rPr>
                        <a:t>■回购的商品作为购进商品处理。 </a:t>
                      </a:r>
                      <a:endParaRPr kumimoji="0" lang="zh-CN" sz="2400" b="0" i="0" u="none" strike="noStrike" cap="none" normalizeH="0" baseline="0" dirty="0">
                        <a:ln>
                          <a:noFill/>
                        </a:ln>
                        <a:solidFill>
                          <a:schemeClr val="tx1"/>
                        </a:solidFill>
                        <a:effectLst/>
                        <a:latin typeface="黑体" pitchFamily="49" charset="-122"/>
                        <a:ea typeface="黑体" pitchFamily="49" charset="-122"/>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5400000"/>
                    </a:gradFill>
                  </a:tcPr>
                </a:tc>
                <a:extLst>
                  <a:ext uri="{0D108BD9-81ED-4DB2-BD59-A6C34878D82A}">
                    <a16:rowId xmlns:a16="http://schemas.microsoft.com/office/drawing/2014/main" val="10000"/>
                  </a:ext>
                </a:extLst>
              </a:tr>
              <a:tr h="3817938">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400" b="0" i="0" u="none" strike="noStrike" cap="none" normalizeH="0" baseline="0">
                          <a:ln>
                            <a:noFill/>
                          </a:ln>
                          <a:solidFill>
                            <a:srgbClr val="000000"/>
                          </a:solidFill>
                          <a:effectLst/>
                          <a:latin typeface="Times New Roman" pitchFamily="18" charset="0"/>
                          <a:ea typeface="宋体" pitchFamily="2" charset="-122"/>
                        </a:rPr>
                        <a:t>不符合（</a:t>
                      </a:r>
                      <a:r>
                        <a:rPr kumimoji="0" lang="en-US" altLang="zh-CN" sz="2400" b="0" i="0" u="none" strike="noStrike" cap="none" normalizeH="0" baseline="0">
                          <a:ln>
                            <a:noFill/>
                          </a:ln>
                          <a:solidFill>
                            <a:srgbClr val="000000"/>
                          </a:solidFill>
                          <a:effectLst/>
                          <a:latin typeface="Times New Roman" pitchFamily="18" charset="0"/>
                          <a:ea typeface="宋体" pitchFamily="2" charset="-122"/>
                        </a:rPr>
                        <a:t>1</a:t>
                      </a:r>
                      <a:r>
                        <a:rPr kumimoji="0" lang="zh-CN" sz="2400" b="0" i="0" u="none" strike="noStrike" cap="none" normalizeH="0" baseline="0">
                          <a:ln>
                            <a:noFill/>
                          </a:ln>
                          <a:solidFill>
                            <a:srgbClr val="000000"/>
                          </a:solidFill>
                          <a:effectLst/>
                          <a:latin typeface="Times New Roman" pitchFamily="18" charset="0"/>
                          <a:ea typeface="宋体" pitchFamily="2" charset="-122"/>
                        </a:rPr>
                        <a:t>）、（</a:t>
                      </a:r>
                      <a:r>
                        <a:rPr kumimoji="0" lang="en-US" altLang="zh-CN" sz="2400" b="0" i="0" u="none" strike="noStrike" cap="none" normalizeH="0" baseline="0">
                          <a:ln>
                            <a:noFill/>
                          </a:ln>
                          <a:solidFill>
                            <a:srgbClr val="000000"/>
                          </a:solidFill>
                          <a:effectLst/>
                          <a:latin typeface="Times New Roman" pitchFamily="18" charset="0"/>
                          <a:ea typeface="宋体" pitchFamily="2" charset="-122"/>
                        </a:rPr>
                        <a:t>2</a:t>
                      </a:r>
                      <a:r>
                        <a:rPr kumimoji="0" lang="zh-CN" sz="2400" b="0" i="0" u="none" strike="noStrike" cap="none" normalizeH="0" baseline="0">
                          <a:ln>
                            <a:noFill/>
                          </a:ln>
                          <a:solidFill>
                            <a:srgbClr val="000000"/>
                          </a:solidFill>
                          <a:effectLst/>
                          <a:latin typeface="Times New Roman" pitchFamily="18" charset="0"/>
                          <a:ea typeface="宋体" pitchFamily="2" charset="-122"/>
                        </a:rPr>
                        <a:t>）确认条件 </a:t>
                      </a:r>
                      <a:endParaRPr kumimoji="0" lang="zh-CN" sz="24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a:ln>
                            <a:noFill/>
                          </a:ln>
                          <a:solidFill>
                            <a:srgbClr val="000000"/>
                          </a:solidFill>
                          <a:effectLst/>
                          <a:latin typeface="楷体" pitchFamily="49" charset="-122"/>
                          <a:ea typeface="楷体" pitchFamily="49" charset="-122"/>
                          <a:cs typeface="宋体" pitchFamily="2" charset="-122"/>
                        </a:rPr>
                        <a:t>例：甲公司把</a:t>
                      </a:r>
                      <a:r>
                        <a:rPr kumimoji="0" lang="en-US" altLang="zh-CN" sz="2400" b="1" i="0" u="none" strike="noStrike" cap="none" normalizeH="0" baseline="0">
                          <a:ln>
                            <a:noFill/>
                          </a:ln>
                          <a:solidFill>
                            <a:srgbClr val="000000"/>
                          </a:solidFill>
                          <a:effectLst/>
                          <a:latin typeface="楷体" pitchFamily="49" charset="-122"/>
                          <a:ea typeface="楷体" pitchFamily="49" charset="-122"/>
                          <a:cs typeface="宋体" pitchFamily="2" charset="-122"/>
                        </a:rPr>
                        <a:t>A</a:t>
                      </a:r>
                      <a:r>
                        <a:rPr kumimoji="0" lang="zh-CN" sz="2400" b="1" i="0" u="none" strike="noStrike" cap="none" normalizeH="0" baseline="0">
                          <a:ln>
                            <a:noFill/>
                          </a:ln>
                          <a:solidFill>
                            <a:srgbClr val="000000"/>
                          </a:solidFill>
                          <a:effectLst/>
                          <a:latin typeface="楷体" pitchFamily="49" charset="-122"/>
                          <a:ea typeface="楷体" pitchFamily="49" charset="-122"/>
                          <a:cs typeface="宋体" pitchFamily="2" charset="-122"/>
                        </a:rPr>
                        <a:t>汽车销售给乙公司，售价为</a:t>
                      </a:r>
                      <a:r>
                        <a:rPr kumimoji="0" lang="en-US" altLang="zh-CN" sz="2400" b="1" i="0" u="none" strike="noStrike" cap="none" normalizeH="0" baseline="0">
                          <a:ln>
                            <a:noFill/>
                          </a:ln>
                          <a:solidFill>
                            <a:srgbClr val="000000"/>
                          </a:solidFill>
                          <a:effectLst/>
                          <a:latin typeface="楷体" pitchFamily="49" charset="-122"/>
                          <a:ea typeface="楷体" pitchFamily="49" charset="-122"/>
                          <a:cs typeface="宋体" pitchFamily="2" charset="-122"/>
                        </a:rPr>
                        <a:t>10</a:t>
                      </a:r>
                      <a:r>
                        <a:rPr kumimoji="0" lang="zh-CN" sz="2400" b="1" i="0" u="none" strike="noStrike" cap="none" normalizeH="0" baseline="0">
                          <a:ln>
                            <a:noFill/>
                          </a:ln>
                          <a:solidFill>
                            <a:srgbClr val="000000"/>
                          </a:solidFill>
                          <a:effectLst/>
                          <a:latin typeface="楷体" pitchFamily="49" charset="-122"/>
                          <a:ea typeface="楷体" pitchFamily="49" charset="-122"/>
                          <a:cs typeface="宋体" pitchFamily="2" charset="-122"/>
                        </a:rPr>
                        <a:t>万元，并同时约定乙公司在获得</a:t>
                      </a:r>
                      <a:r>
                        <a:rPr kumimoji="0" lang="en-US" altLang="zh-CN" sz="2400" b="1" i="0" u="none" strike="noStrike" cap="none" normalizeH="0" baseline="0">
                          <a:ln>
                            <a:noFill/>
                          </a:ln>
                          <a:solidFill>
                            <a:srgbClr val="000000"/>
                          </a:solidFill>
                          <a:effectLst/>
                          <a:latin typeface="楷体" pitchFamily="49" charset="-122"/>
                          <a:ea typeface="楷体" pitchFamily="49" charset="-122"/>
                          <a:cs typeface="宋体" pitchFamily="2" charset="-122"/>
                        </a:rPr>
                        <a:t>A</a:t>
                      </a:r>
                      <a:r>
                        <a:rPr kumimoji="0" lang="zh-CN" sz="2400" b="1" i="0" u="none" strike="noStrike" cap="none" normalizeH="0" baseline="0">
                          <a:ln>
                            <a:noFill/>
                          </a:ln>
                          <a:solidFill>
                            <a:srgbClr val="000000"/>
                          </a:solidFill>
                          <a:effectLst/>
                          <a:latin typeface="楷体" pitchFamily="49" charset="-122"/>
                          <a:ea typeface="楷体" pitchFamily="49" charset="-122"/>
                          <a:cs typeface="宋体" pitchFamily="2" charset="-122"/>
                        </a:rPr>
                        <a:t>汽车后，只拥有使用权或拥有所有权但不能进行处置；半年后，甲公司又以</a:t>
                      </a:r>
                      <a:r>
                        <a:rPr kumimoji="0" lang="en-US" altLang="zh-CN" sz="2400" b="1" i="0" u="none" strike="noStrike" cap="none" normalizeH="0" baseline="0">
                          <a:ln>
                            <a:noFill/>
                          </a:ln>
                          <a:solidFill>
                            <a:srgbClr val="000000"/>
                          </a:solidFill>
                          <a:effectLst/>
                          <a:latin typeface="楷体" pitchFamily="49" charset="-122"/>
                          <a:ea typeface="楷体" pitchFamily="49" charset="-122"/>
                          <a:cs typeface="宋体" pitchFamily="2" charset="-122"/>
                        </a:rPr>
                        <a:t>12</a:t>
                      </a:r>
                      <a:r>
                        <a:rPr kumimoji="0" lang="zh-CN" sz="2400" b="1" i="0" u="none" strike="noStrike" cap="none" normalizeH="0" baseline="0">
                          <a:ln>
                            <a:noFill/>
                          </a:ln>
                          <a:solidFill>
                            <a:srgbClr val="000000"/>
                          </a:solidFill>
                          <a:effectLst/>
                          <a:latin typeface="楷体" pitchFamily="49" charset="-122"/>
                          <a:ea typeface="楷体" pitchFamily="49" charset="-122"/>
                          <a:cs typeface="宋体" pitchFamily="2" charset="-122"/>
                        </a:rPr>
                        <a:t>万元的价格把</a:t>
                      </a:r>
                      <a:r>
                        <a:rPr kumimoji="0" lang="en-US" altLang="zh-CN" sz="2400" b="1" i="0" u="none" strike="noStrike" cap="none" normalizeH="0" baseline="0">
                          <a:ln>
                            <a:noFill/>
                          </a:ln>
                          <a:solidFill>
                            <a:srgbClr val="000000"/>
                          </a:solidFill>
                          <a:effectLst/>
                          <a:latin typeface="楷体" pitchFamily="49" charset="-122"/>
                          <a:ea typeface="楷体" pitchFamily="49" charset="-122"/>
                          <a:cs typeface="宋体" pitchFamily="2" charset="-122"/>
                        </a:rPr>
                        <a:t>A</a:t>
                      </a:r>
                      <a:r>
                        <a:rPr kumimoji="0" lang="zh-CN" sz="2400" b="1" i="0" u="none" strike="noStrike" cap="none" normalizeH="0" baseline="0">
                          <a:ln>
                            <a:noFill/>
                          </a:ln>
                          <a:solidFill>
                            <a:srgbClr val="000000"/>
                          </a:solidFill>
                          <a:effectLst/>
                          <a:latin typeface="楷体" pitchFamily="49" charset="-122"/>
                          <a:ea typeface="楷体" pitchFamily="49" charset="-122"/>
                          <a:cs typeface="宋体" pitchFamily="2" charset="-122"/>
                        </a:rPr>
                        <a:t>汽车购回</a:t>
                      </a:r>
                      <a:r>
                        <a:rPr kumimoji="0" lang="zh-CN" sz="2400" b="0" i="0" u="none" strike="noStrike" cap="none" normalizeH="0" baseline="0">
                          <a:ln>
                            <a:noFill/>
                          </a:ln>
                          <a:solidFill>
                            <a:srgbClr val="000000"/>
                          </a:solidFill>
                          <a:effectLst/>
                          <a:latin typeface="Times New Roman" pitchFamily="18" charset="0"/>
                          <a:ea typeface="楷体" pitchFamily="49" charset="-122"/>
                          <a:cs typeface="宋体" pitchFamily="2" charset="-122"/>
                        </a:rPr>
                        <a:t>。</a:t>
                      </a:r>
                      <a:endParaRPr kumimoji="0" lang="zh-CN" sz="2400" b="0" i="0" u="none" strike="noStrike" cap="none" normalizeH="0" baseline="0">
                        <a:ln>
                          <a:noFill/>
                        </a:ln>
                        <a:solidFill>
                          <a:schemeClr val="tx1"/>
                        </a:solidFill>
                        <a:effectLst/>
                        <a:latin typeface="Times New Roman" pitchFamily="18" charset="0"/>
                        <a:ea typeface="宋体" pitchFamily="2" charset="-122"/>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2400" b="0" i="0" u="none" strike="noStrike" cap="none" normalizeH="0" baseline="0">
                          <a:ln>
                            <a:noFill/>
                          </a:ln>
                          <a:solidFill>
                            <a:srgbClr val="000000"/>
                          </a:solidFill>
                          <a:effectLst/>
                          <a:latin typeface="Times New Roman" pitchFamily="18" charset="0"/>
                          <a:ea typeface="宋体" pitchFamily="2" charset="-122"/>
                        </a:rPr>
                        <a:t>■</a:t>
                      </a:r>
                      <a:r>
                        <a:rPr kumimoji="0" lang="zh-CN" sz="2400" b="0" i="0" u="none" strike="noStrike" cap="none" normalizeH="0" baseline="0">
                          <a:ln>
                            <a:noFill/>
                          </a:ln>
                          <a:solidFill>
                            <a:srgbClr val="000000"/>
                          </a:solidFill>
                          <a:effectLst/>
                          <a:latin typeface="黑体" pitchFamily="49" charset="-122"/>
                          <a:ea typeface="黑体" pitchFamily="49" charset="-122"/>
                          <a:cs typeface="宋体" pitchFamily="2" charset="-122"/>
                        </a:rPr>
                        <a:t>收到的款项确认为负债；</a:t>
                      </a:r>
                      <a:br>
                        <a:rPr kumimoji="0" lang="en-US" sz="2400" b="0" i="0" u="none" strike="noStrike" cap="none" normalizeH="0" baseline="0">
                          <a:ln>
                            <a:noFill/>
                          </a:ln>
                          <a:solidFill>
                            <a:srgbClr val="000000"/>
                          </a:solidFill>
                          <a:effectLst/>
                          <a:latin typeface="黑体" pitchFamily="49" charset="-122"/>
                          <a:ea typeface="黑体" pitchFamily="49" charset="-122"/>
                          <a:cs typeface="宋体" pitchFamily="2" charset="-122"/>
                        </a:rPr>
                      </a:br>
                      <a:r>
                        <a:rPr kumimoji="0" lang="zh-CN" sz="2400" b="0" i="0" u="none" strike="noStrike" cap="none" normalizeH="0" baseline="0">
                          <a:ln>
                            <a:noFill/>
                          </a:ln>
                          <a:solidFill>
                            <a:srgbClr val="000000"/>
                          </a:solidFill>
                          <a:effectLst/>
                          <a:latin typeface="黑体" pitchFamily="49" charset="-122"/>
                          <a:ea typeface="黑体" pitchFamily="49" charset="-122"/>
                          <a:cs typeface="宋体" pitchFamily="2" charset="-122"/>
                        </a:rPr>
                        <a:t>■回购价格大于原售价的，差额在回购期间确认利息费用。</a:t>
                      </a:r>
                      <a:br>
                        <a:rPr kumimoji="0" lang="en-US" sz="2400" b="0" i="0" u="none" strike="noStrike" cap="none" normalizeH="0" baseline="0">
                          <a:ln>
                            <a:noFill/>
                          </a:ln>
                          <a:solidFill>
                            <a:srgbClr val="000000"/>
                          </a:solidFill>
                          <a:effectLst/>
                          <a:latin typeface="黑体" pitchFamily="49" charset="-122"/>
                          <a:ea typeface="黑体" pitchFamily="49" charset="-122"/>
                          <a:cs typeface="宋体" pitchFamily="2" charset="-122"/>
                        </a:rPr>
                      </a:br>
                      <a:r>
                        <a:rPr kumimoji="0" lang="zh-CN" sz="2400" b="0" i="0" u="none" strike="noStrike" cap="none" normalizeH="0" baseline="0">
                          <a:ln>
                            <a:noFill/>
                          </a:ln>
                          <a:solidFill>
                            <a:srgbClr val="000000"/>
                          </a:solidFill>
                          <a:effectLst/>
                          <a:latin typeface="黑体" pitchFamily="49" charset="-122"/>
                          <a:ea typeface="黑体" pitchFamily="49" charset="-122"/>
                          <a:cs typeface="宋体" pitchFamily="2" charset="-122"/>
                        </a:rPr>
                        <a:t>注：上述情形体现的是以汽车为抵押的</a:t>
                      </a:r>
                      <a:r>
                        <a:rPr kumimoji="0" lang="zh-CN" sz="2400" b="1" i="0" u="sng" strike="noStrike" cap="none" normalizeH="0" baseline="0">
                          <a:ln>
                            <a:noFill/>
                          </a:ln>
                          <a:solidFill>
                            <a:srgbClr val="A50021"/>
                          </a:solidFill>
                          <a:effectLst/>
                          <a:latin typeface="黑体" pitchFamily="49" charset="-122"/>
                          <a:ea typeface="黑体" pitchFamily="49" charset="-122"/>
                          <a:cs typeface="宋体" pitchFamily="2" charset="-122"/>
                        </a:rPr>
                        <a:t>融资关系</a:t>
                      </a:r>
                      <a:r>
                        <a:rPr kumimoji="0" lang="zh-CN" sz="2400" b="0" i="0" u="none" strike="noStrike" cap="none" normalizeH="0" baseline="0">
                          <a:ln>
                            <a:noFill/>
                          </a:ln>
                          <a:solidFill>
                            <a:srgbClr val="000000"/>
                          </a:solidFill>
                          <a:effectLst/>
                          <a:latin typeface="黑体" pitchFamily="49" charset="-122"/>
                          <a:ea typeface="黑体" pitchFamily="49" charset="-122"/>
                          <a:cs typeface="宋体" pitchFamily="2" charset="-122"/>
                        </a:rPr>
                        <a:t>，差额</a:t>
                      </a:r>
                      <a:r>
                        <a:rPr kumimoji="0" lang="en-US" altLang="zh-CN" sz="2400" b="0" i="0" u="none" strike="noStrike" cap="none" normalizeH="0" baseline="0">
                          <a:ln>
                            <a:noFill/>
                          </a:ln>
                          <a:solidFill>
                            <a:srgbClr val="000000"/>
                          </a:solidFill>
                          <a:effectLst/>
                          <a:latin typeface="黑体" pitchFamily="49" charset="-122"/>
                          <a:ea typeface="黑体" pitchFamily="49" charset="-122"/>
                          <a:cs typeface="宋体" pitchFamily="2" charset="-122"/>
                        </a:rPr>
                        <a:t>2</a:t>
                      </a:r>
                      <a:r>
                        <a:rPr kumimoji="0" lang="zh-CN" sz="2400" b="0" i="0" u="none" strike="noStrike" cap="none" normalizeH="0" baseline="0">
                          <a:ln>
                            <a:noFill/>
                          </a:ln>
                          <a:solidFill>
                            <a:srgbClr val="000000"/>
                          </a:solidFill>
                          <a:effectLst/>
                          <a:latin typeface="黑体" pitchFamily="49" charset="-122"/>
                          <a:ea typeface="黑体" pitchFamily="49" charset="-122"/>
                          <a:cs typeface="宋体" pitchFamily="2" charset="-122"/>
                        </a:rPr>
                        <a:t>万元相当于利息，所以确认为利息费用。 </a:t>
                      </a:r>
                      <a:endParaRPr kumimoji="0" lang="zh-CN" sz="2400" b="0" i="0" u="none" strike="noStrike" cap="none" normalizeH="0" baseline="0">
                        <a:ln>
                          <a:noFill/>
                        </a:ln>
                        <a:solidFill>
                          <a:schemeClr val="tx1"/>
                        </a:solidFill>
                        <a:effectLst/>
                        <a:latin typeface="黑体" pitchFamily="49" charset="-122"/>
                        <a:ea typeface="黑体" pitchFamily="49" charset="-122"/>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EFD1"/>
                        </a:gs>
                        <a:gs pos="64999">
                          <a:srgbClr val="F0EBD5"/>
                        </a:gs>
                        <a:gs pos="100000">
                          <a:srgbClr val="D1C39F"/>
                        </a:gs>
                      </a:gsLst>
                      <a:lin ang="5400000"/>
                    </a:gradFill>
                  </a:tcPr>
                </a:tc>
                <a:extLst>
                  <a:ext uri="{0D108BD9-81ED-4DB2-BD59-A6C34878D82A}">
                    <a16:rowId xmlns:a16="http://schemas.microsoft.com/office/drawing/2014/main" val="10001"/>
                  </a:ext>
                </a:extLst>
              </a:tr>
            </a:tbl>
          </a:graphicData>
        </a:graphic>
      </p:graphicFrame>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内容占位符 2">
            <a:extLst>
              <a:ext uri="{FF2B5EF4-FFF2-40B4-BE49-F238E27FC236}">
                <a16:creationId xmlns:a16="http://schemas.microsoft.com/office/drawing/2014/main" id="{31495D54-9AEC-4E91-BD0B-81C1B9B91DCA}"/>
              </a:ext>
            </a:extLst>
          </p:cNvPr>
          <p:cNvSpPr>
            <a:spLocks noGrp="1"/>
          </p:cNvSpPr>
          <p:nvPr>
            <p:ph idx="4294967295"/>
          </p:nvPr>
        </p:nvSpPr>
        <p:spPr>
          <a:xfrm>
            <a:off x="457200" y="549275"/>
            <a:ext cx="8229600" cy="4535488"/>
          </a:xfrm>
        </p:spPr>
        <p:txBody>
          <a:bodyPr/>
          <a:lstStyle/>
          <a:p>
            <a:pPr algn="just" eaLnBrk="1" hangingPunct="1">
              <a:lnSpc>
                <a:spcPct val="90000"/>
              </a:lnSpc>
              <a:defRPr/>
            </a:pPr>
            <a:r>
              <a:rPr lang="zh-CN" altLang="en-US" b="1" dirty="0">
                <a:solidFill>
                  <a:schemeClr val="folHlink"/>
                </a:solidFill>
                <a:latin typeface="+mn-ea"/>
              </a:rPr>
              <a:t>（一）直接计算法：</a:t>
            </a:r>
            <a:endParaRPr lang="en-US" altLang="zh-CN" b="1" dirty="0">
              <a:solidFill>
                <a:schemeClr val="folHlink"/>
              </a:solidFill>
              <a:latin typeface="+mn-ea"/>
            </a:endParaRPr>
          </a:p>
          <a:p>
            <a:pPr marL="0" indent="0" algn="just" eaLnBrk="1" hangingPunct="1">
              <a:lnSpc>
                <a:spcPct val="90000"/>
              </a:lnSpc>
              <a:buFont typeface="Wingdings 2" panose="05020102010507070707" pitchFamily="18" charset="2"/>
              <a:buNone/>
              <a:defRPr/>
            </a:pPr>
            <a:endParaRPr lang="zh-CN" altLang="en-US" b="1" dirty="0">
              <a:solidFill>
                <a:schemeClr val="folHlink"/>
              </a:solidFill>
              <a:latin typeface="+mn-ea"/>
            </a:endParaRPr>
          </a:p>
          <a:p>
            <a:pPr marL="0" indent="0" algn="just" eaLnBrk="1" hangingPunct="1">
              <a:lnSpc>
                <a:spcPct val="90000"/>
              </a:lnSpc>
              <a:buFont typeface="Wingdings 2" panose="05020102010507070707" pitchFamily="18" charset="2"/>
              <a:buNone/>
              <a:defRPr/>
            </a:pPr>
            <a:endParaRPr lang="zh-CN" altLang="en-US" sz="2400" b="1" dirty="0">
              <a:solidFill>
                <a:srgbClr val="3333CC"/>
              </a:solidFill>
              <a:latin typeface="宋体" pitchFamily="2" charset="-122"/>
              <a:ea typeface="楷体_GB2312" pitchFamily="49" charset="-122"/>
            </a:endParaRPr>
          </a:p>
          <a:p>
            <a:pPr algn="just" eaLnBrk="1" hangingPunct="1">
              <a:lnSpc>
                <a:spcPct val="90000"/>
              </a:lnSpc>
              <a:defRPr/>
            </a:pPr>
            <a:endParaRPr lang="en-US" altLang="zh-CN" sz="2400" b="1" dirty="0">
              <a:latin typeface="宋体" pitchFamily="2" charset="-122"/>
              <a:ea typeface="楷体_GB2312" pitchFamily="49" charset="-122"/>
            </a:endParaRPr>
          </a:p>
          <a:p>
            <a:pPr algn="just" eaLnBrk="1" hangingPunct="1">
              <a:lnSpc>
                <a:spcPct val="90000"/>
              </a:lnSpc>
              <a:defRPr/>
            </a:pPr>
            <a:endParaRPr lang="en-US" altLang="zh-CN" sz="2400" b="1" dirty="0">
              <a:latin typeface="宋体" pitchFamily="2" charset="-122"/>
              <a:ea typeface="楷体_GB2312" pitchFamily="49" charset="-122"/>
            </a:endParaRPr>
          </a:p>
          <a:p>
            <a:pPr algn="just" eaLnBrk="1" hangingPunct="1">
              <a:lnSpc>
                <a:spcPct val="90000"/>
              </a:lnSpc>
              <a:defRPr/>
            </a:pPr>
            <a:endParaRPr lang="en-US" altLang="zh-CN" sz="2400" b="1" dirty="0">
              <a:latin typeface="宋体" pitchFamily="2" charset="-122"/>
              <a:ea typeface="楷体_GB2312" pitchFamily="49" charset="-122"/>
            </a:endParaRPr>
          </a:p>
          <a:p>
            <a:pPr algn="just" eaLnBrk="1" hangingPunct="1">
              <a:lnSpc>
                <a:spcPct val="90000"/>
              </a:lnSpc>
              <a:defRPr/>
            </a:pPr>
            <a:r>
              <a:rPr lang="zh-CN" altLang="en-US" sz="2400" b="1" dirty="0">
                <a:latin typeface="宋体" pitchFamily="2" charset="-122"/>
                <a:ea typeface="楷体_GB2312" pitchFamily="49" charset="-122"/>
              </a:rPr>
              <a:t>逻辑思路：以总收入即所有收入项目总额为核算起点，引入不征税收入和免税收入概念，得出应税收入，减去各项扣除得出应税所得，就应税所得弥补以前年度亏损后征税</a:t>
            </a:r>
          </a:p>
          <a:p>
            <a:pPr eaLnBrk="1" hangingPunct="1">
              <a:defRPr/>
            </a:pPr>
            <a:endParaRPr lang="zh-CN" altLang="en-US" sz="2400" dirty="0"/>
          </a:p>
        </p:txBody>
      </p:sp>
      <p:pic>
        <p:nvPicPr>
          <p:cNvPr id="5123" name="Picture 4" descr="http://p0.so.qhimg.com/bdr/_240_/t011411eba9cf0750e5.png">
            <a:extLst>
              <a:ext uri="{FF2B5EF4-FFF2-40B4-BE49-F238E27FC236}">
                <a16:creationId xmlns:a16="http://schemas.microsoft.com/office/drawing/2014/main" id="{B224C83C-311F-4DA8-898D-345CED18B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365625"/>
            <a:ext cx="3313113"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01">
            <a:extLst>
              <a:ext uri="{FF2B5EF4-FFF2-40B4-BE49-F238E27FC236}">
                <a16:creationId xmlns:a16="http://schemas.microsoft.com/office/drawing/2014/main" id="{C1C6E161-38BC-4321-9215-E2B37A588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412875"/>
            <a:ext cx="81915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2598536-4010-459B-954A-F4013825A0E9}"/>
              </a:ext>
            </a:extLst>
          </p:cNvPr>
          <p:cNvSpPr>
            <a:spLocks noGrp="1"/>
          </p:cNvSpPr>
          <p:nvPr>
            <p:ph idx="1"/>
          </p:nvPr>
        </p:nvSpPr>
        <p:spPr>
          <a:xfrm>
            <a:off x="457200" y="1052513"/>
            <a:ext cx="8229600" cy="792162"/>
          </a:xfrm>
        </p:spPr>
        <p:txBody>
          <a:bodyPr/>
          <a:lstStyle/>
          <a:p>
            <a:pPr>
              <a:defRPr/>
            </a:pPr>
            <a:r>
              <a:rPr lang="zh-CN" altLang="en-US" sz="3600" b="1" dirty="0">
                <a:effectLst>
                  <a:outerShdw blurRad="38100" dist="38100" dir="2700000" algn="tl">
                    <a:srgbClr val="000000">
                      <a:alpha val="43137"/>
                    </a:srgbClr>
                  </a:outerShdw>
                </a:effectLst>
                <a:latin typeface="楷体" pitchFamily="49" charset="-122"/>
                <a:ea typeface="楷体" pitchFamily="49" charset="-122"/>
              </a:rPr>
              <a:t>销售商品</a:t>
            </a:r>
            <a:r>
              <a:rPr lang="zh-CN" altLang="en-US" sz="3600" b="1" dirty="0">
                <a:solidFill>
                  <a:srgbClr val="FF0000"/>
                </a:solidFill>
                <a:effectLst>
                  <a:outerShdw blurRad="38100" dist="38100" dir="2700000" algn="tl">
                    <a:srgbClr val="000000">
                      <a:alpha val="43137"/>
                    </a:srgbClr>
                  </a:outerShdw>
                </a:effectLst>
                <a:latin typeface="楷体" pitchFamily="49" charset="-122"/>
                <a:ea typeface="楷体" pitchFamily="49" charset="-122"/>
              </a:rPr>
              <a:t>以旧换新</a:t>
            </a:r>
            <a:r>
              <a:rPr lang="zh-CN" altLang="en-US" sz="3600" b="1" dirty="0">
                <a:effectLst>
                  <a:outerShdw blurRad="38100" dist="38100" dir="2700000" algn="tl">
                    <a:srgbClr val="000000">
                      <a:alpha val="43137"/>
                    </a:srgbClr>
                  </a:outerShdw>
                </a:effectLst>
                <a:latin typeface="楷体" pitchFamily="49" charset="-122"/>
                <a:ea typeface="楷体" pitchFamily="49" charset="-122"/>
              </a:rPr>
              <a:t>的</a:t>
            </a:r>
            <a:endParaRPr lang="zh-CN" altLang="en-US" sz="3600" b="1" dirty="0">
              <a:latin typeface="楷体" pitchFamily="49" charset="-122"/>
              <a:ea typeface="楷体" pitchFamily="49" charset="-122"/>
            </a:endParaRPr>
          </a:p>
          <a:p>
            <a:pPr>
              <a:defRPr/>
            </a:pPr>
            <a:endParaRPr lang="zh-CN" altLang="en-US" dirty="0"/>
          </a:p>
        </p:txBody>
      </p:sp>
      <p:pic>
        <p:nvPicPr>
          <p:cNvPr id="41987" name="Picture 2" descr="02">
            <a:extLst>
              <a:ext uri="{FF2B5EF4-FFF2-40B4-BE49-F238E27FC236}">
                <a16:creationId xmlns:a16="http://schemas.microsoft.com/office/drawing/2014/main" id="{A735424B-0A8F-49D1-B5D8-F187DA35D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349500"/>
            <a:ext cx="83597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1">
            <a:extLst>
              <a:ext uri="{FF2B5EF4-FFF2-40B4-BE49-F238E27FC236}">
                <a16:creationId xmlns:a16="http://schemas.microsoft.com/office/drawing/2014/main" id="{65B915D6-009E-45EF-AD26-498D713F1475}"/>
              </a:ext>
            </a:extLst>
          </p:cNvPr>
          <p:cNvSpPr txBox="1">
            <a:spLocks noChangeArrowheads="1"/>
          </p:cNvSpPr>
          <p:nvPr/>
        </p:nvSpPr>
        <p:spPr bwMode="auto">
          <a:xfrm>
            <a:off x="611188" y="4572000"/>
            <a:ext cx="8216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r>
              <a:rPr lang="zh-CN" altLang="en-US" sz="2800" b="1">
                <a:latin typeface="楷体" panose="02010609060101010101" pitchFamily="49" charset="-122"/>
                <a:ea typeface="楷体" panose="02010609060101010101" pitchFamily="49" charset="-122"/>
              </a:rPr>
              <a:t>销售商品应当按照销售商品收入确认条件确认收入</a:t>
            </a:r>
            <a:endParaRPr lang="en-US" altLang="zh-CN" sz="2800" b="1">
              <a:latin typeface="楷体" panose="02010609060101010101" pitchFamily="49" charset="-122"/>
              <a:ea typeface="楷体" panose="02010609060101010101" pitchFamily="49" charset="-122"/>
            </a:endParaRPr>
          </a:p>
          <a:p>
            <a:pPr eaLnBrk="1" hangingPunct="1"/>
            <a:r>
              <a:rPr lang="zh-CN" altLang="en-US" sz="2800" b="1">
                <a:latin typeface="楷体" panose="02010609060101010101" pitchFamily="49" charset="-122"/>
                <a:ea typeface="楷体" panose="02010609060101010101" pitchFamily="49" charset="-122"/>
              </a:rPr>
              <a:t>回收的商品作为</a:t>
            </a:r>
            <a:r>
              <a:rPr lang="zh-CN" altLang="en-US" sz="2800" b="1">
                <a:solidFill>
                  <a:srgbClr val="FF0000"/>
                </a:solidFill>
                <a:latin typeface="楷体" panose="02010609060101010101" pitchFamily="49" charset="-122"/>
                <a:ea typeface="楷体" panose="02010609060101010101" pitchFamily="49" charset="-122"/>
              </a:rPr>
              <a:t>购进商品</a:t>
            </a:r>
            <a:r>
              <a:rPr lang="zh-CN" altLang="en-US" sz="2800" b="1">
                <a:latin typeface="楷体" panose="02010609060101010101" pitchFamily="49" charset="-122"/>
                <a:ea typeface="楷体" panose="02010609060101010101" pitchFamily="49" charset="-122"/>
              </a:rPr>
              <a:t>处理。</a:t>
            </a:r>
            <a:endParaRPr lang="en-US" altLang="zh-CN" sz="2800" b="1">
              <a:latin typeface="楷体" panose="02010609060101010101" pitchFamily="49" charset="-122"/>
              <a:ea typeface="楷体" panose="02010609060101010101" pitchFamily="49" charset="-122"/>
            </a:endParaRP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B1F0BA49-756C-4B11-B107-D900A65248D8}"/>
              </a:ext>
            </a:extLst>
          </p:cNvPr>
          <p:cNvSpPr>
            <a:spLocks noGrp="1"/>
          </p:cNvSpPr>
          <p:nvPr>
            <p:ph type="body" idx="4294967295"/>
          </p:nvPr>
        </p:nvSpPr>
        <p:spPr>
          <a:xfrm>
            <a:off x="395288" y="404813"/>
            <a:ext cx="8229600" cy="503237"/>
          </a:xfrm>
        </p:spPr>
        <p:txBody>
          <a:bodyPr/>
          <a:lstStyle/>
          <a:p>
            <a:pPr marL="0" indent="0" eaLnBrk="1" hangingPunct="1">
              <a:lnSpc>
                <a:spcPct val="90000"/>
              </a:lnSpc>
              <a:buFont typeface="Wingdings 2" panose="05020102010507070707" pitchFamily="18" charset="2"/>
              <a:buNone/>
              <a:defRPr/>
            </a:pPr>
            <a:r>
              <a:rPr lang="zh-CN" altLang="en-US" sz="2400" b="1" dirty="0">
                <a:latin typeface="楷体" pitchFamily="49" charset="-122"/>
                <a:ea typeface="楷体" pitchFamily="49" charset="-122"/>
              </a:rPr>
              <a:t>商业折扣（折扣销售）、现金折扣（销售折扣</a:t>
            </a:r>
            <a:r>
              <a:rPr lang="zh-CN" altLang="en-US" sz="2400" b="1" dirty="0">
                <a:effectLst>
                  <a:outerShdw blurRad="38100" dist="38100" dir="2700000" algn="tl">
                    <a:srgbClr val="000000">
                      <a:alpha val="43137"/>
                    </a:srgbClr>
                  </a:outerShdw>
                </a:effectLst>
                <a:latin typeface="楷体" pitchFamily="49" charset="-122"/>
                <a:ea typeface="楷体" pitchFamily="49" charset="-122"/>
              </a:rPr>
              <a:t>）</a:t>
            </a:r>
            <a:endParaRPr lang="en-US" altLang="zh-CN" sz="2400" b="1" dirty="0">
              <a:effectLst>
                <a:outerShdw blurRad="38100" dist="38100" dir="2700000" algn="tl">
                  <a:srgbClr val="000000">
                    <a:alpha val="43137"/>
                  </a:srgbClr>
                </a:outerShdw>
              </a:effectLst>
              <a:latin typeface="楷体" pitchFamily="49" charset="-122"/>
              <a:ea typeface="楷体" pitchFamily="49" charset="-122"/>
            </a:endParaRPr>
          </a:p>
          <a:p>
            <a:pPr eaLnBrk="1" hangingPunct="1">
              <a:lnSpc>
                <a:spcPct val="90000"/>
              </a:lnSpc>
              <a:defRPr/>
            </a:pPr>
            <a:r>
              <a:rPr lang="zh-CN" altLang="en-US" sz="2400" b="1" dirty="0">
                <a:latin typeface="楷体" pitchFamily="49" charset="-122"/>
                <a:ea typeface="楷体" pitchFamily="49" charset="-122"/>
              </a:rPr>
              <a:t> </a:t>
            </a:r>
          </a:p>
          <a:p>
            <a:pPr eaLnBrk="1" hangingPunct="1">
              <a:lnSpc>
                <a:spcPct val="90000"/>
              </a:lnSpc>
              <a:defRPr/>
            </a:pPr>
            <a:endParaRPr lang="zh-CN" altLang="en-US" sz="2400" dirty="0"/>
          </a:p>
        </p:txBody>
      </p:sp>
      <p:graphicFrame>
        <p:nvGraphicFramePr>
          <p:cNvPr id="3" name="表格 2">
            <a:extLst>
              <a:ext uri="{FF2B5EF4-FFF2-40B4-BE49-F238E27FC236}">
                <a16:creationId xmlns:a16="http://schemas.microsoft.com/office/drawing/2014/main" id="{A64D6676-C810-4EE2-BB4C-E8DF8ED68C95}"/>
              </a:ext>
            </a:extLst>
          </p:cNvPr>
          <p:cNvGraphicFramePr>
            <a:graphicFrameLocks noGrp="1"/>
          </p:cNvGraphicFramePr>
          <p:nvPr/>
        </p:nvGraphicFramePr>
        <p:xfrm>
          <a:off x="395288" y="981075"/>
          <a:ext cx="8748712" cy="5545138"/>
        </p:xfrm>
        <a:graphic>
          <a:graphicData uri="http://schemas.openxmlformats.org/drawingml/2006/table">
            <a:tbl>
              <a:tblPr/>
              <a:tblGrid>
                <a:gridCol w="709355">
                  <a:extLst>
                    <a:ext uri="{9D8B030D-6E8A-4147-A177-3AD203B41FA5}">
                      <a16:colId xmlns:a16="http://schemas.microsoft.com/office/drawing/2014/main" val="20000"/>
                    </a:ext>
                  </a:extLst>
                </a:gridCol>
                <a:gridCol w="1344690">
                  <a:extLst>
                    <a:ext uri="{9D8B030D-6E8A-4147-A177-3AD203B41FA5}">
                      <a16:colId xmlns:a16="http://schemas.microsoft.com/office/drawing/2014/main" val="20001"/>
                    </a:ext>
                  </a:extLst>
                </a:gridCol>
                <a:gridCol w="6694667">
                  <a:extLst>
                    <a:ext uri="{9D8B030D-6E8A-4147-A177-3AD203B41FA5}">
                      <a16:colId xmlns:a16="http://schemas.microsoft.com/office/drawing/2014/main" val="20002"/>
                    </a:ext>
                  </a:extLst>
                </a:gridCol>
              </a:tblGrid>
              <a:tr h="365781">
                <a:tc>
                  <a:txBody>
                    <a:bodyPr/>
                    <a:lstStyle/>
                    <a:p>
                      <a:pPr algn="ctr">
                        <a:spcAft>
                          <a:spcPts val="0"/>
                        </a:spcAft>
                      </a:pPr>
                      <a:r>
                        <a:rPr lang="zh-CN" sz="2400" kern="100" dirty="0">
                          <a:solidFill>
                            <a:srgbClr val="000000"/>
                          </a:solidFill>
                          <a:latin typeface="Times New Roman"/>
                          <a:ea typeface="宋体"/>
                          <a:cs typeface="宋体"/>
                        </a:rPr>
                        <a:t>形式 </a:t>
                      </a:r>
                      <a:endParaRPr lang="zh-CN" sz="2400" kern="100" dirty="0">
                        <a:latin typeface="Times New Roman"/>
                        <a:ea typeface="宋体"/>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a:spcAft>
                          <a:spcPts val="0"/>
                        </a:spcAft>
                      </a:pPr>
                      <a:r>
                        <a:rPr lang="zh-CN" sz="2400" kern="100" dirty="0">
                          <a:solidFill>
                            <a:srgbClr val="000000"/>
                          </a:solidFill>
                          <a:latin typeface="Times New Roman"/>
                          <a:ea typeface="宋体"/>
                          <a:cs typeface="宋体"/>
                        </a:rPr>
                        <a:t>商业折扣 </a:t>
                      </a:r>
                      <a:endParaRPr lang="zh-CN" sz="2400" kern="100" dirty="0">
                        <a:latin typeface="Times New Roman"/>
                        <a:ea typeface="宋体"/>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a:spcAft>
                          <a:spcPts val="0"/>
                        </a:spcAft>
                      </a:pPr>
                      <a:r>
                        <a:rPr lang="zh-CN" sz="2400" kern="100" dirty="0">
                          <a:solidFill>
                            <a:srgbClr val="000000"/>
                          </a:solidFill>
                          <a:latin typeface="Times New Roman"/>
                          <a:ea typeface="宋体"/>
                          <a:cs typeface="宋体"/>
                        </a:rPr>
                        <a:t>现金折扣 </a:t>
                      </a:r>
                      <a:endParaRPr lang="zh-CN" sz="2400" kern="100" dirty="0">
                        <a:latin typeface="Times New Roman"/>
                        <a:ea typeface="宋体"/>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0"/>
                  </a:ext>
                </a:extLst>
              </a:tr>
              <a:tr h="3350454">
                <a:tc>
                  <a:txBody>
                    <a:bodyPr/>
                    <a:lstStyle/>
                    <a:p>
                      <a:pPr>
                        <a:spcAft>
                          <a:spcPts val="0"/>
                        </a:spcAft>
                      </a:pPr>
                      <a:r>
                        <a:rPr lang="zh-CN" sz="2400" kern="100">
                          <a:solidFill>
                            <a:srgbClr val="000000"/>
                          </a:solidFill>
                          <a:latin typeface="Times New Roman"/>
                          <a:ea typeface="宋体"/>
                          <a:cs typeface="宋体"/>
                        </a:rPr>
                        <a:t>含义 </a:t>
                      </a:r>
                      <a:endParaRPr lang="zh-CN" sz="2400" kern="100">
                        <a:latin typeface="Times New Roman"/>
                        <a:ea typeface="宋体"/>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spcAft>
                          <a:spcPts val="0"/>
                        </a:spcAft>
                      </a:pPr>
                      <a:r>
                        <a:rPr lang="zh-CN" sz="2400" kern="100" dirty="0">
                          <a:solidFill>
                            <a:srgbClr val="000000"/>
                          </a:solidFill>
                          <a:latin typeface="楷体" pitchFamily="49" charset="-122"/>
                          <a:ea typeface="楷体" pitchFamily="49" charset="-122"/>
                          <a:cs typeface="宋体"/>
                        </a:rPr>
                        <a:t>销货方为</a:t>
                      </a:r>
                      <a:r>
                        <a:rPr lang="zh-CN" sz="2400" b="1" kern="100" dirty="0">
                          <a:solidFill>
                            <a:srgbClr val="FF0000"/>
                          </a:solidFill>
                          <a:latin typeface="楷体" pitchFamily="49" charset="-122"/>
                          <a:ea typeface="楷体" pitchFamily="49" charset="-122"/>
                          <a:cs typeface="宋体"/>
                        </a:rPr>
                        <a:t>促销商品</a:t>
                      </a:r>
                      <a:r>
                        <a:rPr lang="zh-CN" sz="2400" kern="100" dirty="0">
                          <a:solidFill>
                            <a:srgbClr val="000000"/>
                          </a:solidFill>
                          <a:latin typeface="楷体" pitchFamily="49" charset="-122"/>
                          <a:ea typeface="楷体" pitchFamily="49" charset="-122"/>
                          <a:cs typeface="宋体"/>
                        </a:rPr>
                        <a:t>而给予购货方的</a:t>
                      </a:r>
                      <a:r>
                        <a:rPr lang="zh-CN" sz="2400" b="1" kern="100" dirty="0">
                          <a:solidFill>
                            <a:srgbClr val="FF0000"/>
                          </a:solidFill>
                          <a:latin typeface="楷体" pitchFamily="49" charset="-122"/>
                          <a:ea typeface="楷体" pitchFamily="49" charset="-122"/>
                          <a:cs typeface="宋体"/>
                        </a:rPr>
                        <a:t>价格优惠。</a:t>
                      </a:r>
                      <a:br>
                        <a:rPr lang="en-US" sz="2400" kern="100" dirty="0">
                          <a:solidFill>
                            <a:srgbClr val="000000"/>
                          </a:solidFill>
                          <a:latin typeface="楷体" pitchFamily="49" charset="-122"/>
                          <a:ea typeface="楷体" pitchFamily="49" charset="-122"/>
                          <a:cs typeface="宋体"/>
                        </a:rPr>
                      </a:br>
                      <a:r>
                        <a:rPr lang="zh-CN" sz="2400" kern="100" dirty="0">
                          <a:solidFill>
                            <a:srgbClr val="000000"/>
                          </a:solidFill>
                          <a:latin typeface="楷体" pitchFamily="49" charset="-122"/>
                          <a:ea typeface="楷体" pitchFamily="49" charset="-122"/>
                          <a:cs typeface="宋体"/>
                        </a:rPr>
                        <a:t>例：服装促销</a:t>
                      </a:r>
                      <a:r>
                        <a:rPr lang="en-US" sz="2400" kern="100" dirty="0">
                          <a:solidFill>
                            <a:srgbClr val="000000"/>
                          </a:solidFill>
                          <a:latin typeface="楷体" pitchFamily="49" charset="-122"/>
                          <a:ea typeface="楷体" pitchFamily="49" charset="-122"/>
                          <a:cs typeface="宋体"/>
                        </a:rPr>
                        <a:t>8</a:t>
                      </a:r>
                      <a:r>
                        <a:rPr lang="zh-CN" sz="2400" kern="100" dirty="0">
                          <a:solidFill>
                            <a:srgbClr val="000000"/>
                          </a:solidFill>
                          <a:latin typeface="楷体" pitchFamily="49" charset="-122"/>
                          <a:ea typeface="楷体" pitchFamily="49" charset="-122"/>
                          <a:cs typeface="宋体"/>
                        </a:rPr>
                        <a:t>折优惠。 </a:t>
                      </a:r>
                      <a:endParaRPr lang="zh-CN" sz="2400" kern="100" dirty="0">
                        <a:latin typeface="楷体" pitchFamily="49" charset="-122"/>
                        <a:ea typeface="楷体" pitchFamily="49"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spcAft>
                          <a:spcPts val="0"/>
                        </a:spcAft>
                      </a:pPr>
                      <a:r>
                        <a:rPr lang="zh-CN" sz="2400" kern="100" dirty="0">
                          <a:solidFill>
                            <a:srgbClr val="000000"/>
                          </a:solidFill>
                          <a:latin typeface="Times New Roman"/>
                          <a:ea typeface="宋体"/>
                          <a:cs typeface="宋体"/>
                        </a:rPr>
                        <a:t>销货方在销售货物或应税劳务后，为了鼓励购货方</a:t>
                      </a:r>
                      <a:r>
                        <a:rPr lang="zh-CN" sz="2400" b="1" kern="100" dirty="0">
                          <a:solidFill>
                            <a:srgbClr val="FF0000"/>
                          </a:solidFill>
                          <a:latin typeface="Times New Roman"/>
                          <a:ea typeface="宋体"/>
                          <a:cs typeface="宋体"/>
                        </a:rPr>
                        <a:t>及早偿还货款</a:t>
                      </a:r>
                      <a:r>
                        <a:rPr lang="zh-CN" sz="2400" kern="100" dirty="0">
                          <a:solidFill>
                            <a:srgbClr val="000000"/>
                          </a:solidFill>
                          <a:latin typeface="Times New Roman"/>
                          <a:ea typeface="宋体"/>
                          <a:cs typeface="宋体"/>
                        </a:rPr>
                        <a:t>而协议许诺给予购货方的一种折扣优待。</a:t>
                      </a:r>
                      <a:br>
                        <a:rPr lang="en-US" sz="2400" kern="100" dirty="0">
                          <a:solidFill>
                            <a:srgbClr val="000000"/>
                          </a:solidFill>
                          <a:latin typeface="Times New Roman"/>
                          <a:ea typeface="宋体"/>
                          <a:cs typeface="宋体"/>
                        </a:rPr>
                      </a:br>
                      <a:r>
                        <a:rPr lang="zh-CN" sz="2400" kern="100" dirty="0">
                          <a:solidFill>
                            <a:srgbClr val="000000"/>
                          </a:solidFill>
                          <a:latin typeface="Times New Roman"/>
                          <a:ea typeface="宋体"/>
                          <a:cs typeface="宋体"/>
                        </a:rPr>
                        <a:t>例：甲设备制造厂</a:t>
                      </a:r>
                      <a:r>
                        <a:rPr lang="en-US" sz="2400" kern="100" dirty="0">
                          <a:solidFill>
                            <a:srgbClr val="000000"/>
                          </a:solidFill>
                          <a:latin typeface="Times New Roman"/>
                          <a:ea typeface="宋体"/>
                          <a:cs typeface="宋体"/>
                        </a:rPr>
                        <a:t>2015</a:t>
                      </a:r>
                      <a:r>
                        <a:rPr lang="zh-CN" sz="2400" kern="100" dirty="0">
                          <a:solidFill>
                            <a:srgbClr val="000000"/>
                          </a:solidFill>
                          <a:latin typeface="Times New Roman"/>
                          <a:ea typeface="宋体"/>
                          <a:cs typeface="宋体"/>
                        </a:rPr>
                        <a:t>年</a:t>
                      </a:r>
                      <a:r>
                        <a:rPr lang="en-US" sz="2400" kern="100" dirty="0">
                          <a:solidFill>
                            <a:srgbClr val="000000"/>
                          </a:solidFill>
                          <a:latin typeface="Times New Roman"/>
                          <a:ea typeface="宋体"/>
                          <a:cs typeface="宋体"/>
                        </a:rPr>
                        <a:t>1</a:t>
                      </a:r>
                      <a:r>
                        <a:rPr lang="zh-CN" sz="2400" kern="100" dirty="0">
                          <a:solidFill>
                            <a:srgbClr val="000000"/>
                          </a:solidFill>
                          <a:latin typeface="Times New Roman"/>
                          <a:ea typeface="宋体"/>
                          <a:cs typeface="宋体"/>
                        </a:rPr>
                        <a:t>月</a:t>
                      </a:r>
                      <a:r>
                        <a:rPr lang="en-US" sz="2400" kern="100" dirty="0">
                          <a:solidFill>
                            <a:srgbClr val="000000"/>
                          </a:solidFill>
                          <a:latin typeface="Times New Roman"/>
                          <a:ea typeface="宋体"/>
                          <a:cs typeface="宋体"/>
                        </a:rPr>
                        <a:t>2</a:t>
                      </a:r>
                      <a:r>
                        <a:rPr lang="zh-CN" sz="2400" kern="100" dirty="0">
                          <a:solidFill>
                            <a:srgbClr val="000000"/>
                          </a:solidFill>
                          <a:latin typeface="Times New Roman"/>
                          <a:ea typeface="宋体"/>
                          <a:cs typeface="宋体"/>
                        </a:rPr>
                        <a:t>日销售给乙公司一台设备，其价格为</a:t>
                      </a:r>
                      <a:r>
                        <a:rPr lang="en-US" sz="2400" kern="100" dirty="0">
                          <a:solidFill>
                            <a:srgbClr val="000000"/>
                          </a:solidFill>
                          <a:latin typeface="Times New Roman"/>
                          <a:ea typeface="宋体"/>
                          <a:cs typeface="宋体"/>
                        </a:rPr>
                        <a:t>300</a:t>
                      </a:r>
                      <a:r>
                        <a:rPr lang="zh-CN" sz="2400" kern="100" dirty="0">
                          <a:solidFill>
                            <a:srgbClr val="000000"/>
                          </a:solidFill>
                          <a:latin typeface="Times New Roman"/>
                          <a:ea typeface="宋体"/>
                          <a:cs typeface="宋体"/>
                        </a:rPr>
                        <a:t>万元。甲设备制造厂与乙公司约定：如果乙公司在</a:t>
                      </a:r>
                      <a:r>
                        <a:rPr lang="en-US" sz="2400" kern="100" dirty="0">
                          <a:solidFill>
                            <a:srgbClr val="000000"/>
                          </a:solidFill>
                          <a:latin typeface="Times New Roman"/>
                          <a:ea typeface="宋体"/>
                          <a:cs typeface="宋体"/>
                        </a:rPr>
                        <a:t>10</a:t>
                      </a:r>
                      <a:r>
                        <a:rPr lang="zh-CN" sz="2400" kern="100" dirty="0">
                          <a:solidFill>
                            <a:srgbClr val="000000"/>
                          </a:solidFill>
                          <a:latin typeface="Times New Roman"/>
                          <a:ea typeface="宋体"/>
                          <a:cs typeface="宋体"/>
                        </a:rPr>
                        <a:t>天内支付全部价款，会获得</a:t>
                      </a:r>
                      <a:r>
                        <a:rPr lang="en-US" sz="2400" kern="100" dirty="0">
                          <a:solidFill>
                            <a:srgbClr val="000000"/>
                          </a:solidFill>
                          <a:latin typeface="Times New Roman"/>
                          <a:ea typeface="宋体"/>
                          <a:cs typeface="宋体"/>
                        </a:rPr>
                        <a:t>5%</a:t>
                      </a:r>
                      <a:r>
                        <a:rPr lang="zh-CN" sz="2400" kern="100" dirty="0">
                          <a:solidFill>
                            <a:srgbClr val="000000"/>
                          </a:solidFill>
                          <a:latin typeface="Times New Roman"/>
                          <a:ea typeface="宋体"/>
                          <a:cs typeface="宋体"/>
                        </a:rPr>
                        <a:t>的价格折扣；如果在</a:t>
                      </a:r>
                      <a:r>
                        <a:rPr lang="en-US" sz="2400" kern="100" dirty="0">
                          <a:solidFill>
                            <a:srgbClr val="000000"/>
                          </a:solidFill>
                          <a:latin typeface="Times New Roman"/>
                          <a:ea typeface="宋体"/>
                          <a:cs typeface="宋体"/>
                        </a:rPr>
                        <a:t>20</a:t>
                      </a:r>
                      <a:r>
                        <a:rPr lang="zh-CN" sz="2400" kern="100" dirty="0">
                          <a:solidFill>
                            <a:srgbClr val="000000"/>
                          </a:solidFill>
                          <a:latin typeface="Times New Roman"/>
                          <a:ea typeface="宋体"/>
                          <a:cs typeface="宋体"/>
                        </a:rPr>
                        <a:t>天内支付全部价款，会获得</a:t>
                      </a:r>
                      <a:r>
                        <a:rPr lang="en-US" sz="2400" kern="100" dirty="0">
                          <a:solidFill>
                            <a:srgbClr val="000000"/>
                          </a:solidFill>
                          <a:latin typeface="Times New Roman"/>
                          <a:ea typeface="宋体"/>
                          <a:cs typeface="宋体"/>
                        </a:rPr>
                        <a:t>3%</a:t>
                      </a:r>
                      <a:r>
                        <a:rPr lang="zh-CN" sz="2400" kern="100" dirty="0">
                          <a:solidFill>
                            <a:srgbClr val="000000"/>
                          </a:solidFill>
                          <a:latin typeface="Times New Roman"/>
                          <a:ea typeface="宋体"/>
                          <a:cs typeface="宋体"/>
                        </a:rPr>
                        <a:t>的价格折扣；如果超过</a:t>
                      </a:r>
                      <a:r>
                        <a:rPr lang="en-US" sz="2400" kern="100" dirty="0">
                          <a:solidFill>
                            <a:srgbClr val="000000"/>
                          </a:solidFill>
                          <a:latin typeface="Times New Roman"/>
                          <a:ea typeface="宋体"/>
                          <a:cs typeface="宋体"/>
                        </a:rPr>
                        <a:t>20</a:t>
                      </a:r>
                      <a:r>
                        <a:rPr lang="zh-CN" sz="2400" kern="100" dirty="0">
                          <a:solidFill>
                            <a:srgbClr val="000000"/>
                          </a:solidFill>
                          <a:latin typeface="Times New Roman"/>
                          <a:ea typeface="宋体"/>
                          <a:cs typeface="宋体"/>
                        </a:rPr>
                        <a:t>天，则全额付款。 </a:t>
                      </a:r>
                      <a:endParaRPr lang="zh-CN" sz="2400" kern="100" dirty="0">
                        <a:latin typeface="Times New Roman"/>
                        <a:ea typeface="宋体"/>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1"/>
                  </a:ext>
                </a:extLst>
              </a:tr>
              <a:tr h="731561">
                <a:tc>
                  <a:txBody>
                    <a:bodyPr/>
                    <a:lstStyle/>
                    <a:p>
                      <a:pPr>
                        <a:spcAft>
                          <a:spcPts val="0"/>
                        </a:spcAft>
                      </a:pPr>
                      <a:r>
                        <a:rPr lang="zh-CN" sz="2400" kern="100">
                          <a:solidFill>
                            <a:srgbClr val="000000"/>
                          </a:solidFill>
                          <a:latin typeface="Times New Roman"/>
                          <a:ea typeface="宋体"/>
                          <a:cs typeface="宋体"/>
                        </a:rPr>
                        <a:t>特点 </a:t>
                      </a:r>
                      <a:endParaRPr lang="zh-CN" sz="2400" kern="100">
                        <a:latin typeface="Times New Roman"/>
                        <a:ea typeface="宋体"/>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spcAft>
                          <a:spcPts val="0"/>
                        </a:spcAft>
                      </a:pPr>
                      <a:r>
                        <a:rPr lang="zh-CN" sz="2400" kern="100" dirty="0">
                          <a:solidFill>
                            <a:srgbClr val="000000"/>
                          </a:solidFill>
                          <a:latin typeface="楷体" pitchFamily="49" charset="-122"/>
                          <a:ea typeface="楷体" pitchFamily="49" charset="-122"/>
                          <a:cs typeface="宋体"/>
                        </a:rPr>
                        <a:t>先折扣，后销售 </a:t>
                      </a:r>
                      <a:endParaRPr lang="zh-CN" sz="2400" kern="100" dirty="0">
                        <a:latin typeface="楷体" pitchFamily="49" charset="-122"/>
                        <a:ea typeface="楷体" pitchFamily="49"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spcAft>
                          <a:spcPts val="0"/>
                        </a:spcAft>
                      </a:pPr>
                      <a:r>
                        <a:rPr lang="zh-CN" sz="2400" kern="100" dirty="0">
                          <a:solidFill>
                            <a:srgbClr val="000000"/>
                          </a:solidFill>
                          <a:latin typeface="Times New Roman"/>
                          <a:ea typeface="宋体"/>
                          <a:cs typeface="宋体"/>
                        </a:rPr>
                        <a:t>先销售，后折扣 </a:t>
                      </a:r>
                      <a:endParaRPr lang="zh-CN" sz="2400" kern="100" dirty="0">
                        <a:latin typeface="Times New Roman"/>
                        <a:ea typeface="宋体"/>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2"/>
                  </a:ext>
                </a:extLst>
              </a:tr>
              <a:tr h="1097342">
                <a:tc>
                  <a:txBody>
                    <a:bodyPr/>
                    <a:lstStyle/>
                    <a:p>
                      <a:pPr>
                        <a:spcAft>
                          <a:spcPts val="0"/>
                        </a:spcAft>
                      </a:pPr>
                      <a:r>
                        <a:rPr lang="zh-CN" sz="2400" kern="100">
                          <a:solidFill>
                            <a:srgbClr val="000000"/>
                          </a:solidFill>
                          <a:latin typeface="Times New Roman"/>
                          <a:ea typeface="宋体"/>
                          <a:cs typeface="宋体"/>
                        </a:rPr>
                        <a:t>收入确认 </a:t>
                      </a:r>
                      <a:endParaRPr lang="zh-CN" sz="2400" kern="100">
                        <a:latin typeface="Times New Roman"/>
                        <a:ea typeface="宋体"/>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spcAft>
                          <a:spcPts val="0"/>
                        </a:spcAft>
                      </a:pPr>
                      <a:r>
                        <a:rPr lang="zh-CN" sz="2400" kern="100" dirty="0">
                          <a:solidFill>
                            <a:srgbClr val="000000"/>
                          </a:solidFill>
                          <a:latin typeface="楷体" pitchFamily="49" charset="-122"/>
                          <a:ea typeface="楷体" pitchFamily="49" charset="-122"/>
                          <a:cs typeface="宋体"/>
                        </a:rPr>
                        <a:t>按</a:t>
                      </a:r>
                      <a:r>
                        <a:rPr lang="zh-CN" sz="2400" b="1" u="dbl" kern="100" dirty="0">
                          <a:solidFill>
                            <a:srgbClr val="A50021"/>
                          </a:solidFill>
                          <a:latin typeface="楷体" pitchFamily="49" charset="-122"/>
                          <a:ea typeface="楷体" pitchFamily="49" charset="-122"/>
                          <a:cs typeface="宋体"/>
                        </a:rPr>
                        <a:t>折扣后金额</a:t>
                      </a:r>
                      <a:r>
                        <a:rPr lang="zh-CN" sz="2400" kern="100" dirty="0">
                          <a:solidFill>
                            <a:srgbClr val="000000"/>
                          </a:solidFill>
                          <a:latin typeface="楷体" pitchFamily="49" charset="-122"/>
                          <a:ea typeface="楷体" pitchFamily="49" charset="-122"/>
                          <a:cs typeface="宋体"/>
                        </a:rPr>
                        <a:t> </a:t>
                      </a:r>
                      <a:endParaRPr lang="zh-CN" sz="2400" kern="100" dirty="0">
                        <a:latin typeface="楷体" pitchFamily="49" charset="-122"/>
                        <a:ea typeface="楷体" pitchFamily="49" charset="-122"/>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spcAft>
                          <a:spcPts val="0"/>
                        </a:spcAft>
                      </a:pPr>
                      <a:r>
                        <a:rPr lang="zh-CN" sz="2400" kern="100" dirty="0">
                          <a:solidFill>
                            <a:srgbClr val="000000"/>
                          </a:solidFill>
                          <a:latin typeface="Times New Roman"/>
                          <a:ea typeface="宋体"/>
                          <a:cs typeface="宋体"/>
                        </a:rPr>
                        <a:t>■按折扣</a:t>
                      </a:r>
                      <a:r>
                        <a:rPr lang="zh-CN" sz="2400" b="1" u="dbl" kern="100" dirty="0">
                          <a:solidFill>
                            <a:srgbClr val="A50021"/>
                          </a:solidFill>
                          <a:latin typeface="Times New Roman"/>
                          <a:ea typeface="宋体"/>
                          <a:cs typeface="宋体"/>
                        </a:rPr>
                        <a:t>前</a:t>
                      </a:r>
                      <a:r>
                        <a:rPr lang="zh-CN" sz="2400" kern="100" dirty="0">
                          <a:solidFill>
                            <a:srgbClr val="000000"/>
                          </a:solidFill>
                          <a:latin typeface="Times New Roman"/>
                          <a:ea typeface="宋体"/>
                          <a:cs typeface="宋体"/>
                        </a:rPr>
                        <a:t>的金额确定收入；</a:t>
                      </a:r>
                      <a:br>
                        <a:rPr lang="en-US" sz="2400" kern="100" dirty="0">
                          <a:solidFill>
                            <a:srgbClr val="000000"/>
                          </a:solidFill>
                          <a:latin typeface="Times New Roman"/>
                          <a:ea typeface="宋体"/>
                          <a:cs typeface="宋体"/>
                        </a:rPr>
                      </a:br>
                      <a:r>
                        <a:rPr lang="zh-CN" sz="2400" kern="100" dirty="0">
                          <a:solidFill>
                            <a:srgbClr val="000000"/>
                          </a:solidFill>
                          <a:latin typeface="Times New Roman"/>
                          <a:ea typeface="宋体"/>
                          <a:cs typeface="宋体"/>
                        </a:rPr>
                        <a:t>■折扣额作为财务费用。</a:t>
                      </a:r>
                      <a:br>
                        <a:rPr lang="en-US" sz="2400" kern="100" dirty="0">
                          <a:solidFill>
                            <a:srgbClr val="000000"/>
                          </a:solidFill>
                          <a:latin typeface="Times New Roman"/>
                          <a:ea typeface="宋体"/>
                          <a:cs typeface="宋体"/>
                        </a:rPr>
                      </a:br>
                      <a:r>
                        <a:rPr lang="zh-CN" sz="2400" kern="100" dirty="0">
                          <a:solidFill>
                            <a:srgbClr val="000000"/>
                          </a:solidFill>
                          <a:latin typeface="Times New Roman"/>
                          <a:ea typeface="宋体"/>
                          <a:cs typeface="宋体"/>
                        </a:rPr>
                        <a:t>注：因折扣额具有融资性质，所以作为财务费用。 </a:t>
                      </a:r>
                      <a:endParaRPr lang="zh-CN" sz="2400" kern="100" dirty="0">
                        <a:latin typeface="Times New Roman"/>
                        <a:ea typeface="宋体"/>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03"/>
                  </a:ext>
                </a:extLst>
              </a:tr>
            </a:tbl>
          </a:graphicData>
        </a:graphic>
      </p:graphicFrame>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a:extLst>
              <a:ext uri="{FF2B5EF4-FFF2-40B4-BE49-F238E27FC236}">
                <a16:creationId xmlns:a16="http://schemas.microsoft.com/office/drawing/2014/main" id="{934647E0-E5E7-4AA6-B758-1853D39A7330}"/>
              </a:ext>
            </a:extLst>
          </p:cNvPr>
          <p:cNvSpPr>
            <a:spLocks noGrp="1"/>
          </p:cNvSpPr>
          <p:nvPr>
            <p:ph type="title"/>
          </p:nvPr>
        </p:nvSpPr>
        <p:spPr/>
        <p:txBody>
          <a:bodyPr/>
          <a:lstStyle/>
          <a:p>
            <a:r>
              <a:rPr lang="zh-CN" altLang="en-US"/>
              <a:t>练习</a:t>
            </a:r>
          </a:p>
        </p:txBody>
      </p:sp>
      <p:sp>
        <p:nvSpPr>
          <p:cNvPr id="44035" name="内容占位符 2">
            <a:extLst>
              <a:ext uri="{FF2B5EF4-FFF2-40B4-BE49-F238E27FC236}">
                <a16:creationId xmlns:a16="http://schemas.microsoft.com/office/drawing/2014/main" id="{7F72A22D-1AF7-4508-8E92-97A35B8EF5D7}"/>
              </a:ext>
            </a:extLst>
          </p:cNvPr>
          <p:cNvSpPr>
            <a:spLocks noGrp="1"/>
          </p:cNvSpPr>
          <p:nvPr>
            <p:ph idx="1"/>
          </p:nvPr>
        </p:nvSpPr>
        <p:spPr/>
        <p:txBody>
          <a:bodyPr/>
          <a:lstStyle/>
          <a:p>
            <a:r>
              <a:rPr lang="zh-CN" altLang="zh-CN"/>
              <a:t>（单选题）</a:t>
            </a:r>
            <a:r>
              <a:rPr lang="en-US" altLang="zh-CN"/>
              <a:t>2013</a:t>
            </a:r>
            <a:r>
              <a:rPr lang="zh-CN" altLang="zh-CN"/>
              <a:t>年甲公司销售一批产品，开具增值税专用发票上注明价款</a:t>
            </a:r>
            <a:r>
              <a:rPr lang="en-US" altLang="zh-CN"/>
              <a:t>40</a:t>
            </a:r>
            <a:r>
              <a:rPr lang="zh-CN" altLang="zh-CN"/>
              <a:t>万元、金额栏注明折扣额</a:t>
            </a:r>
            <a:r>
              <a:rPr lang="en-US" altLang="zh-CN"/>
              <a:t>3</a:t>
            </a:r>
            <a:r>
              <a:rPr lang="zh-CN" altLang="zh-CN"/>
              <a:t>万元，适用的增值税税率为</a:t>
            </a:r>
            <a:r>
              <a:rPr lang="en-US" altLang="zh-CN"/>
              <a:t>17%</a:t>
            </a:r>
            <a:r>
              <a:rPr lang="zh-CN" altLang="zh-CN"/>
              <a:t>，甲公司应确认的产品销售收入（　）万元。</a:t>
            </a:r>
            <a:br>
              <a:rPr lang="en-US" altLang="zh-CN"/>
            </a:br>
            <a:r>
              <a:rPr lang="zh-CN" altLang="zh-CN"/>
              <a:t>　　</a:t>
            </a:r>
            <a:r>
              <a:rPr lang="en-US" altLang="zh-CN"/>
              <a:t>A.37</a:t>
            </a:r>
            <a:r>
              <a:rPr lang="zh-CN" altLang="zh-CN"/>
              <a:t>　　</a:t>
            </a:r>
            <a:r>
              <a:rPr lang="en-US" altLang="zh-CN"/>
              <a:t>B.40</a:t>
            </a:r>
            <a:r>
              <a:rPr lang="zh-CN" altLang="zh-CN"/>
              <a:t>　　</a:t>
            </a:r>
            <a:r>
              <a:rPr lang="en-US" altLang="zh-CN"/>
              <a:t>C.43.29</a:t>
            </a:r>
            <a:r>
              <a:rPr lang="zh-CN" altLang="zh-CN"/>
              <a:t>　　</a:t>
            </a:r>
            <a:r>
              <a:rPr lang="en-US" altLang="zh-CN"/>
              <a:t>D.46.8</a:t>
            </a:r>
            <a:endParaRPr lang="zh-CN" altLang="en-US"/>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1A2705DE-8D7A-488E-846E-43110B88854F}"/>
              </a:ext>
            </a:extLst>
          </p:cNvPr>
          <p:cNvSpPr>
            <a:spLocks noGrp="1"/>
          </p:cNvSpPr>
          <p:nvPr>
            <p:ph type="body" idx="4294967295"/>
          </p:nvPr>
        </p:nvSpPr>
        <p:spPr>
          <a:xfrm>
            <a:off x="457200" y="1052513"/>
            <a:ext cx="8229600" cy="5233987"/>
          </a:xfrm>
        </p:spPr>
        <p:txBody>
          <a:bodyPr/>
          <a:lstStyle/>
          <a:p>
            <a:pPr eaLnBrk="1" hangingPunct="1">
              <a:defRPr/>
            </a:pPr>
            <a:r>
              <a:rPr lang="zh-CN" altLang="en-US"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买一赠一</a:t>
            </a:r>
            <a:r>
              <a:rPr lang="zh-CN" altLang="en-US" b="1" dirty="0">
                <a:effectLst>
                  <a:outerShdw blurRad="38100" dist="38100" dir="2700000" algn="tl">
                    <a:srgbClr val="000000">
                      <a:alpha val="43137"/>
                    </a:srgbClr>
                  </a:outerShdw>
                </a:effectLst>
                <a:latin typeface="楷体_GB2312" pitchFamily="49" charset="-122"/>
                <a:ea typeface="楷体_GB2312" pitchFamily="49" charset="-122"/>
              </a:rPr>
              <a:t>组合销售</a:t>
            </a:r>
            <a:r>
              <a:rPr lang="zh-CN" altLang="en-US" b="1" dirty="0">
                <a:latin typeface="楷体_GB2312" pitchFamily="49" charset="-122"/>
                <a:ea typeface="楷体_GB2312" pitchFamily="49" charset="-122"/>
              </a:rPr>
              <a:t>的</a:t>
            </a:r>
            <a:endParaRPr lang="en-US" altLang="zh-CN" b="1" dirty="0">
              <a:latin typeface="楷体_GB2312" pitchFamily="49" charset="-122"/>
              <a:ea typeface="楷体_GB2312" pitchFamily="49" charset="-122"/>
            </a:endParaRPr>
          </a:p>
          <a:p>
            <a:pPr eaLnBrk="1" hangingPunct="1">
              <a:defRPr/>
            </a:pPr>
            <a:r>
              <a:rPr lang="zh-CN" altLang="en-US" b="1" dirty="0">
                <a:latin typeface="楷体" pitchFamily="49" charset="-122"/>
                <a:ea typeface="楷体" pitchFamily="49" charset="-122"/>
              </a:rPr>
              <a:t>不属于捐赠</a:t>
            </a:r>
            <a:endParaRPr lang="en-US" altLang="zh-CN" b="1" dirty="0">
              <a:latin typeface="楷体" pitchFamily="49" charset="-122"/>
              <a:ea typeface="楷体" pitchFamily="49" charset="-122"/>
            </a:endParaRPr>
          </a:p>
          <a:p>
            <a:pPr eaLnBrk="1" hangingPunct="1">
              <a:defRPr/>
            </a:pPr>
            <a:r>
              <a:rPr lang="zh-CN" altLang="en-US" b="1" dirty="0">
                <a:latin typeface="楷体" pitchFamily="49" charset="-122"/>
                <a:ea typeface="楷体" pitchFamily="49" charset="-122"/>
              </a:rPr>
              <a:t>应将总的销售金额按各项商品的公允价值的比例来</a:t>
            </a:r>
            <a:r>
              <a:rPr lang="zh-CN" altLang="en-US" b="1" dirty="0">
                <a:solidFill>
                  <a:srgbClr val="FF0000"/>
                </a:solidFill>
                <a:latin typeface="楷体" pitchFamily="49" charset="-122"/>
                <a:ea typeface="楷体" pitchFamily="49" charset="-122"/>
              </a:rPr>
              <a:t>分摊确认</a:t>
            </a:r>
            <a:r>
              <a:rPr lang="zh-CN" altLang="en-US" b="1" dirty="0">
                <a:latin typeface="楷体" pitchFamily="49" charset="-122"/>
                <a:ea typeface="楷体" pitchFamily="49" charset="-122"/>
              </a:rPr>
              <a:t>各项的销售收入。 </a:t>
            </a:r>
          </a:p>
        </p:txBody>
      </p:sp>
      <p:pic>
        <p:nvPicPr>
          <p:cNvPr id="45059" name="Picture 6" descr="http://p4.so.qhimg.com/bdr/_240_/t01da5cda0fa78f9394.jpg">
            <a:extLst>
              <a:ext uri="{FF2B5EF4-FFF2-40B4-BE49-F238E27FC236}">
                <a16:creationId xmlns:a16="http://schemas.microsoft.com/office/drawing/2014/main" id="{B2D279C1-F7A7-4C51-9CEC-772694A52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429000"/>
            <a:ext cx="2735263"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内容占位符 2">
            <a:extLst>
              <a:ext uri="{FF2B5EF4-FFF2-40B4-BE49-F238E27FC236}">
                <a16:creationId xmlns:a16="http://schemas.microsoft.com/office/drawing/2014/main" id="{C50136C6-C804-48CA-94E3-590C6B107CEF}"/>
              </a:ext>
            </a:extLst>
          </p:cNvPr>
          <p:cNvSpPr>
            <a:spLocks noGrp="1"/>
          </p:cNvSpPr>
          <p:nvPr>
            <p:ph idx="1"/>
          </p:nvPr>
        </p:nvSpPr>
        <p:spPr>
          <a:xfrm>
            <a:off x="323850" y="836613"/>
            <a:ext cx="8362950" cy="5449887"/>
          </a:xfrm>
        </p:spPr>
        <p:txBody>
          <a:bodyPr/>
          <a:lstStyle/>
          <a:p>
            <a:r>
              <a:rPr lang="zh-CN" altLang="zh-CN" sz="2800"/>
              <a:t>例：华泰商场</a:t>
            </a:r>
            <a:r>
              <a:rPr lang="en-US" altLang="zh-CN" sz="2800"/>
              <a:t>2015</a:t>
            </a:r>
            <a:r>
              <a:rPr lang="zh-CN" altLang="zh-CN" sz="2800"/>
              <a:t>年</a:t>
            </a:r>
            <a:r>
              <a:rPr lang="en-US" altLang="zh-CN" sz="2800"/>
              <a:t>1</a:t>
            </a:r>
            <a:r>
              <a:rPr lang="zh-CN" altLang="zh-CN" sz="2800"/>
              <a:t>月</a:t>
            </a:r>
            <a:r>
              <a:rPr lang="en-US" altLang="zh-CN" sz="2800"/>
              <a:t>1</a:t>
            </a:r>
            <a:r>
              <a:rPr lang="zh-CN" altLang="zh-CN" sz="2800"/>
              <a:t>日推出买手机送一块原装电池的优惠活动，其中手机的价格为</a:t>
            </a:r>
            <a:r>
              <a:rPr lang="en-US" altLang="zh-CN" sz="2800"/>
              <a:t>1500</a:t>
            </a:r>
            <a:r>
              <a:rPr lang="zh-CN" altLang="zh-CN" sz="2800"/>
              <a:t>元，电池的价格为</a:t>
            </a:r>
            <a:r>
              <a:rPr lang="en-US" altLang="zh-CN" sz="2800"/>
              <a:t>500</a:t>
            </a:r>
            <a:r>
              <a:rPr lang="zh-CN" altLang="zh-CN" sz="2800"/>
              <a:t>元。当月，该商场共销售了</a:t>
            </a:r>
            <a:r>
              <a:rPr lang="en-US" altLang="zh-CN" sz="2800"/>
              <a:t>100</a:t>
            </a:r>
            <a:r>
              <a:rPr lang="zh-CN" altLang="zh-CN" sz="2800"/>
              <a:t>台手机并送了</a:t>
            </a:r>
            <a:r>
              <a:rPr lang="en-US" altLang="zh-CN" sz="2800"/>
              <a:t>100</a:t>
            </a:r>
            <a:r>
              <a:rPr lang="zh-CN" altLang="zh-CN" sz="2800"/>
              <a:t>块电池，共取得收入</a:t>
            </a:r>
            <a:r>
              <a:rPr lang="en-US" altLang="zh-CN" sz="2800"/>
              <a:t>150000</a:t>
            </a:r>
            <a:r>
              <a:rPr lang="zh-CN" altLang="zh-CN" sz="2800"/>
              <a:t>元。请确认当期手机和电池的收入。</a:t>
            </a:r>
            <a:br>
              <a:rPr lang="en-US" altLang="zh-CN" sz="2800"/>
            </a:br>
            <a:r>
              <a:rPr lang="zh-CN" altLang="zh-CN" sz="2800"/>
              <a:t>　　</a:t>
            </a:r>
            <a:r>
              <a:rPr lang="en-US" altLang="zh-CN" sz="2800"/>
              <a:t>100</a:t>
            </a:r>
            <a:r>
              <a:rPr lang="zh-CN" altLang="zh-CN" sz="2800"/>
              <a:t>台手机＝</a:t>
            </a:r>
            <a:r>
              <a:rPr lang="en-US" altLang="zh-CN" sz="2800"/>
              <a:t>150000</a:t>
            </a:r>
            <a:r>
              <a:rPr lang="zh-CN" altLang="zh-CN" sz="2800"/>
              <a:t>×（</a:t>
            </a:r>
            <a:r>
              <a:rPr lang="en-US" altLang="zh-CN" sz="2800"/>
              <a:t>1500</a:t>
            </a:r>
            <a:r>
              <a:rPr lang="zh-CN" altLang="zh-CN" sz="2800"/>
              <a:t>÷</a:t>
            </a:r>
            <a:r>
              <a:rPr lang="en-US" altLang="zh-CN" sz="2800"/>
              <a:t>2000</a:t>
            </a:r>
            <a:r>
              <a:rPr lang="zh-CN" altLang="zh-CN" sz="2800"/>
              <a:t>）＝</a:t>
            </a:r>
            <a:r>
              <a:rPr lang="en-US" altLang="zh-CN" sz="2800"/>
              <a:t>112500</a:t>
            </a:r>
            <a:r>
              <a:rPr lang="zh-CN" altLang="zh-CN" sz="2800"/>
              <a:t>（元）</a:t>
            </a:r>
            <a:br>
              <a:rPr lang="en-US" altLang="zh-CN" sz="2800"/>
            </a:br>
            <a:r>
              <a:rPr lang="zh-CN" altLang="zh-CN" sz="2800"/>
              <a:t>　　</a:t>
            </a:r>
            <a:r>
              <a:rPr lang="en-US" altLang="zh-CN" sz="2800"/>
              <a:t>100</a:t>
            </a:r>
            <a:r>
              <a:rPr lang="zh-CN" altLang="zh-CN" sz="2800"/>
              <a:t>台电池＝</a:t>
            </a:r>
            <a:r>
              <a:rPr lang="en-US" altLang="zh-CN" sz="2800"/>
              <a:t>150000</a:t>
            </a:r>
            <a:r>
              <a:rPr lang="zh-CN" altLang="zh-CN" sz="2800"/>
              <a:t>×（</a:t>
            </a:r>
            <a:r>
              <a:rPr lang="en-US" altLang="zh-CN" sz="2800"/>
              <a:t>500</a:t>
            </a:r>
            <a:r>
              <a:rPr lang="zh-CN" altLang="zh-CN" sz="2800"/>
              <a:t>÷</a:t>
            </a:r>
            <a:r>
              <a:rPr lang="en-US" altLang="zh-CN" sz="2800"/>
              <a:t>2000</a:t>
            </a:r>
            <a:r>
              <a:rPr lang="zh-CN" altLang="zh-CN" sz="2800"/>
              <a:t>）＝</a:t>
            </a:r>
            <a:r>
              <a:rPr lang="en-US" altLang="zh-CN" sz="2800"/>
              <a:t>37500</a:t>
            </a:r>
            <a:r>
              <a:rPr lang="zh-CN" altLang="zh-CN" sz="2800"/>
              <a:t>（元）</a:t>
            </a:r>
          </a:p>
          <a:p>
            <a:endParaRPr lang="zh-CN" altLang="en-US"/>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2BCE7B8E-37C6-4D6A-B984-C0174B3E292F}"/>
              </a:ext>
            </a:extLst>
          </p:cNvPr>
          <p:cNvSpPr>
            <a:spLocks noGrp="1"/>
          </p:cNvSpPr>
          <p:nvPr>
            <p:ph type="body" idx="4294967295"/>
          </p:nvPr>
        </p:nvSpPr>
        <p:spPr>
          <a:xfrm>
            <a:off x="457200" y="404813"/>
            <a:ext cx="8229600" cy="5881687"/>
          </a:xfrm>
        </p:spPr>
        <p:txBody>
          <a:bodyPr/>
          <a:lstStyle/>
          <a:p>
            <a:pPr eaLnBrk="1" hangingPunct="1">
              <a:lnSpc>
                <a:spcPct val="90000"/>
              </a:lnSpc>
              <a:defRPr/>
            </a:pPr>
            <a:r>
              <a:rPr lang="en-US" altLang="zh-CN" sz="3600" b="1" dirty="0">
                <a:latin typeface="黑体" pitchFamily="49" charset="-122"/>
              </a:rPr>
              <a:t>4.</a:t>
            </a:r>
            <a:r>
              <a:rPr lang="zh-CN" altLang="en-US" sz="3600" b="1" dirty="0">
                <a:latin typeface="黑体" pitchFamily="49" charset="-122"/>
              </a:rPr>
              <a:t>提供劳务</a:t>
            </a:r>
            <a:endParaRPr lang="en-US" altLang="zh-CN" sz="3600" b="1" dirty="0">
              <a:latin typeface="黑体" pitchFamily="49" charset="-122"/>
            </a:endParaRPr>
          </a:p>
          <a:p>
            <a:pPr eaLnBrk="1" hangingPunct="1">
              <a:lnSpc>
                <a:spcPct val="90000"/>
              </a:lnSpc>
              <a:defRPr/>
            </a:pPr>
            <a:r>
              <a:rPr lang="zh-CN" altLang="en-US" sz="2800" b="1" dirty="0">
                <a:effectLst>
                  <a:outerShdw blurRad="38100" dist="38100" dir="2700000" algn="tl">
                    <a:srgbClr val="000000">
                      <a:alpha val="43137"/>
                    </a:srgbClr>
                  </a:outerShdw>
                </a:effectLst>
                <a:latin typeface="楷体" pitchFamily="49" charset="-122"/>
                <a:ea typeface="楷体" pitchFamily="49" charset="-122"/>
              </a:rPr>
              <a:t>企业在各个纳税期末，提供劳务交易的结果能够可靠估计的，应采用</a:t>
            </a:r>
            <a:r>
              <a:rPr lang="zh-CN" altLang="en-US" sz="2800" b="1" dirty="0">
                <a:solidFill>
                  <a:srgbClr val="FF0000"/>
                </a:solidFill>
                <a:effectLst>
                  <a:outerShdw blurRad="38100" dist="38100" dir="2700000" algn="tl">
                    <a:srgbClr val="000000">
                      <a:alpha val="43137"/>
                    </a:srgbClr>
                  </a:outerShdw>
                </a:effectLst>
                <a:latin typeface="楷体" pitchFamily="49" charset="-122"/>
                <a:ea typeface="楷体" pitchFamily="49" charset="-122"/>
              </a:rPr>
              <a:t>完工进度</a:t>
            </a:r>
            <a:r>
              <a:rPr lang="zh-CN" altLang="en-US" sz="2800" b="1" dirty="0">
                <a:effectLst>
                  <a:outerShdw blurRad="38100" dist="38100" dir="2700000" algn="tl">
                    <a:srgbClr val="000000">
                      <a:alpha val="43137"/>
                    </a:srgbClr>
                  </a:outerShdw>
                </a:effectLst>
                <a:latin typeface="楷体" pitchFamily="49" charset="-122"/>
                <a:ea typeface="楷体" pitchFamily="49" charset="-122"/>
              </a:rPr>
              <a:t>（完工百分比）法确认提供劳务收入。</a:t>
            </a:r>
            <a:r>
              <a:rPr lang="zh-CN" altLang="en-US" sz="2800" b="1" dirty="0">
                <a:latin typeface="楷体" pitchFamily="49" charset="-122"/>
                <a:ea typeface="楷体" pitchFamily="49" charset="-122"/>
              </a:rPr>
              <a:t> </a:t>
            </a:r>
            <a:endParaRPr lang="en-US" altLang="zh-CN" sz="2800" b="1" dirty="0">
              <a:latin typeface="楷体" pitchFamily="49" charset="-122"/>
              <a:ea typeface="楷体" pitchFamily="49" charset="-122"/>
            </a:endParaRPr>
          </a:p>
          <a:p>
            <a:pPr eaLnBrk="1" hangingPunct="1">
              <a:lnSpc>
                <a:spcPct val="90000"/>
              </a:lnSpc>
              <a:defRPr/>
            </a:pPr>
            <a:endParaRPr lang="zh-CN" altLang="en-US" sz="2800" b="1" dirty="0">
              <a:latin typeface="楷体_GB2312" pitchFamily="49" charset="-122"/>
              <a:ea typeface="楷体_GB2312" pitchFamily="49" charset="-122"/>
            </a:endParaRPr>
          </a:p>
          <a:p>
            <a:pPr eaLnBrk="1" hangingPunct="1">
              <a:lnSpc>
                <a:spcPct val="90000"/>
              </a:lnSpc>
              <a:defRPr/>
            </a:pPr>
            <a:r>
              <a:rPr lang="zh-CN" altLang="en-US" sz="2400" b="1" dirty="0">
                <a:ea typeface="楷体_GB2312" pitchFamily="49" charset="-122"/>
              </a:rPr>
              <a:t>    </a:t>
            </a: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1</a:t>
            </a:r>
            <a:r>
              <a:rPr lang="zh-CN" altLang="en-US" sz="2400" b="1" dirty="0">
                <a:latin typeface="楷体_GB2312" pitchFamily="49" charset="-122"/>
                <a:ea typeface="楷体_GB2312" pitchFamily="49" charset="-122"/>
              </a:rPr>
              <a:t>）提供劳务</a:t>
            </a:r>
            <a:r>
              <a:rPr lang="zh-CN" altLang="en-US" sz="2400" b="1" dirty="0">
                <a:solidFill>
                  <a:srgbClr val="3333CC"/>
                </a:solidFill>
                <a:latin typeface="楷体_GB2312" pitchFamily="49" charset="-122"/>
                <a:ea typeface="楷体_GB2312" pitchFamily="49" charset="-122"/>
              </a:rPr>
              <a:t>交易的结果能够可靠估计</a:t>
            </a:r>
            <a:r>
              <a:rPr lang="zh-CN" altLang="en-US" sz="2400" b="1" dirty="0">
                <a:latin typeface="楷体_GB2312" pitchFamily="49" charset="-122"/>
                <a:ea typeface="楷体_GB2312" pitchFamily="49" charset="-122"/>
              </a:rPr>
              <a:t>，是指同时满足下列条件： </a:t>
            </a:r>
          </a:p>
          <a:p>
            <a:pPr eaLnBrk="1" hangingPunct="1">
              <a:lnSpc>
                <a:spcPct val="90000"/>
              </a:lnSpc>
              <a:defRPr/>
            </a:pPr>
            <a:r>
              <a:rPr lang="zh-CN" altLang="en-US" sz="2400" b="1" dirty="0">
                <a:ea typeface="楷体_GB2312" pitchFamily="49" charset="-122"/>
              </a:rPr>
              <a:t>    </a:t>
            </a:r>
            <a:r>
              <a:rPr lang="zh-CN" altLang="en-US" sz="2400" b="1" dirty="0">
                <a:latin typeface="楷体_GB2312" pitchFamily="49" charset="-122"/>
                <a:ea typeface="楷体_GB2312" pitchFamily="49" charset="-122"/>
              </a:rPr>
              <a:t>收入的金额能够可靠地计量； </a:t>
            </a:r>
          </a:p>
          <a:p>
            <a:pPr eaLnBrk="1" hangingPunct="1">
              <a:lnSpc>
                <a:spcPct val="90000"/>
              </a:lnSpc>
              <a:defRPr/>
            </a:pPr>
            <a:r>
              <a:rPr lang="zh-CN" altLang="en-US" sz="2400" b="1" dirty="0">
                <a:ea typeface="楷体_GB2312" pitchFamily="49" charset="-122"/>
              </a:rPr>
              <a:t>    </a:t>
            </a:r>
            <a:r>
              <a:rPr lang="zh-CN" altLang="en-US" sz="2400" b="1" dirty="0">
                <a:latin typeface="楷体_GB2312" pitchFamily="49" charset="-122"/>
                <a:ea typeface="楷体_GB2312" pitchFamily="49" charset="-122"/>
              </a:rPr>
              <a:t>交易的完工进度能够可靠地确定； </a:t>
            </a:r>
          </a:p>
          <a:p>
            <a:pPr eaLnBrk="1" hangingPunct="1">
              <a:lnSpc>
                <a:spcPct val="90000"/>
              </a:lnSpc>
              <a:defRPr/>
            </a:pPr>
            <a:r>
              <a:rPr lang="zh-CN" altLang="en-US" sz="2400" b="1" dirty="0">
                <a:ea typeface="楷体_GB2312" pitchFamily="49" charset="-122"/>
              </a:rPr>
              <a:t>    </a:t>
            </a:r>
            <a:r>
              <a:rPr lang="zh-CN" altLang="en-US" sz="2400" b="1" dirty="0">
                <a:latin typeface="楷体_GB2312" pitchFamily="49" charset="-122"/>
                <a:ea typeface="楷体_GB2312" pitchFamily="49" charset="-122"/>
              </a:rPr>
              <a:t>交易中已发生和将发生的成本能够可靠地核算。</a:t>
            </a:r>
            <a:r>
              <a:rPr lang="zh-CN" altLang="en-US" sz="2400" b="1" dirty="0">
                <a:solidFill>
                  <a:srgbClr val="3333CC"/>
                </a:solidFill>
                <a:latin typeface="楷体_GB2312" pitchFamily="49" charset="-122"/>
                <a:ea typeface="楷体_GB2312" pitchFamily="49" charset="-122"/>
              </a:rPr>
              <a:t> </a:t>
            </a:r>
            <a:endParaRPr lang="en-US" altLang="zh-CN" sz="2400" b="1" dirty="0">
              <a:solidFill>
                <a:srgbClr val="3333CC"/>
              </a:solidFill>
              <a:latin typeface="楷体_GB2312" pitchFamily="49" charset="-122"/>
              <a:ea typeface="楷体_GB2312" pitchFamily="49" charset="-122"/>
            </a:endParaRPr>
          </a:p>
          <a:p>
            <a:pPr eaLnBrk="1" hangingPunct="1">
              <a:lnSpc>
                <a:spcPct val="90000"/>
              </a:lnSpc>
              <a:defRPr/>
            </a:pPr>
            <a:endParaRPr lang="zh-CN" altLang="en-US" sz="2400" b="1" dirty="0">
              <a:solidFill>
                <a:srgbClr val="3333CC"/>
              </a:solidFill>
              <a:latin typeface="楷体_GB2312" pitchFamily="49" charset="-122"/>
              <a:ea typeface="楷体_GB2312" pitchFamily="49" charset="-122"/>
            </a:endParaRPr>
          </a:p>
          <a:p>
            <a:pPr eaLnBrk="1" hangingPunct="1">
              <a:lnSpc>
                <a:spcPct val="90000"/>
              </a:lnSpc>
              <a:defRPr/>
            </a:pPr>
            <a:r>
              <a:rPr lang="zh-CN" altLang="en-US" sz="2400" b="1" dirty="0">
                <a:ea typeface="楷体_GB2312" pitchFamily="49" charset="-122"/>
              </a:rPr>
              <a:t>    </a:t>
            </a: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2</a:t>
            </a:r>
            <a:r>
              <a:rPr lang="zh-CN" altLang="en-US" sz="2400" b="1" dirty="0">
                <a:latin typeface="楷体_GB2312" pitchFamily="49" charset="-122"/>
                <a:ea typeface="楷体_GB2312" pitchFamily="49" charset="-122"/>
              </a:rPr>
              <a:t>）企业提供</a:t>
            </a:r>
            <a:r>
              <a:rPr lang="zh-CN" altLang="en-US" sz="2400" b="1" dirty="0">
                <a:solidFill>
                  <a:srgbClr val="3333CC"/>
                </a:solidFill>
                <a:latin typeface="楷体_GB2312" pitchFamily="49" charset="-122"/>
                <a:ea typeface="楷体_GB2312" pitchFamily="49" charset="-122"/>
              </a:rPr>
              <a:t>劳务完工进度的确定</a:t>
            </a:r>
            <a:r>
              <a:rPr lang="zh-CN" altLang="en-US" sz="2400" b="1" dirty="0">
                <a:latin typeface="楷体_GB2312" pitchFamily="49" charset="-122"/>
                <a:ea typeface="楷体_GB2312" pitchFamily="49" charset="-122"/>
              </a:rPr>
              <a:t>，可选用下列方法： </a:t>
            </a:r>
          </a:p>
          <a:p>
            <a:pPr eaLnBrk="1" hangingPunct="1">
              <a:lnSpc>
                <a:spcPct val="90000"/>
              </a:lnSpc>
              <a:defRPr/>
            </a:pPr>
            <a:r>
              <a:rPr lang="zh-CN" altLang="en-US" sz="2400" b="1" dirty="0">
                <a:ea typeface="楷体_GB2312" pitchFamily="49" charset="-122"/>
              </a:rPr>
              <a:t>    </a:t>
            </a:r>
            <a:r>
              <a:rPr lang="zh-CN" altLang="en-US" sz="2400" b="1" dirty="0">
                <a:latin typeface="楷体_GB2312" pitchFamily="49" charset="-122"/>
                <a:ea typeface="楷体_GB2312" pitchFamily="49" charset="-122"/>
              </a:rPr>
              <a:t>已完工作的测量； </a:t>
            </a:r>
          </a:p>
          <a:p>
            <a:pPr eaLnBrk="1" hangingPunct="1">
              <a:lnSpc>
                <a:spcPct val="90000"/>
              </a:lnSpc>
              <a:defRPr/>
            </a:pPr>
            <a:r>
              <a:rPr lang="zh-CN" altLang="en-US" sz="2400" b="1" dirty="0">
                <a:ea typeface="楷体_GB2312" pitchFamily="49" charset="-122"/>
              </a:rPr>
              <a:t>    </a:t>
            </a:r>
            <a:r>
              <a:rPr lang="zh-CN" altLang="en-US" sz="2400" b="1" dirty="0">
                <a:latin typeface="楷体_GB2312" pitchFamily="49" charset="-122"/>
                <a:ea typeface="楷体_GB2312" pitchFamily="49" charset="-122"/>
              </a:rPr>
              <a:t>已提供劳务占劳务总量的比例； </a:t>
            </a:r>
          </a:p>
          <a:p>
            <a:pPr eaLnBrk="1" hangingPunct="1">
              <a:lnSpc>
                <a:spcPct val="90000"/>
              </a:lnSpc>
              <a:defRPr/>
            </a:pPr>
            <a:r>
              <a:rPr lang="zh-CN" altLang="en-US" sz="2400" b="1" dirty="0">
                <a:ea typeface="楷体_GB2312" pitchFamily="49" charset="-122"/>
              </a:rPr>
              <a:t>    </a:t>
            </a:r>
            <a:r>
              <a:rPr lang="zh-CN" altLang="en-US" sz="2400" b="1" dirty="0">
                <a:latin typeface="楷体_GB2312" pitchFamily="49" charset="-122"/>
                <a:ea typeface="楷体_GB2312" pitchFamily="49" charset="-122"/>
              </a:rPr>
              <a:t>发生成本占总成本的比例。</a:t>
            </a:r>
            <a:r>
              <a:rPr lang="zh-CN" altLang="en-US" sz="2400" dirty="0">
                <a:latin typeface="楷体_GB2312" pitchFamily="49" charset="-122"/>
                <a:ea typeface="楷体_GB2312" pitchFamily="49" charset="-122"/>
              </a:rPr>
              <a:t> </a:t>
            </a: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4C7B093A-728B-4D25-95FD-CD6117663919}"/>
              </a:ext>
            </a:extLst>
          </p:cNvPr>
          <p:cNvSpPr>
            <a:spLocks noGrp="1"/>
          </p:cNvSpPr>
          <p:nvPr>
            <p:ph type="body" idx="4294967295"/>
          </p:nvPr>
        </p:nvSpPr>
        <p:spPr>
          <a:xfrm>
            <a:off x="457200" y="1052513"/>
            <a:ext cx="8229600" cy="5233987"/>
          </a:xfrm>
        </p:spPr>
        <p:txBody>
          <a:bodyPr/>
          <a:lstStyle/>
          <a:p>
            <a:pPr eaLnBrk="1" hangingPunct="1">
              <a:defRPr/>
            </a:pPr>
            <a:r>
              <a:rPr lang="zh-CN" altLang="en-US" b="1" dirty="0">
                <a:latin typeface="楷体" pitchFamily="49" charset="-122"/>
                <a:ea typeface="楷体" pitchFamily="49" charset="-122"/>
              </a:rPr>
              <a:t>当期劳务收入＝合同或协议价款</a:t>
            </a:r>
            <a:r>
              <a:rPr lang="en-US" altLang="zh-CN" b="1" dirty="0">
                <a:latin typeface="楷体" pitchFamily="49" charset="-122"/>
                <a:ea typeface="楷体" pitchFamily="49" charset="-122"/>
              </a:rPr>
              <a:t>×</a:t>
            </a:r>
            <a:r>
              <a:rPr lang="zh-CN" altLang="en-US" b="1" dirty="0">
                <a:latin typeface="楷体" pitchFamily="49" charset="-122"/>
                <a:ea typeface="楷体" pitchFamily="49" charset="-122"/>
              </a:rPr>
              <a:t>完工进度－以前年度累计已确认劳务收入</a:t>
            </a:r>
            <a:endParaRPr lang="en-US" altLang="zh-CN" b="1" dirty="0">
              <a:latin typeface="楷体" pitchFamily="49" charset="-122"/>
              <a:ea typeface="楷体" pitchFamily="49" charset="-122"/>
            </a:endParaRPr>
          </a:p>
          <a:p>
            <a:pPr marL="0" indent="0" eaLnBrk="1" hangingPunct="1">
              <a:buFont typeface="Wingdings 2" panose="05020102010507070707" pitchFamily="18" charset="2"/>
              <a:buNone/>
              <a:defRPr/>
            </a:pPr>
            <a:endParaRPr lang="zh-CN" altLang="en-US" b="1" dirty="0">
              <a:latin typeface="楷体" pitchFamily="49" charset="-122"/>
              <a:ea typeface="楷体" pitchFamily="49" charset="-122"/>
            </a:endParaRPr>
          </a:p>
          <a:p>
            <a:pPr eaLnBrk="1" hangingPunct="1">
              <a:defRPr/>
            </a:pPr>
            <a:r>
              <a:rPr lang="zh-CN" altLang="en-US" b="1" dirty="0">
                <a:latin typeface="楷体" pitchFamily="49" charset="-122"/>
                <a:ea typeface="楷体" pitchFamily="49" charset="-122"/>
              </a:rPr>
              <a:t>当期劳务成本＝劳务估计总成本</a:t>
            </a:r>
            <a:r>
              <a:rPr lang="en-US" altLang="zh-CN" b="1" dirty="0">
                <a:latin typeface="楷体" pitchFamily="49" charset="-122"/>
                <a:ea typeface="楷体" pitchFamily="49" charset="-122"/>
              </a:rPr>
              <a:t>×</a:t>
            </a:r>
            <a:r>
              <a:rPr lang="zh-CN" altLang="en-US" b="1" dirty="0">
                <a:latin typeface="楷体" pitchFamily="49" charset="-122"/>
                <a:ea typeface="楷体" pitchFamily="49" charset="-122"/>
              </a:rPr>
              <a:t>完工进度－以前年度累计已确认劳务成本</a:t>
            </a:r>
            <a:endParaRPr lang="en-US" altLang="zh-CN" b="1" dirty="0">
              <a:latin typeface="楷体" pitchFamily="49" charset="-122"/>
              <a:ea typeface="楷体" pitchFamily="49" charset="-122"/>
            </a:endParaRPr>
          </a:p>
          <a:p>
            <a:pPr marL="0" indent="0" eaLnBrk="1" hangingPunct="1">
              <a:buFont typeface="Wingdings 2" panose="05020102010507070707" pitchFamily="18" charset="2"/>
              <a:buNone/>
              <a:defRPr/>
            </a:pPr>
            <a:endParaRPr lang="zh-CN" altLang="en-US" b="1" dirty="0">
              <a:latin typeface="楷体" pitchFamily="49" charset="-122"/>
              <a:ea typeface="楷体" pitchFamily="49" charset="-122"/>
            </a:endParaRPr>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页脚占位符 1">
            <a:extLst>
              <a:ext uri="{FF2B5EF4-FFF2-40B4-BE49-F238E27FC236}">
                <a16:creationId xmlns:a16="http://schemas.microsoft.com/office/drawing/2014/main" id="{E728DFC9-BEF7-4FA2-B533-8CAA2204D7E8}"/>
              </a:ext>
            </a:extLst>
          </p:cNvPr>
          <p:cNvSpPr>
            <a:spLocks noGrp="1"/>
          </p:cNvSpPr>
          <p:nvPr>
            <p:ph type="ftr" sz="quarter" idx="11"/>
          </p:nvPr>
        </p:nvSpPr>
        <p:spPr/>
        <p:txBody>
          <a:bodyPr/>
          <a:lstStyle/>
          <a:p>
            <a:pPr>
              <a:defRPr/>
            </a:pPr>
            <a:r>
              <a:rPr lang="en-US" altLang="zh-CN">
                <a:latin typeface="Arial" pitchFamily="34" charset="0"/>
              </a:rPr>
              <a:t>www.themegallery.com</a:t>
            </a:r>
          </a:p>
        </p:txBody>
      </p:sp>
      <p:graphicFrame>
        <p:nvGraphicFramePr>
          <p:cNvPr id="3" name="表格 2">
            <a:extLst>
              <a:ext uri="{FF2B5EF4-FFF2-40B4-BE49-F238E27FC236}">
                <a16:creationId xmlns:a16="http://schemas.microsoft.com/office/drawing/2014/main" id="{E31FEE24-CC85-44BD-A921-137517EB46B8}"/>
              </a:ext>
            </a:extLst>
          </p:cNvPr>
          <p:cNvGraphicFramePr>
            <a:graphicFrameLocks noGrp="1"/>
          </p:cNvGraphicFramePr>
          <p:nvPr/>
        </p:nvGraphicFramePr>
        <p:xfrm>
          <a:off x="684213" y="404813"/>
          <a:ext cx="8353425" cy="6359525"/>
        </p:xfrm>
        <a:graphic>
          <a:graphicData uri="http://schemas.openxmlformats.org/drawingml/2006/table">
            <a:tbl>
              <a:tblPr firstRow="1" bandRow="1">
                <a:tableStyleId>{5C22544A-7EE6-4342-B048-85BDC9FD1C3A}</a:tableStyleId>
              </a:tblPr>
              <a:tblGrid>
                <a:gridCol w="1872319">
                  <a:extLst>
                    <a:ext uri="{9D8B030D-6E8A-4147-A177-3AD203B41FA5}">
                      <a16:colId xmlns:a16="http://schemas.microsoft.com/office/drawing/2014/main" val="20000"/>
                    </a:ext>
                  </a:extLst>
                </a:gridCol>
                <a:gridCol w="6481106">
                  <a:extLst>
                    <a:ext uri="{9D8B030D-6E8A-4147-A177-3AD203B41FA5}">
                      <a16:colId xmlns:a16="http://schemas.microsoft.com/office/drawing/2014/main" val="20001"/>
                    </a:ext>
                  </a:extLst>
                </a:gridCol>
              </a:tblGrid>
              <a:tr h="720153">
                <a:tc>
                  <a:txBody>
                    <a:bodyPr/>
                    <a:lstStyle/>
                    <a:p>
                      <a:r>
                        <a:rPr lang="zh-CN" altLang="en-US" sz="3200" b="1" kern="1200" dirty="0">
                          <a:solidFill>
                            <a:schemeClr val="tx1"/>
                          </a:solidFill>
                          <a:latin typeface="楷体" pitchFamily="49" charset="-122"/>
                          <a:ea typeface="楷体" pitchFamily="49" charset="-122"/>
                          <a:cs typeface="+mn-cs"/>
                        </a:rPr>
                        <a:t>收入类型</a:t>
                      </a:r>
                    </a:p>
                  </a:txBody>
                  <a:tcPr marL="91445" marR="91445" marT="45725" marB="45725">
                    <a:solidFill>
                      <a:schemeClr val="accent1">
                        <a:lumMod val="40000"/>
                        <a:lumOff val="60000"/>
                      </a:schemeClr>
                    </a:solidFill>
                  </a:tcPr>
                </a:tc>
                <a:tc>
                  <a:txBody>
                    <a:bodyPr/>
                    <a:lstStyle/>
                    <a:p>
                      <a:r>
                        <a:rPr lang="zh-CN" altLang="en-US" sz="3200" b="1" kern="1200" dirty="0">
                          <a:solidFill>
                            <a:schemeClr val="tx1"/>
                          </a:solidFill>
                          <a:latin typeface="楷体" pitchFamily="49" charset="-122"/>
                          <a:ea typeface="楷体" pitchFamily="49" charset="-122"/>
                          <a:cs typeface="+mn-cs"/>
                        </a:rPr>
                        <a:t>实现时间</a:t>
                      </a:r>
                    </a:p>
                  </a:txBody>
                  <a:tcPr marL="91445" marR="91445" marT="45725" marB="45725">
                    <a:solidFill>
                      <a:schemeClr val="accent1">
                        <a:lumMod val="40000"/>
                        <a:lumOff val="60000"/>
                      </a:schemeClr>
                    </a:solidFill>
                  </a:tcPr>
                </a:tc>
                <a:extLst>
                  <a:ext uri="{0D108BD9-81ED-4DB2-BD59-A6C34878D82A}">
                    <a16:rowId xmlns:a16="http://schemas.microsoft.com/office/drawing/2014/main" val="10000"/>
                  </a:ext>
                </a:extLst>
              </a:tr>
              <a:tr h="5639372">
                <a:tc>
                  <a:txBody>
                    <a:bodyPr/>
                    <a:lstStyle/>
                    <a:p>
                      <a:r>
                        <a:rPr lang="zh-CN" altLang="en-US" sz="2800" b="1" kern="1200" dirty="0">
                          <a:solidFill>
                            <a:schemeClr val="tx1"/>
                          </a:solidFill>
                          <a:latin typeface="楷体" pitchFamily="49" charset="-122"/>
                          <a:ea typeface="楷体" pitchFamily="49" charset="-122"/>
                          <a:cs typeface="+mn-cs"/>
                        </a:rPr>
                        <a:t>销售货物收入</a:t>
                      </a:r>
                    </a:p>
                  </a:txBody>
                  <a:tcPr marL="91445" marR="91445" marT="45725" marB="45725"/>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①以</a:t>
                      </a:r>
                      <a:r>
                        <a:rPr lang="zh-CN" altLang="en-US" sz="2800" b="0" kern="1200" dirty="0">
                          <a:solidFill>
                            <a:srgbClr val="FF0000"/>
                          </a:solidFill>
                          <a:effectLst>
                            <a:outerShdw blurRad="38100" dist="38100" dir="2700000" algn="tl">
                              <a:srgbClr val="000000">
                                <a:alpha val="43137"/>
                              </a:srgbClr>
                            </a:outerShdw>
                          </a:effectLst>
                          <a:latin typeface="楷体" pitchFamily="49" charset="-122"/>
                          <a:ea typeface="楷体" pitchFamily="49" charset="-122"/>
                          <a:cs typeface="+mn-cs"/>
                        </a:rPr>
                        <a:t>分期收款方式</a:t>
                      </a:r>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销售货物的，按照合同约定的收款日期确认收入的实现。</a:t>
                      </a:r>
                      <a:endParaRPr lang="en-US" altLang="zh-CN"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endParaRPr>
                    </a:p>
                    <a:p>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②采取</a:t>
                      </a:r>
                      <a:r>
                        <a:rPr lang="zh-CN" altLang="en-US" sz="2800" b="0" kern="1200" dirty="0">
                          <a:solidFill>
                            <a:srgbClr val="FF0000"/>
                          </a:solidFill>
                          <a:effectLst>
                            <a:outerShdw blurRad="38100" dist="38100" dir="2700000" algn="tl">
                              <a:srgbClr val="000000">
                                <a:alpha val="43137"/>
                              </a:srgbClr>
                            </a:outerShdw>
                          </a:effectLst>
                          <a:latin typeface="楷体" pitchFamily="49" charset="-122"/>
                          <a:ea typeface="楷体" pitchFamily="49" charset="-122"/>
                          <a:cs typeface="+mn-cs"/>
                        </a:rPr>
                        <a:t>产品分成方式</a:t>
                      </a:r>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取得收入的，按照企业分得的产品的日期确认，其收入额按照产品的公允价值确认收入。</a:t>
                      </a:r>
                      <a:endParaRPr lang="en-US" altLang="zh-CN"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endParaRPr>
                    </a:p>
                    <a:p>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③采用</a:t>
                      </a:r>
                      <a:r>
                        <a:rPr lang="zh-CN" altLang="en-US" sz="2800" b="0" kern="1200" dirty="0">
                          <a:solidFill>
                            <a:srgbClr val="FF0000"/>
                          </a:solidFill>
                          <a:effectLst>
                            <a:outerShdw blurRad="38100" dist="38100" dir="2700000" algn="tl">
                              <a:srgbClr val="000000">
                                <a:alpha val="43137"/>
                              </a:srgbClr>
                            </a:outerShdw>
                          </a:effectLst>
                          <a:latin typeface="楷体" pitchFamily="49" charset="-122"/>
                          <a:ea typeface="楷体" pitchFamily="49" charset="-122"/>
                          <a:cs typeface="+mn-cs"/>
                        </a:rPr>
                        <a:t>托收承付方式</a:t>
                      </a:r>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的，在办妥托收手续时确认收入。</a:t>
                      </a:r>
                      <a:endParaRPr lang="en-US" altLang="zh-CN"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endParaRPr>
                    </a:p>
                    <a:p>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④采用</a:t>
                      </a:r>
                      <a:r>
                        <a:rPr lang="zh-CN" altLang="en-US" sz="2800" b="0" kern="1200" dirty="0">
                          <a:solidFill>
                            <a:srgbClr val="FF0000"/>
                          </a:solidFill>
                          <a:effectLst>
                            <a:outerShdw blurRad="38100" dist="38100" dir="2700000" algn="tl">
                              <a:srgbClr val="000000">
                                <a:alpha val="43137"/>
                              </a:srgbClr>
                            </a:outerShdw>
                          </a:effectLst>
                          <a:latin typeface="楷体" pitchFamily="49" charset="-122"/>
                          <a:ea typeface="楷体" pitchFamily="49" charset="-122"/>
                          <a:cs typeface="+mn-cs"/>
                        </a:rPr>
                        <a:t>预收款方式</a:t>
                      </a:r>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的，在发出商品时确认收入。</a:t>
                      </a:r>
                      <a:endParaRPr lang="en-US" altLang="zh-CN"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endParaRPr>
                    </a:p>
                    <a:p>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⑤需要</a:t>
                      </a:r>
                      <a:r>
                        <a:rPr lang="zh-CN" altLang="en-US" sz="2800" b="0" kern="1200" dirty="0">
                          <a:solidFill>
                            <a:srgbClr val="FF0000"/>
                          </a:solidFill>
                          <a:effectLst>
                            <a:outerShdw blurRad="38100" dist="38100" dir="2700000" algn="tl">
                              <a:srgbClr val="000000">
                                <a:alpha val="43137"/>
                              </a:srgbClr>
                            </a:outerShdw>
                          </a:effectLst>
                          <a:latin typeface="楷体" pitchFamily="49" charset="-122"/>
                          <a:ea typeface="楷体" pitchFamily="49" charset="-122"/>
                          <a:cs typeface="+mn-cs"/>
                        </a:rPr>
                        <a:t>安装和检查</a:t>
                      </a:r>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的，在安装和检查完毕时确认收入。</a:t>
                      </a:r>
                      <a:endParaRPr lang="en-US" altLang="zh-CN"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endParaRPr>
                    </a:p>
                    <a:p>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⑥采用</a:t>
                      </a:r>
                      <a:r>
                        <a:rPr lang="zh-CN" altLang="en-US" sz="2800" b="0" kern="1200" dirty="0">
                          <a:solidFill>
                            <a:srgbClr val="FF0000"/>
                          </a:solidFill>
                          <a:effectLst>
                            <a:outerShdw blurRad="38100" dist="38100" dir="2700000" algn="tl">
                              <a:srgbClr val="000000">
                                <a:alpha val="43137"/>
                              </a:srgbClr>
                            </a:outerShdw>
                          </a:effectLst>
                          <a:latin typeface="楷体" pitchFamily="49" charset="-122"/>
                          <a:ea typeface="楷体" pitchFamily="49" charset="-122"/>
                          <a:cs typeface="+mn-cs"/>
                        </a:rPr>
                        <a:t>委托代销</a:t>
                      </a:r>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的，在收到代销清单时确认收入。</a:t>
                      </a:r>
                    </a:p>
                  </a:txBody>
                  <a:tcPr marL="91445" marR="91445" marT="45725" marB="45725"/>
                </a:tc>
                <a:extLst>
                  <a:ext uri="{0D108BD9-81ED-4DB2-BD59-A6C34878D82A}">
                    <a16:rowId xmlns:a16="http://schemas.microsoft.com/office/drawing/2014/main" val="10001"/>
                  </a:ext>
                </a:extLst>
              </a:tr>
            </a:tbl>
          </a:graphicData>
        </a:graphic>
      </p:graphicFrame>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页脚占位符 1">
            <a:extLst>
              <a:ext uri="{FF2B5EF4-FFF2-40B4-BE49-F238E27FC236}">
                <a16:creationId xmlns:a16="http://schemas.microsoft.com/office/drawing/2014/main" id="{3CA4D289-EEF2-4C1C-9A16-DCD5A86FC560}"/>
              </a:ext>
            </a:extLst>
          </p:cNvPr>
          <p:cNvSpPr>
            <a:spLocks noGrp="1"/>
          </p:cNvSpPr>
          <p:nvPr>
            <p:ph type="ftr" sz="quarter" idx="11"/>
          </p:nvPr>
        </p:nvSpPr>
        <p:spPr/>
        <p:txBody>
          <a:bodyPr/>
          <a:lstStyle/>
          <a:p>
            <a:pPr>
              <a:defRPr/>
            </a:pPr>
            <a:r>
              <a:rPr lang="en-US" altLang="zh-CN">
                <a:latin typeface="Arial" pitchFamily="34" charset="0"/>
              </a:rPr>
              <a:t>www.themegallery.com</a:t>
            </a:r>
          </a:p>
        </p:txBody>
      </p:sp>
      <p:graphicFrame>
        <p:nvGraphicFramePr>
          <p:cNvPr id="3" name="表格 2">
            <a:extLst>
              <a:ext uri="{FF2B5EF4-FFF2-40B4-BE49-F238E27FC236}">
                <a16:creationId xmlns:a16="http://schemas.microsoft.com/office/drawing/2014/main" id="{15E7759B-8BE7-46D4-8FA4-F65C07691F17}"/>
              </a:ext>
            </a:extLst>
          </p:cNvPr>
          <p:cNvGraphicFramePr>
            <a:graphicFrameLocks noGrp="1"/>
          </p:cNvGraphicFramePr>
          <p:nvPr/>
        </p:nvGraphicFramePr>
        <p:xfrm>
          <a:off x="395288" y="188913"/>
          <a:ext cx="8640762" cy="6583362"/>
        </p:xfrm>
        <a:graphic>
          <a:graphicData uri="http://schemas.openxmlformats.org/drawingml/2006/table">
            <a:tbl>
              <a:tblPr firstRow="1" bandRow="1">
                <a:tableStyleId>{5C22544A-7EE6-4342-B048-85BDC9FD1C3A}</a:tableStyleId>
              </a:tblPr>
              <a:tblGrid>
                <a:gridCol w="1728152">
                  <a:extLst>
                    <a:ext uri="{9D8B030D-6E8A-4147-A177-3AD203B41FA5}">
                      <a16:colId xmlns:a16="http://schemas.microsoft.com/office/drawing/2014/main" val="20000"/>
                    </a:ext>
                  </a:extLst>
                </a:gridCol>
                <a:gridCol w="6912610">
                  <a:extLst>
                    <a:ext uri="{9D8B030D-6E8A-4147-A177-3AD203B41FA5}">
                      <a16:colId xmlns:a16="http://schemas.microsoft.com/office/drawing/2014/main" val="20001"/>
                    </a:ext>
                  </a:extLst>
                </a:gridCol>
              </a:tblGrid>
              <a:tr h="518108">
                <a:tc>
                  <a:txBody>
                    <a:bodyPr/>
                    <a:lstStyle/>
                    <a:p>
                      <a:r>
                        <a:rPr lang="zh-CN" altLang="en-US" sz="2800" b="1" kern="1200" dirty="0">
                          <a:solidFill>
                            <a:schemeClr val="tx1"/>
                          </a:solidFill>
                          <a:latin typeface="楷体" pitchFamily="49" charset="-122"/>
                          <a:ea typeface="楷体" pitchFamily="49" charset="-122"/>
                          <a:cs typeface="+mn-cs"/>
                        </a:rPr>
                        <a:t>收入类型</a:t>
                      </a:r>
                    </a:p>
                  </a:txBody>
                  <a:tcPr marL="91438" marR="91438" marT="45702" marB="45702">
                    <a:solidFill>
                      <a:schemeClr val="accent1">
                        <a:lumMod val="40000"/>
                        <a:lumOff val="60000"/>
                      </a:schemeClr>
                    </a:solidFill>
                  </a:tcPr>
                </a:tc>
                <a:tc>
                  <a:txBody>
                    <a:bodyPr/>
                    <a:lstStyle/>
                    <a:p>
                      <a:r>
                        <a:rPr lang="zh-CN" altLang="en-US" sz="2800" b="1" kern="1200" dirty="0">
                          <a:solidFill>
                            <a:schemeClr val="tx1"/>
                          </a:solidFill>
                          <a:latin typeface="楷体" pitchFamily="49" charset="-122"/>
                          <a:ea typeface="楷体" pitchFamily="49" charset="-122"/>
                          <a:cs typeface="+mn-cs"/>
                        </a:rPr>
                        <a:t>收入确认时间</a:t>
                      </a:r>
                    </a:p>
                  </a:txBody>
                  <a:tcPr marL="91438" marR="91438" marT="45702" marB="45702">
                    <a:solidFill>
                      <a:schemeClr val="accent1">
                        <a:lumMod val="40000"/>
                        <a:lumOff val="60000"/>
                      </a:schemeClr>
                    </a:solidFill>
                  </a:tcPr>
                </a:tc>
                <a:extLst>
                  <a:ext uri="{0D108BD9-81ED-4DB2-BD59-A6C34878D82A}">
                    <a16:rowId xmlns:a16="http://schemas.microsoft.com/office/drawing/2014/main" val="10000"/>
                  </a:ext>
                </a:extLst>
              </a:tr>
              <a:tr h="6065254">
                <a:tc>
                  <a:txBody>
                    <a:bodyPr/>
                    <a:lstStyle/>
                    <a:p>
                      <a:r>
                        <a:rPr lang="zh-CN" altLang="en-US" sz="2800" b="1" kern="1200" dirty="0">
                          <a:solidFill>
                            <a:schemeClr val="tx1"/>
                          </a:solidFill>
                          <a:latin typeface="楷体" pitchFamily="49" charset="-122"/>
                          <a:ea typeface="楷体" pitchFamily="49" charset="-122"/>
                          <a:cs typeface="+mn-cs"/>
                        </a:rPr>
                        <a:t>提供劳务收入</a:t>
                      </a:r>
                    </a:p>
                  </a:txBody>
                  <a:tcPr marL="91438" marR="91438" marT="45702" marB="45702"/>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①</a:t>
                      </a:r>
                      <a:r>
                        <a:rPr lang="zh-CN" altLang="en-US" sz="2800" b="0" kern="1200" dirty="0">
                          <a:solidFill>
                            <a:srgbClr val="FF0000"/>
                          </a:solidFill>
                          <a:effectLst>
                            <a:outerShdw blurRad="38100" dist="38100" dir="2700000" algn="tl">
                              <a:srgbClr val="000000">
                                <a:alpha val="43137"/>
                              </a:srgbClr>
                            </a:outerShdw>
                          </a:effectLst>
                          <a:latin typeface="楷体" pitchFamily="49" charset="-122"/>
                          <a:ea typeface="楷体" pitchFamily="49" charset="-122"/>
                          <a:cs typeface="+mn-cs"/>
                        </a:rPr>
                        <a:t>安装费</a:t>
                      </a:r>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，按照完工进度确认收入。</a:t>
                      </a:r>
                      <a:endParaRPr lang="en-US" altLang="zh-CN"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endParaRPr>
                    </a:p>
                    <a:p>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②</a:t>
                      </a:r>
                      <a:r>
                        <a:rPr lang="zh-CN" altLang="en-US" sz="2800" b="0" kern="1200" dirty="0">
                          <a:solidFill>
                            <a:srgbClr val="FF0000"/>
                          </a:solidFill>
                          <a:effectLst>
                            <a:outerShdw blurRad="38100" dist="38100" dir="2700000" algn="tl">
                              <a:srgbClr val="000000">
                                <a:alpha val="43137"/>
                              </a:srgbClr>
                            </a:outerShdw>
                          </a:effectLst>
                          <a:latin typeface="楷体" pitchFamily="49" charset="-122"/>
                          <a:ea typeface="楷体" pitchFamily="49" charset="-122"/>
                          <a:cs typeface="+mn-cs"/>
                        </a:rPr>
                        <a:t>宣传媒介的收费</a:t>
                      </a:r>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，广告或商业行为出现于公众面前时确认收入；广告制作费按完工进度确认收入。</a:t>
                      </a:r>
                      <a:endParaRPr lang="en-US" altLang="zh-CN"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endParaRPr>
                    </a:p>
                    <a:p>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③</a:t>
                      </a:r>
                      <a:r>
                        <a:rPr lang="zh-CN" altLang="en-US" sz="2800" b="0" kern="1200" dirty="0">
                          <a:solidFill>
                            <a:srgbClr val="FF0000"/>
                          </a:solidFill>
                          <a:effectLst>
                            <a:outerShdw blurRad="38100" dist="38100" dir="2700000" algn="tl">
                              <a:srgbClr val="000000">
                                <a:alpha val="43137"/>
                              </a:srgbClr>
                            </a:outerShdw>
                          </a:effectLst>
                          <a:latin typeface="楷体" pitchFamily="49" charset="-122"/>
                          <a:ea typeface="楷体" pitchFamily="49" charset="-122"/>
                          <a:cs typeface="+mn-cs"/>
                        </a:rPr>
                        <a:t>软件费</a:t>
                      </a:r>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，根据开发的完工进度确认收入</a:t>
                      </a:r>
                      <a:endParaRPr lang="en-US" altLang="zh-CN"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endParaRPr>
                    </a:p>
                    <a:p>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④</a:t>
                      </a:r>
                      <a:r>
                        <a:rPr lang="zh-CN" altLang="en-US" sz="2800" b="0" kern="1200" dirty="0">
                          <a:solidFill>
                            <a:srgbClr val="FF0000"/>
                          </a:solidFill>
                          <a:effectLst>
                            <a:outerShdw blurRad="38100" dist="38100" dir="2700000" algn="tl">
                              <a:srgbClr val="000000">
                                <a:alpha val="43137"/>
                              </a:srgbClr>
                            </a:outerShdw>
                          </a:effectLst>
                          <a:latin typeface="楷体" pitchFamily="49" charset="-122"/>
                          <a:ea typeface="楷体" pitchFamily="49" charset="-122"/>
                          <a:cs typeface="+mn-cs"/>
                        </a:rPr>
                        <a:t>服务费</a:t>
                      </a:r>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，可分期确认收入。</a:t>
                      </a:r>
                      <a:endParaRPr lang="en-US" altLang="zh-CN"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endParaRPr>
                    </a:p>
                    <a:p>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⑤</a:t>
                      </a:r>
                      <a:r>
                        <a:rPr lang="zh-CN" altLang="en-US" sz="2800" b="0" kern="1200" dirty="0">
                          <a:solidFill>
                            <a:srgbClr val="FF0000"/>
                          </a:solidFill>
                          <a:effectLst>
                            <a:outerShdw blurRad="38100" dist="38100" dir="2700000" algn="tl">
                              <a:srgbClr val="000000">
                                <a:alpha val="43137"/>
                              </a:srgbClr>
                            </a:outerShdw>
                          </a:effectLst>
                          <a:latin typeface="楷体" pitchFamily="49" charset="-122"/>
                          <a:ea typeface="楷体" pitchFamily="49" charset="-122"/>
                          <a:cs typeface="+mn-cs"/>
                        </a:rPr>
                        <a:t>艺术表演、招待宴会</a:t>
                      </a:r>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等，活动发生时确认收入。</a:t>
                      </a:r>
                      <a:endParaRPr lang="en-US" altLang="zh-CN"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endParaRPr>
                    </a:p>
                    <a:p>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⑥</a:t>
                      </a:r>
                      <a:r>
                        <a:rPr lang="zh-CN" altLang="en-US" sz="2800" b="0" kern="1200" dirty="0">
                          <a:solidFill>
                            <a:srgbClr val="FF0000"/>
                          </a:solidFill>
                          <a:effectLst>
                            <a:outerShdw blurRad="38100" dist="38100" dir="2700000" algn="tl">
                              <a:srgbClr val="000000">
                                <a:alpha val="43137"/>
                              </a:srgbClr>
                            </a:outerShdw>
                          </a:effectLst>
                          <a:latin typeface="楷体" pitchFamily="49" charset="-122"/>
                          <a:ea typeface="楷体" pitchFamily="49" charset="-122"/>
                          <a:cs typeface="+mn-cs"/>
                        </a:rPr>
                        <a:t>会员费</a:t>
                      </a:r>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，取得会籍时或分期确认收入。</a:t>
                      </a:r>
                      <a:endParaRPr lang="en-US" altLang="zh-CN"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endParaRPr>
                    </a:p>
                    <a:p>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⑦</a:t>
                      </a:r>
                      <a:r>
                        <a:rPr lang="zh-CN" altLang="en-US" sz="2800" b="0" kern="1200" dirty="0">
                          <a:solidFill>
                            <a:srgbClr val="FF0000"/>
                          </a:solidFill>
                          <a:effectLst>
                            <a:outerShdw blurRad="38100" dist="38100" dir="2700000" algn="tl">
                              <a:srgbClr val="000000">
                                <a:alpha val="43137"/>
                              </a:srgbClr>
                            </a:outerShdw>
                          </a:effectLst>
                          <a:latin typeface="楷体" pitchFamily="49" charset="-122"/>
                          <a:ea typeface="楷体" pitchFamily="49" charset="-122"/>
                          <a:cs typeface="+mn-cs"/>
                        </a:rPr>
                        <a:t>特许权费</a:t>
                      </a:r>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，转移、交付资产或提供服务时确认收入。</a:t>
                      </a:r>
                      <a:endParaRPr lang="en-US" altLang="zh-CN"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endParaRPr>
                    </a:p>
                    <a:p>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⑧</a:t>
                      </a:r>
                      <a:r>
                        <a:rPr lang="zh-CN" altLang="en-US" sz="2800" b="0" kern="1200" dirty="0">
                          <a:solidFill>
                            <a:srgbClr val="FF0000"/>
                          </a:solidFill>
                          <a:effectLst>
                            <a:outerShdw blurRad="38100" dist="38100" dir="2700000" algn="tl">
                              <a:srgbClr val="000000">
                                <a:alpha val="43137"/>
                              </a:srgbClr>
                            </a:outerShdw>
                          </a:effectLst>
                          <a:latin typeface="楷体" pitchFamily="49" charset="-122"/>
                          <a:ea typeface="楷体" pitchFamily="49" charset="-122"/>
                          <a:cs typeface="+mn-cs"/>
                        </a:rPr>
                        <a:t>劳务费</a:t>
                      </a:r>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，劳务活动发生时确认收入。</a:t>
                      </a:r>
                      <a:endParaRPr lang="en-US" altLang="zh-CN"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endParaRPr>
                    </a:p>
                    <a:p>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⑨持续时间超过</a:t>
                      </a:r>
                      <a:r>
                        <a:rPr lang="en-US" altLang="zh-CN"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12</a:t>
                      </a:r>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个月的</a:t>
                      </a:r>
                      <a:r>
                        <a:rPr lang="zh-CN" altLang="en-US" sz="2800" b="0" kern="1200" dirty="0">
                          <a:solidFill>
                            <a:srgbClr val="FF0000"/>
                          </a:solidFill>
                          <a:effectLst>
                            <a:outerShdw blurRad="38100" dist="38100" dir="2700000" algn="tl">
                              <a:srgbClr val="000000">
                                <a:alpha val="43137"/>
                              </a:srgbClr>
                            </a:outerShdw>
                          </a:effectLst>
                          <a:latin typeface="楷体" pitchFamily="49" charset="-122"/>
                          <a:ea typeface="楷体" pitchFamily="49" charset="-122"/>
                          <a:cs typeface="+mn-cs"/>
                        </a:rPr>
                        <a:t>长期劳务</a:t>
                      </a:r>
                      <a:r>
                        <a:rPr lang="zh-CN" altLang="en-US" sz="2800" b="0" kern="1200" dirty="0">
                          <a:solidFill>
                            <a:srgbClr val="000000"/>
                          </a:solidFill>
                          <a:effectLst>
                            <a:outerShdw blurRad="38100" dist="38100" dir="2700000" algn="tl">
                              <a:srgbClr val="000000">
                                <a:alpha val="43137"/>
                              </a:srgbClr>
                            </a:outerShdw>
                          </a:effectLst>
                          <a:latin typeface="楷体" pitchFamily="49" charset="-122"/>
                          <a:ea typeface="楷体" pitchFamily="49" charset="-122"/>
                          <a:cs typeface="+mn-cs"/>
                        </a:rPr>
                        <a:t>，按照纳税年度内完工进度或完成的工作量确认</a:t>
                      </a:r>
                    </a:p>
                  </a:txBody>
                  <a:tcPr marL="91438" marR="91438" marT="45702" marB="45702"/>
                </a:tc>
                <a:extLst>
                  <a:ext uri="{0D108BD9-81ED-4DB2-BD59-A6C34878D82A}">
                    <a16:rowId xmlns:a16="http://schemas.microsoft.com/office/drawing/2014/main" val="10001"/>
                  </a:ext>
                </a:extLst>
              </a:tr>
            </a:tbl>
          </a:graphicData>
        </a:graphic>
      </p:graphicFrame>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页脚占位符 1">
            <a:extLst>
              <a:ext uri="{FF2B5EF4-FFF2-40B4-BE49-F238E27FC236}">
                <a16:creationId xmlns:a16="http://schemas.microsoft.com/office/drawing/2014/main" id="{B9007130-040E-4DEF-928A-15FF1A35FF9D}"/>
              </a:ext>
            </a:extLst>
          </p:cNvPr>
          <p:cNvSpPr>
            <a:spLocks noGrp="1"/>
          </p:cNvSpPr>
          <p:nvPr>
            <p:ph type="ftr" sz="quarter" idx="11"/>
          </p:nvPr>
        </p:nvSpPr>
        <p:spPr/>
        <p:txBody>
          <a:bodyPr/>
          <a:lstStyle/>
          <a:p>
            <a:pPr>
              <a:defRPr/>
            </a:pPr>
            <a:r>
              <a:rPr lang="en-US" altLang="zh-CN">
                <a:latin typeface="Arial" pitchFamily="34" charset="0"/>
              </a:rPr>
              <a:t>www.themegallery.com</a:t>
            </a:r>
          </a:p>
        </p:txBody>
      </p:sp>
      <p:graphicFrame>
        <p:nvGraphicFramePr>
          <p:cNvPr id="3" name="表格 2">
            <a:extLst>
              <a:ext uri="{FF2B5EF4-FFF2-40B4-BE49-F238E27FC236}">
                <a16:creationId xmlns:a16="http://schemas.microsoft.com/office/drawing/2014/main" id="{1EE2E377-4EB8-4491-9300-9CC5D58CC0F8}"/>
              </a:ext>
            </a:extLst>
          </p:cNvPr>
          <p:cNvGraphicFramePr>
            <a:graphicFrameLocks noGrp="1"/>
          </p:cNvGraphicFramePr>
          <p:nvPr/>
        </p:nvGraphicFramePr>
        <p:xfrm>
          <a:off x="250825" y="188913"/>
          <a:ext cx="8640763" cy="6605587"/>
        </p:xfrm>
        <a:graphic>
          <a:graphicData uri="http://schemas.openxmlformats.org/drawingml/2006/table">
            <a:tbl>
              <a:tblPr firstRow="1" bandRow="1">
                <a:tableStyleId>{5C22544A-7EE6-4342-B048-85BDC9FD1C3A}</a:tableStyleId>
              </a:tblPr>
              <a:tblGrid>
                <a:gridCol w="1728153">
                  <a:extLst>
                    <a:ext uri="{9D8B030D-6E8A-4147-A177-3AD203B41FA5}">
                      <a16:colId xmlns:a16="http://schemas.microsoft.com/office/drawing/2014/main" val="20000"/>
                    </a:ext>
                  </a:extLst>
                </a:gridCol>
                <a:gridCol w="6912610">
                  <a:extLst>
                    <a:ext uri="{9D8B030D-6E8A-4147-A177-3AD203B41FA5}">
                      <a16:colId xmlns:a16="http://schemas.microsoft.com/office/drawing/2014/main" val="20001"/>
                    </a:ext>
                  </a:extLst>
                </a:gridCol>
              </a:tblGrid>
              <a:tr h="518189">
                <a:tc>
                  <a:txBody>
                    <a:bodyPr/>
                    <a:lstStyle/>
                    <a:p>
                      <a:r>
                        <a:rPr lang="zh-CN" altLang="en-US" sz="2800" b="1" kern="1200" dirty="0">
                          <a:solidFill>
                            <a:schemeClr val="tx1"/>
                          </a:solidFill>
                          <a:latin typeface="楷体" pitchFamily="49" charset="-122"/>
                          <a:ea typeface="楷体" pitchFamily="49" charset="-122"/>
                          <a:cs typeface="+mn-cs"/>
                        </a:rPr>
                        <a:t>收入类型</a:t>
                      </a:r>
                    </a:p>
                  </a:txBody>
                  <a:tcPr marL="91438" marR="91438" marT="45723" marB="45723">
                    <a:solidFill>
                      <a:schemeClr val="accent1">
                        <a:lumMod val="40000"/>
                        <a:lumOff val="60000"/>
                      </a:schemeClr>
                    </a:solidFill>
                  </a:tcPr>
                </a:tc>
                <a:tc>
                  <a:txBody>
                    <a:bodyPr/>
                    <a:lstStyle/>
                    <a:p>
                      <a:r>
                        <a:rPr lang="zh-CN" altLang="en-US" sz="2800" b="1" kern="1200" dirty="0">
                          <a:solidFill>
                            <a:schemeClr val="tx1"/>
                          </a:solidFill>
                          <a:latin typeface="楷体" pitchFamily="49" charset="-122"/>
                          <a:ea typeface="楷体" pitchFamily="49" charset="-122"/>
                          <a:cs typeface="+mn-cs"/>
                        </a:rPr>
                        <a:t>收入确认时间</a:t>
                      </a:r>
                    </a:p>
                  </a:txBody>
                  <a:tcPr marL="91438" marR="91438" marT="45723" marB="45723">
                    <a:solidFill>
                      <a:schemeClr val="accent1">
                        <a:lumMod val="40000"/>
                        <a:lumOff val="60000"/>
                      </a:schemeClr>
                    </a:solidFill>
                  </a:tcPr>
                </a:tc>
                <a:extLst>
                  <a:ext uri="{0D108BD9-81ED-4DB2-BD59-A6C34878D82A}">
                    <a16:rowId xmlns:a16="http://schemas.microsoft.com/office/drawing/2014/main" val="10000"/>
                  </a:ext>
                </a:extLst>
              </a:tr>
              <a:tr h="1798421">
                <a:tc>
                  <a:txBody>
                    <a:bodyPr/>
                    <a:lstStyle/>
                    <a:p>
                      <a:r>
                        <a:rPr lang="zh-CN" altLang="en-US" sz="2800" b="1" kern="1200" dirty="0">
                          <a:solidFill>
                            <a:schemeClr val="tx1"/>
                          </a:solidFill>
                          <a:latin typeface="楷体" pitchFamily="49" charset="-122"/>
                          <a:ea typeface="楷体" pitchFamily="49" charset="-122"/>
                          <a:cs typeface="+mn-cs"/>
                        </a:rPr>
                        <a:t>转让财产收入</a:t>
                      </a:r>
                    </a:p>
                  </a:txBody>
                  <a:tcPr marL="91438" marR="91438" marT="45723" marB="45723"/>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2800" b="1" kern="1200" dirty="0">
                          <a:solidFill>
                            <a:schemeClr val="tx1"/>
                          </a:solidFill>
                          <a:latin typeface="楷体" pitchFamily="49" charset="-122"/>
                          <a:ea typeface="楷体" pitchFamily="49" charset="-122"/>
                          <a:cs typeface="+mn-cs"/>
                        </a:rPr>
                        <a:t>转让固定资产、无形资产、生物资产、股权、债权而取得的收入，应于</a:t>
                      </a:r>
                      <a:r>
                        <a:rPr lang="zh-CN" altLang="en-US" sz="2800" b="1" kern="1200" dirty="0">
                          <a:solidFill>
                            <a:srgbClr val="FF0000"/>
                          </a:solidFill>
                          <a:latin typeface="楷体" pitchFamily="49" charset="-122"/>
                          <a:ea typeface="楷体" pitchFamily="49" charset="-122"/>
                          <a:cs typeface="+mn-cs"/>
                        </a:rPr>
                        <a:t>转让协议生效、且完成所有权变更手续时，</a:t>
                      </a:r>
                      <a:r>
                        <a:rPr lang="zh-CN" altLang="en-US" sz="2800" b="1" kern="1200" dirty="0">
                          <a:solidFill>
                            <a:schemeClr val="tx1"/>
                          </a:solidFill>
                          <a:latin typeface="楷体" pitchFamily="49" charset="-122"/>
                          <a:ea typeface="楷体" pitchFamily="49" charset="-122"/>
                          <a:cs typeface="+mn-cs"/>
                        </a:rPr>
                        <a:t>确认收入</a:t>
                      </a:r>
                    </a:p>
                    <a:p>
                      <a:pPr marL="0" marR="0" lvl="2" indent="0" algn="l" defTabSz="914400" rtl="0" eaLnBrk="1" fontAlgn="auto" latinLnBrk="0" hangingPunct="1">
                        <a:lnSpc>
                          <a:spcPct val="100000"/>
                        </a:lnSpc>
                        <a:spcBef>
                          <a:spcPts val="0"/>
                        </a:spcBef>
                        <a:spcAft>
                          <a:spcPts val="0"/>
                        </a:spcAft>
                        <a:buClrTx/>
                        <a:buSzTx/>
                        <a:buFontTx/>
                        <a:buNone/>
                        <a:tabLst/>
                        <a:defRPr/>
                      </a:pPr>
                      <a:endParaRPr lang="zh-CN" altLang="en-US" sz="2800" b="1" kern="1200" dirty="0">
                        <a:solidFill>
                          <a:schemeClr val="tx1"/>
                        </a:solidFill>
                        <a:latin typeface="楷体" pitchFamily="49" charset="-122"/>
                        <a:ea typeface="楷体" pitchFamily="49" charset="-122"/>
                        <a:cs typeface="+mn-cs"/>
                      </a:endParaRPr>
                    </a:p>
                  </a:txBody>
                  <a:tcPr marL="91438" marR="91438" marT="45723" marB="45723"/>
                </a:tc>
                <a:extLst>
                  <a:ext uri="{0D108BD9-81ED-4DB2-BD59-A6C34878D82A}">
                    <a16:rowId xmlns:a16="http://schemas.microsoft.com/office/drawing/2014/main" val="10001"/>
                  </a:ext>
                </a:extLst>
              </a:tr>
              <a:tr h="2782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b="1" kern="1200" dirty="0">
                          <a:solidFill>
                            <a:schemeClr val="tx1"/>
                          </a:solidFill>
                          <a:latin typeface="楷体" pitchFamily="49" charset="-122"/>
                          <a:ea typeface="楷体" pitchFamily="49" charset="-122"/>
                          <a:cs typeface="+mn-cs"/>
                        </a:rPr>
                        <a:t>股息、红利等权益性投资收益</a:t>
                      </a:r>
                    </a:p>
                    <a:p>
                      <a:endParaRPr lang="zh-CN" altLang="en-US" sz="2800" b="1" kern="1200" dirty="0">
                        <a:solidFill>
                          <a:schemeClr val="tx1"/>
                        </a:solidFill>
                        <a:latin typeface="楷体" pitchFamily="49" charset="-122"/>
                        <a:ea typeface="楷体" pitchFamily="49" charset="-122"/>
                        <a:cs typeface="+mn-cs"/>
                      </a:endParaRPr>
                    </a:p>
                  </a:txBody>
                  <a:tcPr marL="91438" marR="91438" marT="45723" marB="45723"/>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2800" b="1" kern="1200" dirty="0">
                          <a:solidFill>
                            <a:schemeClr val="tx1"/>
                          </a:solidFill>
                          <a:latin typeface="楷体" pitchFamily="49" charset="-122"/>
                          <a:ea typeface="楷体" pitchFamily="49" charset="-122"/>
                          <a:cs typeface="+mn-cs"/>
                        </a:rPr>
                        <a:t>①除另有规定外，按照</a:t>
                      </a:r>
                      <a:r>
                        <a:rPr lang="zh-CN" altLang="en-US" sz="2800" b="1" kern="1200" dirty="0">
                          <a:solidFill>
                            <a:srgbClr val="FF0000"/>
                          </a:solidFill>
                          <a:latin typeface="楷体" pitchFamily="49" charset="-122"/>
                          <a:ea typeface="楷体" pitchFamily="49" charset="-122"/>
                          <a:cs typeface="+mn-cs"/>
                        </a:rPr>
                        <a:t>被投资方作出利润分配决定的日期</a:t>
                      </a:r>
                      <a:r>
                        <a:rPr lang="zh-CN" altLang="en-US" sz="2800" b="1" kern="1200" dirty="0">
                          <a:solidFill>
                            <a:schemeClr val="tx1"/>
                          </a:solidFill>
                          <a:latin typeface="楷体" pitchFamily="49" charset="-122"/>
                          <a:ea typeface="楷体" pitchFamily="49" charset="-122"/>
                          <a:cs typeface="+mn-cs"/>
                        </a:rPr>
                        <a:t>确认收入的实现</a:t>
                      </a: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2800" b="1" kern="1200" dirty="0">
                          <a:solidFill>
                            <a:schemeClr val="tx1"/>
                          </a:solidFill>
                          <a:latin typeface="楷体" pitchFamily="49" charset="-122"/>
                          <a:ea typeface="楷体" pitchFamily="49" charset="-122"/>
                          <a:cs typeface="+mn-cs"/>
                        </a:rPr>
                        <a:t>②被投资企业将股权溢价所形成的</a:t>
                      </a:r>
                      <a:r>
                        <a:rPr lang="zh-CN" altLang="en-US" sz="2800" b="1" kern="1200" dirty="0">
                          <a:solidFill>
                            <a:srgbClr val="FF0000"/>
                          </a:solidFill>
                          <a:latin typeface="楷体" pitchFamily="49" charset="-122"/>
                          <a:ea typeface="楷体" pitchFamily="49" charset="-122"/>
                          <a:cs typeface="+mn-cs"/>
                        </a:rPr>
                        <a:t>资本公积转成股本</a:t>
                      </a:r>
                      <a:r>
                        <a:rPr lang="zh-CN" altLang="en-US" sz="2800" b="1" kern="1200" dirty="0">
                          <a:solidFill>
                            <a:schemeClr val="tx1"/>
                          </a:solidFill>
                          <a:latin typeface="楷体" pitchFamily="49" charset="-122"/>
                          <a:ea typeface="楷体" pitchFamily="49" charset="-122"/>
                          <a:cs typeface="+mn-cs"/>
                        </a:rPr>
                        <a:t>的，不作为投资方企业的股息、红利收入，投资方企业也不得增加该项长期投资的计税基础</a:t>
                      </a:r>
                    </a:p>
                  </a:txBody>
                  <a:tcPr marL="91438" marR="91438" marT="45723" marB="45723"/>
                </a:tc>
                <a:extLst>
                  <a:ext uri="{0D108BD9-81ED-4DB2-BD59-A6C34878D82A}">
                    <a16:rowId xmlns:a16="http://schemas.microsoft.com/office/drawing/2014/main" val="10002"/>
                  </a:ext>
                </a:extLst>
              </a:tr>
              <a:tr h="1506731">
                <a:tc>
                  <a:txBody>
                    <a:bodyPr/>
                    <a:lstStyle/>
                    <a:p>
                      <a:r>
                        <a:rPr lang="zh-CN" altLang="en-US" sz="2800" b="1" kern="1200" dirty="0">
                          <a:solidFill>
                            <a:schemeClr val="tx1"/>
                          </a:solidFill>
                          <a:latin typeface="楷体" pitchFamily="49" charset="-122"/>
                          <a:ea typeface="楷体" pitchFamily="49" charset="-122"/>
                          <a:cs typeface="+mn-cs"/>
                        </a:rPr>
                        <a:t>利息收入</a:t>
                      </a:r>
                    </a:p>
                  </a:txBody>
                  <a:tcPr marL="91438" marR="91438" marT="45723" marB="45723"/>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2800" b="1" kern="1200" dirty="0">
                          <a:solidFill>
                            <a:schemeClr val="tx1"/>
                          </a:solidFill>
                          <a:latin typeface="楷体" pitchFamily="49" charset="-122"/>
                          <a:ea typeface="楷体" pitchFamily="49" charset="-122"/>
                          <a:cs typeface="+mn-cs"/>
                        </a:rPr>
                        <a:t>按照合同约定的</a:t>
                      </a:r>
                      <a:r>
                        <a:rPr lang="zh-CN" altLang="en-US" sz="2800" b="1" kern="1200" dirty="0">
                          <a:solidFill>
                            <a:srgbClr val="FF0000"/>
                          </a:solidFill>
                          <a:latin typeface="楷体" pitchFamily="49" charset="-122"/>
                          <a:ea typeface="楷体" pitchFamily="49" charset="-122"/>
                          <a:cs typeface="+mn-cs"/>
                        </a:rPr>
                        <a:t>债务人应付利息日期</a:t>
                      </a:r>
                      <a:r>
                        <a:rPr lang="zh-CN" altLang="en-US" sz="2800" b="1" kern="1200" dirty="0">
                          <a:solidFill>
                            <a:schemeClr val="tx1"/>
                          </a:solidFill>
                          <a:latin typeface="楷体" pitchFamily="49" charset="-122"/>
                          <a:ea typeface="楷体" pitchFamily="49" charset="-122"/>
                          <a:cs typeface="+mn-cs"/>
                        </a:rPr>
                        <a:t>确认收入的实现</a:t>
                      </a:r>
                    </a:p>
                  </a:txBody>
                  <a:tcPr marL="91438" marR="91438" marT="45723" marB="45723"/>
                </a:tc>
                <a:extLst>
                  <a:ext uri="{0D108BD9-81ED-4DB2-BD59-A6C34878D82A}">
                    <a16:rowId xmlns:a16="http://schemas.microsoft.com/office/drawing/2014/main" val="10003"/>
                  </a:ext>
                </a:extLst>
              </a:tr>
            </a:tbl>
          </a:graphicData>
        </a:graphic>
      </p:graphicFrame>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E4BDC831-9E9D-4825-BCC6-EB79E7AAEC2B}"/>
              </a:ext>
            </a:extLst>
          </p:cNvPr>
          <p:cNvSpPr>
            <a:spLocks noGrp="1"/>
          </p:cNvSpPr>
          <p:nvPr>
            <p:ph type="body" idx="4294967295"/>
          </p:nvPr>
        </p:nvSpPr>
        <p:spPr>
          <a:xfrm>
            <a:off x="250825" y="765175"/>
            <a:ext cx="8229600" cy="5592763"/>
          </a:xfrm>
        </p:spPr>
        <p:txBody>
          <a:bodyPr/>
          <a:lstStyle/>
          <a:p>
            <a:pPr eaLnBrk="1" hangingPunct="1">
              <a:defRPr/>
            </a:pPr>
            <a:r>
              <a:rPr lang="zh-CN" altLang="en-US" b="1" dirty="0">
                <a:solidFill>
                  <a:schemeClr val="folHlink"/>
                </a:solidFill>
                <a:latin typeface="+mn-ea"/>
              </a:rPr>
              <a:t>（二）间接计算法</a:t>
            </a:r>
            <a:endParaRPr lang="en-US" altLang="zh-CN" b="1" dirty="0">
              <a:solidFill>
                <a:schemeClr val="folHlink"/>
              </a:solidFill>
              <a:latin typeface="+mn-ea"/>
            </a:endParaRPr>
          </a:p>
          <a:p>
            <a:pPr eaLnBrk="1" hangingPunct="1">
              <a:defRPr/>
            </a:pPr>
            <a:r>
              <a:rPr lang="zh-CN" altLang="en-US" b="1" dirty="0"/>
              <a:t>应纳税所得≠利润总额</a:t>
            </a:r>
          </a:p>
          <a:p>
            <a:pPr marL="0" indent="0" eaLnBrk="1" hangingPunct="1">
              <a:buFont typeface="Wingdings 2" panose="05020102010507070707" pitchFamily="18" charset="2"/>
              <a:buNone/>
              <a:defRPr/>
            </a:pPr>
            <a:endParaRPr lang="zh-CN" altLang="en-US" sz="2800" b="1" dirty="0">
              <a:latin typeface="宋体" pitchFamily="2" charset="-122"/>
              <a:ea typeface="楷体_GB2312" pitchFamily="1" charset="-122"/>
            </a:endParaRPr>
          </a:p>
        </p:txBody>
      </p:sp>
      <p:sp>
        <p:nvSpPr>
          <p:cNvPr id="6147" name="AutoShape 4">
            <a:extLst>
              <a:ext uri="{FF2B5EF4-FFF2-40B4-BE49-F238E27FC236}">
                <a16:creationId xmlns:a16="http://schemas.microsoft.com/office/drawing/2014/main" id="{D1B2EA35-A8EE-4937-AFE5-A7C31E8862D6}"/>
              </a:ext>
            </a:extLst>
          </p:cNvPr>
          <p:cNvSpPr>
            <a:spLocks noChangeArrowheads="1"/>
          </p:cNvSpPr>
          <p:nvPr/>
        </p:nvSpPr>
        <p:spPr bwMode="auto">
          <a:xfrm>
            <a:off x="5508625" y="4149725"/>
            <a:ext cx="2808288" cy="2233613"/>
          </a:xfrm>
          <a:prstGeom prst="cloudCallout">
            <a:avLst>
              <a:gd name="adj1" fmla="val -87593"/>
              <a:gd name="adj2" fmla="val -79069"/>
            </a:avLst>
          </a:prstGeom>
          <a:solidFill>
            <a:schemeClr val="accent1"/>
          </a:soli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r>
              <a:rPr lang="zh-CN" altLang="en-US" sz="2400" b="1" i="1"/>
              <a:t>问题：利润总额如何计算？</a:t>
            </a:r>
            <a:r>
              <a:rPr lang="en-US" altLang="zh-CN" sz="2400" b="1" i="1"/>
              <a:t>——</a:t>
            </a:r>
            <a:r>
              <a:rPr lang="zh-CN" altLang="en-US" sz="2400" b="1" i="1">
                <a:solidFill>
                  <a:srgbClr val="FF0000"/>
                </a:solidFill>
              </a:rPr>
              <a:t>会计基础知识</a:t>
            </a:r>
          </a:p>
        </p:txBody>
      </p:sp>
      <p:pic>
        <p:nvPicPr>
          <p:cNvPr id="6148" name="Picture 4">
            <a:extLst>
              <a:ext uri="{FF2B5EF4-FFF2-40B4-BE49-F238E27FC236}">
                <a16:creationId xmlns:a16="http://schemas.microsoft.com/office/drawing/2014/main" id="{F6B0B555-C3D3-4CE8-A6EE-EB09EDA67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1917700"/>
            <a:ext cx="49577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页脚占位符 1">
            <a:extLst>
              <a:ext uri="{FF2B5EF4-FFF2-40B4-BE49-F238E27FC236}">
                <a16:creationId xmlns:a16="http://schemas.microsoft.com/office/drawing/2014/main" id="{57513F13-A1AD-47BB-8E9E-BF186F650877}"/>
              </a:ext>
            </a:extLst>
          </p:cNvPr>
          <p:cNvSpPr>
            <a:spLocks noGrp="1"/>
          </p:cNvSpPr>
          <p:nvPr>
            <p:ph type="ftr" sz="quarter" idx="11"/>
          </p:nvPr>
        </p:nvSpPr>
        <p:spPr/>
        <p:txBody>
          <a:bodyPr/>
          <a:lstStyle/>
          <a:p>
            <a:pPr>
              <a:defRPr/>
            </a:pPr>
            <a:r>
              <a:rPr lang="en-US" altLang="zh-CN">
                <a:latin typeface="Arial" pitchFamily="34" charset="0"/>
              </a:rPr>
              <a:t>www.themegallery.com</a:t>
            </a:r>
          </a:p>
        </p:txBody>
      </p:sp>
      <p:graphicFrame>
        <p:nvGraphicFramePr>
          <p:cNvPr id="3" name="表格 2">
            <a:extLst>
              <a:ext uri="{FF2B5EF4-FFF2-40B4-BE49-F238E27FC236}">
                <a16:creationId xmlns:a16="http://schemas.microsoft.com/office/drawing/2014/main" id="{0A66F375-0E88-4025-8ACE-8B8340C1FF0D}"/>
              </a:ext>
            </a:extLst>
          </p:cNvPr>
          <p:cNvGraphicFramePr>
            <a:graphicFrameLocks noGrp="1"/>
          </p:cNvGraphicFramePr>
          <p:nvPr/>
        </p:nvGraphicFramePr>
        <p:xfrm>
          <a:off x="250825" y="188913"/>
          <a:ext cx="8640763" cy="5599112"/>
        </p:xfrm>
        <a:graphic>
          <a:graphicData uri="http://schemas.openxmlformats.org/drawingml/2006/table">
            <a:tbl>
              <a:tblPr firstRow="1" bandRow="1">
                <a:tableStyleId>{5C22544A-7EE6-4342-B048-85BDC9FD1C3A}</a:tableStyleId>
              </a:tblPr>
              <a:tblGrid>
                <a:gridCol w="1728153">
                  <a:extLst>
                    <a:ext uri="{9D8B030D-6E8A-4147-A177-3AD203B41FA5}">
                      <a16:colId xmlns:a16="http://schemas.microsoft.com/office/drawing/2014/main" val="20000"/>
                    </a:ext>
                  </a:extLst>
                </a:gridCol>
                <a:gridCol w="6912610">
                  <a:extLst>
                    <a:ext uri="{9D8B030D-6E8A-4147-A177-3AD203B41FA5}">
                      <a16:colId xmlns:a16="http://schemas.microsoft.com/office/drawing/2014/main" val="20001"/>
                    </a:ext>
                  </a:extLst>
                </a:gridCol>
              </a:tblGrid>
              <a:tr h="518142">
                <a:tc>
                  <a:txBody>
                    <a:bodyPr/>
                    <a:lstStyle/>
                    <a:p>
                      <a:r>
                        <a:rPr lang="zh-CN" altLang="en-US" sz="2800" b="1" kern="1200" dirty="0">
                          <a:solidFill>
                            <a:schemeClr val="tx1"/>
                          </a:solidFill>
                          <a:latin typeface="楷体" pitchFamily="49" charset="-122"/>
                          <a:ea typeface="楷体" pitchFamily="49" charset="-122"/>
                          <a:cs typeface="+mn-cs"/>
                        </a:rPr>
                        <a:t>收入类型</a:t>
                      </a:r>
                    </a:p>
                  </a:txBody>
                  <a:tcPr marL="91438" marR="91438" marT="45711" marB="45711">
                    <a:solidFill>
                      <a:schemeClr val="accent1">
                        <a:lumMod val="40000"/>
                        <a:lumOff val="60000"/>
                      </a:schemeClr>
                    </a:solidFill>
                  </a:tcPr>
                </a:tc>
                <a:tc>
                  <a:txBody>
                    <a:bodyPr/>
                    <a:lstStyle/>
                    <a:p>
                      <a:r>
                        <a:rPr lang="zh-CN" altLang="en-US" sz="2800" b="1" kern="1200" dirty="0">
                          <a:solidFill>
                            <a:schemeClr val="tx1"/>
                          </a:solidFill>
                          <a:latin typeface="楷体" pitchFamily="49" charset="-122"/>
                          <a:ea typeface="楷体" pitchFamily="49" charset="-122"/>
                          <a:cs typeface="+mn-cs"/>
                        </a:rPr>
                        <a:t>收入确认时间</a:t>
                      </a:r>
                    </a:p>
                  </a:txBody>
                  <a:tcPr marL="91438" marR="91438" marT="45711" marB="45711">
                    <a:solidFill>
                      <a:schemeClr val="accent1">
                        <a:lumMod val="40000"/>
                        <a:lumOff val="60000"/>
                      </a:schemeClr>
                    </a:solidFill>
                  </a:tcPr>
                </a:tc>
                <a:extLst>
                  <a:ext uri="{0D108BD9-81ED-4DB2-BD59-A6C34878D82A}">
                    <a16:rowId xmlns:a16="http://schemas.microsoft.com/office/drawing/2014/main" val="10000"/>
                  </a:ext>
                </a:extLst>
              </a:tr>
              <a:tr h="2651740">
                <a:tc>
                  <a:txBody>
                    <a:bodyPr/>
                    <a:lstStyle/>
                    <a:p>
                      <a:r>
                        <a:rPr lang="zh-CN" altLang="en-US" sz="2800" b="1" kern="1200" dirty="0">
                          <a:solidFill>
                            <a:schemeClr val="tx1"/>
                          </a:solidFill>
                          <a:latin typeface="楷体" pitchFamily="49" charset="-122"/>
                          <a:ea typeface="楷体" pitchFamily="49" charset="-122"/>
                          <a:cs typeface="+mn-cs"/>
                        </a:rPr>
                        <a:t>租金收入</a:t>
                      </a:r>
                    </a:p>
                  </a:txBody>
                  <a:tcPr marL="91438" marR="91438" marT="45711" marB="45711"/>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2800" b="1" kern="1200" dirty="0">
                          <a:solidFill>
                            <a:schemeClr val="tx1"/>
                          </a:solidFill>
                          <a:latin typeface="楷体" pitchFamily="49" charset="-122"/>
                          <a:ea typeface="楷体" pitchFamily="49" charset="-122"/>
                          <a:cs typeface="+mn-cs"/>
                        </a:rPr>
                        <a:t>①按照</a:t>
                      </a:r>
                      <a:r>
                        <a:rPr lang="zh-CN" altLang="en-US" sz="2800" b="1" kern="1200" dirty="0">
                          <a:solidFill>
                            <a:srgbClr val="FF0000"/>
                          </a:solidFill>
                          <a:latin typeface="楷体" pitchFamily="49" charset="-122"/>
                          <a:ea typeface="楷体" pitchFamily="49" charset="-122"/>
                          <a:cs typeface="+mn-cs"/>
                        </a:rPr>
                        <a:t>合同约定</a:t>
                      </a:r>
                      <a:r>
                        <a:rPr lang="zh-CN" altLang="en-US" sz="2800" b="1" kern="1200" dirty="0">
                          <a:solidFill>
                            <a:schemeClr val="tx1"/>
                          </a:solidFill>
                          <a:latin typeface="楷体" pitchFamily="49" charset="-122"/>
                          <a:ea typeface="楷体" pitchFamily="49" charset="-122"/>
                          <a:cs typeface="+mn-cs"/>
                        </a:rPr>
                        <a:t>承租人应付租金的日期确认收入</a:t>
                      </a:r>
                      <a:endParaRPr lang="en-US" altLang="zh-CN" sz="2800" b="1" kern="1200" dirty="0">
                        <a:solidFill>
                          <a:schemeClr val="tx1"/>
                        </a:solidFill>
                        <a:latin typeface="楷体" pitchFamily="49" charset="-122"/>
                        <a:ea typeface="楷体" pitchFamily="49" charset="-122"/>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2800" b="1" kern="1200" dirty="0">
                          <a:solidFill>
                            <a:schemeClr val="tx1"/>
                          </a:solidFill>
                          <a:latin typeface="楷体" pitchFamily="49" charset="-122"/>
                          <a:ea typeface="楷体" pitchFamily="49" charset="-122"/>
                          <a:cs typeface="+mn-cs"/>
                        </a:rPr>
                        <a:t>②如果</a:t>
                      </a:r>
                      <a:r>
                        <a:rPr lang="zh-CN" altLang="en-US" sz="2800" b="1" kern="1200" dirty="0">
                          <a:solidFill>
                            <a:srgbClr val="FF0000"/>
                          </a:solidFill>
                          <a:latin typeface="楷体" pitchFamily="49" charset="-122"/>
                          <a:ea typeface="楷体" pitchFamily="49" charset="-122"/>
                          <a:cs typeface="+mn-cs"/>
                        </a:rPr>
                        <a:t>交易合同或协议</a:t>
                      </a:r>
                      <a:r>
                        <a:rPr lang="zh-CN" altLang="en-US" sz="2800" b="1" kern="1200" dirty="0">
                          <a:solidFill>
                            <a:schemeClr val="tx1"/>
                          </a:solidFill>
                          <a:latin typeface="楷体" pitchFamily="49" charset="-122"/>
                          <a:ea typeface="楷体" pitchFamily="49" charset="-122"/>
                          <a:cs typeface="+mn-cs"/>
                        </a:rPr>
                        <a:t>中规定租赁期限跨年度，且租金提前一次性支付，按照收入与费用配比的原则分期确认收入</a:t>
                      </a:r>
                    </a:p>
                    <a:p>
                      <a:pPr marL="0" marR="0" lvl="2" indent="0" algn="l" defTabSz="914400" rtl="0" eaLnBrk="1" fontAlgn="auto" latinLnBrk="0" hangingPunct="1">
                        <a:lnSpc>
                          <a:spcPct val="100000"/>
                        </a:lnSpc>
                        <a:spcBef>
                          <a:spcPts val="0"/>
                        </a:spcBef>
                        <a:spcAft>
                          <a:spcPts val="0"/>
                        </a:spcAft>
                        <a:buClrTx/>
                        <a:buSzTx/>
                        <a:buFontTx/>
                        <a:buNone/>
                        <a:tabLst/>
                        <a:defRPr/>
                      </a:pPr>
                      <a:endParaRPr lang="zh-CN" altLang="en-US" sz="2800" b="1" kern="1200" dirty="0">
                        <a:solidFill>
                          <a:schemeClr val="tx1"/>
                        </a:solidFill>
                        <a:latin typeface="楷体" pitchFamily="49" charset="-122"/>
                        <a:ea typeface="楷体" pitchFamily="49" charset="-122"/>
                        <a:cs typeface="+mn-cs"/>
                      </a:endParaRPr>
                    </a:p>
                  </a:txBody>
                  <a:tcPr marL="91438" marR="91438" marT="45711" marB="45711"/>
                </a:tc>
                <a:extLst>
                  <a:ext uri="{0D108BD9-81ED-4DB2-BD59-A6C34878D82A}">
                    <a16:rowId xmlns:a16="http://schemas.microsoft.com/office/drawing/2014/main" val="10001"/>
                  </a:ext>
                </a:extLst>
              </a:tr>
              <a:tr h="1051846">
                <a:tc>
                  <a:txBody>
                    <a:bodyPr/>
                    <a:lstStyle/>
                    <a:p>
                      <a:r>
                        <a:rPr lang="zh-CN" altLang="en-US" sz="2800" b="1" kern="1200" dirty="0">
                          <a:solidFill>
                            <a:schemeClr val="tx1"/>
                          </a:solidFill>
                          <a:latin typeface="楷体" pitchFamily="49" charset="-122"/>
                          <a:ea typeface="楷体" pitchFamily="49" charset="-122"/>
                          <a:cs typeface="+mn-cs"/>
                        </a:rPr>
                        <a:t>特许权使用费</a:t>
                      </a:r>
                    </a:p>
                  </a:txBody>
                  <a:tcPr marL="91438" marR="91438" marT="45711" marB="45711"/>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2800" b="1" kern="1200" dirty="0">
                          <a:solidFill>
                            <a:schemeClr val="tx1"/>
                          </a:solidFill>
                          <a:latin typeface="楷体" pitchFamily="49" charset="-122"/>
                          <a:ea typeface="楷体" pitchFamily="49" charset="-122"/>
                          <a:cs typeface="+mn-cs"/>
                        </a:rPr>
                        <a:t>按照</a:t>
                      </a:r>
                      <a:r>
                        <a:rPr lang="zh-CN" altLang="en-US" sz="2800" b="1" kern="1200" dirty="0">
                          <a:solidFill>
                            <a:srgbClr val="FF0000"/>
                          </a:solidFill>
                          <a:latin typeface="楷体" pitchFamily="49" charset="-122"/>
                          <a:ea typeface="楷体" pitchFamily="49" charset="-122"/>
                          <a:cs typeface="+mn-cs"/>
                        </a:rPr>
                        <a:t>合同约定</a:t>
                      </a:r>
                      <a:r>
                        <a:rPr lang="zh-CN" altLang="en-US" sz="2800" b="1" kern="1200" dirty="0">
                          <a:solidFill>
                            <a:schemeClr val="tx1"/>
                          </a:solidFill>
                          <a:latin typeface="楷体" pitchFamily="49" charset="-122"/>
                          <a:ea typeface="楷体" pitchFamily="49" charset="-122"/>
                          <a:cs typeface="+mn-cs"/>
                        </a:rPr>
                        <a:t>的特许权使用应付特许权使用费的日期确认收入</a:t>
                      </a:r>
                    </a:p>
                  </a:txBody>
                  <a:tcPr marL="91438" marR="91438" marT="45711" marB="45711"/>
                </a:tc>
                <a:extLst>
                  <a:ext uri="{0D108BD9-81ED-4DB2-BD59-A6C34878D82A}">
                    <a16:rowId xmlns:a16="http://schemas.microsoft.com/office/drawing/2014/main" val="10002"/>
                  </a:ext>
                </a:extLst>
              </a:tr>
              <a:tr h="1377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b="1" kern="1200" dirty="0">
                          <a:solidFill>
                            <a:schemeClr val="tx1"/>
                          </a:solidFill>
                          <a:latin typeface="楷体" pitchFamily="49" charset="-122"/>
                          <a:ea typeface="楷体" pitchFamily="49" charset="-122"/>
                          <a:cs typeface="+mn-cs"/>
                        </a:rPr>
                        <a:t>接受捐赠收入</a:t>
                      </a:r>
                    </a:p>
                    <a:p>
                      <a:endParaRPr lang="zh-CN" altLang="en-US" sz="2800" b="1" kern="1200" dirty="0">
                        <a:solidFill>
                          <a:schemeClr val="tx1"/>
                        </a:solidFill>
                        <a:latin typeface="楷体" pitchFamily="49" charset="-122"/>
                        <a:ea typeface="楷体" pitchFamily="49" charset="-122"/>
                        <a:cs typeface="+mn-cs"/>
                      </a:endParaRPr>
                    </a:p>
                  </a:txBody>
                  <a:tcPr marL="91438" marR="91438" marT="45711" marB="45711"/>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2800" b="1" kern="1200" dirty="0">
                          <a:solidFill>
                            <a:schemeClr val="tx1"/>
                          </a:solidFill>
                          <a:latin typeface="楷体" pitchFamily="49" charset="-122"/>
                          <a:ea typeface="楷体" pitchFamily="49" charset="-122"/>
                          <a:cs typeface="+mn-cs"/>
                        </a:rPr>
                        <a:t>在</a:t>
                      </a:r>
                      <a:r>
                        <a:rPr lang="zh-CN" altLang="en-US" sz="2800" b="1" kern="1200" dirty="0">
                          <a:solidFill>
                            <a:srgbClr val="FF0000"/>
                          </a:solidFill>
                          <a:latin typeface="楷体" pitchFamily="49" charset="-122"/>
                          <a:ea typeface="楷体" pitchFamily="49" charset="-122"/>
                          <a:cs typeface="+mn-cs"/>
                        </a:rPr>
                        <a:t>实际收到</a:t>
                      </a:r>
                      <a:r>
                        <a:rPr lang="zh-CN" altLang="en-US" sz="2800" b="1" kern="1200" dirty="0">
                          <a:solidFill>
                            <a:schemeClr val="tx1"/>
                          </a:solidFill>
                          <a:latin typeface="楷体" pitchFamily="49" charset="-122"/>
                          <a:ea typeface="楷体" pitchFamily="49" charset="-122"/>
                          <a:cs typeface="+mn-cs"/>
                        </a:rPr>
                        <a:t>捐赠资产的日期确认</a:t>
                      </a:r>
                    </a:p>
                    <a:p>
                      <a:pPr marL="0" marR="0" lvl="2" indent="0" algn="l" defTabSz="914400" rtl="0" eaLnBrk="1" fontAlgn="auto" latinLnBrk="0" hangingPunct="1">
                        <a:lnSpc>
                          <a:spcPct val="100000"/>
                        </a:lnSpc>
                        <a:spcBef>
                          <a:spcPts val="0"/>
                        </a:spcBef>
                        <a:spcAft>
                          <a:spcPts val="0"/>
                        </a:spcAft>
                        <a:buClrTx/>
                        <a:buSzTx/>
                        <a:buFontTx/>
                        <a:buNone/>
                        <a:tabLst/>
                        <a:defRPr/>
                      </a:pPr>
                      <a:endParaRPr lang="zh-CN" altLang="en-US" sz="2800" b="1" kern="1200" dirty="0">
                        <a:solidFill>
                          <a:schemeClr val="tx1"/>
                        </a:solidFill>
                        <a:latin typeface="楷体" pitchFamily="49" charset="-122"/>
                        <a:ea typeface="楷体" pitchFamily="49" charset="-122"/>
                        <a:cs typeface="+mn-cs"/>
                      </a:endParaRPr>
                    </a:p>
                  </a:txBody>
                  <a:tcPr marL="91438" marR="91438" marT="45711" marB="45711"/>
                </a:tc>
                <a:extLst>
                  <a:ext uri="{0D108BD9-81ED-4DB2-BD59-A6C34878D82A}">
                    <a16:rowId xmlns:a16="http://schemas.microsoft.com/office/drawing/2014/main" val="10003"/>
                  </a:ext>
                </a:extLst>
              </a:tr>
            </a:tbl>
          </a:graphicData>
        </a:graphic>
      </p:graphicFrame>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C087B8-1DD1-492D-BF4B-2B6BB577D5DB}"/>
              </a:ext>
            </a:extLst>
          </p:cNvPr>
          <p:cNvSpPr>
            <a:spLocks noGrp="1"/>
          </p:cNvSpPr>
          <p:nvPr>
            <p:ph type="title"/>
          </p:nvPr>
        </p:nvSpPr>
        <p:spPr>
          <a:xfrm>
            <a:off x="539750" y="404813"/>
            <a:ext cx="777875" cy="4932362"/>
          </a:xfrm>
        </p:spPr>
        <p:txBody>
          <a:bodyPr/>
          <a:lstStyle/>
          <a:p>
            <a:pPr>
              <a:defRPr/>
            </a:pPr>
            <a:r>
              <a:rPr lang="zh-CN" altLang="en-US">
                <a:solidFill>
                  <a:srgbClr val="FF0000"/>
                </a:solidFill>
                <a:effectLst>
                  <a:outerShdw blurRad="38100" dist="38100" dir="2700000" algn="tl">
                    <a:srgbClr val="C0C0C0"/>
                  </a:outerShdw>
                </a:effectLst>
                <a:ea typeface="宋体" pitchFamily="2" charset="-122"/>
              </a:rPr>
              <a:t>特殊销售收入的确认</a:t>
            </a:r>
          </a:p>
        </p:txBody>
      </p:sp>
      <p:sp>
        <p:nvSpPr>
          <p:cNvPr id="70659" name="页脚占位符 3">
            <a:extLst>
              <a:ext uri="{FF2B5EF4-FFF2-40B4-BE49-F238E27FC236}">
                <a16:creationId xmlns:a16="http://schemas.microsoft.com/office/drawing/2014/main" id="{F1856743-BAB5-40D1-AD5B-D4243AD2ABFA}"/>
              </a:ext>
            </a:extLst>
          </p:cNvPr>
          <p:cNvSpPr>
            <a:spLocks noGrp="1"/>
          </p:cNvSpPr>
          <p:nvPr>
            <p:ph type="ftr" sz="quarter" idx="11"/>
          </p:nvPr>
        </p:nvSpPr>
        <p:spPr/>
        <p:txBody>
          <a:bodyPr/>
          <a:lstStyle/>
          <a:p>
            <a:pPr>
              <a:defRPr/>
            </a:pPr>
            <a:r>
              <a:rPr lang="en-US" altLang="zh-CN">
                <a:latin typeface="Arial" pitchFamily="34" charset="0"/>
              </a:rPr>
              <a:t>www.themegallery.com</a:t>
            </a:r>
          </a:p>
        </p:txBody>
      </p:sp>
      <p:graphicFrame>
        <p:nvGraphicFramePr>
          <p:cNvPr id="6" name="表格 5">
            <a:extLst>
              <a:ext uri="{FF2B5EF4-FFF2-40B4-BE49-F238E27FC236}">
                <a16:creationId xmlns:a16="http://schemas.microsoft.com/office/drawing/2014/main" id="{F424CBC5-3569-41C6-A596-166601B5D245}"/>
              </a:ext>
            </a:extLst>
          </p:cNvPr>
          <p:cNvGraphicFramePr>
            <a:graphicFrameLocks noGrp="1"/>
          </p:cNvGraphicFramePr>
          <p:nvPr/>
        </p:nvGraphicFramePr>
        <p:xfrm>
          <a:off x="1403350" y="0"/>
          <a:ext cx="7740650" cy="6559550"/>
        </p:xfrm>
        <a:graphic>
          <a:graphicData uri="http://schemas.openxmlformats.org/drawingml/2006/table">
            <a:tbl>
              <a:tblPr/>
              <a:tblGrid>
                <a:gridCol w="1512888">
                  <a:extLst>
                    <a:ext uri="{9D8B030D-6E8A-4147-A177-3AD203B41FA5}">
                      <a16:colId xmlns:a16="http://schemas.microsoft.com/office/drawing/2014/main" val="20000"/>
                    </a:ext>
                  </a:extLst>
                </a:gridCol>
                <a:gridCol w="6227762">
                  <a:extLst>
                    <a:ext uri="{9D8B030D-6E8A-4147-A177-3AD203B41FA5}">
                      <a16:colId xmlns:a16="http://schemas.microsoft.com/office/drawing/2014/main" val="20001"/>
                    </a:ext>
                  </a:extLst>
                </a:gridCol>
              </a:tblGrid>
              <a:tr h="371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rgbClr val="FFFFFF"/>
                          </a:solidFill>
                          <a:effectLst/>
                          <a:latin typeface="Arial" pitchFamily="34" charset="0"/>
                          <a:ea typeface="宋体" pitchFamily="2" charset="-122"/>
                        </a:rPr>
                        <a:t>收入项目</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a:ln>
                            <a:noFill/>
                          </a:ln>
                          <a:solidFill>
                            <a:srgbClr val="FFFFFF"/>
                          </a:solidFill>
                          <a:effectLst/>
                          <a:latin typeface="Arial" pitchFamily="34" charset="0"/>
                          <a:ea typeface="宋体" pitchFamily="2" charset="-122"/>
                        </a:rPr>
                        <a:t>收入的确认</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554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a:ln>
                            <a:noFill/>
                          </a:ln>
                          <a:solidFill>
                            <a:srgbClr val="FF0000"/>
                          </a:solidFill>
                          <a:effectLst/>
                          <a:latin typeface="楷体" pitchFamily="49" charset="-122"/>
                          <a:ea typeface="楷体" pitchFamily="49" charset="-122"/>
                        </a:rPr>
                        <a:t>视同销售</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①</a:t>
                      </a:r>
                      <a:r>
                        <a:rPr kumimoji="0" lang="zh-CN" altLang="en-US" sz="2400" b="1" i="0" u="none" strike="noStrike" cap="none" normalizeH="0" baseline="0">
                          <a:ln>
                            <a:noFill/>
                          </a:ln>
                          <a:solidFill>
                            <a:srgbClr val="FF0000"/>
                          </a:solidFill>
                          <a:effectLst/>
                          <a:latin typeface="楷体" pitchFamily="49" charset="-122"/>
                          <a:ea typeface="楷体" pitchFamily="49" charset="-122"/>
                        </a:rPr>
                        <a:t>自制的</a:t>
                      </a:r>
                      <a:r>
                        <a:rPr kumimoji="0" lang="zh-CN" altLang="en-US" sz="2400" b="0" i="0" u="none" strike="noStrike" cap="none" normalizeH="0" baseline="0">
                          <a:ln>
                            <a:noFill/>
                          </a:ln>
                          <a:solidFill>
                            <a:srgbClr val="000000"/>
                          </a:solidFill>
                          <a:effectLst/>
                          <a:latin typeface="楷体" pitchFamily="49" charset="-122"/>
                          <a:ea typeface="楷体" pitchFamily="49" charset="-122"/>
                        </a:rPr>
                        <a:t>资产，按企业同类资产同期对外售价确定销售收入，按移送资产的成本结转成本。②属于</a:t>
                      </a:r>
                      <a:r>
                        <a:rPr kumimoji="0" lang="zh-CN" altLang="en-US" sz="2400" b="1" i="0" u="none" strike="noStrike" cap="none" normalizeH="0" baseline="0">
                          <a:ln>
                            <a:noFill/>
                          </a:ln>
                          <a:solidFill>
                            <a:srgbClr val="FF0000"/>
                          </a:solidFill>
                          <a:effectLst/>
                          <a:latin typeface="楷体" pitchFamily="49" charset="-122"/>
                          <a:ea typeface="楷体" pitchFamily="49" charset="-122"/>
                        </a:rPr>
                        <a:t>外购的</a:t>
                      </a:r>
                      <a:r>
                        <a:rPr kumimoji="0" lang="zh-CN" altLang="en-US" sz="2400" b="0" i="0" u="none" strike="noStrike" cap="none" normalizeH="0" baseline="0">
                          <a:ln>
                            <a:noFill/>
                          </a:ln>
                          <a:solidFill>
                            <a:srgbClr val="000000"/>
                          </a:solidFill>
                          <a:effectLst/>
                          <a:latin typeface="楷体" pitchFamily="49" charset="-122"/>
                          <a:ea typeface="楷体" pitchFamily="49" charset="-122"/>
                        </a:rPr>
                        <a:t>资产，可按购入时的价格确定销售收入，按购入时的价格结转成本。</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extLst>
                  <a:ext uri="{0D108BD9-81ED-4DB2-BD59-A6C34878D82A}">
                    <a16:rowId xmlns:a16="http://schemas.microsoft.com/office/drawing/2014/main" val="10001"/>
                  </a:ext>
                </a:extLst>
              </a:tr>
              <a:tr h="2286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售后回购</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①</a:t>
                      </a:r>
                      <a:r>
                        <a:rPr kumimoji="0" lang="zh-CN" altLang="en-US" sz="2400" b="1" i="0" u="none" strike="noStrike" cap="none" normalizeH="0" baseline="0">
                          <a:ln>
                            <a:noFill/>
                          </a:ln>
                          <a:solidFill>
                            <a:srgbClr val="FF0000"/>
                          </a:solidFill>
                          <a:effectLst/>
                          <a:latin typeface="楷体" pitchFamily="49" charset="-122"/>
                          <a:ea typeface="楷体" pitchFamily="49" charset="-122"/>
                        </a:rPr>
                        <a:t>符合收入确认条件的</a:t>
                      </a:r>
                      <a:r>
                        <a:rPr kumimoji="0" lang="zh-CN" altLang="en-US" sz="2400" b="0" i="0" u="none" strike="noStrike" cap="none" normalizeH="0" baseline="0">
                          <a:ln>
                            <a:noFill/>
                          </a:ln>
                          <a:solidFill>
                            <a:srgbClr val="000000"/>
                          </a:solidFill>
                          <a:effectLst/>
                          <a:latin typeface="楷体" pitchFamily="49" charset="-122"/>
                          <a:ea typeface="楷体" pitchFamily="49" charset="-122"/>
                        </a:rPr>
                        <a:t>，按售价确认收入，回购的商品作为购进商品处理。</a:t>
                      </a:r>
                      <a:endParaRPr kumimoji="0" lang="en-US" altLang="zh-CN" sz="2400" b="0" i="0" u="none" strike="noStrike" cap="none" normalizeH="0" baseline="0">
                        <a:ln>
                          <a:noFill/>
                        </a:ln>
                        <a:solidFill>
                          <a:srgbClr val="000000"/>
                        </a:solidFill>
                        <a:effectLst/>
                        <a:latin typeface="楷体" pitchFamily="49" charset="-122"/>
                        <a:ea typeface="楷体" pitchFamily="49"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②有证据表明</a:t>
                      </a:r>
                      <a:r>
                        <a:rPr kumimoji="0" lang="zh-CN" altLang="en-US" sz="2400" b="1" i="0" u="none" strike="noStrike" cap="none" normalizeH="0" baseline="0">
                          <a:ln>
                            <a:noFill/>
                          </a:ln>
                          <a:solidFill>
                            <a:srgbClr val="FF0000"/>
                          </a:solidFill>
                          <a:effectLst/>
                          <a:latin typeface="楷体" pitchFamily="49" charset="-122"/>
                          <a:ea typeface="楷体" pitchFamily="49" charset="-122"/>
                        </a:rPr>
                        <a:t>不符合销售收入确认条件</a:t>
                      </a:r>
                      <a:r>
                        <a:rPr kumimoji="0" lang="zh-CN" altLang="en-US" sz="2400" b="0" i="0" u="none" strike="noStrike" cap="none" normalizeH="0" baseline="0">
                          <a:ln>
                            <a:noFill/>
                          </a:ln>
                          <a:solidFill>
                            <a:srgbClr val="000000"/>
                          </a:solidFill>
                          <a:effectLst/>
                          <a:latin typeface="楷体" pitchFamily="49" charset="-122"/>
                          <a:ea typeface="楷体" pitchFamily="49" charset="-122"/>
                        </a:rPr>
                        <a:t>的，如以销售商品方式进行融资，收到的款项应确认为负债，回购价格大于原售价的，差额应在回购期间确认为利息费用</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extLst>
                  <a:ext uri="{0D108BD9-81ED-4DB2-BD59-A6C34878D82A}">
                    <a16:rowId xmlns:a16="http://schemas.microsoft.com/office/drawing/2014/main" val="10002"/>
                  </a:ext>
                </a:extLst>
              </a:tr>
              <a:tr h="8230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以旧换新</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按照销售商品收入确认条件确认收入，回收的商品作为购进商品处理</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extLst>
                  <a:ext uri="{0D108BD9-81ED-4DB2-BD59-A6C34878D82A}">
                    <a16:rowId xmlns:a16="http://schemas.microsoft.com/office/drawing/2014/main" val="10003"/>
                  </a:ext>
                </a:extLst>
              </a:tr>
              <a:tr h="7011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rgbClr val="000000"/>
                          </a:solidFill>
                          <a:effectLst/>
                          <a:latin typeface="楷体" pitchFamily="49" charset="-122"/>
                          <a:ea typeface="楷体" pitchFamily="49" charset="-122"/>
                        </a:rPr>
                        <a:t>销售折让和销售退回</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应当在发生当期扣减当期销售商品收入</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extLst>
                  <a:ext uri="{0D108BD9-81ED-4DB2-BD59-A6C34878D82A}">
                    <a16:rowId xmlns:a16="http://schemas.microsoft.com/office/drawing/2014/main" val="10004"/>
                  </a:ext>
                </a:extLst>
              </a:tr>
              <a:tr h="8230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买一赠一</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应将总的销售金额按各自商品的公允价值的比例来分摊确认各项的销售收入</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extLst>
                  <a:ext uri="{0D108BD9-81ED-4DB2-BD59-A6C34878D82A}">
                    <a16:rowId xmlns:a16="http://schemas.microsoft.com/office/drawing/2014/main" val="10005"/>
                  </a:ext>
                </a:extLst>
              </a:tr>
            </a:tbl>
          </a:graphicData>
        </a:graphic>
      </p:graphicFrame>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页脚占位符 1">
            <a:extLst>
              <a:ext uri="{FF2B5EF4-FFF2-40B4-BE49-F238E27FC236}">
                <a16:creationId xmlns:a16="http://schemas.microsoft.com/office/drawing/2014/main" id="{900D9827-FEB9-40B0-9689-99263DEA31FD}"/>
              </a:ext>
            </a:extLst>
          </p:cNvPr>
          <p:cNvSpPr>
            <a:spLocks noGrp="1"/>
          </p:cNvSpPr>
          <p:nvPr>
            <p:ph type="ftr" sz="quarter" idx="11"/>
          </p:nvPr>
        </p:nvSpPr>
        <p:spPr/>
        <p:txBody>
          <a:bodyPr/>
          <a:lstStyle/>
          <a:p>
            <a:pPr>
              <a:defRPr/>
            </a:pPr>
            <a:r>
              <a:rPr lang="en-US" altLang="zh-CN">
                <a:latin typeface="Arial" pitchFamily="34" charset="0"/>
              </a:rPr>
              <a:t>www.themegallery.com</a:t>
            </a:r>
          </a:p>
        </p:txBody>
      </p:sp>
      <p:graphicFrame>
        <p:nvGraphicFramePr>
          <p:cNvPr id="3" name="表格 2">
            <a:extLst>
              <a:ext uri="{FF2B5EF4-FFF2-40B4-BE49-F238E27FC236}">
                <a16:creationId xmlns:a16="http://schemas.microsoft.com/office/drawing/2014/main" id="{18E01A63-0293-4B2F-8CE3-F1CE5DAAF42F}"/>
              </a:ext>
            </a:extLst>
          </p:cNvPr>
          <p:cNvGraphicFramePr>
            <a:graphicFrameLocks noGrp="1"/>
          </p:cNvGraphicFramePr>
          <p:nvPr/>
        </p:nvGraphicFramePr>
        <p:xfrm>
          <a:off x="323850" y="765175"/>
          <a:ext cx="8640763" cy="5486400"/>
        </p:xfrm>
        <a:graphic>
          <a:graphicData uri="http://schemas.openxmlformats.org/drawingml/2006/table">
            <a:tbl>
              <a:tblPr/>
              <a:tblGrid>
                <a:gridCol w="1536700">
                  <a:extLst>
                    <a:ext uri="{9D8B030D-6E8A-4147-A177-3AD203B41FA5}">
                      <a16:colId xmlns:a16="http://schemas.microsoft.com/office/drawing/2014/main" val="20000"/>
                    </a:ext>
                  </a:extLst>
                </a:gridCol>
                <a:gridCol w="4224338">
                  <a:extLst>
                    <a:ext uri="{9D8B030D-6E8A-4147-A177-3AD203B41FA5}">
                      <a16:colId xmlns:a16="http://schemas.microsoft.com/office/drawing/2014/main" val="20001"/>
                    </a:ext>
                  </a:extLst>
                </a:gridCol>
                <a:gridCol w="2879725">
                  <a:extLst>
                    <a:ext uri="{9D8B030D-6E8A-4147-A177-3AD203B41FA5}">
                      <a16:colId xmlns:a16="http://schemas.microsoft.com/office/drawing/2014/main" val="20002"/>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a:ln>
                            <a:noFill/>
                          </a:ln>
                          <a:solidFill>
                            <a:srgbClr val="FFFFFF"/>
                          </a:solidFill>
                          <a:effectLst/>
                          <a:latin typeface="Arial" pitchFamily="34" charset="0"/>
                          <a:ea typeface="宋体" pitchFamily="2" charset="-122"/>
                        </a:rPr>
                        <a:t>性质</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a:ln>
                            <a:noFill/>
                          </a:ln>
                          <a:solidFill>
                            <a:srgbClr val="FFFFFF"/>
                          </a:solidFill>
                          <a:effectLst/>
                          <a:latin typeface="Arial" pitchFamily="34" charset="0"/>
                          <a:ea typeface="宋体" pitchFamily="2" charset="-122"/>
                        </a:rPr>
                        <a:t>内部处置资产</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a:ln>
                            <a:noFill/>
                          </a:ln>
                          <a:solidFill>
                            <a:srgbClr val="FFFFFF"/>
                          </a:solidFill>
                          <a:effectLst/>
                          <a:latin typeface="Arial" pitchFamily="34" charset="0"/>
                          <a:ea typeface="宋体" pitchFamily="2" charset="-122"/>
                        </a:rPr>
                        <a:t>外部移送资产</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特征</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所有权未发生改变</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所有权发生改变</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税务处理</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不视同销售</a:t>
                      </a:r>
                      <a:r>
                        <a:rPr kumimoji="0" lang="en-US" altLang="zh-CN" sz="2400" b="0" i="0" u="none" strike="noStrike" cap="none" normalizeH="0" baseline="0">
                          <a:ln>
                            <a:noFill/>
                          </a:ln>
                          <a:solidFill>
                            <a:srgbClr val="000000"/>
                          </a:solidFill>
                          <a:effectLst/>
                          <a:latin typeface="楷体" pitchFamily="49" charset="-122"/>
                          <a:ea typeface="楷体" pitchFamily="49" charset="-122"/>
                        </a:rPr>
                        <a:t>------</a:t>
                      </a:r>
                      <a:r>
                        <a:rPr kumimoji="0" lang="zh-CN" altLang="en-US" sz="2400" b="0" i="0" u="none" strike="noStrike" cap="none" normalizeH="0" baseline="0">
                          <a:ln>
                            <a:noFill/>
                          </a:ln>
                          <a:solidFill>
                            <a:srgbClr val="000000"/>
                          </a:solidFill>
                          <a:effectLst/>
                          <a:latin typeface="楷体" pitchFamily="49" charset="-122"/>
                          <a:ea typeface="楷体" pitchFamily="49" charset="-122"/>
                        </a:rPr>
                        <a:t>不确认收入</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a:ln>
                            <a:noFill/>
                          </a:ln>
                          <a:solidFill>
                            <a:srgbClr val="FF0000"/>
                          </a:solidFill>
                          <a:effectLst/>
                          <a:latin typeface="楷体" pitchFamily="49" charset="-122"/>
                          <a:ea typeface="楷体" pitchFamily="49" charset="-122"/>
                        </a:rPr>
                        <a:t>视同销售</a:t>
                      </a:r>
                      <a:r>
                        <a:rPr kumimoji="0" lang="en-US" altLang="zh-CN" sz="2400" b="0" i="0" u="none" strike="noStrike" cap="none" normalizeH="0" baseline="0">
                          <a:ln>
                            <a:noFill/>
                          </a:ln>
                          <a:solidFill>
                            <a:srgbClr val="000000"/>
                          </a:solidFill>
                          <a:effectLst/>
                          <a:latin typeface="楷体" pitchFamily="49" charset="-122"/>
                          <a:ea typeface="楷体" pitchFamily="49" charset="-122"/>
                        </a:rPr>
                        <a:t>------</a:t>
                      </a:r>
                      <a:r>
                        <a:rPr kumimoji="0" lang="zh-CN" altLang="en-US" sz="2400" b="0" i="0" u="none" strike="noStrike" cap="none" normalizeH="0" baseline="0">
                          <a:ln>
                            <a:noFill/>
                          </a:ln>
                          <a:solidFill>
                            <a:srgbClr val="000000"/>
                          </a:solidFill>
                          <a:effectLst/>
                          <a:latin typeface="楷体" pitchFamily="49" charset="-122"/>
                          <a:ea typeface="楷体" pitchFamily="49" charset="-122"/>
                        </a:rPr>
                        <a:t>确认收入</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具体情况</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①将资产用于生产、制造、加工另一产品</a:t>
                      </a:r>
                      <a:endParaRPr kumimoji="0" lang="en-US" altLang="zh-CN" sz="2400" b="0" i="0" u="none" strike="noStrike" cap="none" normalizeH="0" baseline="0">
                        <a:ln>
                          <a:noFill/>
                        </a:ln>
                        <a:solidFill>
                          <a:srgbClr val="000000"/>
                        </a:solidFill>
                        <a:effectLst/>
                        <a:latin typeface="楷体" pitchFamily="49" charset="-122"/>
                        <a:ea typeface="楷体" pitchFamily="49"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②改变资产形状、结构或性能</a:t>
                      </a:r>
                      <a:endParaRPr kumimoji="0" lang="en-US" altLang="zh-CN" sz="2400" b="0" i="0" u="none" strike="noStrike" cap="none" normalizeH="0" baseline="0">
                        <a:ln>
                          <a:noFill/>
                        </a:ln>
                        <a:solidFill>
                          <a:srgbClr val="000000"/>
                        </a:solidFill>
                        <a:effectLst/>
                        <a:latin typeface="楷体" pitchFamily="49" charset="-122"/>
                        <a:ea typeface="楷体" pitchFamily="49"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③改变资产用途</a:t>
                      </a:r>
                      <a:endParaRPr kumimoji="0" lang="en-US" altLang="zh-CN" sz="2400" b="0" i="0" u="none" strike="noStrike" cap="none" normalizeH="0" baseline="0">
                        <a:ln>
                          <a:noFill/>
                        </a:ln>
                        <a:solidFill>
                          <a:srgbClr val="000000"/>
                        </a:solidFill>
                        <a:effectLst/>
                        <a:latin typeface="楷体" pitchFamily="49" charset="-122"/>
                        <a:ea typeface="楷体" pitchFamily="49"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④将资产在总机构及其分支机构之间转移</a:t>
                      </a:r>
                      <a:endParaRPr kumimoji="0" lang="en-US" altLang="zh-CN" sz="2400" b="0" i="0" u="none" strike="noStrike" cap="none" normalizeH="0" baseline="0">
                        <a:ln>
                          <a:noFill/>
                        </a:ln>
                        <a:solidFill>
                          <a:srgbClr val="000000"/>
                        </a:solidFill>
                        <a:effectLst/>
                        <a:latin typeface="楷体" pitchFamily="49" charset="-122"/>
                        <a:ea typeface="楷体" pitchFamily="49"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⑤上述两种或两种以上情形的混合</a:t>
                      </a:r>
                      <a:endParaRPr kumimoji="0" lang="en-US" altLang="zh-CN" sz="2400" b="0" i="0" u="none" strike="noStrike" cap="none" normalizeH="0" baseline="0">
                        <a:ln>
                          <a:noFill/>
                        </a:ln>
                        <a:solidFill>
                          <a:srgbClr val="000000"/>
                        </a:solidFill>
                        <a:effectLst/>
                        <a:latin typeface="楷体" pitchFamily="49" charset="-122"/>
                        <a:ea typeface="楷体" pitchFamily="49"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⑥其他不改变资产所有权属的用途</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①用于市场推广或销售</a:t>
                      </a:r>
                      <a:endParaRPr kumimoji="0" lang="en-US" altLang="zh-CN" sz="2400" b="0" i="0" u="none" strike="noStrike" cap="none" normalizeH="0" baseline="0">
                        <a:ln>
                          <a:noFill/>
                        </a:ln>
                        <a:solidFill>
                          <a:srgbClr val="000000"/>
                        </a:solidFill>
                        <a:effectLst/>
                        <a:latin typeface="楷体" pitchFamily="49" charset="-122"/>
                        <a:ea typeface="楷体" pitchFamily="49"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②用于交际应酬</a:t>
                      </a:r>
                      <a:endParaRPr kumimoji="0" lang="en-US" altLang="zh-CN" sz="2400" b="0" i="0" u="none" strike="noStrike" cap="none" normalizeH="0" baseline="0">
                        <a:ln>
                          <a:noFill/>
                        </a:ln>
                        <a:solidFill>
                          <a:srgbClr val="000000"/>
                        </a:solidFill>
                        <a:effectLst/>
                        <a:latin typeface="楷体" pitchFamily="49" charset="-122"/>
                        <a:ea typeface="楷体" pitchFamily="49"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③用于职工奖励或福利</a:t>
                      </a:r>
                      <a:endParaRPr kumimoji="0" lang="en-US" altLang="zh-CN" sz="2400" b="0" i="0" u="none" strike="noStrike" cap="none" normalizeH="0" baseline="0">
                        <a:ln>
                          <a:noFill/>
                        </a:ln>
                        <a:solidFill>
                          <a:srgbClr val="000000"/>
                        </a:solidFill>
                        <a:effectLst/>
                        <a:latin typeface="楷体" pitchFamily="49" charset="-122"/>
                        <a:ea typeface="楷体" pitchFamily="49"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④用于股息分配</a:t>
                      </a:r>
                      <a:endParaRPr kumimoji="0" lang="en-US" altLang="zh-CN" sz="2400" b="0" i="0" u="none" strike="noStrike" cap="none" normalizeH="0" baseline="0">
                        <a:ln>
                          <a:noFill/>
                        </a:ln>
                        <a:solidFill>
                          <a:srgbClr val="000000"/>
                        </a:solidFill>
                        <a:effectLst/>
                        <a:latin typeface="楷体" pitchFamily="49" charset="-122"/>
                        <a:ea typeface="楷体" pitchFamily="49"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⑤用于对外捐赠</a:t>
                      </a:r>
                      <a:endParaRPr kumimoji="0" lang="en-US" altLang="zh-CN" sz="2400" b="0" i="0" u="none" strike="noStrike" cap="none" normalizeH="0" baseline="0">
                        <a:ln>
                          <a:noFill/>
                        </a:ln>
                        <a:solidFill>
                          <a:srgbClr val="000000"/>
                        </a:solidFill>
                        <a:effectLst/>
                        <a:latin typeface="楷体" pitchFamily="49" charset="-122"/>
                        <a:ea typeface="楷体" pitchFamily="49"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00000"/>
                          </a:solidFill>
                          <a:effectLst/>
                          <a:latin typeface="楷体" pitchFamily="49" charset="-122"/>
                          <a:ea typeface="楷体" pitchFamily="49" charset="-122"/>
                        </a:rPr>
                        <a:t>⑥其他改变资产所有权属的用途</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extLst>
                  <a:ext uri="{0D108BD9-81ED-4DB2-BD59-A6C34878D82A}">
                    <a16:rowId xmlns:a16="http://schemas.microsoft.com/office/drawing/2014/main" val="10003"/>
                  </a:ext>
                </a:extLst>
              </a:tr>
            </a:tbl>
          </a:graphicData>
        </a:graphic>
      </p:graphicFrame>
      <p:sp>
        <p:nvSpPr>
          <p:cNvPr id="54297" name="TextBox 3">
            <a:extLst>
              <a:ext uri="{FF2B5EF4-FFF2-40B4-BE49-F238E27FC236}">
                <a16:creationId xmlns:a16="http://schemas.microsoft.com/office/drawing/2014/main" id="{8727D7B5-2FE5-4C67-90D7-E0248529E0B0}"/>
              </a:ext>
            </a:extLst>
          </p:cNvPr>
          <p:cNvSpPr txBox="1">
            <a:spLocks noChangeArrowheads="1"/>
          </p:cNvSpPr>
          <p:nvPr/>
        </p:nvSpPr>
        <p:spPr bwMode="auto">
          <a:xfrm>
            <a:off x="2339975" y="188913"/>
            <a:ext cx="4392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eaLnBrk="1" hangingPunct="1"/>
            <a:r>
              <a:rPr lang="zh-CN" altLang="en-US" sz="3200">
                <a:ea typeface="宋体" panose="02010600030101010101" pitchFamily="2" charset="-122"/>
              </a:rPr>
              <a:t>处置资产收入的确认</a:t>
            </a:r>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a:extLst>
              <a:ext uri="{FF2B5EF4-FFF2-40B4-BE49-F238E27FC236}">
                <a16:creationId xmlns:a16="http://schemas.microsoft.com/office/drawing/2014/main" id="{E3586278-0987-4EE9-8B8A-EA18293B599B}"/>
              </a:ext>
            </a:extLst>
          </p:cNvPr>
          <p:cNvSpPr>
            <a:spLocks noGrp="1"/>
          </p:cNvSpPr>
          <p:nvPr>
            <p:ph type="title"/>
          </p:nvPr>
        </p:nvSpPr>
        <p:spPr/>
        <p:txBody>
          <a:bodyPr/>
          <a:lstStyle/>
          <a:p>
            <a:r>
              <a:rPr lang="zh-CN" altLang="en-US"/>
              <a:t>练习</a:t>
            </a:r>
          </a:p>
        </p:txBody>
      </p:sp>
      <p:sp>
        <p:nvSpPr>
          <p:cNvPr id="55299" name="内容占位符 2">
            <a:extLst>
              <a:ext uri="{FF2B5EF4-FFF2-40B4-BE49-F238E27FC236}">
                <a16:creationId xmlns:a16="http://schemas.microsoft.com/office/drawing/2014/main" id="{DB2E2BFA-25F2-4081-AABA-33B062B3BE52}"/>
              </a:ext>
            </a:extLst>
          </p:cNvPr>
          <p:cNvSpPr>
            <a:spLocks noGrp="1"/>
          </p:cNvSpPr>
          <p:nvPr>
            <p:ph idx="1"/>
          </p:nvPr>
        </p:nvSpPr>
        <p:spPr>
          <a:xfrm>
            <a:off x="250825" y="1484313"/>
            <a:ext cx="8569325" cy="4802187"/>
          </a:xfrm>
        </p:spPr>
        <p:txBody>
          <a:bodyPr/>
          <a:lstStyle/>
          <a:p>
            <a:r>
              <a:rPr lang="zh-CN" altLang="zh-CN" sz="2800"/>
              <a:t>（多选题）下列关于企业所得税收入确认时间的说法中，正确的有（　）。</a:t>
            </a:r>
            <a:br>
              <a:rPr lang="en-US" altLang="zh-CN" sz="2800"/>
            </a:br>
            <a:r>
              <a:rPr lang="zh-CN" altLang="zh-CN" sz="2800"/>
              <a:t>　　</a:t>
            </a:r>
            <a:r>
              <a:rPr lang="en-US" altLang="zh-CN" sz="2800"/>
              <a:t>A.</a:t>
            </a:r>
            <a:r>
              <a:rPr lang="zh-CN" altLang="zh-CN" sz="2800"/>
              <a:t>转让股权收入，在签订股权转让合同时确认收入</a:t>
            </a:r>
            <a:br>
              <a:rPr lang="en-US" altLang="zh-CN" sz="2800"/>
            </a:br>
            <a:r>
              <a:rPr lang="zh-CN" altLang="zh-CN" sz="2800"/>
              <a:t>　　</a:t>
            </a:r>
            <a:r>
              <a:rPr lang="en-US" altLang="zh-CN" sz="2800"/>
              <a:t>B.</a:t>
            </a:r>
            <a:r>
              <a:rPr lang="zh-CN" altLang="zh-CN" sz="2800"/>
              <a:t>采取预收款方式销售商品的，在发出商品时确认收入</a:t>
            </a:r>
            <a:br>
              <a:rPr lang="en-US" altLang="zh-CN" sz="2800"/>
            </a:br>
            <a:r>
              <a:rPr lang="zh-CN" altLang="zh-CN" sz="2800"/>
              <a:t>　　</a:t>
            </a:r>
            <a:r>
              <a:rPr lang="en-US" altLang="zh-CN" sz="2800"/>
              <a:t>C.</a:t>
            </a:r>
            <a:r>
              <a:rPr lang="zh-CN" altLang="zh-CN" sz="2800"/>
              <a:t>提供初始及后续服务的特许权费，在提供服务时确认收入</a:t>
            </a:r>
            <a:br>
              <a:rPr lang="en-US" altLang="zh-CN" sz="2800"/>
            </a:br>
            <a:r>
              <a:rPr lang="zh-CN" altLang="zh-CN" sz="2800"/>
              <a:t>　　</a:t>
            </a:r>
            <a:r>
              <a:rPr lang="en-US" altLang="zh-CN" sz="2800"/>
              <a:t>D.</a:t>
            </a:r>
            <a:r>
              <a:rPr lang="zh-CN" altLang="zh-CN" sz="2800"/>
              <a:t>采用分期收款方式销售商品的，根据实际收款日期确认收入</a:t>
            </a:r>
            <a:br>
              <a:rPr lang="en-US" altLang="zh-CN" sz="2800"/>
            </a:br>
            <a:r>
              <a:rPr lang="zh-CN" altLang="zh-CN" sz="2800"/>
              <a:t>　　</a:t>
            </a:r>
            <a:r>
              <a:rPr lang="en-US" altLang="zh-CN" sz="2800"/>
              <a:t>E.</a:t>
            </a:r>
            <a:r>
              <a:rPr lang="zh-CN" altLang="zh-CN" sz="2800"/>
              <a:t>为特定客户开发软件的收费，根据开发的完工进度确认收入</a:t>
            </a:r>
            <a:endParaRPr lang="zh-CN" altLang="en-US" sz="2800"/>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3D17FA1-A7C5-40F5-BC19-45F493AD7DD3}"/>
              </a:ext>
            </a:extLst>
          </p:cNvPr>
          <p:cNvSpPr>
            <a:spLocks noGrp="1"/>
          </p:cNvSpPr>
          <p:nvPr>
            <p:ph type="title" idx="4294967295"/>
          </p:nvPr>
        </p:nvSpPr>
        <p:spPr>
          <a:xfrm>
            <a:off x="539750" y="333375"/>
            <a:ext cx="8229600" cy="1143000"/>
          </a:xfrm>
        </p:spPr>
        <p:txBody>
          <a:bodyPr/>
          <a:lstStyle/>
          <a:p>
            <a:pPr eaLnBrk="1" hangingPunct="1"/>
            <a:r>
              <a:rPr lang="zh-CN" altLang="en-US">
                <a:ea typeface="黑体" panose="02010609060101010101" pitchFamily="49" charset="-122"/>
              </a:rPr>
              <a:t>二、不征税收入和免税收入</a:t>
            </a:r>
          </a:p>
        </p:txBody>
      </p:sp>
      <p:pic>
        <p:nvPicPr>
          <p:cNvPr id="56323" name="Picture 6">
            <a:extLst>
              <a:ext uri="{FF2B5EF4-FFF2-40B4-BE49-F238E27FC236}">
                <a16:creationId xmlns:a16="http://schemas.microsoft.com/office/drawing/2014/main" id="{D5CDB383-B749-4ADA-8FFD-CBD8824AA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1617663"/>
            <a:ext cx="9906000"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8A5369D8-8AD1-4537-A246-9FBBE2933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765175"/>
            <a:ext cx="9828213" cy="431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0444BDA0-FAB0-4082-8765-99B5A288ACFA}"/>
              </a:ext>
            </a:extLst>
          </p:cNvPr>
          <p:cNvSpPr>
            <a:spLocks noGrp="1"/>
          </p:cNvSpPr>
          <p:nvPr>
            <p:ph type="body" idx="4294967295"/>
          </p:nvPr>
        </p:nvSpPr>
        <p:spPr>
          <a:xfrm>
            <a:off x="457200" y="476250"/>
            <a:ext cx="8229600" cy="5810250"/>
          </a:xfrm>
        </p:spPr>
        <p:txBody>
          <a:bodyPr/>
          <a:lstStyle/>
          <a:p>
            <a:pPr marL="0" indent="0" eaLnBrk="1" hangingPunct="1">
              <a:lnSpc>
                <a:spcPct val="90000"/>
              </a:lnSpc>
              <a:buFont typeface="Wingdings 2" panose="05020102010507070707" pitchFamily="18" charset="2"/>
              <a:buNone/>
              <a:defRPr/>
            </a:pPr>
            <a:r>
              <a:rPr lang="zh-CN" altLang="en-US" dirty="0"/>
              <a:t>专项用途财政性资金企业所得税处理</a:t>
            </a:r>
          </a:p>
          <a:p>
            <a:pPr eaLnBrk="1" hangingPunct="1">
              <a:lnSpc>
                <a:spcPct val="90000"/>
              </a:lnSpc>
              <a:defRPr/>
            </a:pPr>
            <a:r>
              <a:rPr lang="zh-CN" altLang="en-US" sz="2800" dirty="0">
                <a:latin typeface="楷体" pitchFamily="49" charset="-122"/>
                <a:ea typeface="楷体" pitchFamily="49" charset="-122"/>
              </a:rPr>
              <a:t>一、符合以下条件的财政性资金可作为不征税收入，在计算应纳税所得额时从收入总额中减除：</a:t>
            </a:r>
          </a:p>
          <a:p>
            <a:pPr eaLnBrk="1" hangingPunct="1">
              <a:lnSpc>
                <a:spcPct val="90000"/>
              </a:lnSpc>
              <a:defRPr/>
            </a:pPr>
            <a:r>
              <a:rPr lang="zh-CN" altLang="en-US" sz="2800" dirty="0">
                <a:latin typeface="楷体" pitchFamily="49" charset="-122"/>
                <a:ea typeface="楷体" pitchFamily="49" charset="-122"/>
              </a:rPr>
              <a:t>（</a:t>
            </a:r>
            <a:r>
              <a:rPr lang="en-US" altLang="zh-CN" sz="2800" dirty="0">
                <a:latin typeface="楷体" pitchFamily="49" charset="-122"/>
                <a:ea typeface="楷体" pitchFamily="49" charset="-122"/>
              </a:rPr>
              <a:t>1</a:t>
            </a:r>
            <a:r>
              <a:rPr lang="zh-CN" altLang="en-US" sz="2800" dirty="0">
                <a:latin typeface="楷体" pitchFamily="49" charset="-122"/>
                <a:ea typeface="楷体" pitchFamily="49" charset="-122"/>
              </a:rPr>
              <a:t>）企业能够提供规定资金专项用途的资金拨付</a:t>
            </a:r>
            <a:r>
              <a:rPr lang="zh-CN" altLang="en-US" sz="2800" b="1" dirty="0">
                <a:solidFill>
                  <a:srgbClr val="FF0000"/>
                </a:solidFill>
                <a:latin typeface="楷体" pitchFamily="49" charset="-122"/>
                <a:ea typeface="楷体" pitchFamily="49" charset="-122"/>
              </a:rPr>
              <a:t>文件</a:t>
            </a:r>
            <a:r>
              <a:rPr lang="zh-CN" altLang="en-US" sz="2800" dirty="0">
                <a:latin typeface="楷体" pitchFamily="49" charset="-122"/>
                <a:ea typeface="楷体" pitchFamily="49" charset="-122"/>
              </a:rPr>
              <a:t>；</a:t>
            </a:r>
          </a:p>
          <a:p>
            <a:pPr eaLnBrk="1" hangingPunct="1">
              <a:lnSpc>
                <a:spcPct val="90000"/>
              </a:lnSpc>
              <a:defRPr/>
            </a:pPr>
            <a:r>
              <a:rPr lang="zh-CN" altLang="en-US" sz="2800" dirty="0">
                <a:latin typeface="楷体" pitchFamily="49" charset="-122"/>
                <a:ea typeface="楷体" pitchFamily="49" charset="-122"/>
              </a:rPr>
              <a:t>（</a:t>
            </a:r>
            <a:r>
              <a:rPr lang="en-US" altLang="zh-CN" sz="2800" dirty="0">
                <a:latin typeface="楷体" pitchFamily="49" charset="-122"/>
                <a:ea typeface="楷体" pitchFamily="49" charset="-122"/>
              </a:rPr>
              <a:t>2</a:t>
            </a:r>
            <a:r>
              <a:rPr lang="zh-CN" altLang="en-US" sz="2800" dirty="0">
                <a:latin typeface="楷体" pitchFamily="49" charset="-122"/>
                <a:ea typeface="楷体" pitchFamily="49" charset="-122"/>
              </a:rPr>
              <a:t>）财政部门或其他拨付资金的政府部门对该资金有专门的资金</a:t>
            </a:r>
            <a:r>
              <a:rPr lang="zh-CN" altLang="en-US" sz="2800" b="1" dirty="0">
                <a:solidFill>
                  <a:srgbClr val="FF0000"/>
                </a:solidFill>
                <a:latin typeface="楷体" pitchFamily="49" charset="-122"/>
                <a:ea typeface="楷体" pitchFamily="49" charset="-122"/>
              </a:rPr>
              <a:t>管理办法</a:t>
            </a:r>
            <a:r>
              <a:rPr lang="zh-CN" altLang="en-US" sz="2800" dirty="0">
                <a:latin typeface="楷体" pitchFamily="49" charset="-122"/>
                <a:ea typeface="楷体" pitchFamily="49" charset="-122"/>
              </a:rPr>
              <a:t>或具体管理要求；</a:t>
            </a:r>
          </a:p>
          <a:p>
            <a:pPr eaLnBrk="1" hangingPunct="1">
              <a:lnSpc>
                <a:spcPct val="90000"/>
              </a:lnSpc>
              <a:defRPr/>
            </a:pPr>
            <a:r>
              <a:rPr lang="zh-CN" altLang="en-US" sz="2800" dirty="0">
                <a:latin typeface="楷体" pitchFamily="49" charset="-122"/>
                <a:ea typeface="楷体" pitchFamily="49" charset="-122"/>
              </a:rPr>
              <a:t>（</a:t>
            </a:r>
            <a:r>
              <a:rPr lang="en-US" altLang="zh-CN" sz="2800" dirty="0">
                <a:latin typeface="楷体" pitchFamily="49" charset="-122"/>
                <a:ea typeface="楷体" pitchFamily="49" charset="-122"/>
              </a:rPr>
              <a:t>3</a:t>
            </a:r>
            <a:r>
              <a:rPr lang="zh-CN" altLang="en-US" sz="2800" dirty="0">
                <a:latin typeface="楷体" pitchFamily="49" charset="-122"/>
                <a:ea typeface="楷体" pitchFamily="49" charset="-122"/>
              </a:rPr>
              <a:t>）企业对该资金以及以该资金发生的支出</a:t>
            </a:r>
            <a:r>
              <a:rPr lang="zh-CN" altLang="en-US" sz="2800" b="1" dirty="0">
                <a:solidFill>
                  <a:srgbClr val="FF0000"/>
                </a:solidFill>
                <a:latin typeface="楷体" pitchFamily="49" charset="-122"/>
                <a:ea typeface="楷体" pitchFamily="49" charset="-122"/>
              </a:rPr>
              <a:t>单独</a:t>
            </a:r>
            <a:r>
              <a:rPr lang="zh-CN" altLang="en-US" sz="2800" dirty="0">
                <a:latin typeface="楷体" pitchFamily="49" charset="-122"/>
                <a:ea typeface="楷体" pitchFamily="49" charset="-122"/>
              </a:rPr>
              <a:t>进行</a:t>
            </a:r>
            <a:r>
              <a:rPr lang="zh-CN" altLang="en-US" sz="2800" b="1" dirty="0">
                <a:solidFill>
                  <a:srgbClr val="FF0000"/>
                </a:solidFill>
                <a:latin typeface="楷体" pitchFamily="49" charset="-122"/>
                <a:ea typeface="楷体" pitchFamily="49" charset="-122"/>
              </a:rPr>
              <a:t>核算</a:t>
            </a:r>
            <a:r>
              <a:rPr lang="zh-CN" altLang="en-US" sz="2800" dirty="0">
                <a:latin typeface="楷体" pitchFamily="49" charset="-122"/>
                <a:ea typeface="楷体" pitchFamily="49" charset="-122"/>
              </a:rPr>
              <a:t>。</a:t>
            </a:r>
          </a:p>
          <a:p>
            <a:pPr eaLnBrk="1" hangingPunct="1">
              <a:lnSpc>
                <a:spcPct val="90000"/>
              </a:lnSpc>
              <a:defRPr/>
            </a:pPr>
            <a:r>
              <a:rPr lang="zh-CN" altLang="en-US" sz="2800" dirty="0">
                <a:latin typeface="楷体" pitchFamily="49" charset="-122"/>
                <a:ea typeface="楷体" pitchFamily="49" charset="-122"/>
              </a:rPr>
              <a:t>二、不征税收入用于支出所形成的</a:t>
            </a:r>
            <a:r>
              <a:rPr lang="zh-CN" altLang="en-US" sz="2800" b="1" dirty="0">
                <a:solidFill>
                  <a:srgbClr val="FF0000"/>
                </a:solidFill>
                <a:latin typeface="楷体" pitchFamily="49" charset="-122"/>
                <a:ea typeface="楷体" pitchFamily="49" charset="-122"/>
              </a:rPr>
              <a:t>费用</a:t>
            </a:r>
            <a:r>
              <a:rPr lang="zh-CN" altLang="en-US" sz="2800" dirty="0">
                <a:latin typeface="楷体" pitchFamily="49" charset="-122"/>
                <a:ea typeface="楷体" pitchFamily="49" charset="-122"/>
              </a:rPr>
              <a:t>，</a:t>
            </a:r>
            <a:r>
              <a:rPr lang="zh-CN" altLang="en-US" sz="2800" b="1" dirty="0">
                <a:solidFill>
                  <a:srgbClr val="FF0000"/>
                </a:solidFill>
                <a:latin typeface="楷体" pitchFamily="49" charset="-122"/>
                <a:ea typeface="楷体" pitchFamily="49" charset="-122"/>
              </a:rPr>
              <a:t>不得</a:t>
            </a:r>
            <a:r>
              <a:rPr lang="zh-CN" altLang="en-US" sz="2800" dirty="0">
                <a:latin typeface="楷体" pitchFamily="49" charset="-122"/>
                <a:ea typeface="楷体" pitchFamily="49" charset="-122"/>
              </a:rPr>
              <a:t>在计算应纳税所得额时</a:t>
            </a:r>
            <a:r>
              <a:rPr lang="zh-CN" altLang="en-US" sz="2800" b="1" dirty="0">
                <a:solidFill>
                  <a:srgbClr val="FF0000"/>
                </a:solidFill>
                <a:latin typeface="楷体" pitchFamily="49" charset="-122"/>
                <a:ea typeface="楷体" pitchFamily="49" charset="-122"/>
              </a:rPr>
              <a:t>扣除</a:t>
            </a:r>
            <a:r>
              <a:rPr lang="zh-CN" altLang="en-US" sz="2800" dirty="0">
                <a:latin typeface="楷体" pitchFamily="49" charset="-122"/>
                <a:ea typeface="楷体" pitchFamily="49" charset="-122"/>
              </a:rPr>
              <a:t>；用于支出所形成的</a:t>
            </a:r>
            <a:r>
              <a:rPr lang="zh-CN" altLang="en-US" sz="2800" b="1" dirty="0">
                <a:solidFill>
                  <a:srgbClr val="FF0000"/>
                </a:solidFill>
                <a:latin typeface="楷体" pitchFamily="49" charset="-122"/>
                <a:ea typeface="楷体" pitchFamily="49" charset="-122"/>
              </a:rPr>
              <a:t>资产</a:t>
            </a:r>
            <a:r>
              <a:rPr lang="zh-CN" altLang="en-US" sz="2800" dirty="0">
                <a:latin typeface="楷体" pitchFamily="49" charset="-122"/>
                <a:ea typeface="楷体" pitchFamily="49" charset="-122"/>
              </a:rPr>
              <a:t>，其计算的</a:t>
            </a:r>
            <a:r>
              <a:rPr lang="zh-CN" altLang="en-US" sz="2800" b="1" dirty="0">
                <a:solidFill>
                  <a:srgbClr val="FF0000"/>
                </a:solidFill>
                <a:latin typeface="楷体" pitchFamily="49" charset="-122"/>
                <a:ea typeface="楷体" pitchFamily="49" charset="-122"/>
              </a:rPr>
              <a:t>折旧</a:t>
            </a:r>
            <a:r>
              <a:rPr lang="zh-CN" altLang="en-US" sz="2800" dirty="0">
                <a:latin typeface="楷体" pitchFamily="49" charset="-122"/>
                <a:ea typeface="楷体" pitchFamily="49" charset="-122"/>
              </a:rPr>
              <a:t>、</a:t>
            </a:r>
            <a:r>
              <a:rPr lang="zh-CN" altLang="en-US" sz="2800" b="1" dirty="0">
                <a:solidFill>
                  <a:srgbClr val="FF0000"/>
                </a:solidFill>
                <a:latin typeface="楷体" pitchFamily="49" charset="-122"/>
                <a:ea typeface="楷体" pitchFamily="49" charset="-122"/>
              </a:rPr>
              <a:t>摊销</a:t>
            </a:r>
            <a:r>
              <a:rPr lang="zh-CN" altLang="en-US" sz="2800" dirty="0">
                <a:latin typeface="楷体" pitchFamily="49" charset="-122"/>
                <a:ea typeface="楷体" pitchFamily="49" charset="-122"/>
              </a:rPr>
              <a:t>不得在计算应纳税所得额时扣除。</a:t>
            </a:r>
          </a:p>
          <a:p>
            <a:pPr eaLnBrk="1" hangingPunct="1">
              <a:lnSpc>
                <a:spcPct val="90000"/>
              </a:lnSpc>
              <a:defRPr/>
            </a:pPr>
            <a:endParaRPr lang="zh-CN" altLang="en-US" sz="2400" dirty="0"/>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a:extLst>
              <a:ext uri="{FF2B5EF4-FFF2-40B4-BE49-F238E27FC236}">
                <a16:creationId xmlns:a16="http://schemas.microsoft.com/office/drawing/2014/main" id="{09A7DB1B-009B-4766-A257-46EC16C550EF}"/>
              </a:ext>
            </a:extLst>
          </p:cNvPr>
          <p:cNvSpPr>
            <a:spLocks noGrp="1"/>
          </p:cNvSpPr>
          <p:nvPr>
            <p:ph type="body" idx="4294967295"/>
          </p:nvPr>
        </p:nvSpPr>
        <p:spPr>
          <a:xfrm>
            <a:off x="457200" y="908050"/>
            <a:ext cx="5122863" cy="5378450"/>
          </a:xfrm>
        </p:spPr>
        <p:txBody>
          <a:bodyPr/>
          <a:lstStyle/>
          <a:p>
            <a:pPr eaLnBrk="1" hangingPunct="1">
              <a:defRPr/>
            </a:pPr>
            <a:r>
              <a:rPr lang="zh-CN" altLang="zh-CN" sz="2800" dirty="0">
                <a:latin typeface="楷体" pitchFamily="49" charset="-122"/>
                <a:ea typeface="楷体" pitchFamily="49" charset="-122"/>
              </a:rPr>
              <a:t>三、企业将符合条件的财政性资金作不征税收入处理后，在</a:t>
            </a:r>
            <a:r>
              <a:rPr lang="en-US" altLang="zh-CN" sz="2800" dirty="0">
                <a:latin typeface="楷体" pitchFamily="49" charset="-122"/>
                <a:ea typeface="楷体" pitchFamily="49" charset="-122"/>
              </a:rPr>
              <a:t>5</a:t>
            </a:r>
            <a:r>
              <a:rPr lang="zh-CN" altLang="zh-CN" sz="2800" dirty="0">
                <a:latin typeface="楷体" pitchFamily="49" charset="-122"/>
                <a:ea typeface="楷体" pitchFamily="49" charset="-122"/>
              </a:rPr>
              <a:t>年（</a:t>
            </a:r>
            <a:r>
              <a:rPr lang="en-US" altLang="zh-CN" sz="2800" dirty="0">
                <a:latin typeface="楷体" pitchFamily="49" charset="-122"/>
                <a:ea typeface="楷体" pitchFamily="49" charset="-122"/>
              </a:rPr>
              <a:t>60</a:t>
            </a:r>
            <a:r>
              <a:rPr lang="zh-CN" altLang="zh-CN" sz="2800" dirty="0">
                <a:latin typeface="楷体" pitchFamily="49" charset="-122"/>
                <a:ea typeface="楷体" pitchFamily="49" charset="-122"/>
              </a:rPr>
              <a:t>个月）内未发生</a:t>
            </a:r>
            <a:r>
              <a:rPr lang="zh-CN" altLang="zh-CN" sz="2800" b="1" dirty="0">
                <a:solidFill>
                  <a:srgbClr val="FF0000"/>
                </a:solidFill>
                <a:latin typeface="楷体" pitchFamily="49" charset="-122"/>
                <a:ea typeface="楷体" pitchFamily="49" charset="-122"/>
              </a:rPr>
              <a:t>支出且未缴回</a:t>
            </a:r>
            <a:r>
              <a:rPr lang="zh-CN" altLang="zh-CN" sz="2800" dirty="0">
                <a:latin typeface="楷体" pitchFamily="49" charset="-122"/>
                <a:ea typeface="楷体" pitchFamily="49" charset="-122"/>
              </a:rPr>
              <a:t>财政部门或其他拨付资金的政府部门的部分，应</a:t>
            </a:r>
            <a:r>
              <a:rPr lang="zh-CN" altLang="zh-CN" sz="2800" b="1" dirty="0">
                <a:solidFill>
                  <a:srgbClr val="FF0000"/>
                </a:solidFill>
                <a:latin typeface="楷体" pitchFamily="49" charset="-122"/>
                <a:ea typeface="楷体" pitchFamily="49" charset="-122"/>
              </a:rPr>
              <a:t>计入</a:t>
            </a:r>
            <a:r>
              <a:rPr lang="zh-CN" altLang="zh-CN" sz="2800" dirty="0">
                <a:latin typeface="楷体" pitchFamily="49" charset="-122"/>
                <a:ea typeface="楷体" pitchFamily="49" charset="-122"/>
              </a:rPr>
              <a:t>取得该资金第六年的</a:t>
            </a:r>
            <a:r>
              <a:rPr lang="zh-CN" altLang="zh-CN" sz="2800" b="1" dirty="0">
                <a:solidFill>
                  <a:srgbClr val="FF0000"/>
                </a:solidFill>
                <a:latin typeface="楷体" pitchFamily="49" charset="-122"/>
                <a:ea typeface="楷体" pitchFamily="49" charset="-122"/>
              </a:rPr>
              <a:t>应税收入总额</a:t>
            </a:r>
            <a:r>
              <a:rPr lang="zh-CN" altLang="zh-CN" sz="2800" dirty="0">
                <a:latin typeface="楷体" pitchFamily="49" charset="-122"/>
                <a:ea typeface="楷体" pitchFamily="49" charset="-122"/>
              </a:rPr>
              <a:t>；计入应税收入总额的财政性资金</a:t>
            </a:r>
            <a:r>
              <a:rPr lang="zh-CN" altLang="zh-CN" sz="2800" b="1" dirty="0">
                <a:latin typeface="楷体" pitchFamily="49" charset="-122"/>
                <a:ea typeface="楷体" pitchFamily="49" charset="-122"/>
              </a:rPr>
              <a:t>发生</a:t>
            </a:r>
            <a:r>
              <a:rPr lang="zh-CN" altLang="zh-CN" sz="2800" dirty="0">
                <a:latin typeface="楷体" pitchFamily="49" charset="-122"/>
                <a:ea typeface="楷体" pitchFamily="49" charset="-122"/>
              </a:rPr>
              <a:t>的</a:t>
            </a:r>
            <a:r>
              <a:rPr lang="zh-CN" altLang="zh-CN" sz="2800" b="1" dirty="0">
                <a:solidFill>
                  <a:srgbClr val="FF0000"/>
                </a:solidFill>
                <a:latin typeface="楷体" pitchFamily="49" charset="-122"/>
                <a:ea typeface="楷体" pitchFamily="49" charset="-122"/>
              </a:rPr>
              <a:t>支出</a:t>
            </a:r>
            <a:r>
              <a:rPr lang="zh-CN" altLang="zh-CN" sz="2800" dirty="0">
                <a:latin typeface="楷体" pitchFamily="49" charset="-122"/>
                <a:ea typeface="楷体" pitchFamily="49" charset="-122"/>
              </a:rPr>
              <a:t>，</a:t>
            </a:r>
            <a:r>
              <a:rPr lang="zh-CN" altLang="zh-CN" sz="2800" b="1" dirty="0">
                <a:solidFill>
                  <a:srgbClr val="FF0000"/>
                </a:solidFill>
                <a:latin typeface="楷体" pitchFamily="49" charset="-122"/>
                <a:ea typeface="楷体" pitchFamily="49" charset="-122"/>
              </a:rPr>
              <a:t>允许</a:t>
            </a:r>
            <a:r>
              <a:rPr lang="zh-CN" altLang="zh-CN" sz="2800" dirty="0">
                <a:latin typeface="楷体" pitchFamily="49" charset="-122"/>
                <a:ea typeface="楷体" pitchFamily="49" charset="-122"/>
              </a:rPr>
              <a:t>在计算应纳税所得额时</a:t>
            </a:r>
            <a:r>
              <a:rPr lang="zh-CN" altLang="zh-CN" sz="2800" b="1" dirty="0">
                <a:solidFill>
                  <a:srgbClr val="FF0000"/>
                </a:solidFill>
                <a:latin typeface="楷体" pitchFamily="49" charset="-122"/>
                <a:ea typeface="楷体" pitchFamily="49" charset="-122"/>
              </a:rPr>
              <a:t>扣除</a:t>
            </a:r>
            <a:r>
              <a:rPr lang="zh-CN" altLang="zh-CN" sz="2800" dirty="0">
                <a:latin typeface="楷体" pitchFamily="49" charset="-122"/>
                <a:ea typeface="楷体" pitchFamily="49" charset="-122"/>
              </a:rPr>
              <a:t>。</a:t>
            </a:r>
            <a:endParaRPr lang="zh-CN" altLang="en-US" sz="2800" b="1" dirty="0">
              <a:effectLst>
                <a:outerShdw blurRad="38100" dist="38100" dir="2700000" algn="tl">
                  <a:srgbClr val="000000">
                    <a:alpha val="43137"/>
                  </a:srgbClr>
                </a:outerShdw>
              </a:effectLst>
              <a:latin typeface="楷体" pitchFamily="49" charset="-122"/>
              <a:ea typeface="楷体" pitchFamily="49" charset="-122"/>
            </a:endParaRPr>
          </a:p>
        </p:txBody>
      </p:sp>
      <p:pic>
        <p:nvPicPr>
          <p:cNvPr id="59395" name="Picture 6" descr="http://p4.so.qhimg.com/bdr/_240_/t01e74af51835e546fe.jpg">
            <a:extLst>
              <a:ext uri="{FF2B5EF4-FFF2-40B4-BE49-F238E27FC236}">
                <a16:creationId xmlns:a16="http://schemas.microsoft.com/office/drawing/2014/main" id="{183B6592-FA87-4944-8511-EC24B6D48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05038"/>
            <a:ext cx="28654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a:extLst>
              <a:ext uri="{FF2B5EF4-FFF2-40B4-BE49-F238E27FC236}">
                <a16:creationId xmlns:a16="http://schemas.microsoft.com/office/drawing/2014/main" id="{FB274BAB-5EC9-4D40-BC26-FAA755816145}"/>
              </a:ext>
            </a:extLst>
          </p:cNvPr>
          <p:cNvSpPr>
            <a:spLocks noGrp="1"/>
          </p:cNvSpPr>
          <p:nvPr>
            <p:ph type="title"/>
          </p:nvPr>
        </p:nvSpPr>
        <p:spPr>
          <a:xfrm>
            <a:off x="457200" y="274638"/>
            <a:ext cx="8229600" cy="706437"/>
          </a:xfrm>
        </p:spPr>
        <p:txBody>
          <a:bodyPr/>
          <a:lstStyle/>
          <a:p>
            <a:r>
              <a:rPr lang="zh-CN" altLang="en-US"/>
              <a:t>练习</a:t>
            </a:r>
          </a:p>
        </p:txBody>
      </p:sp>
      <p:sp>
        <p:nvSpPr>
          <p:cNvPr id="60419" name="内容占位符 2">
            <a:extLst>
              <a:ext uri="{FF2B5EF4-FFF2-40B4-BE49-F238E27FC236}">
                <a16:creationId xmlns:a16="http://schemas.microsoft.com/office/drawing/2014/main" id="{1FB405C1-9F7A-4DCF-9881-4BFBB879D196}"/>
              </a:ext>
            </a:extLst>
          </p:cNvPr>
          <p:cNvSpPr>
            <a:spLocks noGrp="1"/>
          </p:cNvSpPr>
          <p:nvPr>
            <p:ph idx="1"/>
          </p:nvPr>
        </p:nvSpPr>
        <p:spPr>
          <a:xfrm>
            <a:off x="457200" y="1125538"/>
            <a:ext cx="8229600" cy="5160962"/>
          </a:xfrm>
        </p:spPr>
        <p:txBody>
          <a:bodyPr/>
          <a:lstStyle/>
          <a:p>
            <a:pPr>
              <a:buFont typeface="Wingdings 2" panose="05020102010507070707" pitchFamily="18" charset="2"/>
              <a:buNone/>
            </a:pPr>
            <a:r>
              <a:rPr lang="zh-CN" altLang="zh-CN" sz="2800"/>
              <a:t>（多选题）企业从县级以上各级人民政府财政部门及其他部门取得的应计入收入总额的财政性资金，作为不征税收入，应同时符合的条件有（　）</a:t>
            </a:r>
            <a:br>
              <a:rPr lang="en-US" altLang="zh-CN" sz="2800"/>
            </a:br>
            <a:r>
              <a:rPr lang="zh-CN" altLang="zh-CN" sz="2800"/>
              <a:t>　　</a:t>
            </a:r>
            <a:r>
              <a:rPr lang="en-US" altLang="zh-CN" sz="2800"/>
              <a:t>A.</a:t>
            </a:r>
            <a:r>
              <a:rPr lang="zh-CN" altLang="zh-CN" sz="2800"/>
              <a:t>企业能够提供规定资金专项用途的资金拨付文件</a:t>
            </a:r>
            <a:br>
              <a:rPr lang="en-US" altLang="zh-CN" sz="2800"/>
            </a:br>
            <a:r>
              <a:rPr lang="zh-CN" altLang="zh-CN" sz="2800"/>
              <a:t>　　</a:t>
            </a:r>
            <a:r>
              <a:rPr lang="en-US" altLang="zh-CN" sz="2800"/>
              <a:t>B.</a:t>
            </a:r>
            <a:r>
              <a:rPr lang="zh-CN" altLang="zh-CN" sz="2800"/>
              <a:t>资金使用的具体情况每年必须报上级主管部门备案</a:t>
            </a:r>
            <a:br>
              <a:rPr lang="en-US" altLang="zh-CN" sz="2800"/>
            </a:br>
            <a:r>
              <a:rPr lang="zh-CN" altLang="zh-CN" sz="2800"/>
              <a:t>　　</a:t>
            </a:r>
            <a:r>
              <a:rPr lang="en-US" altLang="zh-CN" sz="2800"/>
              <a:t>C.</a:t>
            </a:r>
            <a:r>
              <a:rPr lang="zh-CN" altLang="zh-CN" sz="2800"/>
              <a:t>企业对该资金以及以该资金发生的支出单独进行核算</a:t>
            </a:r>
            <a:br>
              <a:rPr lang="en-US" altLang="zh-CN" sz="2800"/>
            </a:br>
            <a:r>
              <a:rPr lang="zh-CN" altLang="zh-CN" sz="2800"/>
              <a:t>　　</a:t>
            </a:r>
            <a:r>
              <a:rPr lang="en-US" altLang="zh-CN" sz="2800"/>
              <a:t>D.</a:t>
            </a:r>
            <a:r>
              <a:rPr lang="zh-CN" altLang="zh-CN" sz="2800"/>
              <a:t>该资金不得用于资本性支出</a:t>
            </a:r>
            <a:br>
              <a:rPr lang="en-US" altLang="zh-CN" sz="2800"/>
            </a:br>
            <a:r>
              <a:rPr lang="zh-CN" altLang="zh-CN" sz="2800"/>
              <a:t>　　</a:t>
            </a:r>
            <a:r>
              <a:rPr lang="en-US" altLang="zh-CN" sz="2800"/>
              <a:t>E.</a:t>
            </a:r>
            <a:r>
              <a:rPr lang="zh-CN" altLang="zh-CN" sz="2800"/>
              <a:t>财政部门对该资金有专门的资金管理办法或具体管理要求</a:t>
            </a:r>
            <a:endParaRPr lang="zh-CN" altLang="en-US" sz="2800"/>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a:extLst>
              <a:ext uri="{FF2B5EF4-FFF2-40B4-BE49-F238E27FC236}">
                <a16:creationId xmlns:a16="http://schemas.microsoft.com/office/drawing/2014/main" id="{4EE96220-6575-45C3-AC76-0978DFC8D899}"/>
              </a:ext>
            </a:extLst>
          </p:cNvPr>
          <p:cNvSpPr>
            <a:spLocks noGrp="1"/>
          </p:cNvSpPr>
          <p:nvPr>
            <p:ph type="body" idx="4294967295"/>
          </p:nvPr>
        </p:nvSpPr>
        <p:spPr>
          <a:xfrm>
            <a:off x="457200" y="620713"/>
            <a:ext cx="8229600" cy="5665787"/>
          </a:xfrm>
        </p:spPr>
        <p:txBody>
          <a:bodyPr/>
          <a:lstStyle/>
          <a:p>
            <a:pPr eaLnBrk="1" hangingPunct="1">
              <a:lnSpc>
                <a:spcPct val="80000"/>
              </a:lnSpc>
              <a:defRPr/>
            </a:pPr>
            <a:r>
              <a:rPr lang="zh-CN" altLang="en-US" b="1" dirty="0">
                <a:solidFill>
                  <a:srgbClr val="FF0000"/>
                </a:solidFill>
                <a:latin typeface="楷体_GB2312" pitchFamily="49" charset="-122"/>
                <a:ea typeface="楷体_GB2312" pitchFamily="49" charset="-122"/>
              </a:rPr>
              <a:t>（二）免税收入</a:t>
            </a:r>
            <a:endParaRPr lang="en-US" altLang="zh-CN" b="1" dirty="0">
              <a:solidFill>
                <a:srgbClr val="FF0000"/>
              </a:solidFill>
              <a:latin typeface="楷体_GB2312" pitchFamily="49" charset="-122"/>
              <a:ea typeface="楷体_GB2312" pitchFamily="49" charset="-122"/>
            </a:endParaRPr>
          </a:p>
          <a:p>
            <a:pPr eaLnBrk="1" hangingPunct="1">
              <a:lnSpc>
                <a:spcPct val="80000"/>
              </a:lnSpc>
              <a:defRPr/>
            </a:pPr>
            <a:r>
              <a:rPr lang="zh-CN" altLang="zh-CN" sz="2800" b="1" u="dbl" dirty="0">
                <a:latin typeface="楷体" pitchFamily="49" charset="-122"/>
                <a:ea typeface="楷体" pitchFamily="49" charset="-122"/>
              </a:rPr>
              <a:t>属于企业所得税征税对象</a:t>
            </a:r>
            <a:r>
              <a:rPr lang="zh-CN" altLang="zh-CN" sz="2800" dirty="0">
                <a:latin typeface="楷体" pitchFamily="49" charset="-122"/>
                <a:ea typeface="楷体" pitchFamily="49" charset="-122"/>
              </a:rPr>
              <a:t>，但给</a:t>
            </a:r>
            <a:r>
              <a:rPr lang="zh-CN" altLang="zh-CN" sz="2800" u="sng" dirty="0">
                <a:latin typeface="楷体" pitchFamily="49" charset="-122"/>
                <a:ea typeface="楷体" pitchFamily="49" charset="-122"/>
              </a:rPr>
              <a:t>予</a:t>
            </a:r>
            <a:r>
              <a:rPr lang="zh-CN" altLang="zh-CN" sz="2800" b="1" u="dbl" dirty="0">
                <a:latin typeface="楷体" pitchFamily="49" charset="-122"/>
                <a:ea typeface="楷体" pitchFamily="49" charset="-122"/>
              </a:rPr>
              <a:t>免税待遇</a:t>
            </a:r>
            <a:r>
              <a:rPr lang="zh-CN" altLang="zh-CN" sz="2800" dirty="0">
                <a:latin typeface="楷体" pitchFamily="49" charset="-122"/>
                <a:ea typeface="楷体" pitchFamily="49" charset="-122"/>
              </a:rPr>
              <a:t>。</a:t>
            </a:r>
            <a:endParaRPr lang="zh-CN" altLang="en-US" b="1" dirty="0">
              <a:solidFill>
                <a:srgbClr val="FF0000"/>
              </a:solidFill>
              <a:latin typeface="楷体_GB2312" pitchFamily="49" charset="-122"/>
              <a:ea typeface="楷体_GB2312" pitchFamily="49" charset="-122"/>
            </a:endParaRPr>
          </a:p>
          <a:p>
            <a:pPr eaLnBrk="1" hangingPunct="1">
              <a:lnSpc>
                <a:spcPct val="80000"/>
              </a:lnSpc>
              <a:defRPr/>
            </a:pPr>
            <a:r>
              <a:rPr lang="en-US" altLang="zh-CN" sz="2800" b="1" dirty="0">
                <a:effectLst>
                  <a:outerShdw blurRad="38100" dist="38100" dir="2700000" algn="tl">
                    <a:srgbClr val="000000">
                      <a:alpha val="43137"/>
                    </a:srgbClr>
                  </a:outerShdw>
                </a:effectLst>
                <a:latin typeface="楷体" pitchFamily="49" charset="-122"/>
                <a:ea typeface="楷体" pitchFamily="49" charset="-122"/>
              </a:rPr>
              <a:t>1.</a:t>
            </a:r>
            <a:r>
              <a:rPr lang="zh-CN" altLang="en-US" sz="2800" b="1" dirty="0">
                <a:solidFill>
                  <a:srgbClr val="FF0000"/>
                </a:solidFill>
                <a:effectLst>
                  <a:outerShdw blurRad="38100" dist="38100" dir="2700000" algn="tl">
                    <a:srgbClr val="000000">
                      <a:alpha val="43137"/>
                    </a:srgbClr>
                  </a:outerShdw>
                </a:effectLst>
                <a:latin typeface="楷体" pitchFamily="49" charset="-122"/>
                <a:ea typeface="楷体" pitchFamily="49" charset="-122"/>
              </a:rPr>
              <a:t>国债利息</a:t>
            </a:r>
            <a:r>
              <a:rPr lang="zh-CN" altLang="en-US" sz="2800" b="1" dirty="0">
                <a:effectLst>
                  <a:outerShdw blurRad="38100" dist="38100" dir="2700000" algn="tl">
                    <a:srgbClr val="000000">
                      <a:alpha val="43137"/>
                    </a:srgbClr>
                  </a:outerShdw>
                </a:effectLst>
                <a:latin typeface="楷体" pitchFamily="49" charset="-122"/>
                <a:ea typeface="楷体" pitchFamily="49" charset="-122"/>
              </a:rPr>
              <a:t>收入。</a:t>
            </a:r>
            <a:endParaRPr lang="en-US" altLang="zh-CN" sz="2800" b="1" dirty="0">
              <a:effectLst>
                <a:outerShdw blurRad="38100" dist="38100" dir="2700000" algn="tl">
                  <a:srgbClr val="000000">
                    <a:alpha val="43137"/>
                  </a:srgbClr>
                </a:outerShdw>
              </a:effectLst>
              <a:latin typeface="楷体" pitchFamily="49" charset="-122"/>
              <a:ea typeface="楷体" pitchFamily="49" charset="-122"/>
            </a:endParaRPr>
          </a:p>
          <a:p>
            <a:pPr eaLnBrk="1" hangingPunct="1">
              <a:lnSpc>
                <a:spcPct val="80000"/>
              </a:lnSpc>
              <a:defRPr/>
            </a:pPr>
            <a:r>
              <a:rPr lang="zh-CN" altLang="en-US" sz="2800" b="1" dirty="0">
                <a:effectLst>
                  <a:outerShdw blurRad="38100" dist="38100" dir="2700000" algn="tl">
                    <a:srgbClr val="000000">
                      <a:alpha val="43137"/>
                    </a:srgbClr>
                  </a:outerShdw>
                </a:effectLst>
                <a:latin typeface="楷体" pitchFamily="49" charset="-122"/>
                <a:ea typeface="楷体" pitchFamily="49" charset="-122"/>
              </a:rPr>
              <a:t>对企业取得的</a:t>
            </a:r>
            <a:r>
              <a:rPr lang="en-US" altLang="zh-CN" sz="2800" b="1" dirty="0">
                <a:effectLst>
                  <a:outerShdw blurRad="38100" dist="38100" dir="2700000" algn="tl">
                    <a:srgbClr val="000000">
                      <a:alpha val="43137"/>
                    </a:srgbClr>
                  </a:outerShdw>
                </a:effectLst>
                <a:latin typeface="楷体" pitchFamily="49" charset="-122"/>
                <a:ea typeface="楷体" pitchFamily="49" charset="-122"/>
              </a:rPr>
              <a:t>2009</a:t>
            </a:r>
            <a:r>
              <a:rPr lang="zh-CN" altLang="en-US" sz="2800" b="1" dirty="0">
                <a:effectLst>
                  <a:outerShdw blurRad="38100" dist="38100" dir="2700000" algn="tl">
                    <a:srgbClr val="000000">
                      <a:alpha val="43137"/>
                    </a:srgbClr>
                  </a:outerShdw>
                </a:effectLst>
                <a:latin typeface="楷体" pitchFamily="49" charset="-122"/>
                <a:ea typeface="楷体" pitchFamily="49" charset="-122"/>
              </a:rPr>
              <a:t>年及以后年度发行的</a:t>
            </a:r>
            <a:r>
              <a:rPr lang="zh-CN" altLang="en-US" sz="2800" b="1" dirty="0">
                <a:solidFill>
                  <a:srgbClr val="FF0000"/>
                </a:solidFill>
                <a:effectLst>
                  <a:outerShdw blurRad="38100" dist="38100" dir="2700000" algn="tl">
                    <a:srgbClr val="000000">
                      <a:alpha val="43137"/>
                    </a:srgbClr>
                  </a:outerShdw>
                </a:effectLst>
                <a:latin typeface="楷体" pitchFamily="49" charset="-122"/>
                <a:ea typeface="楷体" pitchFamily="49" charset="-122"/>
              </a:rPr>
              <a:t>地方政府债券利息</a:t>
            </a:r>
            <a:r>
              <a:rPr lang="zh-CN" altLang="en-US" sz="2800" b="1" dirty="0">
                <a:effectLst>
                  <a:outerShdw blurRad="38100" dist="38100" dir="2700000" algn="tl">
                    <a:srgbClr val="000000">
                      <a:alpha val="43137"/>
                    </a:srgbClr>
                  </a:outerShdw>
                </a:effectLst>
                <a:latin typeface="楷体" pitchFamily="49" charset="-122"/>
                <a:ea typeface="楷体" pitchFamily="49" charset="-122"/>
              </a:rPr>
              <a:t>所得，免征企业所得税。</a:t>
            </a:r>
            <a:endParaRPr lang="en-US" altLang="zh-CN" sz="2800" b="1" dirty="0">
              <a:effectLst>
                <a:outerShdw blurRad="38100" dist="38100" dir="2700000" algn="tl">
                  <a:srgbClr val="000000">
                    <a:alpha val="43137"/>
                  </a:srgbClr>
                </a:outerShdw>
              </a:effectLst>
              <a:latin typeface="楷体" pitchFamily="49" charset="-122"/>
              <a:ea typeface="楷体" pitchFamily="49" charset="-122"/>
            </a:endParaRPr>
          </a:p>
          <a:p>
            <a:pPr marL="0" indent="0" eaLnBrk="1" hangingPunct="1">
              <a:lnSpc>
                <a:spcPct val="80000"/>
              </a:lnSpc>
              <a:buFont typeface="Wingdings 2" panose="05020102010507070707" pitchFamily="18" charset="2"/>
              <a:buNone/>
              <a:defRPr/>
            </a:pPr>
            <a:endParaRPr lang="en-US" altLang="zh-CN" sz="2800" b="1" dirty="0">
              <a:effectLst>
                <a:outerShdw blurRad="38100" dist="38100" dir="2700000" algn="tl">
                  <a:srgbClr val="000000">
                    <a:alpha val="43137"/>
                  </a:srgbClr>
                </a:outerShdw>
              </a:effectLst>
              <a:latin typeface="楷体" pitchFamily="49" charset="-122"/>
              <a:ea typeface="楷体" pitchFamily="49" charset="-122"/>
            </a:endParaRPr>
          </a:p>
          <a:p>
            <a:pPr eaLnBrk="1" hangingPunct="1">
              <a:lnSpc>
                <a:spcPct val="80000"/>
              </a:lnSpc>
              <a:defRPr/>
            </a:pPr>
            <a:r>
              <a:rPr lang="en-US" altLang="zh-CN" sz="2800" b="1" dirty="0">
                <a:effectLst>
                  <a:outerShdw blurRad="38100" dist="38100" dir="2700000" algn="tl">
                    <a:srgbClr val="000000">
                      <a:alpha val="43137"/>
                    </a:srgbClr>
                  </a:outerShdw>
                </a:effectLst>
                <a:latin typeface="楷体" pitchFamily="49" charset="-122"/>
                <a:ea typeface="楷体" pitchFamily="49" charset="-122"/>
              </a:rPr>
              <a:t>【</a:t>
            </a:r>
            <a:r>
              <a:rPr lang="zh-CN" altLang="en-US" sz="2800" b="1" dirty="0">
                <a:effectLst>
                  <a:outerShdw blurRad="38100" dist="38100" dir="2700000" algn="tl">
                    <a:srgbClr val="000000">
                      <a:alpha val="43137"/>
                    </a:srgbClr>
                  </a:outerShdw>
                </a:effectLst>
                <a:latin typeface="楷体" pitchFamily="49" charset="-122"/>
                <a:ea typeface="楷体" pitchFamily="49" charset="-122"/>
              </a:rPr>
              <a:t>典型例题</a:t>
            </a:r>
            <a:r>
              <a:rPr lang="en-US" altLang="zh-CN" sz="2800" b="1" dirty="0">
                <a:effectLst>
                  <a:outerShdw blurRad="38100" dist="38100" dir="2700000" algn="tl">
                    <a:srgbClr val="000000">
                      <a:alpha val="43137"/>
                    </a:srgbClr>
                  </a:outerShdw>
                </a:effectLst>
                <a:latin typeface="楷体" pitchFamily="49" charset="-122"/>
                <a:ea typeface="楷体" pitchFamily="49" charset="-122"/>
              </a:rPr>
              <a:t>】</a:t>
            </a:r>
            <a:r>
              <a:rPr lang="zh-CN" altLang="en-US" sz="2800" b="1" dirty="0">
                <a:effectLst>
                  <a:outerShdw blurRad="38100" dist="38100" dir="2700000" algn="tl">
                    <a:srgbClr val="000000">
                      <a:alpha val="43137"/>
                    </a:srgbClr>
                  </a:outerShdw>
                </a:effectLst>
                <a:latin typeface="楷体" pitchFamily="49" charset="-122"/>
                <a:ea typeface="楷体" pitchFamily="49" charset="-122"/>
              </a:rPr>
              <a:t>某生产化工产品的公司，</a:t>
            </a:r>
            <a:r>
              <a:rPr lang="en-US" altLang="zh-CN" sz="2800" b="1" dirty="0">
                <a:effectLst>
                  <a:outerShdw blurRad="38100" dist="38100" dir="2700000" algn="tl">
                    <a:srgbClr val="000000">
                      <a:alpha val="43137"/>
                    </a:srgbClr>
                  </a:outerShdw>
                </a:effectLst>
                <a:latin typeface="楷体" pitchFamily="49" charset="-122"/>
                <a:ea typeface="楷体" pitchFamily="49" charset="-122"/>
              </a:rPr>
              <a:t>2014</a:t>
            </a:r>
            <a:r>
              <a:rPr lang="zh-CN" altLang="en-US" sz="2800" b="1" dirty="0">
                <a:effectLst>
                  <a:outerShdw blurRad="38100" dist="38100" dir="2700000" algn="tl">
                    <a:srgbClr val="000000">
                      <a:alpha val="43137"/>
                    </a:srgbClr>
                  </a:outerShdw>
                </a:effectLst>
                <a:latin typeface="楷体" pitchFamily="49" charset="-122"/>
                <a:ea typeface="楷体" pitchFamily="49" charset="-122"/>
              </a:rPr>
              <a:t>年将自发行者购进的一笔三年期国债售出，取得收入</a:t>
            </a:r>
            <a:r>
              <a:rPr lang="en-US" altLang="zh-CN" sz="2800" b="1" dirty="0">
                <a:effectLst>
                  <a:outerShdw blurRad="38100" dist="38100" dir="2700000" algn="tl">
                    <a:srgbClr val="000000">
                      <a:alpha val="43137"/>
                    </a:srgbClr>
                  </a:outerShdw>
                </a:effectLst>
                <a:latin typeface="楷体" pitchFamily="49" charset="-122"/>
                <a:ea typeface="楷体" pitchFamily="49" charset="-122"/>
              </a:rPr>
              <a:t>117</a:t>
            </a:r>
            <a:r>
              <a:rPr lang="zh-CN" altLang="en-US" sz="2800" b="1" dirty="0">
                <a:effectLst>
                  <a:outerShdw blurRad="38100" dist="38100" dir="2700000" algn="tl">
                    <a:srgbClr val="000000">
                      <a:alpha val="43137"/>
                    </a:srgbClr>
                  </a:outerShdw>
                </a:effectLst>
                <a:latin typeface="楷体" pitchFamily="49" charset="-122"/>
                <a:ea typeface="楷体" pitchFamily="49" charset="-122"/>
              </a:rPr>
              <a:t>万元。售出时持有该国债恰满两年，该笔国债的买入价为</a:t>
            </a:r>
            <a:r>
              <a:rPr lang="en-US" altLang="zh-CN" sz="2800" b="1" dirty="0">
                <a:effectLst>
                  <a:outerShdw blurRad="38100" dist="38100" dir="2700000" algn="tl">
                    <a:srgbClr val="000000">
                      <a:alpha val="43137"/>
                    </a:srgbClr>
                  </a:outerShdw>
                </a:effectLst>
                <a:latin typeface="楷体" pitchFamily="49" charset="-122"/>
                <a:ea typeface="楷体" pitchFamily="49" charset="-122"/>
              </a:rPr>
              <a:t>100</a:t>
            </a:r>
            <a:r>
              <a:rPr lang="zh-CN" altLang="en-US" sz="2800" b="1" dirty="0">
                <a:effectLst>
                  <a:outerShdw blurRad="38100" dist="38100" dir="2700000" algn="tl">
                    <a:srgbClr val="000000">
                      <a:alpha val="43137"/>
                    </a:srgbClr>
                  </a:outerShdw>
                </a:effectLst>
                <a:latin typeface="楷体" pitchFamily="49" charset="-122"/>
                <a:ea typeface="楷体" pitchFamily="49" charset="-122"/>
              </a:rPr>
              <a:t>万元，年利率</a:t>
            </a:r>
            <a:r>
              <a:rPr lang="en-US" altLang="zh-CN" sz="2800" b="1" dirty="0">
                <a:effectLst>
                  <a:outerShdw blurRad="38100" dist="38100" dir="2700000" algn="tl">
                    <a:srgbClr val="000000">
                      <a:alpha val="43137"/>
                    </a:srgbClr>
                  </a:outerShdw>
                </a:effectLst>
                <a:latin typeface="楷体" pitchFamily="49" charset="-122"/>
                <a:ea typeface="楷体" pitchFamily="49" charset="-122"/>
              </a:rPr>
              <a:t>5%</a:t>
            </a:r>
            <a:r>
              <a:rPr lang="zh-CN" altLang="en-US" sz="2800" b="1" dirty="0">
                <a:effectLst>
                  <a:outerShdw blurRad="38100" dist="38100" dir="2700000" algn="tl">
                    <a:srgbClr val="000000">
                      <a:alpha val="43137"/>
                    </a:srgbClr>
                  </a:outerShdw>
                </a:effectLst>
                <a:latin typeface="楷体" pitchFamily="49" charset="-122"/>
                <a:ea typeface="楷体" pitchFamily="49" charset="-122"/>
              </a:rPr>
              <a:t>，利息到期一次支付。该公司已将</a:t>
            </a:r>
            <a:r>
              <a:rPr lang="en-US" altLang="zh-CN" sz="2800" b="1" dirty="0">
                <a:effectLst>
                  <a:outerShdw blurRad="38100" dist="38100" dir="2700000" algn="tl">
                    <a:srgbClr val="000000">
                      <a:alpha val="43137"/>
                    </a:srgbClr>
                  </a:outerShdw>
                </a:effectLst>
                <a:latin typeface="楷体" pitchFamily="49" charset="-122"/>
                <a:ea typeface="楷体" pitchFamily="49" charset="-122"/>
              </a:rPr>
              <a:t>17</a:t>
            </a:r>
            <a:r>
              <a:rPr lang="zh-CN" altLang="en-US" sz="2800" b="1" dirty="0">
                <a:effectLst>
                  <a:outerShdw blurRad="38100" dist="38100" dir="2700000" algn="tl">
                    <a:srgbClr val="000000">
                      <a:alpha val="43137"/>
                    </a:srgbClr>
                  </a:outerShdw>
                </a:effectLst>
                <a:latin typeface="楷体" pitchFamily="49" charset="-122"/>
                <a:ea typeface="楷体" pitchFamily="49" charset="-122"/>
              </a:rPr>
              <a:t>万元计入投资收益。计算业务应调整的应纳税所得额。</a:t>
            </a:r>
            <a:endParaRPr lang="en-US" altLang="zh-CN" sz="2800" b="1" dirty="0">
              <a:effectLst>
                <a:outerShdw blurRad="38100" dist="38100" dir="2700000" algn="tl">
                  <a:srgbClr val="000000">
                    <a:alpha val="43137"/>
                  </a:srgbClr>
                </a:outerShdw>
              </a:effectLst>
              <a:latin typeface="楷体" pitchFamily="49" charset="-122"/>
              <a:ea typeface="楷体" pitchFamily="49" charset="-122"/>
            </a:endParaRPr>
          </a:p>
          <a:p>
            <a:pPr eaLnBrk="1" hangingPunct="1">
              <a:lnSpc>
                <a:spcPct val="80000"/>
              </a:lnSpc>
              <a:defRPr/>
            </a:pPr>
            <a:endParaRPr lang="en-US" altLang="zh-CN" sz="2800" b="1" dirty="0">
              <a:effectLst>
                <a:outerShdw blurRad="38100" dist="38100" dir="2700000" algn="tl">
                  <a:srgbClr val="000000">
                    <a:alpha val="43137"/>
                  </a:srgbClr>
                </a:outerShdw>
              </a:effectLst>
              <a:latin typeface="楷体" pitchFamily="49" charset="-122"/>
              <a:ea typeface="楷体" pitchFamily="49" charset="-122"/>
            </a:endParaRPr>
          </a:p>
          <a:p>
            <a:pPr eaLnBrk="1" hangingPunct="1">
              <a:lnSpc>
                <a:spcPct val="80000"/>
              </a:lnSpc>
              <a:defRPr/>
            </a:pPr>
            <a:endParaRPr lang="en-US" sz="2800" b="1" dirty="0">
              <a:effectLst>
                <a:outerShdw blurRad="38100" dist="38100" dir="2700000" algn="tl">
                  <a:srgbClr val="000000">
                    <a:alpha val="43137"/>
                  </a:srgbClr>
                </a:outerShdw>
              </a:effectLst>
              <a:latin typeface="楷体" pitchFamily="49" charset="-122"/>
              <a:ea typeface="楷体" pitchFamily="49" charset="-122"/>
            </a:endParaRPr>
          </a:p>
        </p:txBody>
      </p:sp>
      <p:graphicFrame>
        <p:nvGraphicFramePr>
          <p:cNvPr id="3" name="表格 2">
            <a:extLst>
              <a:ext uri="{FF2B5EF4-FFF2-40B4-BE49-F238E27FC236}">
                <a16:creationId xmlns:a16="http://schemas.microsoft.com/office/drawing/2014/main" id="{AD1E7B92-F2EA-47EF-87AE-D298C596ACC7}"/>
              </a:ext>
            </a:extLst>
          </p:cNvPr>
          <p:cNvGraphicFramePr>
            <a:graphicFrameLocks noGrp="1"/>
          </p:cNvGraphicFramePr>
          <p:nvPr/>
        </p:nvGraphicFramePr>
        <p:xfrm>
          <a:off x="684213" y="5445125"/>
          <a:ext cx="8031162" cy="1008063"/>
        </p:xfrm>
        <a:graphic>
          <a:graphicData uri="http://schemas.openxmlformats.org/drawingml/2006/table">
            <a:tbl>
              <a:tblPr firstRow="1" firstCol="1" bandRow="1">
                <a:tableStyleId>{5C22544A-7EE6-4342-B048-85BDC9FD1C3A}</a:tableStyleId>
              </a:tblPr>
              <a:tblGrid>
                <a:gridCol w="8031162">
                  <a:extLst>
                    <a:ext uri="{9D8B030D-6E8A-4147-A177-3AD203B41FA5}">
                      <a16:colId xmlns:a16="http://schemas.microsoft.com/office/drawing/2014/main" val="20000"/>
                    </a:ext>
                  </a:extLst>
                </a:gridCol>
              </a:tblGrid>
              <a:tr h="1008063">
                <a:tc>
                  <a:txBody>
                    <a:bodyPr/>
                    <a:lstStyle/>
                    <a:p>
                      <a:pPr>
                        <a:spcAft>
                          <a:spcPts val="0"/>
                        </a:spcAft>
                      </a:pPr>
                      <a:r>
                        <a:rPr lang="zh-CN" sz="2800" dirty="0">
                          <a:solidFill>
                            <a:srgbClr val="FF0000"/>
                          </a:solidFill>
                          <a:effectLst/>
                        </a:rPr>
                        <a:t>『正确答案』国债利息收入免税，应予调减。调减所得额</a:t>
                      </a:r>
                      <a:r>
                        <a:rPr lang="en-US" sz="2800" dirty="0">
                          <a:solidFill>
                            <a:srgbClr val="FF0000"/>
                          </a:solidFill>
                          <a:effectLst/>
                        </a:rPr>
                        <a:t>=100</a:t>
                      </a:r>
                      <a:r>
                        <a:rPr lang="zh-CN" sz="2800" dirty="0">
                          <a:solidFill>
                            <a:srgbClr val="FF0000"/>
                          </a:solidFill>
                          <a:effectLst/>
                        </a:rPr>
                        <a:t>×（</a:t>
                      </a:r>
                      <a:r>
                        <a:rPr lang="en-US" sz="2800" dirty="0">
                          <a:solidFill>
                            <a:srgbClr val="FF0000"/>
                          </a:solidFill>
                          <a:effectLst/>
                        </a:rPr>
                        <a:t>5%</a:t>
                      </a:r>
                      <a:r>
                        <a:rPr lang="zh-CN" sz="2800" dirty="0">
                          <a:solidFill>
                            <a:srgbClr val="FF0000"/>
                          </a:solidFill>
                          <a:effectLst/>
                        </a:rPr>
                        <a:t>÷</a:t>
                      </a:r>
                      <a:r>
                        <a:rPr lang="en-US" sz="2800" dirty="0">
                          <a:solidFill>
                            <a:srgbClr val="FF0000"/>
                          </a:solidFill>
                          <a:effectLst/>
                        </a:rPr>
                        <a:t>365</a:t>
                      </a:r>
                      <a:r>
                        <a:rPr lang="zh-CN" sz="2800" dirty="0">
                          <a:solidFill>
                            <a:srgbClr val="FF0000"/>
                          </a:solidFill>
                          <a:effectLst/>
                        </a:rPr>
                        <a:t>）×</a:t>
                      </a:r>
                      <a:r>
                        <a:rPr lang="en-US" sz="2800" dirty="0">
                          <a:solidFill>
                            <a:srgbClr val="FF0000"/>
                          </a:solidFill>
                          <a:effectLst/>
                        </a:rPr>
                        <a:t>365</a:t>
                      </a:r>
                      <a:r>
                        <a:rPr lang="zh-CN" sz="2800" dirty="0">
                          <a:solidFill>
                            <a:srgbClr val="FF0000"/>
                          </a:solidFill>
                          <a:effectLst/>
                        </a:rPr>
                        <a:t>×</a:t>
                      </a:r>
                      <a:r>
                        <a:rPr lang="en-US" sz="2800" dirty="0">
                          <a:solidFill>
                            <a:srgbClr val="FF0000"/>
                          </a:solidFill>
                          <a:effectLst/>
                        </a:rPr>
                        <a:t>2=10</a:t>
                      </a:r>
                      <a:r>
                        <a:rPr lang="zh-CN" sz="2800" dirty="0">
                          <a:solidFill>
                            <a:srgbClr val="FF0000"/>
                          </a:solidFill>
                          <a:effectLst/>
                        </a:rPr>
                        <a:t>（万元）</a:t>
                      </a:r>
                      <a:endParaRPr lang="zh-CN" sz="2800" dirty="0">
                        <a:solidFill>
                          <a:srgbClr val="FF0000"/>
                        </a:solidFill>
                        <a:effectLst/>
                        <a:latin typeface="Times New Roman"/>
                        <a:ea typeface="宋体"/>
                      </a:endParaRPr>
                    </a:p>
                  </a:txBody>
                  <a:tcPr marL="0" marR="0" marT="0" marB="0" anchor="ctr"/>
                </a:tc>
                <a:extLst>
                  <a:ext uri="{0D108BD9-81ED-4DB2-BD59-A6C34878D82A}">
                    <a16:rowId xmlns:a16="http://schemas.microsoft.com/office/drawing/2014/main" val="10000"/>
                  </a:ext>
                </a:extLst>
              </a:tr>
            </a:tbl>
          </a:graphicData>
        </a:graphic>
      </p:graphicFrame>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2BD63CB7-C4A6-4476-948E-303C2F929635}"/>
              </a:ext>
            </a:extLst>
          </p:cNvPr>
          <p:cNvSpPr>
            <a:spLocks noGrp="1" noRot="1" noChangeArrowheads="1"/>
          </p:cNvSpPr>
          <p:nvPr>
            <p:ph sz="quarter" idx="4294967295"/>
          </p:nvPr>
        </p:nvSpPr>
        <p:spPr>
          <a:xfrm>
            <a:off x="323850" y="1341438"/>
            <a:ext cx="8208963" cy="5183187"/>
          </a:xfrm>
        </p:spPr>
        <p:txBody>
          <a:bodyPr/>
          <a:lstStyle/>
          <a:p>
            <a:pPr marL="319088" indent="-319088" algn="just" eaLnBrk="1" hangingPunct="1">
              <a:lnSpc>
                <a:spcPct val="80000"/>
              </a:lnSpc>
              <a:buFont typeface="Wingdings" panose="05000000000000000000" pitchFamily="2" charset="2"/>
              <a:buChar char=""/>
            </a:pPr>
            <a:r>
              <a:rPr lang="zh-CN" altLang="en-US" sz="2800" b="1">
                <a:latin typeface="宋体" panose="02010600030101010101" pitchFamily="2" charset="-122"/>
              </a:rPr>
              <a:t>几个突破：</a:t>
            </a:r>
            <a:endParaRPr lang="zh-CN" altLang="en-US" sz="2800" b="1">
              <a:latin typeface="宋体" panose="02010600030101010101" pitchFamily="2" charset="-122"/>
              <a:cs typeface="Times New Roman" panose="02020603050405020304" pitchFamily="18" charset="0"/>
            </a:endParaRPr>
          </a:p>
          <a:p>
            <a:pPr marL="319088" indent="-319088" algn="just" eaLnBrk="1" hangingPunct="1">
              <a:lnSpc>
                <a:spcPts val="3700"/>
              </a:lnSpc>
              <a:buFont typeface="Wingdings" panose="05000000000000000000" pitchFamily="2" charset="2"/>
              <a:buChar char=""/>
            </a:pPr>
            <a:r>
              <a:rPr lang="zh-CN" altLang="en-US" sz="2800" b="1">
                <a:latin typeface="楷体" panose="02010609060101010101" pitchFamily="49" charset="-122"/>
                <a:ea typeface="楷体" panose="02010609060101010101" pitchFamily="49" charset="-122"/>
              </a:rPr>
              <a:t>一是引入不征税收入的概念。将企业非经营活动或非营利活动带来的经济利益流入排除在应税收入之外。</a:t>
            </a:r>
            <a:endParaRPr lang="zh-CN" altLang="en-US" sz="2800" b="1">
              <a:latin typeface="楷体" panose="02010609060101010101" pitchFamily="49" charset="-122"/>
              <a:ea typeface="楷体" panose="02010609060101010101" pitchFamily="49" charset="-122"/>
              <a:cs typeface="Times New Roman" panose="02020603050405020304" pitchFamily="18" charset="0"/>
            </a:endParaRPr>
          </a:p>
          <a:p>
            <a:pPr marL="319088" indent="-319088" algn="just" eaLnBrk="1" hangingPunct="1">
              <a:lnSpc>
                <a:spcPts val="3700"/>
              </a:lnSpc>
              <a:buFont typeface="Wingdings" panose="05000000000000000000" pitchFamily="2" charset="2"/>
              <a:buChar char=""/>
            </a:pPr>
            <a:r>
              <a:rPr lang="zh-CN" altLang="en-US" sz="2800" b="1">
                <a:latin typeface="楷体" panose="02010609060101010101" pitchFamily="49" charset="-122"/>
                <a:ea typeface="楷体" panose="02010609060101010101" pitchFamily="49" charset="-122"/>
              </a:rPr>
              <a:t>二是引入了免税收入的优惠方式。</a:t>
            </a:r>
            <a:r>
              <a:rPr lang="zh-CN" altLang="en-US" sz="2800" b="1">
                <a:solidFill>
                  <a:schemeClr val="folHlink"/>
                </a:solidFill>
                <a:latin typeface="楷体" panose="02010609060101010101" pitchFamily="49" charset="-122"/>
                <a:ea typeface="楷体" panose="02010609060101010101" pitchFamily="49" charset="-122"/>
              </a:rPr>
              <a:t>不征税收入不属于税收优惠</a:t>
            </a:r>
            <a:r>
              <a:rPr lang="zh-CN" altLang="en-US" sz="2800" b="1">
                <a:latin typeface="楷体" panose="02010609060101010101" pitchFamily="49" charset="-122"/>
                <a:ea typeface="楷体" panose="02010609060101010101" pitchFamily="49" charset="-122"/>
              </a:rPr>
              <a:t>，免税收入则属于一种优惠方式，减计收入可以看成是免税收入的一个特例。免税收入与免税所得具有一定的差别。</a:t>
            </a:r>
          </a:p>
          <a:p>
            <a:pPr marL="319088" indent="-319088" eaLnBrk="1" hangingPunct="1">
              <a:lnSpc>
                <a:spcPts val="3700"/>
              </a:lnSpc>
              <a:buFont typeface="Wingdings" panose="05000000000000000000" pitchFamily="2" charset="2"/>
              <a:buChar char=""/>
            </a:pPr>
            <a:r>
              <a:rPr lang="zh-CN" altLang="en-US" sz="2800" b="1">
                <a:latin typeface="楷体" panose="02010609060101010101" pitchFamily="49" charset="-122"/>
                <a:ea typeface="楷体" panose="02010609060101010101" pitchFamily="49" charset="-122"/>
              </a:rPr>
              <a:t>三是明确了以前年度亏损只用应税所得弥补，更好地体现税收优惠政策力度。</a:t>
            </a:r>
          </a:p>
        </p:txBody>
      </p:sp>
      <p:pic>
        <p:nvPicPr>
          <p:cNvPr id="7171" name="Picture 4" descr="http://p0.so.qhimg.com/bdr/_240_/t011c8cafbbeb8c3d30.jpg">
            <a:extLst>
              <a:ext uri="{FF2B5EF4-FFF2-40B4-BE49-F238E27FC236}">
                <a16:creationId xmlns:a16="http://schemas.microsoft.com/office/drawing/2014/main" id="{7C80522A-B111-4441-A614-8495D25DC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60350"/>
            <a:ext cx="19526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CCBA872-2E99-4568-9D82-C1E5F37F2B48}"/>
              </a:ext>
            </a:extLst>
          </p:cNvPr>
          <p:cNvSpPr>
            <a:spLocks noGrp="1"/>
          </p:cNvSpPr>
          <p:nvPr>
            <p:ph idx="1"/>
          </p:nvPr>
        </p:nvSpPr>
        <p:spPr>
          <a:xfrm>
            <a:off x="457200" y="981075"/>
            <a:ext cx="8229600" cy="5305425"/>
          </a:xfrm>
        </p:spPr>
        <p:txBody>
          <a:bodyPr/>
          <a:lstStyle/>
          <a:p>
            <a:pPr eaLnBrk="1" hangingPunct="1">
              <a:lnSpc>
                <a:spcPct val="80000"/>
              </a:lnSpc>
              <a:defRPr/>
            </a:pPr>
            <a:r>
              <a:rPr lang="en-US" altLang="zh-CN" b="1" dirty="0">
                <a:effectLst>
                  <a:outerShdw blurRad="38100" dist="38100" dir="2700000" algn="tl">
                    <a:srgbClr val="000000">
                      <a:alpha val="43137"/>
                    </a:srgbClr>
                  </a:outerShdw>
                </a:effectLst>
                <a:latin typeface="楷体" pitchFamily="49" charset="-122"/>
                <a:ea typeface="楷体" pitchFamily="49" charset="-122"/>
              </a:rPr>
              <a:t>2.</a:t>
            </a:r>
            <a:r>
              <a:rPr lang="zh-CN" altLang="en-US" b="1" dirty="0">
                <a:effectLst>
                  <a:outerShdw blurRad="38100" dist="38100" dir="2700000" algn="tl">
                    <a:srgbClr val="000000">
                      <a:alpha val="43137"/>
                    </a:srgbClr>
                  </a:outerShdw>
                </a:effectLst>
                <a:latin typeface="楷体" pitchFamily="49" charset="-122"/>
                <a:ea typeface="楷体" pitchFamily="49" charset="-122"/>
              </a:rPr>
              <a:t>符合条件的</a:t>
            </a:r>
            <a:r>
              <a:rPr lang="zh-CN" altLang="en-US" b="1" dirty="0">
                <a:solidFill>
                  <a:srgbClr val="FF0000"/>
                </a:solidFill>
                <a:effectLst>
                  <a:outerShdw blurRad="38100" dist="38100" dir="2700000" algn="tl">
                    <a:srgbClr val="000000">
                      <a:alpha val="43137"/>
                    </a:srgbClr>
                  </a:outerShdw>
                </a:effectLst>
                <a:latin typeface="楷体" pitchFamily="49" charset="-122"/>
                <a:ea typeface="楷体" pitchFamily="49" charset="-122"/>
              </a:rPr>
              <a:t>居民企业</a:t>
            </a:r>
            <a:r>
              <a:rPr lang="zh-CN" altLang="en-US" b="1" dirty="0">
                <a:effectLst>
                  <a:outerShdw blurRad="38100" dist="38100" dir="2700000" algn="tl">
                    <a:srgbClr val="000000">
                      <a:alpha val="43137"/>
                    </a:srgbClr>
                  </a:outerShdw>
                </a:effectLst>
                <a:latin typeface="楷体" pitchFamily="49" charset="-122"/>
                <a:ea typeface="楷体" pitchFamily="49" charset="-122"/>
              </a:rPr>
              <a:t>之间的股息、红利等</a:t>
            </a:r>
            <a:r>
              <a:rPr lang="zh-CN" altLang="en-US" b="1" dirty="0">
                <a:solidFill>
                  <a:srgbClr val="FF0000"/>
                </a:solidFill>
                <a:effectLst>
                  <a:outerShdw blurRad="38100" dist="38100" dir="2700000" algn="tl">
                    <a:srgbClr val="000000">
                      <a:alpha val="43137"/>
                    </a:srgbClr>
                  </a:outerShdw>
                </a:effectLst>
                <a:latin typeface="楷体" pitchFamily="49" charset="-122"/>
                <a:ea typeface="楷体" pitchFamily="49" charset="-122"/>
              </a:rPr>
              <a:t>权益性收益</a:t>
            </a:r>
            <a:r>
              <a:rPr lang="zh-CN" altLang="en-US" b="1" dirty="0">
                <a:effectLst>
                  <a:outerShdw blurRad="38100" dist="38100" dir="2700000" algn="tl">
                    <a:srgbClr val="000000">
                      <a:alpha val="43137"/>
                    </a:srgbClr>
                  </a:outerShdw>
                </a:effectLst>
                <a:latin typeface="楷体" pitchFamily="49" charset="-122"/>
                <a:ea typeface="楷体" pitchFamily="49" charset="-122"/>
              </a:rPr>
              <a:t>，是指居民企业直接投资于其他居民企业取得的投资收益。</a:t>
            </a:r>
            <a:endParaRPr lang="en-US" altLang="zh-CN" b="1" dirty="0">
              <a:effectLst>
                <a:outerShdw blurRad="38100" dist="38100" dir="2700000" algn="tl">
                  <a:srgbClr val="000000">
                    <a:alpha val="43137"/>
                  </a:srgbClr>
                </a:outerShdw>
              </a:effectLst>
              <a:latin typeface="楷体" pitchFamily="49" charset="-122"/>
              <a:ea typeface="楷体" pitchFamily="49" charset="-122"/>
            </a:endParaRPr>
          </a:p>
          <a:p>
            <a:pPr eaLnBrk="1" hangingPunct="1">
              <a:lnSpc>
                <a:spcPct val="80000"/>
              </a:lnSpc>
              <a:defRPr/>
            </a:pPr>
            <a:endParaRPr lang="en-US" altLang="zh-CN" b="1" dirty="0">
              <a:effectLst>
                <a:outerShdw blurRad="38100" dist="38100" dir="2700000" algn="tl">
                  <a:srgbClr val="000000">
                    <a:alpha val="43137"/>
                  </a:srgbClr>
                </a:outerShdw>
              </a:effectLst>
              <a:latin typeface="楷体" pitchFamily="49" charset="-122"/>
              <a:ea typeface="楷体" pitchFamily="49" charset="-122"/>
            </a:endParaRPr>
          </a:p>
          <a:p>
            <a:pPr eaLnBrk="1" hangingPunct="1">
              <a:lnSpc>
                <a:spcPct val="80000"/>
              </a:lnSpc>
              <a:defRPr/>
            </a:pPr>
            <a:r>
              <a:rPr lang="en-US" altLang="zh-CN" b="1" dirty="0">
                <a:effectLst>
                  <a:outerShdw blurRad="38100" dist="38100" dir="2700000" algn="tl">
                    <a:srgbClr val="000000">
                      <a:alpha val="43137"/>
                    </a:srgbClr>
                  </a:outerShdw>
                </a:effectLst>
                <a:latin typeface="楷体" pitchFamily="49" charset="-122"/>
                <a:ea typeface="楷体" pitchFamily="49" charset="-122"/>
              </a:rPr>
              <a:t>3.</a:t>
            </a:r>
            <a:r>
              <a:rPr lang="zh-CN" altLang="en-US" b="1" dirty="0">
                <a:effectLst>
                  <a:outerShdw blurRad="38100" dist="38100" dir="2700000" algn="tl">
                    <a:srgbClr val="000000">
                      <a:alpha val="43137"/>
                    </a:srgbClr>
                  </a:outerShdw>
                </a:effectLst>
                <a:latin typeface="楷体" pitchFamily="49" charset="-122"/>
                <a:ea typeface="楷体" pitchFamily="49" charset="-122"/>
              </a:rPr>
              <a:t>在中国境内设立机构、场所的</a:t>
            </a:r>
            <a:r>
              <a:rPr lang="zh-CN" altLang="en-US" b="1" dirty="0">
                <a:solidFill>
                  <a:srgbClr val="FF0000"/>
                </a:solidFill>
                <a:effectLst>
                  <a:outerShdw blurRad="38100" dist="38100" dir="2700000" algn="tl">
                    <a:srgbClr val="000000">
                      <a:alpha val="43137"/>
                    </a:srgbClr>
                  </a:outerShdw>
                </a:effectLst>
                <a:latin typeface="楷体" pitchFamily="49" charset="-122"/>
                <a:ea typeface="楷体" pitchFamily="49" charset="-122"/>
              </a:rPr>
              <a:t>非居民企业</a:t>
            </a:r>
            <a:r>
              <a:rPr lang="zh-CN" altLang="en-US" b="1" dirty="0">
                <a:effectLst>
                  <a:outerShdw blurRad="38100" dist="38100" dir="2700000" algn="tl">
                    <a:srgbClr val="000000">
                      <a:alpha val="43137"/>
                    </a:srgbClr>
                  </a:outerShdw>
                </a:effectLst>
                <a:latin typeface="楷体" pitchFamily="49" charset="-122"/>
                <a:ea typeface="楷体" pitchFamily="49" charset="-122"/>
              </a:rPr>
              <a:t>从居民企业取得与该机构、场所有实际联系的股息、红利等</a:t>
            </a:r>
            <a:r>
              <a:rPr lang="zh-CN" altLang="en-US" b="1" dirty="0">
                <a:solidFill>
                  <a:srgbClr val="FF0000"/>
                </a:solidFill>
                <a:effectLst>
                  <a:outerShdw blurRad="38100" dist="38100" dir="2700000" algn="tl">
                    <a:srgbClr val="000000">
                      <a:alpha val="43137"/>
                    </a:srgbClr>
                  </a:outerShdw>
                </a:effectLst>
                <a:latin typeface="楷体" pitchFamily="49" charset="-122"/>
                <a:ea typeface="楷体" pitchFamily="49" charset="-122"/>
              </a:rPr>
              <a:t>权益性投资收益</a:t>
            </a:r>
            <a:r>
              <a:rPr lang="zh-CN" altLang="en-US" b="1" dirty="0">
                <a:effectLst>
                  <a:outerShdw blurRad="38100" dist="38100" dir="2700000" algn="tl">
                    <a:srgbClr val="000000">
                      <a:alpha val="43137"/>
                    </a:srgbClr>
                  </a:outerShdw>
                </a:effectLst>
                <a:latin typeface="楷体" pitchFamily="49" charset="-122"/>
                <a:ea typeface="楷体" pitchFamily="49" charset="-122"/>
              </a:rPr>
              <a:t>。</a:t>
            </a:r>
            <a:endParaRPr lang="en-US" altLang="zh-CN" b="1" dirty="0">
              <a:effectLst>
                <a:outerShdw blurRad="38100" dist="38100" dir="2700000" algn="tl">
                  <a:srgbClr val="000000">
                    <a:alpha val="43137"/>
                  </a:srgbClr>
                </a:outerShdw>
              </a:effectLst>
              <a:latin typeface="楷体" pitchFamily="49" charset="-122"/>
              <a:ea typeface="楷体" pitchFamily="49" charset="-122"/>
            </a:endParaRPr>
          </a:p>
          <a:p>
            <a:pPr eaLnBrk="1" hangingPunct="1">
              <a:lnSpc>
                <a:spcPct val="80000"/>
              </a:lnSpc>
              <a:defRPr/>
            </a:pPr>
            <a:endParaRPr lang="en-US" altLang="zh-CN" b="1" dirty="0">
              <a:effectLst>
                <a:outerShdw blurRad="38100" dist="38100" dir="2700000" algn="tl">
                  <a:srgbClr val="000000">
                    <a:alpha val="43137"/>
                  </a:srgbClr>
                </a:outerShdw>
              </a:effectLst>
              <a:latin typeface="楷体_GB2312" pitchFamily="49" charset="-122"/>
              <a:ea typeface="楷体_GB2312" pitchFamily="49" charset="-122"/>
            </a:endParaRPr>
          </a:p>
          <a:p>
            <a:pPr eaLnBrk="1" hangingPunct="1">
              <a:lnSpc>
                <a:spcPct val="80000"/>
              </a:lnSpc>
              <a:defRPr/>
            </a:pPr>
            <a:r>
              <a:rPr lang="zh-CN" altLang="en-US" sz="2800" b="1" dirty="0">
                <a:effectLst>
                  <a:outerShdw blurRad="38100" dist="38100" dir="2700000" algn="tl">
                    <a:srgbClr val="000000">
                      <a:alpha val="43137"/>
                    </a:srgbClr>
                  </a:outerShdw>
                </a:effectLst>
                <a:latin typeface="仿宋" pitchFamily="49" charset="-122"/>
                <a:ea typeface="仿宋" pitchFamily="49" charset="-122"/>
              </a:rPr>
              <a:t>投资收益不包括连续持有居民企业公开发行并上市流通的股票不足</a:t>
            </a:r>
            <a:r>
              <a:rPr lang="en-US" altLang="zh-CN" sz="2800" b="1" dirty="0">
                <a:effectLst>
                  <a:outerShdw blurRad="38100" dist="38100" dir="2700000" algn="tl">
                    <a:srgbClr val="000000">
                      <a:alpha val="43137"/>
                    </a:srgbClr>
                  </a:outerShdw>
                </a:effectLst>
                <a:latin typeface="仿宋" pitchFamily="49" charset="-122"/>
                <a:ea typeface="仿宋" pitchFamily="49" charset="-122"/>
              </a:rPr>
              <a:t>12</a:t>
            </a:r>
            <a:r>
              <a:rPr lang="zh-CN" altLang="en-US" sz="2800" b="1" dirty="0">
                <a:effectLst>
                  <a:outerShdw blurRad="38100" dist="38100" dir="2700000" algn="tl">
                    <a:srgbClr val="000000">
                      <a:alpha val="43137"/>
                    </a:srgbClr>
                  </a:outerShdw>
                </a:effectLst>
                <a:latin typeface="仿宋" pitchFamily="49" charset="-122"/>
                <a:ea typeface="仿宋" pitchFamily="49" charset="-122"/>
              </a:rPr>
              <a:t>个月取得的投资收益。</a:t>
            </a:r>
          </a:p>
          <a:p>
            <a:pPr>
              <a:defRPr/>
            </a:pPr>
            <a:endParaRPr lang="zh-CN" altLang="en-US" dirty="0"/>
          </a:p>
        </p:txBody>
      </p:sp>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灯片编号占位符 5">
            <a:extLst>
              <a:ext uri="{FF2B5EF4-FFF2-40B4-BE49-F238E27FC236}">
                <a16:creationId xmlns:a16="http://schemas.microsoft.com/office/drawing/2014/main" id="{8B44DA2B-C6A0-49F1-8487-CB62302228D3}"/>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9E0F0471-4658-4520-A36F-BD8D1DE91CFF}" type="slidenum">
              <a:rPr lang="zh-CN" altLang="en-US" sz="1200" b="1">
                <a:solidFill>
                  <a:srgbClr val="FFFFFF"/>
                </a:solidFill>
                <a:ea typeface="宋体" panose="02010600030101010101" pitchFamily="2" charset="-122"/>
              </a:rPr>
              <a:pPr algn="ctr" eaLnBrk="1" hangingPunct="1">
                <a:lnSpc>
                  <a:spcPct val="80000"/>
                </a:lnSpc>
              </a:pPr>
              <a:t>61</a:t>
            </a:fld>
            <a:endParaRPr lang="en-US" altLang="zh-CN" sz="1200" b="1">
              <a:solidFill>
                <a:srgbClr val="FFFFFF"/>
              </a:solidFill>
              <a:ea typeface="宋体" panose="02010600030101010101" pitchFamily="2" charset="-122"/>
            </a:endParaRPr>
          </a:p>
        </p:txBody>
      </p:sp>
      <p:sp>
        <p:nvSpPr>
          <p:cNvPr id="77829" name="内容占位符 2">
            <a:extLst>
              <a:ext uri="{FF2B5EF4-FFF2-40B4-BE49-F238E27FC236}">
                <a16:creationId xmlns:a16="http://schemas.microsoft.com/office/drawing/2014/main" id="{8C754B2B-23E5-47FC-A3BE-705949D47F24}"/>
              </a:ext>
            </a:extLst>
          </p:cNvPr>
          <p:cNvSpPr>
            <a:spLocks noGrp="1"/>
          </p:cNvSpPr>
          <p:nvPr>
            <p:ph sz="quarter" idx="4294967295"/>
          </p:nvPr>
        </p:nvSpPr>
        <p:spPr>
          <a:xfrm>
            <a:off x="0" y="1600200"/>
            <a:ext cx="9144000" cy="4654550"/>
          </a:xfrm>
        </p:spPr>
        <p:txBody>
          <a:bodyPr/>
          <a:lstStyle/>
          <a:p>
            <a:pPr marL="319088" indent="-319088" eaLnBrk="1" hangingPunct="1">
              <a:defRPr/>
            </a:pPr>
            <a:r>
              <a:rPr lang="en-US" altLang="zh-CN" sz="2800" b="1" dirty="0">
                <a:effectLst>
                  <a:outerShdw blurRad="38100" dist="38100" dir="2700000" algn="tl">
                    <a:srgbClr val="000000">
                      <a:alpha val="43137"/>
                    </a:srgbClr>
                  </a:outerShdw>
                </a:effectLst>
                <a:latin typeface="楷体_GB2312" pitchFamily="49" charset="-122"/>
                <a:ea typeface="楷体_GB2312" pitchFamily="49" charset="-122"/>
              </a:rPr>
              <a:t>4</a:t>
            </a:r>
            <a:r>
              <a:rPr lang="zh-CN" altLang="en-US" sz="2800" b="1" dirty="0">
                <a:effectLst>
                  <a:outerShdw blurRad="38100" dist="38100" dir="2700000" algn="tl">
                    <a:srgbClr val="000000">
                      <a:alpha val="43137"/>
                    </a:srgbClr>
                  </a:outerShdw>
                </a:effectLst>
                <a:latin typeface="楷体_GB2312" pitchFamily="49" charset="-122"/>
                <a:ea typeface="楷体_GB2312" pitchFamily="49" charset="-122"/>
              </a:rPr>
              <a:t>．符合条件的非营利组织的收入。</a:t>
            </a:r>
          </a:p>
          <a:p>
            <a:pPr>
              <a:defRPr/>
            </a:pPr>
            <a:r>
              <a:rPr lang="zh-CN" altLang="en-US" sz="2400" dirty="0"/>
              <a:t>（</a:t>
            </a:r>
            <a:r>
              <a:rPr lang="en-US" altLang="zh-CN" sz="2400" dirty="0"/>
              <a:t>1</a:t>
            </a:r>
            <a:r>
              <a:rPr lang="zh-CN" altLang="en-US" sz="2400" dirty="0"/>
              <a:t>）</a:t>
            </a:r>
            <a:r>
              <a:rPr lang="zh-CN" altLang="zh-CN" sz="2400" dirty="0"/>
              <a:t>符合条件</a:t>
            </a:r>
            <a:br>
              <a:rPr lang="en-US" altLang="zh-CN" sz="2400" dirty="0"/>
            </a:br>
            <a:r>
              <a:rPr lang="zh-CN" altLang="zh-CN" sz="2400" dirty="0"/>
              <a:t>　　</a:t>
            </a:r>
            <a:r>
              <a:rPr lang="zh-CN" altLang="zh-CN" sz="2400" dirty="0">
                <a:latin typeface="楷体" pitchFamily="49" charset="-122"/>
                <a:ea typeface="楷体" pitchFamily="49" charset="-122"/>
              </a:rPr>
              <a:t>依法履行非营利组织登记手续</a:t>
            </a:r>
            <a:br>
              <a:rPr lang="en-US" altLang="zh-CN" sz="2400" dirty="0">
                <a:latin typeface="楷体" pitchFamily="49" charset="-122"/>
                <a:ea typeface="楷体" pitchFamily="49" charset="-122"/>
              </a:rPr>
            </a:br>
            <a:r>
              <a:rPr lang="zh-CN" altLang="zh-CN" sz="2400" dirty="0">
                <a:latin typeface="楷体" pitchFamily="49" charset="-122"/>
                <a:ea typeface="楷体" pitchFamily="49" charset="-122"/>
              </a:rPr>
              <a:t>　　从事公益性或者非营利性活动</a:t>
            </a:r>
            <a:br>
              <a:rPr lang="en-US" altLang="zh-CN" sz="2400" dirty="0">
                <a:latin typeface="楷体" pitchFamily="49" charset="-122"/>
                <a:ea typeface="楷体" pitchFamily="49" charset="-122"/>
              </a:rPr>
            </a:br>
            <a:r>
              <a:rPr lang="zh-CN" altLang="zh-CN" sz="2400" dirty="0">
                <a:latin typeface="楷体" pitchFamily="49" charset="-122"/>
                <a:ea typeface="楷体" pitchFamily="49" charset="-122"/>
              </a:rPr>
              <a:t>　　取得的收入除用于与该组织有关的、合理的支出外，全部用于登记核定或者章程规定的公益性或非营利性事业</a:t>
            </a:r>
            <a:br>
              <a:rPr lang="en-US" altLang="zh-CN" sz="2400" dirty="0">
                <a:latin typeface="楷体" pitchFamily="49" charset="-122"/>
                <a:ea typeface="楷体" pitchFamily="49" charset="-122"/>
              </a:rPr>
            </a:br>
            <a:r>
              <a:rPr lang="zh-CN" altLang="zh-CN" sz="2400" dirty="0">
                <a:latin typeface="楷体" pitchFamily="49" charset="-122"/>
                <a:ea typeface="楷体" pitchFamily="49" charset="-122"/>
              </a:rPr>
              <a:t>　　财产及其孳息不用于分配</a:t>
            </a:r>
            <a:br>
              <a:rPr lang="en-US" altLang="zh-CN" sz="2400" dirty="0">
                <a:latin typeface="楷体" pitchFamily="49" charset="-122"/>
                <a:ea typeface="楷体" pitchFamily="49" charset="-122"/>
              </a:rPr>
            </a:br>
            <a:r>
              <a:rPr lang="zh-CN" altLang="zh-CN" sz="2400" dirty="0">
                <a:latin typeface="楷体" pitchFamily="49" charset="-122"/>
                <a:ea typeface="楷体" pitchFamily="49" charset="-122"/>
              </a:rPr>
              <a:t>　　按照登记核定或者章程规定，该组织注销后的剩余财产用于公益性或者非营利性目的，或者由登记管理机关转赠给与该组织性质、宗旨相同的组织，并向社会公告</a:t>
            </a:r>
            <a:br>
              <a:rPr lang="en-US" altLang="zh-CN" sz="2400" dirty="0">
                <a:latin typeface="楷体" pitchFamily="49" charset="-122"/>
                <a:ea typeface="楷体" pitchFamily="49" charset="-122"/>
              </a:rPr>
            </a:br>
            <a:r>
              <a:rPr lang="zh-CN" altLang="zh-CN" sz="2400" dirty="0">
                <a:latin typeface="楷体" pitchFamily="49" charset="-122"/>
                <a:ea typeface="楷体" pitchFamily="49" charset="-122"/>
              </a:rPr>
              <a:t>　　投入人对投入该组织的财产不保留或者享有任何财产权利</a:t>
            </a:r>
            <a:br>
              <a:rPr lang="en-US" altLang="zh-CN" sz="2400" dirty="0">
                <a:latin typeface="楷体" pitchFamily="49" charset="-122"/>
                <a:ea typeface="楷体" pitchFamily="49" charset="-122"/>
              </a:rPr>
            </a:br>
            <a:r>
              <a:rPr lang="zh-CN" altLang="zh-CN" sz="2400" dirty="0">
                <a:latin typeface="楷体" pitchFamily="49" charset="-122"/>
                <a:ea typeface="楷体" pitchFamily="49" charset="-122"/>
              </a:rPr>
              <a:t>　　工作人员工资福利开支控制在规定的比例内，不变相分配该组织的财产</a:t>
            </a:r>
          </a:p>
          <a:p>
            <a:pPr marL="319088" indent="-319088" eaLnBrk="1" hangingPunct="1">
              <a:defRPr/>
            </a:pPr>
            <a:br>
              <a:rPr lang="zh-CN" altLang="en-US" sz="2400" dirty="0">
                <a:latin typeface="楷体_GB2312" pitchFamily="49" charset="-122"/>
                <a:ea typeface="楷体_GB2312" pitchFamily="49" charset="-122"/>
              </a:rPr>
            </a:br>
            <a:r>
              <a:rPr lang="zh-CN" altLang="en-US" dirty="0">
                <a:ea typeface="华文仿宋" pitchFamily="2" charset="-122"/>
              </a:rPr>
              <a:t>　　</a:t>
            </a:r>
          </a:p>
        </p:txBody>
      </p:sp>
      <p:sp>
        <p:nvSpPr>
          <p:cNvPr id="63492" name="标题 1">
            <a:extLst>
              <a:ext uri="{FF2B5EF4-FFF2-40B4-BE49-F238E27FC236}">
                <a16:creationId xmlns:a16="http://schemas.microsoft.com/office/drawing/2014/main" id="{5176C309-331F-4C73-AD9B-531EC7565CD8}"/>
              </a:ext>
            </a:extLst>
          </p:cNvPr>
          <p:cNvSpPr>
            <a:spLocks noGrp="1"/>
          </p:cNvSpPr>
          <p:nvPr>
            <p:ph type="title" idx="4294967295"/>
          </p:nvPr>
        </p:nvSpPr>
        <p:spPr>
          <a:xfrm>
            <a:off x="460375" y="274638"/>
            <a:ext cx="8229600" cy="1143000"/>
          </a:xfrm>
          <a:solidFill>
            <a:srgbClr val="00B0F0"/>
          </a:solidFill>
        </p:spPr>
        <p:txBody>
          <a:bodyPr/>
          <a:lstStyle/>
          <a:p>
            <a:pPr eaLnBrk="1" hangingPunct="1"/>
            <a:r>
              <a:rPr lang="zh-CN" altLang="en-US" sz="2400">
                <a:latin typeface="黑体" panose="02010609060101010101" pitchFamily="49" charset="-122"/>
                <a:ea typeface="黑体" panose="02010609060101010101" pitchFamily="49" charset="-122"/>
              </a:rPr>
              <a:t>财政部 国家税务总局关于非营利组织免税资格认定管理有关问题的通知财税</a:t>
            </a:r>
            <a:r>
              <a:rPr lang="en-US" altLang="zh-CN" sz="2400">
                <a:latin typeface="黑体" panose="02010609060101010101" pitchFamily="49" charset="-122"/>
                <a:ea typeface="黑体" panose="02010609060101010101" pitchFamily="49" charset="-122"/>
              </a:rPr>
              <a:t>[2009]123</a:t>
            </a:r>
            <a:r>
              <a:rPr lang="zh-CN" altLang="en-US" sz="2400">
                <a:latin typeface="黑体" panose="02010609060101010101" pitchFamily="49" charset="-122"/>
                <a:ea typeface="黑体" panose="02010609060101010101" pitchFamily="49" charset="-122"/>
              </a:rPr>
              <a:t>号</a:t>
            </a:r>
            <a:endParaRPr lang="zh-CN" altLang="en-US">
              <a:latin typeface="黑体" panose="02010609060101010101" pitchFamily="49" charset="-122"/>
              <a:ea typeface="黑体" panose="02010609060101010101" pitchFamily="49" charset="-122"/>
            </a:endParaRPr>
          </a:p>
        </p:txBody>
      </p:sp>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a:extLst>
              <a:ext uri="{FF2B5EF4-FFF2-40B4-BE49-F238E27FC236}">
                <a16:creationId xmlns:a16="http://schemas.microsoft.com/office/drawing/2014/main" id="{112AB9B3-3225-4D69-8513-2CBD00AB71C5}"/>
              </a:ext>
            </a:extLst>
          </p:cNvPr>
          <p:cNvSpPr>
            <a:spLocks noGrp="1"/>
          </p:cNvSpPr>
          <p:nvPr>
            <p:ph type="title" idx="4294967295"/>
          </p:nvPr>
        </p:nvSpPr>
        <p:spPr>
          <a:xfrm>
            <a:off x="460375" y="274638"/>
            <a:ext cx="8229600" cy="1143000"/>
          </a:xfrm>
          <a:solidFill>
            <a:srgbClr val="00B0F0"/>
          </a:solidFill>
        </p:spPr>
        <p:txBody>
          <a:bodyPr/>
          <a:lstStyle/>
          <a:p>
            <a:pPr eaLnBrk="1" hangingPunct="1"/>
            <a:r>
              <a:rPr lang="zh-CN" altLang="en-US" sz="2400">
                <a:ea typeface="华文仿宋" panose="02010600040101010101" pitchFamily="2" charset="-122"/>
              </a:rPr>
              <a:t>财政部 国家税务总局关于非营利组织企业所得税免税收入问题的通知财税</a:t>
            </a:r>
            <a:r>
              <a:rPr lang="en-US" altLang="zh-CN" sz="2400">
                <a:ea typeface="华文仿宋" panose="02010600040101010101" pitchFamily="2" charset="-122"/>
              </a:rPr>
              <a:t>[2009]122</a:t>
            </a:r>
            <a:r>
              <a:rPr lang="zh-CN" altLang="en-US" sz="2400">
                <a:ea typeface="华文仿宋" panose="02010600040101010101" pitchFamily="2" charset="-122"/>
              </a:rPr>
              <a:t>号</a:t>
            </a:r>
            <a:endParaRPr lang="zh-CN" altLang="en-US">
              <a:ea typeface="华文仿宋" panose="02010600040101010101" pitchFamily="2" charset="-122"/>
            </a:endParaRPr>
          </a:p>
        </p:txBody>
      </p:sp>
      <p:sp>
        <p:nvSpPr>
          <p:cNvPr id="64515" name="灯片编号占位符 5">
            <a:extLst>
              <a:ext uri="{FF2B5EF4-FFF2-40B4-BE49-F238E27FC236}">
                <a16:creationId xmlns:a16="http://schemas.microsoft.com/office/drawing/2014/main" id="{DE6177C1-B3C8-4D7B-899F-D09FE4D0B226}"/>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CCBB6062-DC57-49E2-8157-89DC382354E6}" type="slidenum">
              <a:rPr lang="zh-CN" altLang="en-US" sz="1200" b="1">
                <a:solidFill>
                  <a:srgbClr val="FFFFFF"/>
                </a:solidFill>
                <a:ea typeface="宋体" panose="02010600030101010101" pitchFamily="2" charset="-122"/>
              </a:rPr>
              <a:pPr algn="ctr" eaLnBrk="1" hangingPunct="1">
                <a:lnSpc>
                  <a:spcPct val="80000"/>
                </a:lnSpc>
              </a:pPr>
              <a:t>62</a:t>
            </a:fld>
            <a:endParaRPr lang="en-US" altLang="zh-CN" sz="1200" b="1">
              <a:solidFill>
                <a:srgbClr val="FFFFFF"/>
              </a:solidFill>
              <a:ea typeface="宋体" panose="02010600030101010101" pitchFamily="2" charset="-122"/>
            </a:endParaRPr>
          </a:p>
        </p:txBody>
      </p:sp>
      <p:sp>
        <p:nvSpPr>
          <p:cNvPr id="64516" name="内容占位符 2">
            <a:extLst>
              <a:ext uri="{FF2B5EF4-FFF2-40B4-BE49-F238E27FC236}">
                <a16:creationId xmlns:a16="http://schemas.microsoft.com/office/drawing/2014/main" id="{E5C0144F-37F5-46A3-B0F9-C57651375B8C}"/>
              </a:ext>
            </a:extLst>
          </p:cNvPr>
          <p:cNvSpPr>
            <a:spLocks noGrp="1"/>
          </p:cNvSpPr>
          <p:nvPr>
            <p:ph sz="quarter" idx="4294967295"/>
          </p:nvPr>
        </p:nvSpPr>
        <p:spPr>
          <a:xfrm>
            <a:off x="428625" y="1600200"/>
            <a:ext cx="8337550" cy="4900613"/>
          </a:xfrm>
        </p:spPr>
        <p:txBody>
          <a:bodyPr/>
          <a:lstStyle/>
          <a:p>
            <a:pPr marL="319088" indent="-319088" eaLnBrk="1" hangingPunct="1">
              <a:lnSpc>
                <a:spcPct val="90000"/>
              </a:lnSpc>
            </a:pPr>
            <a:r>
              <a:rPr lang="zh-CN" altLang="en-US" sz="2800">
                <a:latin typeface="黑体" panose="02010609060101010101" pitchFamily="49" charset="-122"/>
              </a:rPr>
              <a:t>（</a:t>
            </a:r>
            <a:r>
              <a:rPr lang="en-US" altLang="zh-CN" sz="2800">
                <a:latin typeface="黑体" panose="02010609060101010101" pitchFamily="49" charset="-122"/>
              </a:rPr>
              <a:t>2</a:t>
            </a:r>
            <a:r>
              <a:rPr lang="zh-CN" altLang="en-US" sz="2800">
                <a:latin typeface="黑体" panose="02010609060101010101" pitchFamily="49" charset="-122"/>
              </a:rPr>
              <a:t>）非营利组织的下列收入为免税收入：</a:t>
            </a:r>
            <a:endParaRPr lang="en-US" altLang="zh-CN" sz="2800">
              <a:latin typeface="黑体" panose="02010609060101010101" pitchFamily="49" charset="-122"/>
            </a:endParaRPr>
          </a:p>
          <a:p>
            <a:pPr marL="319088" indent="-319088" eaLnBrk="1" hangingPunct="1">
              <a:lnSpc>
                <a:spcPct val="90000"/>
              </a:lnSpc>
            </a:pPr>
            <a:r>
              <a:rPr lang="zh-CN" altLang="en-US" sz="2800" b="1">
                <a:latin typeface="楷体" panose="02010609060101010101" pitchFamily="49" charset="-122"/>
                <a:ea typeface="楷体" panose="02010609060101010101" pitchFamily="49" charset="-122"/>
              </a:rPr>
              <a:t>①接受其他单位或者个人</a:t>
            </a:r>
            <a:r>
              <a:rPr lang="zh-CN" altLang="en-US" sz="2800" b="1">
                <a:solidFill>
                  <a:srgbClr val="FF0000"/>
                </a:solidFill>
                <a:latin typeface="楷体" panose="02010609060101010101" pitchFamily="49" charset="-122"/>
                <a:ea typeface="楷体" panose="02010609060101010101" pitchFamily="49" charset="-122"/>
              </a:rPr>
              <a:t>捐赠的收入</a:t>
            </a:r>
            <a:r>
              <a:rPr lang="zh-CN" altLang="en-US" sz="2800" b="1">
                <a:latin typeface="楷体" panose="02010609060101010101" pitchFamily="49" charset="-122"/>
                <a:ea typeface="楷体" panose="02010609060101010101" pitchFamily="49" charset="-122"/>
              </a:rPr>
              <a:t>；</a:t>
            </a:r>
            <a:endParaRPr lang="en-US" altLang="zh-CN" sz="2800" b="1">
              <a:latin typeface="楷体" panose="02010609060101010101" pitchFamily="49" charset="-122"/>
              <a:ea typeface="楷体" panose="02010609060101010101" pitchFamily="49" charset="-122"/>
            </a:endParaRPr>
          </a:p>
          <a:p>
            <a:pPr marL="319088" indent="-319088" eaLnBrk="1" hangingPunct="1">
              <a:lnSpc>
                <a:spcPct val="90000"/>
              </a:lnSpc>
            </a:pPr>
            <a:r>
              <a:rPr lang="zh-CN" altLang="en-US" sz="2800" b="1">
                <a:latin typeface="楷体" panose="02010609060101010101" pitchFamily="49" charset="-122"/>
                <a:ea typeface="楷体" panose="02010609060101010101" pitchFamily="49" charset="-122"/>
              </a:rPr>
              <a:t>②除</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中华人民共和国企业所得税法</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第七条规定的财政拨款以外的</a:t>
            </a:r>
            <a:r>
              <a:rPr lang="zh-CN" altLang="en-US" sz="2800" b="1">
                <a:solidFill>
                  <a:srgbClr val="FF0000"/>
                </a:solidFill>
                <a:latin typeface="楷体" panose="02010609060101010101" pitchFamily="49" charset="-122"/>
                <a:ea typeface="楷体" panose="02010609060101010101" pitchFamily="49" charset="-122"/>
              </a:rPr>
              <a:t>其他政府补助收入</a:t>
            </a:r>
            <a:r>
              <a:rPr lang="zh-CN" altLang="en-US" sz="2800" b="1">
                <a:latin typeface="楷体" panose="02010609060101010101" pitchFamily="49" charset="-122"/>
                <a:ea typeface="楷体" panose="02010609060101010101" pitchFamily="49" charset="-122"/>
              </a:rPr>
              <a:t>，但不包括因政府购买服务取得的收入；</a:t>
            </a:r>
            <a:endParaRPr lang="en-US" altLang="zh-CN" sz="2800" b="1">
              <a:latin typeface="楷体" panose="02010609060101010101" pitchFamily="49" charset="-122"/>
              <a:ea typeface="楷体" panose="02010609060101010101" pitchFamily="49" charset="-122"/>
            </a:endParaRPr>
          </a:p>
          <a:p>
            <a:pPr marL="319088" indent="-319088" eaLnBrk="1" hangingPunct="1">
              <a:lnSpc>
                <a:spcPct val="90000"/>
              </a:lnSpc>
            </a:pPr>
            <a:r>
              <a:rPr lang="zh-CN" altLang="en-US" sz="2800" b="1">
                <a:latin typeface="楷体" panose="02010609060101010101" pitchFamily="49" charset="-122"/>
                <a:ea typeface="楷体" panose="02010609060101010101" pitchFamily="49" charset="-122"/>
              </a:rPr>
              <a:t>③按照省级以上民政、财政部门规定收取的</a:t>
            </a:r>
            <a:r>
              <a:rPr lang="zh-CN" altLang="en-US" sz="2800" b="1">
                <a:solidFill>
                  <a:srgbClr val="FF0000"/>
                </a:solidFill>
                <a:latin typeface="楷体" panose="02010609060101010101" pitchFamily="49" charset="-122"/>
                <a:ea typeface="楷体" panose="02010609060101010101" pitchFamily="49" charset="-122"/>
              </a:rPr>
              <a:t>会费；</a:t>
            </a:r>
            <a:endParaRPr lang="en-US" altLang="zh-CN" sz="2800" b="1">
              <a:solidFill>
                <a:srgbClr val="FF0000"/>
              </a:solidFill>
              <a:latin typeface="楷体" panose="02010609060101010101" pitchFamily="49" charset="-122"/>
              <a:ea typeface="楷体" panose="02010609060101010101" pitchFamily="49" charset="-122"/>
            </a:endParaRPr>
          </a:p>
          <a:p>
            <a:pPr marL="319088" indent="-319088" eaLnBrk="1" hangingPunct="1">
              <a:lnSpc>
                <a:spcPct val="90000"/>
              </a:lnSpc>
            </a:pPr>
            <a:r>
              <a:rPr lang="zh-CN" altLang="en-US" sz="2800" b="1">
                <a:latin typeface="楷体" panose="02010609060101010101" pitchFamily="49" charset="-122"/>
                <a:ea typeface="楷体" panose="02010609060101010101" pitchFamily="49" charset="-122"/>
              </a:rPr>
              <a:t>④不征税收入和免税收入孳生的银行存款</a:t>
            </a:r>
            <a:r>
              <a:rPr lang="zh-CN" altLang="en-US" sz="2800" b="1">
                <a:solidFill>
                  <a:srgbClr val="FF0000"/>
                </a:solidFill>
                <a:latin typeface="楷体" panose="02010609060101010101" pitchFamily="49" charset="-122"/>
                <a:ea typeface="楷体" panose="02010609060101010101" pitchFamily="49" charset="-122"/>
              </a:rPr>
              <a:t>利息收入；</a:t>
            </a:r>
            <a:endParaRPr lang="en-US" altLang="zh-CN" sz="2800" b="1">
              <a:solidFill>
                <a:srgbClr val="FF0000"/>
              </a:solidFill>
              <a:latin typeface="楷体" panose="02010609060101010101" pitchFamily="49" charset="-122"/>
              <a:ea typeface="楷体" panose="02010609060101010101" pitchFamily="49" charset="-122"/>
            </a:endParaRPr>
          </a:p>
          <a:p>
            <a:pPr marL="319088" indent="-319088" eaLnBrk="1" hangingPunct="1">
              <a:lnSpc>
                <a:spcPct val="90000"/>
              </a:lnSpc>
            </a:pPr>
            <a:r>
              <a:rPr lang="zh-CN" altLang="en-US" sz="2800" b="1">
                <a:latin typeface="楷体" panose="02010609060101010101" pitchFamily="49" charset="-122"/>
                <a:ea typeface="楷体" panose="02010609060101010101" pitchFamily="49" charset="-122"/>
              </a:rPr>
              <a:t>⑤财政部、国家税务总局规定的其他收入</a:t>
            </a:r>
            <a:r>
              <a:rPr lang="zh-CN" altLang="en-US" sz="2800" b="1">
                <a:ea typeface="楷体_GB2312" pitchFamily="1" charset="-122"/>
              </a:rPr>
              <a:t>。</a:t>
            </a:r>
            <a:br>
              <a:rPr lang="zh-CN" altLang="en-US" sz="3000">
                <a:ea typeface="华文仿宋" panose="02010600040101010101" pitchFamily="2" charset="-122"/>
              </a:rPr>
            </a:br>
            <a:endParaRPr lang="zh-CN" altLang="en-US" sz="3000">
              <a:ea typeface="华文仿宋" panose="02010600040101010101" pitchFamily="2" charset="-122"/>
            </a:endParaRPr>
          </a:p>
        </p:txBody>
      </p:sp>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a:extLst>
              <a:ext uri="{FF2B5EF4-FFF2-40B4-BE49-F238E27FC236}">
                <a16:creationId xmlns:a16="http://schemas.microsoft.com/office/drawing/2014/main" id="{D4D19B86-559A-4B77-8F7E-FE29D8D38B0A}"/>
              </a:ext>
            </a:extLst>
          </p:cNvPr>
          <p:cNvSpPr>
            <a:spLocks noGrp="1"/>
          </p:cNvSpPr>
          <p:nvPr>
            <p:ph type="title"/>
          </p:nvPr>
        </p:nvSpPr>
        <p:spPr/>
        <p:txBody>
          <a:bodyPr/>
          <a:lstStyle/>
          <a:p>
            <a:r>
              <a:rPr lang="zh-CN" altLang="en-US"/>
              <a:t>练 习</a:t>
            </a:r>
          </a:p>
        </p:txBody>
      </p:sp>
      <p:sp>
        <p:nvSpPr>
          <p:cNvPr id="3" name="内容占位符 2">
            <a:extLst>
              <a:ext uri="{FF2B5EF4-FFF2-40B4-BE49-F238E27FC236}">
                <a16:creationId xmlns:a16="http://schemas.microsoft.com/office/drawing/2014/main" id="{03B42C44-CAF4-4E73-B2C7-6F4636554FAE}"/>
              </a:ext>
            </a:extLst>
          </p:cNvPr>
          <p:cNvSpPr>
            <a:spLocks noGrp="1"/>
          </p:cNvSpPr>
          <p:nvPr>
            <p:ph idx="1"/>
          </p:nvPr>
        </p:nvSpPr>
        <p:spPr>
          <a:xfrm>
            <a:off x="457200" y="1341438"/>
            <a:ext cx="8229600" cy="4945062"/>
          </a:xfrm>
        </p:spPr>
        <p:txBody>
          <a:bodyPr/>
          <a:lstStyle/>
          <a:p>
            <a:r>
              <a:rPr lang="zh-CN" altLang="zh-CN" sz="2800" b="1">
                <a:latin typeface="楷体" panose="02010609060101010101" pitchFamily="49" charset="-122"/>
                <a:ea typeface="楷体" panose="02010609060101010101" pitchFamily="49" charset="-122"/>
              </a:rPr>
              <a:t>（单选题）</a:t>
            </a:r>
            <a:r>
              <a:rPr lang="en-US" altLang="zh-CN" sz="2800" b="1">
                <a:latin typeface="楷体" panose="02010609060101010101" pitchFamily="49" charset="-122"/>
                <a:ea typeface="楷体" panose="02010609060101010101" pitchFamily="49" charset="-122"/>
              </a:rPr>
              <a:t>2015</a:t>
            </a:r>
            <a:r>
              <a:rPr lang="zh-CN" altLang="zh-CN" sz="2800" b="1">
                <a:latin typeface="楷体" panose="02010609060101010101" pitchFamily="49" charset="-122"/>
                <a:ea typeface="楷体" panose="02010609060101010101" pitchFamily="49" charset="-122"/>
              </a:rPr>
              <a:t>年某居民企业取得产品销售收入</a:t>
            </a:r>
            <a:r>
              <a:rPr lang="en-US" altLang="zh-CN" sz="2800" b="1">
                <a:latin typeface="楷体" panose="02010609060101010101" pitchFamily="49" charset="-122"/>
                <a:ea typeface="楷体" panose="02010609060101010101" pitchFamily="49" charset="-122"/>
              </a:rPr>
              <a:t>6800</a:t>
            </a:r>
            <a:r>
              <a:rPr lang="zh-CN" altLang="zh-CN" sz="2800" b="1">
                <a:latin typeface="楷体" panose="02010609060101010101" pitchFamily="49" charset="-122"/>
                <a:ea typeface="楷体" panose="02010609060101010101" pitchFamily="49" charset="-122"/>
              </a:rPr>
              <a:t>万元，直接扣除的成本及税金共计</a:t>
            </a:r>
            <a:r>
              <a:rPr lang="en-US" altLang="zh-CN" sz="2800" b="1">
                <a:latin typeface="楷体" panose="02010609060101010101" pitchFamily="49" charset="-122"/>
                <a:ea typeface="楷体" panose="02010609060101010101" pitchFamily="49" charset="-122"/>
              </a:rPr>
              <a:t>5000</a:t>
            </a:r>
            <a:r>
              <a:rPr lang="zh-CN" altLang="zh-CN" sz="2800" b="1">
                <a:latin typeface="楷体" panose="02010609060101010101" pitchFamily="49" charset="-122"/>
                <a:ea typeface="楷体" panose="02010609060101010101" pitchFamily="49" charset="-122"/>
              </a:rPr>
              <a:t>万元；</a:t>
            </a:r>
            <a:r>
              <a:rPr lang="en-US" altLang="zh-CN" sz="2800" b="1">
                <a:latin typeface="楷体" panose="02010609060101010101" pitchFamily="49" charset="-122"/>
                <a:ea typeface="楷体" panose="02010609060101010101" pitchFamily="49" charset="-122"/>
              </a:rPr>
              <a:t>3</a:t>
            </a:r>
            <a:r>
              <a:rPr lang="zh-CN" altLang="zh-CN" sz="2800" b="1">
                <a:latin typeface="楷体" panose="02010609060101010101" pitchFamily="49" charset="-122"/>
                <a:ea typeface="楷体" panose="02010609060101010101" pitchFamily="49" charset="-122"/>
              </a:rPr>
              <a:t>月投资</a:t>
            </a:r>
            <a:r>
              <a:rPr lang="en-US" altLang="zh-CN" sz="2800" b="1">
                <a:latin typeface="楷体" panose="02010609060101010101" pitchFamily="49" charset="-122"/>
                <a:ea typeface="楷体" panose="02010609060101010101" pitchFamily="49" charset="-122"/>
              </a:rPr>
              <a:t>100</a:t>
            </a:r>
            <a:r>
              <a:rPr lang="zh-CN" altLang="zh-CN" sz="2800" b="1">
                <a:latin typeface="楷体" panose="02010609060101010101" pitchFamily="49" charset="-122"/>
                <a:ea typeface="楷体" panose="02010609060101010101" pitchFamily="49" charset="-122"/>
              </a:rPr>
              <a:t>万元购买</a:t>
            </a:r>
            <a:r>
              <a:rPr lang="en-US" altLang="zh-CN" sz="2800" b="1">
                <a:latin typeface="楷体" panose="02010609060101010101" pitchFamily="49" charset="-122"/>
                <a:ea typeface="楷体" panose="02010609060101010101" pitchFamily="49" charset="-122"/>
              </a:rPr>
              <a:t>B</a:t>
            </a:r>
            <a:r>
              <a:rPr lang="zh-CN" altLang="zh-CN" sz="2800" b="1">
                <a:latin typeface="楷体" panose="02010609060101010101" pitchFamily="49" charset="-122"/>
                <a:ea typeface="楷体" panose="02010609060101010101" pitchFamily="49" charset="-122"/>
              </a:rPr>
              <a:t>公司</a:t>
            </a:r>
            <a:r>
              <a:rPr lang="en-US" altLang="zh-CN" sz="2800" b="1">
                <a:latin typeface="楷体" panose="02010609060101010101" pitchFamily="49" charset="-122"/>
                <a:ea typeface="楷体" panose="02010609060101010101" pitchFamily="49" charset="-122"/>
              </a:rPr>
              <a:t>A</a:t>
            </a:r>
            <a:r>
              <a:rPr lang="zh-CN" altLang="zh-CN" sz="2800" b="1">
                <a:latin typeface="楷体" panose="02010609060101010101" pitchFamily="49" charset="-122"/>
                <a:ea typeface="楷体" panose="02010609060101010101" pitchFamily="49" charset="-122"/>
              </a:rPr>
              <a:t>股股票，</a:t>
            </a:r>
            <a:r>
              <a:rPr lang="en-US" altLang="zh-CN" sz="2800" b="1">
                <a:latin typeface="楷体" panose="02010609060101010101" pitchFamily="49" charset="-122"/>
                <a:ea typeface="楷体" panose="02010609060101010101" pitchFamily="49" charset="-122"/>
              </a:rPr>
              <a:t>12</a:t>
            </a:r>
            <a:r>
              <a:rPr lang="zh-CN" altLang="zh-CN" sz="2800" b="1">
                <a:latin typeface="楷体" panose="02010609060101010101" pitchFamily="49" charset="-122"/>
                <a:ea typeface="楷体" panose="02010609060101010101" pitchFamily="49" charset="-122"/>
              </a:rPr>
              <a:t>月份以</a:t>
            </a:r>
            <a:r>
              <a:rPr lang="en-US" altLang="zh-CN" sz="2800" b="1">
                <a:latin typeface="楷体" panose="02010609060101010101" pitchFamily="49" charset="-122"/>
                <a:ea typeface="楷体" panose="02010609060101010101" pitchFamily="49" charset="-122"/>
              </a:rPr>
              <a:t>120</a:t>
            </a:r>
            <a:r>
              <a:rPr lang="zh-CN" altLang="zh-CN" sz="2800" b="1">
                <a:latin typeface="楷体" panose="02010609060101010101" pitchFamily="49" charset="-122"/>
                <a:ea typeface="楷体" panose="02010609060101010101" pitchFamily="49" charset="-122"/>
              </a:rPr>
              <a:t>万元转让，持股期间分红</a:t>
            </a:r>
            <a:r>
              <a:rPr lang="en-US" altLang="zh-CN" sz="2800" b="1">
                <a:latin typeface="楷体" panose="02010609060101010101" pitchFamily="49" charset="-122"/>
                <a:ea typeface="楷体" panose="02010609060101010101" pitchFamily="49" charset="-122"/>
              </a:rPr>
              <a:t>2</a:t>
            </a:r>
            <a:r>
              <a:rPr lang="zh-CN" altLang="zh-CN" sz="2800" b="1">
                <a:latin typeface="楷体" panose="02010609060101010101" pitchFamily="49" charset="-122"/>
                <a:ea typeface="楷体" panose="02010609060101010101" pitchFamily="49" charset="-122"/>
              </a:rPr>
              <a:t>万元；</a:t>
            </a:r>
            <a:r>
              <a:rPr lang="en-US" altLang="zh-CN" sz="2800" b="1">
                <a:latin typeface="楷体" panose="02010609060101010101" pitchFamily="49" charset="-122"/>
                <a:ea typeface="楷体" panose="02010609060101010101" pitchFamily="49" charset="-122"/>
              </a:rPr>
              <a:t>2015</a:t>
            </a:r>
            <a:r>
              <a:rPr lang="zh-CN" altLang="zh-CN" sz="2800" b="1">
                <a:latin typeface="楷体" panose="02010609060101010101" pitchFamily="49" charset="-122"/>
                <a:ea typeface="楷体" panose="02010609060101010101" pitchFamily="49" charset="-122"/>
              </a:rPr>
              <a:t>年取得国债利息收入</a:t>
            </a:r>
            <a:r>
              <a:rPr lang="en-US" altLang="zh-CN" sz="2800" b="1">
                <a:latin typeface="楷体" panose="02010609060101010101" pitchFamily="49" charset="-122"/>
                <a:ea typeface="楷体" panose="02010609060101010101" pitchFamily="49" charset="-122"/>
              </a:rPr>
              <a:t>5</a:t>
            </a:r>
            <a:r>
              <a:rPr lang="zh-CN" altLang="zh-CN" sz="2800" b="1">
                <a:latin typeface="楷体" panose="02010609060101010101" pitchFamily="49" charset="-122"/>
                <a:ea typeface="楷体" panose="02010609060101010101" pitchFamily="49" charset="-122"/>
              </a:rPr>
              <a:t>万元，地方政府债券利息收入</a:t>
            </a:r>
            <a:r>
              <a:rPr lang="en-US" altLang="zh-CN" sz="2800" b="1">
                <a:latin typeface="楷体" panose="02010609060101010101" pitchFamily="49" charset="-122"/>
                <a:ea typeface="楷体" panose="02010609060101010101" pitchFamily="49" charset="-122"/>
              </a:rPr>
              <a:t>3</a:t>
            </a:r>
            <a:r>
              <a:rPr lang="zh-CN" altLang="zh-CN" sz="2800" b="1">
                <a:latin typeface="楷体" panose="02010609060101010101" pitchFamily="49" charset="-122"/>
                <a:ea typeface="楷体" panose="02010609060101010101" pitchFamily="49" charset="-122"/>
              </a:rPr>
              <a:t>万元。</a:t>
            </a:r>
            <a:r>
              <a:rPr lang="en-US" altLang="zh-CN" sz="2800" b="1">
                <a:latin typeface="楷体" panose="02010609060101010101" pitchFamily="49" charset="-122"/>
                <a:ea typeface="楷体" panose="02010609060101010101" pitchFamily="49" charset="-122"/>
              </a:rPr>
              <a:t>2015</a:t>
            </a:r>
            <a:r>
              <a:rPr lang="zh-CN" altLang="zh-CN" sz="2800" b="1">
                <a:latin typeface="楷体" panose="02010609060101010101" pitchFamily="49" charset="-122"/>
                <a:ea typeface="楷体" panose="02010609060101010101" pitchFamily="49" charset="-122"/>
              </a:rPr>
              <a:t>年该企业应缴纳企业所得税（　）万元。（企业所得税税率为</a:t>
            </a:r>
            <a:r>
              <a:rPr lang="en-US" altLang="zh-CN" sz="2800" b="1">
                <a:latin typeface="楷体" panose="02010609060101010101" pitchFamily="49" charset="-122"/>
                <a:ea typeface="楷体" panose="02010609060101010101" pitchFamily="49" charset="-122"/>
              </a:rPr>
              <a:t>25%</a:t>
            </a:r>
            <a:r>
              <a:rPr lang="zh-CN" altLang="zh-CN" sz="2800" b="1">
                <a:latin typeface="楷体" panose="02010609060101010101" pitchFamily="49" charset="-122"/>
                <a:ea typeface="楷体" panose="02010609060101010101" pitchFamily="49" charset="-122"/>
              </a:rPr>
              <a:t>）</a:t>
            </a:r>
            <a:br>
              <a:rPr lang="en-US" altLang="zh-CN" sz="2800" b="1">
                <a:latin typeface="楷体" panose="02010609060101010101" pitchFamily="49" charset="-122"/>
                <a:ea typeface="楷体" panose="02010609060101010101" pitchFamily="49" charset="-122"/>
              </a:rPr>
            </a:br>
            <a:r>
              <a:rPr lang="zh-CN" altLang="zh-CN"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A.450</a:t>
            </a:r>
            <a:r>
              <a:rPr lang="zh-CN" altLang="zh-CN"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 B.455</a:t>
            </a:r>
            <a:br>
              <a:rPr lang="en-US" altLang="zh-CN" sz="2800" b="1">
                <a:latin typeface="楷体" panose="02010609060101010101" pitchFamily="49" charset="-122"/>
                <a:ea typeface="楷体" panose="02010609060101010101" pitchFamily="49" charset="-122"/>
              </a:rPr>
            </a:br>
            <a:r>
              <a:rPr lang="zh-CN" altLang="zh-CN"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C.455.50</a:t>
            </a:r>
            <a:r>
              <a:rPr lang="zh-CN" altLang="zh-CN"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D.456.25</a:t>
            </a:r>
          </a:p>
          <a:p>
            <a:r>
              <a:rPr lang="zh-CN" altLang="zh-CN" sz="2000"/>
              <a:t>『正确答案』</a:t>
            </a:r>
            <a:r>
              <a:rPr lang="en-US" altLang="zh-CN" sz="2000"/>
              <a:t>C</a:t>
            </a:r>
            <a:br>
              <a:rPr lang="en-US" altLang="zh-CN" sz="2000"/>
            </a:br>
            <a:r>
              <a:rPr lang="zh-CN" altLang="zh-CN" sz="2000"/>
              <a:t>『答案解析』上述国债利息、地方政府债券利息所得免征企业所得税；分红</a:t>
            </a:r>
            <a:r>
              <a:rPr lang="en-US" altLang="zh-CN" sz="2000"/>
              <a:t>2</a:t>
            </a:r>
            <a:r>
              <a:rPr lang="zh-CN" altLang="zh-CN" sz="2000"/>
              <a:t>万元持有时间未超过</a:t>
            </a:r>
            <a:r>
              <a:rPr lang="en-US" altLang="zh-CN" sz="2000"/>
              <a:t>12</a:t>
            </a:r>
            <a:r>
              <a:rPr lang="zh-CN" altLang="zh-CN" sz="2000"/>
              <a:t>个月，不免税。</a:t>
            </a:r>
            <a:r>
              <a:rPr lang="en-US" altLang="zh-CN" sz="2000"/>
              <a:t>2015</a:t>
            </a:r>
            <a:r>
              <a:rPr lang="zh-CN" altLang="zh-CN" sz="2000"/>
              <a:t>年企业所得税＝</a:t>
            </a:r>
            <a:r>
              <a:rPr lang="en-US" altLang="zh-CN" sz="2000"/>
              <a:t>[</a:t>
            </a:r>
            <a:r>
              <a:rPr lang="zh-CN" altLang="zh-CN" sz="2000"/>
              <a:t>（</a:t>
            </a:r>
            <a:r>
              <a:rPr lang="en-US" altLang="zh-CN" sz="2000"/>
              <a:t>6800</a:t>
            </a:r>
            <a:r>
              <a:rPr lang="zh-CN" altLang="zh-CN" sz="2000"/>
              <a:t>－</a:t>
            </a:r>
            <a:r>
              <a:rPr lang="en-US" altLang="zh-CN" sz="2000"/>
              <a:t>5000</a:t>
            </a:r>
            <a:r>
              <a:rPr lang="zh-CN" altLang="zh-CN" sz="2000"/>
              <a:t>）＋（</a:t>
            </a:r>
            <a:r>
              <a:rPr lang="en-US" altLang="zh-CN" sz="2000"/>
              <a:t>120</a:t>
            </a:r>
            <a:r>
              <a:rPr lang="zh-CN" altLang="zh-CN" sz="2000"/>
              <a:t>－</a:t>
            </a:r>
            <a:r>
              <a:rPr lang="en-US" altLang="zh-CN" sz="2000"/>
              <a:t>100</a:t>
            </a:r>
            <a:r>
              <a:rPr lang="zh-CN" altLang="zh-CN" sz="2000"/>
              <a:t>）＋</a:t>
            </a:r>
            <a:r>
              <a:rPr lang="en-US" altLang="zh-CN" sz="2000"/>
              <a:t>2]</a:t>
            </a:r>
            <a:r>
              <a:rPr lang="zh-CN" altLang="zh-CN" sz="2000"/>
              <a:t>×</a:t>
            </a:r>
            <a:r>
              <a:rPr lang="en-US" altLang="zh-CN" sz="2000"/>
              <a:t>25%</a:t>
            </a:r>
            <a:r>
              <a:rPr lang="zh-CN" altLang="zh-CN" sz="2000"/>
              <a:t>＝</a:t>
            </a:r>
            <a:r>
              <a:rPr lang="en-US" altLang="zh-CN" sz="2000"/>
              <a:t>455.50</a:t>
            </a:r>
            <a:r>
              <a:rPr lang="zh-CN" altLang="zh-CN" sz="2000"/>
              <a:t>（万元）</a:t>
            </a:r>
            <a:endParaRPr lang="zh-CN" altLang="en-US" sz="2000" b="1">
              <a:latin typeface="楷体" panose="02010609060101010101" pitchFamily="49" charset="-122"/>
              <a:ea typeface="楷体" panose="02010609060101010101"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4EF18C4-082F-4D63-A3DF-C1157F415511}"/>
              </a:ext>
            </a:extLst>
          </p:cNvPr>
          <p:cNvSpPr>
            <a:spLocks noGrp="1"/>
          </p:cNvSpPr>
          <p:nvPr>
            <p:ph idx="1"/>
          </p:nvPr>
        </p:nvSpPr>
        <p:spPr>
          <a:xfrm>
            <a:off x="457200" y="692150"/>
            <a:ext cx="8229600" cy="5594350"/>
          </a:xfrm>
        </p:spPr>
        <p:txBody>
          <a:bodyPr/>
          <a:lstStyle/>
          <a:p>
            <a:r>
              <a:rPr lang="en-US" altLang="zh-CN"/>
              <a:t>【</a:t>
            </a:r>
            <a:r>
              <a:rPr lang="zh-CN" altLang="en-US"/>
              <a:t>典型例题</a:t>
            </a:r>
            <a:r>
              <a:rPr lang="en-US" altLang="zh-CN"/>
              <a:t>】</a:t>
            </a:r>
            <a:r>
              <a:rPr lang="zh-CN" altLang="en-US"/>
              <a:t>（</a:t>
            </a:r>
            <a:r>
              <a:rPr lang="en-US" altLang="zh-CN"/>
              <a:t>2010</a:t>
            </a:r>
            <a:r>
              <a:rPr lang="zh-CN" altLang="en-US"/>
              <a:t>年考题） 根据企业所得税相关规定，下列收入中，免税收入有（　）。</a:t>
            </a:r>
          </a:p>
          <a:p>
            <a:r>
              <a:rPr lang="zh-CN" altLang="en-US"/>
              <a:t>　　</a:t>
            </a:r>
            <a:r>
              <a:rPr lang="en-US" altLang="zh-CN"/>
              <a:t>A.</a:t>
            </a:r>
            <a:r>
              <a:rPr lang="zh-CN" altLang="en-US"/>
              <a:t>国债利息</a:t>
            </a:r>
          </a:p>
          <a:p>
            <a:r>
              <a:rPr lang="zh-CN" altLang="en-US"/>
              <a:t>　　</a:t>
            </a:r>
            <a:r>
              <a:rPr lang="en-US" altLang="zh-CN"/>
              <a:t>B.</a:t>
            </a:r>
            <a:r>
              <a:rPr lang="zh-CN" altLang="en-US"/>
              <a:t>存款利息</a:t>
            </a:r>
          </a:p>
          <a:p>
            <a:r>
              <a:rPr lang="zh-CN" altLang="en-US"/>
              <a:t>　　</a:t>
            </a:r>
            <a:r>
              <a:rPr lang="en-US" altLang="zh-CN"/>
              <a:t>C.</a:t>
            </a:r>
            <a:r>
              <a:rPr lang="zh-CN" altLang="en-US"/>
              <a:t>财政补贴</a:t>
            </a:r>
          </a:p>
          <a:p>
            <a:r>
              <a:rPr lang="zh-CN" altLang="en-US"/>
              <a:t>　　</a:t>
            </a:r>
            <a:r>
              <a:rPr lang="en-US" altLang="zh-CN"/>
              <a:t>D.</a:t>
            </a:r>
            <a:r>
              <a:rPr lang="zh-CN" altLang="en-US"/>
              <a:t>财政拨款</a:t>
            </a:r>
          </a:p>
          <a:p>
            <a:r>
              <a:rPr lang="zh-CN" altLang="en-US"/>
              <a:t>　　</a:t>
            </a:r>
            <a:r>
              <a:rPr lang="en-US" altLang="zh-CN"/>
              <a:t>E.</a:t>
            </a:r>
            <a:r>
              <a:rPr lang="zh-CN" altLang="en-US"/>
              <a:t>居民企业直接投资于其他居民企业（非上市公司）取得的股息</a:t>
            </a:r>
          </a:p>
          <a:p>
            <a:r>
              <a:rPr lang="en-US" altLang="zh-CN"/>
              <a:t>『</a:t>
            </a:r>
            <a:r>
              <a:rPr lang="zh-CN" altLang="en-US"/>
              <a:t>正确答案</a:t>
            </a:r>
            <a:r>
              <a:rPr lang="en-US" altLang="zh-CN"/>
              <a:t>』AE</a:t>
            </a:r>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A930E20-137C-46C6-882B-74D2A9E3294D}"/>
              </a:ext>
            </a:extLst>
          </p:cNvPr>
          <p:cNvSpPr>
            <a:spLocks noGrp="1"/>
          </p:cNvSpPr>
          <p:nvPr>
            <p:ph idx="1"/>
          </p:nvPr>
        </p:nvSpPr>
        <p:spPr>
          <a:xfrm>
            <a:off x="457200" y="692150"/>
            <a:ext cx="8229600" cy="5594350"/>
          </a:xfrm>
        </p:spPr>
        <p:txBody>
          <a:bodyPr/>
          <a:lstStyle/>
          <a:p>
            <a:r>
              <a:rPr lang="en-US" altLang="zh-CN"/>
              <a:t>【</a:t>
            </a:r>
            <a:r>
              <a:rPr lang="zh-CN" altLang="en-US"/>
              <a:t>典型例题</a:t>
            </a:r>
            <a:r>
              <a:rPr lang="en-US" altLang="zh-CN"/>
              <a:t>】</a:t>
            </a:r>
            <a:r>
              <a:rPr lang="zh-CN" altLang="en-US"/>
              <a:t>（</a:t>
            </a:r>
            <a:r>
              <a:rPr lang="en-US" altLang="zh-CN"/>
              <a:t>2012</a:t>
            </a:r>
            <a:r>
              <a:rPr lang="zh-CN" altLang="en-US"/>
              <a:t>年考题）符合条件的非营利组织取得下列收入，免征企业所得税的是（　）。</a:t>
            </a:r>
          </a:p>
          <a:p>
            <a:r>
              <a:rPr lang="zh-CN" altLang="en-US" sz="2800"/>
              <a:t>　　</a:t>
            </a:r>
            <a:r>
              <a:rPr lang="en-US" altLang="zh-CN" sz="2800"/>
              <a:t>A.</a:t>
            </a:r>
            <a:r>
              <a:rPr lang="zh-CN" altLang="en-US" sz="2800"/>
              <a:t>从事营利活动取得的收入</a:t>
            </a:r>
          </a:p>
          <a:p>
            <a:r>
              <a:rPr lang="zh-CN" altLang="en-US" sz="2800"/>
              <a:t>　　</a:t>
            </a:r>
            <a:r>
              <a:rPr lang="en-US" altLang="zh-CN" sz="2800"/>
              <a:t>B.</a:t>
            </a:r>
            <a:r>
              <a:rPr lang="zh-CN" altLang="en-US" sz="2800"/>
              <a:t>因政府购买服务而取得的收入</a:t>
            </a:r>
          </a:p>
          <a:p>
            <a:r>
              <a:rPr lang="zh-CN" altLang="en-US" sz="2800"/>
              <a:t>　　</a:t>
            </a:r>
            <a:r>
              <a:rPr lang="en-US" altLang="zh-CN" sz="2800"/>
              <a:t>C.</a:t>
            </a:r>
            <a:r>
              <a:rPr lang="zh-CN" altLang="en-US" sz="2800"/>
              <a:t>不征税收入孳生的银行存款利息收入</a:t>
            </a:r>
          </a:p>
          <a:p>
            <a:r>
              <a:rPr lang="zh-CN" altLang="en-US" sz="2800"/>
              <a:t>　　</a:t>
            </a:r>
            <a:r>
              <a:rPr lang="en-US" altLang="zh-CN" sz="2800"/>
              <a:t>D.</a:t>
            </a:r>
            <a:r>
              <a:rPr lang="zh-CN" altLang="en-US" sz="2800"/>
              <a:t>按照县级民政部门规定收取的会费收入</a:t>
            </a:r>
          </a:p>
          <a:p>
            <a:r>
              <a:rPr lang="en-US" altLang="zh-CN"/>
              <a:t>『</a:t>
            </a:r>
            <a:r>
              <a:rPr lang="zh-CN" altLang="en-US"/>
              <a:t>正确答案</a:t>
            </a:r>
            <a:r>
              <a:rPr lang="en-US" altLang="zh-CN"/>
              <a:t>』C</a:t>
            </a:r>
          </a:p>
          <a:p>
            <a:r>
              <a:rPr lang="en-US" altLang="zh-CN" sz="2400"/>
              <a:t>『</a:t>
            </a:r>
            <a:r>
              <a:rPr lang="zh-CN" altLang="en-US" sz="2400"/>
              <a:t>答案解析</a:t>
            </a:r>
            <a:r>
              <a:rPr lang="en-US" altLang="zh-CN" sz="2400"/>
              <a:t>』</a:t>
            </a:r>
            <a:r>
              <a:rPr lang="zh-CN" altLang="en-US" sz="2400"/>
              <a:t>非营利组织的下列收入为免税收入：接受其他单位或者个人捐赠的收入；除税法规定的财政拨款以外的其他政府补助收入，但不包括因政府购买服务而取得的收入；按照省级以上民政、财政部门规定收取的会员费；不征税收入和免税收入孳生的银行利息收入。</a:t>
            </a:r>
          </a:p>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内容占位符 2">
            <a:extLst>
              <a:ext uri="{FF2B5EF4-FFF2-40B4-BE49-F238E27FC236}">
                <a16:creationId xmlns:a16="http://schemas.microsoft.com/office/drawing/2014/main" id="{34AB76CC-DC3C-4306-9C74-52AD603F265E}"/>
              </a:ext>
            </a:extLst>
          </p:cNvPr>
          <p:cNvSpPr>
            <a:spLocks noGrp="1"/>
          </p:cNvSpPr>
          <p:nvPr>
            <p:ph idx="1"/>
          </p:nvPr>
        </p:nvSpPr>
        <p:spPr>
          <a:xfrm>
            <a:off x="457200" y="333375"/>
            <a:ext cx="8229600" cy="5953125"/>
          </a:xfrm>
        </p:spPr>
        <p:txBody>
          <a:bodyPr/>
          <a:lstStyle/>
          <a:p>
            <a:r>
              <a:rPr lang="zh-CN" altLang="en-US" sz="2800"/>
              <a:t>三、企业接收</a:t>
            </a:r>
            <a:r>
              <a:rPr lang="zh-CN" altLang="en-US" sz="2800">
                <a:solidFill>
                  <a:srgbClr val="FF0000"/>
                </a:solidFill>
              </a:rPr>
              <a:t>政府</a:t>
            </a:r>
            <a:r>
              <a:rPr lang="zh-CN" altLang="en-US" sz="2800"/>
              <a:t>和</a:t>
            </a:r>
            <a:r>
              <a:rPr lang="zh-CN" altLang="en-US" sz="2800">
                <a:solidFill>
                  <a:srgbClr val="FF0000"/>
                </a:solidFill>
              </a:rPr>
              <a:t>股东</a:t>
            </a:r>
            <a:r>
              <a:rPr lang="zh-CN" altLang="en-US" sz="2800"/>
              <a:t>划入资产的所得税处理</a:t>
            </a:r>
          </a:p>
          <a:p>
            <a:r>
              <a:rPr lang="zh-CN" altLang="en-US" sz="2800"/>
              <a:t>　　（一）企业接收政府划入资产的企业所得税处理</a:t>
            </a:r>
          </a:p>
          <a:p>
            <a:r>
              <a:rPr lang="zh-CN" altLang="en-US" sz="2800"/>
              <a:t>　　</a:t>
            </a:r>
            <a:r>
              <a:rPr lang="en-US" altLang="zh-CN" sz="2800">
                <a:latin typeface="楷体" panose="02010609060101010101" pitchFamily="49" charset="-122"/>
                <a:ea typeface="楷体" panose="02010609060101010101" pitchFamily="49" charset="-122"/>
              </a:rPr>
              <a:t>1.</a:t>
            </a:r>
            <a:r>
              <a:rPr lang="zh-CN" altLang="en-US" sz="2800">
                <a:latin typeface="楷体" panose="02010609060101010101" pitchFamily="49" charset="-122"/>
                <a:ea typeface="楷体" panose="02010609060101010101" pitchFamily="49" charset="-122"/>
              </a:rPr>
              <a:t>县级以上人民政府（包括政府有关部门</a:t>
            </a:r>
            <a:r>
              <a:rPr lang="en-US" altLang="zh-CN" sz="2800">
                <a:latin typeface="楷体" panose="02010609060101010101" pitchFamily="49" charset="-122"/>
                <a:ea typeface="楷体" panose="02010609060101010101" pitchFamily="49" charset="-122"/>
              </a:rPr>
              <a:t>,</a:t>
            </a:r>
            <a:r>
              <a:rPr lang="zh-CN" altLang="en-US" sz="2800">
                <a:latin typeface="楷体" panose="02010609060101010101" pitchFamily="49" charset="-122"/>
                <a:ea typeface="楷体" panose="02010609060101010101" pitchFamily="49" charset="-122"/>
              </a:rPr>
              <a:t>下同）将国有资产明确以</a:t>
            </a:r>
            <a:r>
              <a:rPr lang="zh-CN" altLang="en-US" sz="2800" b="1">
                <a:solidFill>
                  <a:srgbClr val="FF0000"/>
                </a:solidFill>
                <a:latin typeface="楷体" panose="02010609060101010101" pitchFamily="49" charset="-122"/>
                <a:ea typeface="楷体" panose="02010609060101010101" pitchFamily="49" charset="-122"/>
              </a:rPr>
              <a:t>股权投资</a:t>
            </a:r>
            <a:r>
              <a:rPr lang="zh-CN" altLang="en-US" sz="2800">
                <a:latin typeface="楷体" panose="02010609060101010101" pitchFamily="49" charset="-122"/>
                <a:ea typeface="楷体" panose="02010609060101010101" pitchFamily="49" charset="-122"/>
              </a:rPr>
              <a:t>方式投入企业，企业应作为</a:t>
            </a:r>
            <a:r>
              <a:rPr lang="zh-CN" altLang="en-US" sz="2800" b="1">
                <a:solidFill>
                  <a:srgbClr val="FF0000"/>
                </a:solidFill>
                <a:latin typeface="楷体" panose="02010609060101010101" pitchFamily="49" charset="-122"/>
                <a:ea typeface="楷体" panose="02010609060101010101" pitchFamily="49" charset="-122"/>
              </a:rPr>
              <a:t>国家资本金</a:t>
            </a:r>
            <a:r>
              <a:rPr lang="zh-CN" altLang="en-US" sz="2800">
                <a:latin typeface="楷体" panose="02010609060101010101" pitchFamily="49" charset="-122"/>
                <a:ea typeface="楷体" panose="02010609060101010101" pitchFamily="49" charset="-122"/>
              </a:rPr>
              <a:t>（包括资本公积）处理。该项资产如为非货币性资产，按政府确定的接收价值确定计税基础。</a:t>
            </a:r>
          </a:p>
          <a:p>
            <a:r>
              <a:rPr lang="zh-CN" altLang="en-US" sz="2800">
                <a:latin typeface="楷体" panose="02010609060101010101" pitchFamily="49" charset="-122"/>
                <a:ea typeface="楷体" panose="02010609060101010101" pitchFamily="49" charset="-122"/>
              </a:rPr>
              <a:t>　　</a:t>
            </a:r>
            <a:r>
              <a:rPr lang="en-US" altLang="zh-CN" sz="2800">
                <a:latin typeface="楷体" panose="02010609060101010101" pitchFamily="49" charset="-122"/>
                <a:ea typeface="楷体" panose="02010609060101010101" pitchFamily="49" charset="-122"/>
              </a:rPr>
              <a:t>2.</a:t>
            </a:r>
            <a:r>
              <a:rPr lang="zh-CN" altLang="en-US" sz="2800">
                <a:latin typeface="楷体" panose="02010609060101010101" pitchFamily="49" charset="-122"/>
                <a:ea typeface="楷体" panose="02010609060101010101" pitchFamily="49" charset="-122"/>
              </a:rPr>
              <a:t>县级以上人民政府将国有资产</a:t>
            </a:r>
            <a:r>
              <a:rPr lang="zh-CN" altLang="en-US" sz="2800" b="1">
                <a:solidFill>
                  <a:srgbClr val="FF0000"/>
                </a:solidFill>
                <a:latin typeface="楷体" panose="02010609060101010101" pitchFamily="49" charset="-122"/>
                <a:ea typeface="楷体" panose="02010609060101010101" pitchFamily="49" charset="-122"/>
              </a:rPr>
              <a:t>无偿划入</a:t>
            </a:r>
            <a:r>
              <a:rPr lang="zh-CN" altLang="en-US" sz="2800">
                <a:latin typeface="楷体" panose="02010609060101010101" pitchFamily="49" charset="-122"/>
                <a:ea typeface="楷体" panose="02010609060101010101" pitchFamily="49" charset="-122"/>
              </a:rPr>
              <a:t>企业，凡指定</a:t>
            </a:r>
            <a:r>
              <a:rPr lang="zh-CN" altLang="en-US" sz="2800" b="1">
                <a:solidFill>
                  <a:srgbClr val="FF0000"/>
                </a:solidFill>
                <a:latin typeface="楷体" panose="02010609060101010101" pitchFamily="49" charset="-122"/>
                <a:ea typeface="楷体" panose="02010609060101010101" pitchFamily="49" charset="-122"/>
              </a:rPr>
              <a:t>专门用途</a:t>
            </a:r>
            <a:r>
              <a:rPr lang="zh-CN" altLang="en-US" sz="2800">
                <a:latin typeface="楷体" panose="02010609060101010101" pitchFamily="49" charset="-122"/>
                <a:ea typeface="楷体" panose="02010609060101010101" pitchFamily="49" charset="-122"/>
              </a:rPr>
              <a:t>并按规定进行管理的，企业可作为</a:t>
            </a:r>
            <a:r>
              <a:rPr lang="zh-CN" altLang="en-US" sz="2800" b="1">
                <a:solidFill>
                  <a:srgbClr val="FF0000"/>
                </a:solidFill>
                <a:latin typeface="楷体" panose="02010609060101010101" pitchFamily="49" charset="-122"/>
                <a:ea typeface="楷体" panose="02010609060101010101" pitchFamily="49" charset="-122"/>
              </a:rPr>
              <a:t>不征税收入</a:t>
            </a:r>
            <a:r>
              <a:rPr lang="zh-CN" altLang="en-US" sz="2800">
                <a:latin typeface="楷体" panose="02010609060101010101" pitchFamily="49" charset="-122"/>
                <a:ea typeface="楷体" panose="02010609060101010101" pitchFamily="49" charset="-122"/>
              </a:rPr>
              <a:t>进行企业所得税处理。其中，该项资产属于非货币性资产的，应按政府确定的接收价值计算不征税收入。</a:t>
            </a:r>
          </a:p>
          <a:p>
            <a:r>
              <a:rPr lang="zh-CN" altLang="en-US" sz="2800"/>
              <a:t>　　</a:t>
            </a:r>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610">
                                            <p:txEl>
                                              <p:pRg st="0" end="0"/>
                                            </p:txEl>
                                          </p:spTgt>
                                        </p:tgtEl>
                                        <p:attrNameLst>
                                          <p:attrName>style.visibility</p:attrName>
                                        </p:attrNameLst>
                                      </p:cBhvr>
                                      <p:to>
                                        <p:strVal val="visible"/>
                                      </p:to>
                                    </p:set>
                                    <p:anim calcmode="lin" valueType="num">
                                      <p:cBhvr additive="base">
                                        <p:cTn id="7" dur="500" fill="hold"/>
                                        <p:tgtEl>
                                          <p:spTgt spid="686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内容占位符 2">
            <a:extLst>
              <a:ext uri="{FF2B5EF4-FFF2-40B4-BE49-F238E27FC236}">
                <a16:creationId xmlns:a16="http://schemas.microsoft.com/office/drawing/2014/main" id="{38A1C123-0016-4EA7-85E1-7B56AB5F0FA9}"/>
              </a:ext>
            </a:extLst>
          </p:cNvPr>
          <p:cNvSpPr>
            <a:spLocks noGrp="1"/>
          </p:cNvSpPr>
          <p:nvPr>
            <p:ph idx="1"/>
          </p:nvPr>
        </p:nvSpPr>
        <p:spPr>
          <a:xfrm>
            <a:off x="457200" y="620713"/>
            <a:ext cx="8229600" cy="5665787"/>
          </a:xfrm>
        </p:spPr>
        <p:txBody>
          <a:bodyPr/>
          <a:lstStyle/>
          <a:p>
            <a:r>
              <a:rPr lang="en-US" altLang="zh-CN">
                <a:latin typeface="楷体" panose="02010609060101010101" pitchFamily="49" charset="-122"/>
                <a:ea typeface="楷体" panose="02010609060101010101" pitchFamily="49" charset="-122"/>
              </a:rPr>
              <a:t>3.</a:t>
            </a:r>
            <a:r>
              <a:rPr lang="zh-CN" altLang="en-US">
                <a:latin typeface="楷体" panose="02010609060101010101" pitchFamily="49" charset="-122"/>
                <a:ea typeface="楷体" panose="02010609060101010101" pitchFamily="49" charset="-122"/>
              </a:rPr>
              <a:t>县级以上人民政府将国有资产无偿划入企业，属于上述（一）、（二）项以外情形的，应按政府确定的</a:t>
            </a:r>
            <a:r>
              <a:rPr lang="zh-CN" altLang="en-US" b="1">
                <a:solidFill>
                  <a:srgbClr val="FF0000"/>
                </a:solidFill>
                <a:latin typeface="楷体" panose="02010609060101010101" pitchFamily="49" charset="-122"/>
                <a:ea typeface="楷体" panose="02010609060101010101" pitchFamily="49" charset="-122"/>
              </a:rPr>
              <a:t>接收价值</a:t>
            </a:r>
            <a:r>
              <a:rPr lang="zh-CN" altLang="en-US">
                <a:latin typeface="楷体" panose="02010609060101010101" pitchFamily="49" charset="-122"/>
                <a:ea typeface="楷体" panose="02010609060101010101" pitchFamily="49" charset="-122"/>
              </a:rPr>
              <a:t>计入当期收入总额</a:t>
            </a:r>
            <a:r>
              <a:rPr lang="zh-CN" altLang="en-US" b="1">
                <a:solidFill>
                  <a:srgbClr val="FF0000"/>
                </a:solidFill>
                <a:latin typeface="楷体" panose="02010609060101010101" pitchFamily="49" charset="-122"/>
                <a:ea typeface="楷体" panose="02010609060101010101" pitchFamily="49" charset="-122"/>
              </a:rPr>
              <a:t>计算缴纳</a:t>
            </a:r>
            <a:r>
              <a:rPr lang="zh-CN" altLang="en-US">
                <a:latin typeface="楷体" panose="02010609060101010101" pitchFamily="49" charset="-122"/>
                <a:ea typeface="楷体" panose="02010609060101010101" pitchFamily="49" charset="-122"/>
              </a:rPr>
              <a:t>企业所得税。政府没有确定接收价值的，按资产的</a:t>
            </a:r>
            <a:r>
              <a:rPr lang="zh-CN" altLang="en-US" b="1">
                <a:solidFill>
                  <a:srgbClr val="FF0000"/>
                </a:solidFill>
                <a:latin typeface="楷体" panose="02010609060101010101" pitchFamily="49" charset="-122"/>
                <a:ea typeface="楷体" panose="02010609060101010101" pitchFamily="49" charset="-122"/>
              </a:rPr>
              <a:t>公允价值</a:t>
            </a:r>
            <a:r>
              <a:rPr lang="zh-CN" altLang="en-US">
                <a:latin typeface="楷体" panose="02010609060101010101" pitchFamily="49" charset="-122"/>
                <a:ea typeface="楷体" panose="02010609060101010101" pitchFamily="49" charset="-122"/>
              </a:rPr>
              <a:t>计算确定应税收入。</a:t>
            </a:r>
          </a:p>
          <a:p>
            <a:endParaRPr lang="zh-CN" altLang="en-US"/>
          </a:p>
          <a:p>
            <a:endParaRPr lang="zh-CN" altLang="en-US"/>
          </a:p>
        </p:txBody>
      </p:sp>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内容占位符 2">
            <a:extLst>
              <a:ext uri="{FF2B5EF4-FFF2-40B4-BE49-F238E27FC236}">
                <a16:creationId xmlns:a16="http://schemas.microsoft.com/office/drawing/2014/main" id="{336A0ABE-CBEF-47AC-BC59-EDCFDD28DE39}"/>
              </a:ext>
            </a:extLst>
          </p:cNvPr>
          <p:cNvSpPr>
            <a:spLocks noGrp="1"/>
          </p:cNvSpPr>
          <p:nvPr>
            <p:ph idx="1"/>
          </p:nvPr>
        </p:nvSpPr>
        <p:spPr>
          <a:xfrm>
            <a:off x="457200" y="476250"/>
            <a:ext cx="8229600" cy="5810250"/>
          </a:xfrm>
        </p:spPr>
        <p:txBody>
          <a:bodyPr/>
          <a:lstStyle/>
          <a:p>
            <a:r>
              <a:rPr lang="zh-CN" altLang="en-US"/>
              <a:t>（二）企业接收</a:t>
            </a:r>
            <a:r>
              <a:rPr lang="zh-CN" altLang="en-US" b="1">
                <a:solidFill>
                  <a:srgbClr val="FF0000"/>
                </a:solidFill>
              </a:rPr>
              <a:t>股东</a:t>
            </a:r>
            <a:r>
              <a:rPr lang="zh-CN" altLang="en-US"/>
              <a:t>划入资产的企业所得税处理</a:t>
            </a:r>
          </a:p>
          <a:p>
            <a:r>
              <a:rPr lang="zh-CN" altLang="en-US"/>
              <a:t>　　</a:t>
            </a:r>
            <a:r>
              <a:rPr lang="en-US" altLang="zh-CN">
                <a:latin typeface="楷体" panose="02010609060101010101" pitchFamily="49" charset="-122"/>
                <a:ea typeface="楷体" panose="02010609060101010101" pitchFamily="49" charset="-122"/>
              </a:rPr>
              <a:t>1.</a:t>
            </a:r>
            <a:r>
              <a:rPr lang="zh-CN" altLang="en-US">
                <a:latin typeface="楷体" panose="02010609060101010101" pitchFamily="49" charset="-122"/>
                <a:ea typeface="楷体" panose="02010609060101010101" pitchFamily="49" charset="-122"/>
              </a:rPr>
              <a:t>企业接收股东划入资产（包括股东赠予资产、上市公司在股权分置改革过程中接收原非流通股股东和新非流通股股东赠予的资产、股东放弃本企业的股权，下同），凡合同、协议约定作为</a:t>
            </a:r>
            <a:r>
              <a:rPr lang="zh-CN" altLang="en-US" b="1">
                <a:solidFill>
                  <a:srgbClr val="FF0000"/>
                </a:solidFill>
                <a:latin typeface="楷体" panose="02010609060101010101" pitchFamily="49" charset="-122"/>
                <a:ea typeface="楷体" panose="02010609060101010101" pitchFamily="49" charset="-122"/>
              </a:rPr>
              <a:t>资本金</a:t>
            </a:r>
            <a:r>
              <a:rPr lang="zh-CN" altLang="en-US">
                <a:latin typeface="楷体" panose="02010609060101010101" pitchFamily="49" charset="-122"/>
                <a:ea typeface="楷体" panose="02010609060101010101" pitchFamily="49" charset="-122"/>
              </a:rPr>
              <a:t>（包括资本公积）且在会计上已做实际处理的，</a:t>
            </a:r>
            <a:r>
              <a:rPr lang="zh-CN" altLang="en-US" b="1">
                <a:solidFill>
                  <a:srgbClr val="FF0000"/>
                </a:solidFill>
                <a:latin typeface="楷体" panose="02010609060101010101" pitchFamily="49" charset="-122"/>
                <a:ea typeface="楷体" panose="02010609060101010101" pitchFamily="49" charset="-122"/>
              </a:rPr>
              <a:t>不计入</a:t>
            </a:r>
            <a:r>
              <a:rPr lang="zh-CN" altLang="en-US">
                <a:latin typeface="楷体" panose="02010609060101010101" pitchFamily="49" charset="-122"/>
                <a:ea typeface="楷体" panose="02010609060101010101" pitchFamily="49" charset="-122"/>
              </a:rPr>
              <a:t>企业的收入总额，企业应按</a:t>
            </a:r>
            <a:r>
              <a:rPr lang="zh-CN" altLang="en-US" b="1">
                <a:solidFill>
                  <a:srgbClr val="FF0000"/>
                </a:solidFill>
                <a:latin typeface="楷体" panose="02010609060101010101" pitchFamily="49" charset="-122"/>
                <a:ea typeface="楷体" panose="02010609060101010101" pitchFamily="49" charset="-122"/>
              </a:rPr>
              <a:t>公允价值</a:t>
            </a:r>
            <a:r>
              <a:rPr lang="zh-CN" altLang="en-US">
                <a:latin typeface="楷体" panose="02010609060101010101" pitchFamily="49" charset="-122"/>
                <a:ea typeface="楷体" panose="02010609060101010101" pitchFamily="49" charset="-122"/>
              </a:rPr>
              <a:t>确定该项资产的计税基础。</a:t>
            </a:r>
            <a:endParaRPr lang="en-US" altLang="zh-CN">
              <a:latin typeface="楷体" panose="02010609060101010101" pitchFamily="49" charset="-122"/>
              <a:ea typeface="楷体" panose="02010609060101010101" pitchFamily="49" charset="-122"/>
            </a:endParaRPr>
          </a:p>
          <a:p>
            <a:endParaRPr lang="zh-CN" altLang="en-US"/>
          </a:p>
          <a:p>
            <a:endParaRPr lang="zh-CN" altLang="en-US"/>
          </a:p>
        </p:txBody>
      </p:sp>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内容占位符 2">
            <a:extLst>
              <a:ext uri="{FF2B5EF4-FFF2-40B4-BE49-F238E27FC236}">
                <a16:creationId xmlns:a16="http://schemas.microsoft.com/office/drawing/2014/main" id="{B987A8C7-FAF0-4F22-AEC0-1ED6F200B1FB}"/>
              </a:ext>
            </a:extLst>
          </p:cNvPr>
          <p:cNvSpPr>
            <a:spLocks noGrp="1"/>
          </p:cNvSpPr>
          <p:nvPr>
            <p:ph idx="1"/>
          </p:nvPr>
        </p:nvSpPr>
        <p:spPr>
          <a:xfrm>
            <a:off x="457200" y="333375"/>
            <a:ext cx="8229600" cy="5953125"/>
          </a:xfrm>
        </p:spPr>
        <p:txBody>
          <a:bodyPr/>
          <a:lstStyle/>
          <a:p>
            <a:r>
              <a:rPr lang="en-US" altLang="zh-CN">
                <a:latin typeface="楷体" panose="02010609060101010101" pitchFamily="49" charset="-122"/>
                <a:ea typeface="楷体" panose="02010609060101010101" pitchFamily="49" charset="-122"/>
              </a:rPr>
              <a:t>2.</a:t>
            </a:r>
            <a:r>
              <a:rPr lang="zh-CN" altLang="en-US">
                <a:latin typeface="楷体" panose="02010609060101010101" pitchFamily="49" charset="-122"/>
                <a:ea typeface="楷体" panose="02010609060101010101" pitchFamily="49" charset="-122"/>
              </a:rPr>
              <a:t>企业接收股东划入资产，凡作为收入处理的，应按</a:t>
            </a:r>
            <a:r>
              <a:rPr lang="zh-CN" altLang="en-US" b="1">
                <a:solidFill>
                  <a:srgbClr val="FF0000"/>
                </a:solidFill>
                <a:latin typeface="楷体" panose="02010609060101010101" pitchFamily="49" charset="-122"/>
                <a:ea typeface="楷体" panose="02010609060101010101" pitchFamily="49" charset="-122"/>
              </a:rPr>
              <a:t>公允价值</a:t>
            </a:r>
            <a:r>
              <a:rPr lang="zh-CN" altLang="en-US">
                <a:latin typeface="楷体" panose="02010609060101010101" pitchFamily="49" charset="-122"/>
                <a:ea typeface="楷体" panose="02010609060101010101" pitchFamily="49" charset="-122"/>
              </a:rPr>
              <a:t>计入收入总额，计算缴纳企业所得税，同时按公允价值确定该项资产的计税基础。</a:t>
            </a:r>
          </a:p>
          <a:p>
            <a:r>
              <a:rPr lang="zh-CN" altLang="en-US"/>
              <a:t>　　</a:t>
            </a:r>
            <a:r>
              <a:rPr lang="en-US" altLang="zh-CN" sz="2800"/>
              <a:t>【</a:t>
            </a:r>
            <a:r>
              <a:rPr lang="zh-CN" altLang="en-US" sz="2800"/>
              <a:t>典型例题</a:t>
            </a:r>
            <a:r>
              <a:rPr lang="en-US" altLang="zh-CN" sz="2800"/>
              <a:t>】</a:t>
            </a:r>
            <a:r>
              <a:rPr lang="zh-CN" altLang="en-US" sz="2800"/>
              <a:t>（</a:t>
            </a:r>
            <a:r>
              <a:rPr lang="en-US" altLang="zh-CN" sz="2800"/>
              <a:t>2015</a:t>
            </a:r>
            <a:r>
              <a:rPr lang="zh-CN" altLang="en-US" sz="2800"/>
              <a:t>年考题）县级人民政府将国有非货币资产确以股权投资方式投入企业，企业应作为国家资本金处理，该非货币性资产的计税基础为（　）。</a:t>
            </a:r>
          </a:p>
          <a:p>
            <a:r>
              <a:rPr lang="zh-CN" altLang="en-US" sz="2800"/>
              <a:t>　　</a:t>
            </a:r>
            <a:r>
              <a:rPr lang="en-US" altLang="zh-CN" sz="2800"/>
              <a:t>A.</a:t>
            </a:r>
            <a:r>
              <a:rPr lang="zh-CN" altLang="en-US" sz="2800"/>
              <a:t>市场公允价值</a:t>
            </a:r>
          </a:p>
          <a:p>
            <a:r>
              <a:rPr lang="zh-CN" altLang="en-US" sz="2800"/>
              <a:t>　　</a:t>
            </a:r>
            <a:r>
              <a:rPr lang="en-US" altLang="zh-CN" sz="2800"/>
              <a:t>B.</a:t>
            </a:r>
            <a:r>
              <a:rPr lang="zh-CN" altLang="en-US" sz="2800"/>
              <a:t>双方确认的价值</a:t>
            </a:r>
          </a:p>
          <a:p>
            <a:r>
              <a:rPr lang="zh-CN" altLang="en-US" sz="2800"/>
              <a:t>　　</a:t>
            </a:r>
            <a:r>
              <a:rPr lang="en-US" altLang="zh-CN" sz="2800"/>
              <a:t>C.</a:t>
            </a:r>
            <a:r>
              <a:rPr lang="zh-CN" altLang="en-US" sz="2800"/>
              <a:t>该资产投入前的账面余值</a:t>
            </a:r>
          </a:p>
          <a:p>
            <a:r>
              <a:rPr lang="zh-CN" altLang="en-US" sz="2800"/>
              <a:t>　　</a:t>
            </a:r>
            <a:r>
              <a:rPr lang="en-US" altLang="zh-CN" sz="2800"/>
              <a:t>D.</a:t>
            </a:r>
            <a:r>
              <a:rPr lang="zh-CN" altLang="en-US" sz="2800"/>
              <a:t>政府确定的接收价值</a:t>
            </a:r>
          </a:p>
          <a:p>
            <a:r>
              <a:rPr lang="zh-CN" altLang="en-US" sz="2800"/>
              <a:t>  	</a:t>
            </a:r>
            <a:r>
              <a:rPr lang="en-US" altLang="zh-CN" sz="2800"/>
              <a:t>『</a:t>
            </a:r>
            <a:r>
              <a:rPr lang="zh-CN" altLang="en-US" sz="2800"/>
              <a:t>正确答案</a:t>
            </a:r>
            <a:r>
              <a:rPr lang="en-US" altLang="zh-CN" sz="2800"/>
              <a:t>』D</a:t>
            </a:r>
          </a:p>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682">
                                            <p:txEl>
                                              <p:pRg st="1" end="1"/>
                                            </p:txEl>
                                          </p:spTgt>
                                        </p:tgtEl>
                                        <p:attrNameLst>
                                          <p:attrName>style.visibility</p:attrName>
                                        </p:attrNameLst>
                                      </p:cBhvr>
                                      <p:to>
                                        <p:strVal val="visible"/>
                                      </p:to>
                                    </p:set>
                                    <p:anim calcmode="lin" valueType="num">
                                      <p:cBhvr additive="base">
                                        <p:cTn id="7" dur="500" fill="hold"/>
                                        <p:tgtEl>
                                          <p:spTgt spid="716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682">
                                            <p:txEl>
                                              <p:pRg st="2" end="2"/>
                                            </p:txEl>
                                          </p:spTgt>
                                        </p:tgtEl>
                                        <p:attrNameLst>
                                          <p:attrName>style.visibility</p:attrName>
                                        </p:attrNameLst>
                                      </p:cBhvr>
                                      <p:to>
                                        <p:strVal val="visible"/>
                                      </p:to>
                                    </p:set>
                                    <p:anim calcmode="lin" valueType="num">
                                      <p:cBhvr additive="base">
                                        <p:cTn id="11" dur="500" fill="hold"/>
                                        <p:tgtEl>
                                          <p:spTgt spid="7168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68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682">
                                            <p:txEl>
                                              <p:pRg st="3" end="3"/>
                                            </p:txEl>
                                          </p:spTgt>
                                        </p:tgtEl>
                                        <p:attrNameLst>
                                          <p:attrName>style.visibility</p:attrName>
                                        </p:attrNameLst>
                                      </p:cBhvr>
                                      <p:to>
                                        <p:strVal val="visible"/>
                                      </p:to>
                                    </p:set>
                                    <p:anim calcmode="lin" valueType="num">
                                      <p:cBhvr additive="base">
                                        <p:cTn id="15" dur="500" fill="hold"/>
                                        <p:tgtEl>
                                          <p:spTgt spid="7168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68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1682">
                                            <p:txEl>
                                              <p:pRg st="4" end="4"/>
                                            </p:txEl>
                                          </p:spTgt>
                                        </p:tgtEl>
                                        <p:attrNameLst>
                                          <p:attrName>style.visibility</p:attrName>
                                        </p:attrNameLst>
                                      </p:cBhvr>
                                      <p:to>
                                        <p:strVal val="visible"/>
                                      </p:to>
                                    </p:set>
                                    <p:anim calcmode="lin" valueType="num">
                                      <p:cBhvr additive="base">
                                        <p:cTn id="19" dur="500" fill="hold"/>
                                        <p:tgtEl>
                                          <p:spTgt spid="7168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1682">
                                            <p:txEl>
                                              <p:pRg st="5" end="5"/>
                                            </p:txEl>
                                          </p:spTgt>
                                        </p:tgtEl>
                                        <p:attrNameLst>
                                          <p:attrName>style.visibility</p:attrName>
                                        </p:attrNameLst>
                                      </p:cBhvr>
                                      <p:to>
                                        <p:strVal val="visible"/>
                                      </p:to>
                                    </p:set>
                                    <p:anim calcmode="lin" valueType="num">
                                      <p:cBhvr additive="base">
                                        <p:cTn id="23" dur="500" fill="hold"/>
                                        <p:tgtEl>
                                          <p:spTgt spid="7168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68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71682">
                                            <p:txEl>
                                              <p:pRg st="6" end="6"/>
                                            </p:txEl>
                                          </p:spTgt>
                                        </p:tgtEl>
                                        <p:attrNameLst>
                                          <p:attrName>style.visibility</p:attrName>
                                        </p:attrNameLst>
                                      </p:cBhvr>
                                      <p:to>
                                        <p:strVal val="visible"/>
                                      </p:to>
                                    </p:set>
                                    <p:anim calcmode="lin" valueType="num">
                                      <p:cBhvr additive="base">
                                        <p:cTn id="29" dur="500" fill="hold"/>
                                        <p:tgtEl>
                                          <p:spTgt spid="7168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68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2CC9AA68-6AA5-458F-826A-B407DA43DF7E}"/>
              </a:ext>
            </a:extLst>
          </p:cNvPr>
          <p:cNvSpPr>
            <a:spLocks noGrp="1"/>
          </p:cNvSpPr>
          <p:nvPr>
            <p:ph type="title" idx="4294967295"/>
          </p:nvPr>
        </p:nvSpPr>
        <p:spPr>
          <a:xfrm>
            <a:off x="457200" y="274638"/>
            <a:ext cx="8229600" cy="706437"/>
          </a:xfrm>
        </p:spPr>
        <p:txBody>
          <a:bodyPr/>
          <a:lstStyle/>
          <a:p>
            <a:pPr eaLnBrk="1" hangingPunct="1"/>
            <a:r>
              <a:rPr lang="zh-CN" altLang="en-US" b="1">
                <a:ea typeface="黑体" panose="02010609060101010101" pitchFamily="49" charset="-122"/>
              </a:rPr>
              <a:t>一、收入总额</a:t>
            </a:r>
          </a:p>
        </p:txBody>
      </p:sp>
      <p:sp>
        <p:nvSpPr>
          <p:cNvPr id="48131" name="内容占位符 2">
            <a:extLst>
              <a:ext uri="{FF2B5EF4-FFF2-40B4-BE49-F238E27FC236}">
                <a16:creationId xmlns:a16="http://schemas.microsoft.com/office/drawing/2014/main" id="{4E18FADB-8CA2-4C36-A78B-1804B73A1336}"/>
              </a:ext>
            </a:extLst>
          </p:cNvPr>
          <p:cNvSpPr>
            <a:spLocks noGrp="1"/>
          </p:cNvSpPr>
          <p:nvPr>
            <p:ph idx="4294967295"/>
          </p:nvPr>
        </p:nvSpPr>
        <p:spPr>
          <a:xfrm>
            <a:off x="684213" y="981075"/>
            <a:ext cx="8002587" cy="5305425"/>
          </a:xfrm>
        </p:spPr>
        <p:txBody>
          <a:bodyPr/>
          <a:lstStyle/>
          <a:p>
            <a:pPr marL="319088" indent="-319088" eaLnBrk="1" hangingPunct="1">
              <a:buFont typeface="Wingdings 2" panose="05020102010507070707" pitchFamily="18" charset="2"/>
              <a:buNone/>
              <a:defRPr/>
            </a:pPr>
            <a:r>
              <a:rPr lang="zh-CN" altLang="en-US" sz="3000" b="1" dirty="0"/>
              <a:t>  </a:t>
            </a:r>
            <a:r>
              <a:rPr lang="zh-CN" altLang="en-US" sz="2400" b="1" dirty="0">
                <a:latin typeface="楷体" pitchFamily="49" charset="-122"/>
                <a:ea typeface="楷体" pitchFamily="49" charset="-122"/>
              </a:rPr>
              <a:t>企业以</a:t>
            </a:r>
            <a:r>
              <a:rPr lang="zh-CN" altLang="en-US" sz="2400" b="1" dirty="0">
                <a:solidFill>
                  <a:srgbClr val="FF0000"/>
                </a:solidFill>
                <a:latin typeface="楷体" pitchFamily="49" charset="-122"/>
                <a:ea typeface="楷体" pitchFamily="49" charset="-122"/>
              </a:rPr>
              <a:t>货币形式</a:t>
            </a:r>
            <a:r>
              <a:rPr lang="zh-CN" altLang="en-US" sz="2400" b="1" dirty="0">
                <a:latin typeface="楷体" pitchFamily="49" charset="-122"/>
                <a:ea typeface="楷体" pitchFamily="49" charset="-122"/>
              </a:rPr>
              <a:t>和</a:t>
            </a:r>
            <a:r>
              <a:rPr lang="zh-CN" altLang="en-US" sz="2400" b="1" dirty="0">
                <a:solidFill>
                  <a:srgbClr val="FF0000"/>
                </a:solidFill>
                <a:latin typeface="楷体" pitchFamily="49" charset="-122"/>
                <a:ea typeface="楷体" pitchFamily="49" charset="-122"/>
              </a:rPr>
              <a:t>非货币形式</a:t>
            </a:r>
            <a:r>
              <a:rPr lang="zh-CN" altLang="en-US" sz="2400" b="1" dirty="0">
                <a:latin typeface="楷体" pitchFamily="49" charset="-122"/>
                <a:ea typeface="楷体" pitchFamily="49" charset="-122"/>
              </a:rPr>
              <a:t>从各种来源取得的收入为收入总额。包括：</a:t>
            </a:r>
          </a:p>
          <a:p>
            <a:pPr marL="319088" indent="-319088" eaLnBrk="1" hangingPunct="1">
              <a:buFont typeface="Wingdings" pitchFamily="2" charset="2"/>
              <a:buChar char=""/>
              <a:defRPr/>
            </a:pPr>
            <a:r>
              <a:rPr lang="zh-CN" altLang="en-US" sz="2800" b="1" dirty="0">
                <a:solidFill>
                  <a:srgbClr val="FF0000"/>
                </a:solidFill>
                <a:effectLst>
                  <a:outerShdw blurRad="38100" dist="38100" dir="2700000" algn="tl">
                    <a:srgbClr val="000000">
                      <a:alpha val="43137"/>
                    </a:srgbClr>
                  </a:outerShdw>
                </a:effectLst>
              </a:rPr>
              <a:t>（一）一般收入</a:t>
            </a:r>
          </a:p>
          <a:p>
            <a:pPr marL="319088" indent="-319088" eaLnBrk="1" hangingPunct="1">
              <a:lnSpc>
                <a:spcPts val="3200"/>
              </a:lnSpc>
              <a:buFont typeface="Wingdings" pitchFamily="2" charset="2"/>
              <a:buChar char=""/>
              <a:defRPr/>
            </a:pPr>
            <a:r>
              <a:rPr lang="en-US" altLang="zh-CN" sz="2800" b="1" dirty="0"/>
              <a:t>1.</a:t>
            </a:r>
            <a:r>
              <a:rPr lang="zh-CN" altLang="en-US" sz="2800" b="1" dirty="0"/>
              <a:t>销售货物收入；</a:t>
            </a:r>
          </a:p>
          <a:p>
            <a:pPr marL="319088" indent="-319088" eaLnBrk="1" hangingPunct="1">
              <a:lnSpc>
                <a:spcPts val="3200"/>
              </a:lnSpc>
              <a:buFont typeface="Wingdings" pitchFamily="2" charset="2"/>
              <a:buChar char=""/>
              <a:defRPr/>
            </a:pPr>
            <a:r>
              <a:rPr lang="en-US" altLang="zh-CN" sz="2800" b="1" dirty="0"/>
              <a:t>2.</a:t>
            </a:r>
            <a:r>
              <a:rPr lang="zh-CN" altLang="en-US" sz="2800" b="1" dirty="0"/>
              <a:t>提供劳务收入；</a:t>
            </a:r>
          </a:p>
          <a:p>
            <a:pPr marL="319088" indent="-319088" eaLnBrk="1" hangingPunct="1">
              <a:lnSpc>
                <a:spcPts val="3200"/>
              </a:lnSpc>
              <a:buFont typeface="Wingdings" pitchFamily="2" charset="2"/>
              <a:buChar char=""/>
              <a:defRPr/>
            </a:pPr>
            <a:r>
              <a:rPr lang="en-US" altLang="zh-CN" sz="2800" b="1" dirty="0"/>
              <a:t>3.</a:t>
            </a:r>
            <a:r>
              <a:rPr lang="zh-CN" altLang="en-US" sz="2800" b="1" dirty="0"/>
              <a:t>转让财产收入；</a:t>
            </a:r>
          </a:p>
          <a:p>
            <a:pPr marL="319088" indent="-319088" eaLnBrk="1" hangingPunct="1">
              <a:lnSpc>
                <a:spcPts val="3200"/>
              </a:lnSpc>
              <a:buFont typeface="Wingdings" pitchFamily="2" charset="2"/>
              <a:buChar char=""/>
              <a:defRPr/>
            </a:pPr>
            <a:r>
              <a:rPr lang="en-US" altLang="zh-CN" sz="2800" b="1" dirty="0"/>
              <a:t>4.</a:t>
            </a:r>
            <a:r>
              <a:rPr lang="zh-CN" altLang="en-US" sz="2800" b="1" dirty="0">
                <a:solidFill>
                  <a:schemeClr val="folHlink"/>
                </a:solidFill>
              </a:rPr>
              <a:t>股息、红利等权益性投资收益</a:t>
            </a:r>
            <a:r>
              <a:rPr lang="zh-CN" altLang="en-US" sz="2800" b="1" dirty="0"/>
              <a:t>；</a:t>
            </a:r>
          </a:p>
          <a:p>
            <a:pPr marL="319088" indent="-319088" eaLnBrk="1" hangingPunct="1">
              <a:lnSpc>
                <a:spcPts val="3200"/>
              </a:lnSpc>
              <a:buFont typeface="Wingdings" pitchFamily="2" charset="2"/>
              <a:buChar char=""/>
              <a:defRPr/>
            </a:pPr>
            <a:r>
              <a:rPr lang="en-US" altLang="zh-CN" sz="2800" b="1" dirty="0"/>
              <a:t>5.</a:t>
            </a:r>
            <a:r>
              <a:rPr lang="zh-CN" altLang="en-US" sz="2800" b="1" dirty="0">
                <a:solidFill>
                  <a:schemeClr val="folHlink"/>
                </a:solidFill>
              </a:rPr>
              <a:t>利息收入</a:t>
            </a:r>
            <a:r>
              <a:rPr lang="zh-CN" altLang="en-US" sz="2800" b="1" dirty="0"/>
              <a:t>；</a:t>
            </a:r>
          </a:p>
          <a:p>
            <a:pPr marL="319088" indent="-319088" eaLnBrk="1" hangingPunct="1">
              <a:lnSpc>
                <a:spcPts val="3200"/>
              </a:lnSpc>
              <a:buFont typeface="Wingdings" pitchFamily="2" charset="2"/>
              <a:buChar char=""/>
              <a:defRPr/>
            </a:pPr>
            <a:r>
              <a:rPr lang="en-US" altLang="zh-CN" sz="2800" b="1" dirty="0"/>
              <a:t>6.</a:t>
            </a:r>
            <a:r>
              <a:rPr lang="zh-CN" altLang="en-US" sz="2800" b="1" dirty="0">
                <a:solidFill>
                  <a:schemeClr val="folHlink"/>
                </a:solidFill>
              </a:rPr>
              <a:t>租金收入</a:t>
            </a:r>
            <a:r>
              <a:rPr lang="zh-CN" altLang="en-US" sz="2800" b="1" dirty="0"/>
              <a:t>；</a:t>
            </a:r>
          </a:p>
          <a:p>
            <a:pPr marL="319088" indent="-319088" eaLnBrk="1" hangingPunct="1">
              <a:lnSpc>
                <a:spcPts val="3200"/>
              </a:lnSpc>
              <a:buFont typeface="Wingdings" pitchFamily="2" charset="2"/>
              <a:buChar char=""/>
              <a:defRPr/>
            </a:pPr>
            <a:r>
              <a:rPr lang="en-US" altLang="zh-CN" sz="2800" b="1" dirty="0"/>
              <a:t>7.</a:t>
            </a:r>
            <a:r>
              <a:rPr lang="zh-CN" altLang="en-US" sz="2800" b="1" dirty="0"/>
              <a:t>特许权使用费收入；</a:t>
            </a:r>
          </a:p>
          <a:p>
            <a:pPr marL="319088" indent="-319088" eaLnBrk="1" hangingPunct="1">
              <a:lnSpc>
                <a:spcPts val="3200"/>
              </a:lnSpc>
              <a:buFont typeface="Wingdings" pitchFamily="2" charset="2"/>
              <a:buChar char=""/>
              <a:defRPr/>
            </a:pPr>
            <a:r>
              <a:rPr lang="en-US" altLang="zh-CN" sz="2800" b="1" dirty="0"/>
              <a:t>8.</a:t>
            </a:r>
            <a:r>
              <a:rPr lang="zh-CN" altLang="en-US" sz="2800" b="1" dirty="0"/>
              <a:t>接受捐赠收入；</a:t>
            </a:r>
            <a:r>
              <a:rPr lang="en-US" altLang="zh-CN" sz="2800" b="1" dirty="0"/>
              <a:t>9.</a:t>
            </a:r>
            <a:r>
              <a:rPr lang="zh-CN" altLang="en-US" sz="2800" b="1" dirty="0">
                <a:solidFill>
                  <a:schemeClr val="folHlink"/>
                </a:solidFill>
              </a:rPr>
              <a:t>其他收入</a:t>
            </a:r>
            <a:endParaRPr lang="zh-CN" altLang="en-US" sz="2800" b="1" dirty="0"/>
          </a:p>
          <a:p>
            <a:pPr marL="319088" indent="-319088" eaLnBrk="1" hangingPunct="1">
              <a:lnSpc>
                <a:spcPts val="3200"/>
              </a:lnSpc>
              <a:buFont typeface="Wingdings" pitchFamily="2" charset="2"/>
              <a:buChar char=""/>
              <a:defRPr/>
            </a:pPr>
            <a:r>
              <a:rPr lang="en-US" altLang="zh-CN" sz="2800" b="1" dirty="0"/>
              <a:t>10.</a:t>
            </a:r>
            <a:r>
              <a:rPr lang="zh-CN" altLang="en-US" sz="2800" b="1" dirty="0"/>
              <a:t>视同销售货物、转让财产或者提供劳务收入</a:t>
            </a:r>
          </a:p>
        </p:txBody>
      </p:sp>
      <p:pic>
        <p:nvPicPr>
          <p:cNvPr id="8196" name="Picture 5" descr="http://p3.so.qhimg.com/bdr/_240_/t0190f74e73f4e552ed.jpg">
            <a:extLst>
              <a:ext uri="{FF2B5EF4-FFF2-40B4-BE49-F238E27FC236}">
                <a16:creationId xmlns:a16="http://schemas.microsoft.com/office/drawing/2014/main" id="{1E1AC106-CB5F-4747-B4E2-27CC11DC5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1916113"/>
            <a:ext cx="221297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E0C5CAD8-27C3-4F1F-BDD0-1526CB761FC8}"/>
              </a:ext>
            </a:extLst>
          </p:cNvPr>
          <p:cNvSpPr>
            <a:spLocks noGrp="1" noRot="1" noChangeArrowheads="1"/>
          </p:cNvSpPr>
          <p:nvPr>
            <p:ph type="title" idx="4294967295"/>
          </p:nvPr>
        </p:nvSpPr>
        <p:spPr>
          <a:xfrm>
            <a:off x="533400" y="228600"/>
            <a:ext cx="8153400" cy="1057275"/>
          </a:xfrm>
        </p:spPr>
        <p:txBody>
          <a:bodyPr/>
          <a:lstStyle/>
          <a:p>
            <a:pPr eaLnBrk="1" hangingPunct="1"/>
            <a:r>
              <a:rPr lang="zh-CN" altLang="en-US" sz="3600" b="1">
                <a:solidFill>
                  <a:schemeClr val="tx1"/>
                </a:solidFill>
                <a:latin typeface="宋体" panose="02010600030101010101" pitchFamily="2" charset="-122"/>
              </a:rPr>
              <a:t>三、企业所得税税前扣除原则和范围</a:t>
            </a:r>
            <a:endParaRPr lang="zh-CN" altLang="en-US" sz="4000" b="1">
              <a:solidFill>
                <a:schemeClr val="tx1"/>
              </a:solidFill>
            </a:endParaRPr>
          </a:p>
        </p:txBody>
      </p:sp>
      <p:sp>
        <p:nvSpPr>
          <p:cNvPr id="81923" name="Rectangle 3">
            <a:extLst>
              <a:ext uri="{FF2B5EF4-FFF2-40B4-BE49-F238E27FC236}">
                <a16:creationId xmlns:a16="http://schemas.microsoft.com/office/drawing/2014/main" id="{EAD421B7-909C-4D1B-9CD6-4EF233433DD1}"/>
              </a:ext>
            </a:extLst>
          </p:cNvPr>
          <p:cNvSpPr>
            <a:spLocks noGrp="1" noRot="1" noChangeArrowheads="1"/>
          </p:cNvSpPr>
          <p:nvPr>
            <p:ph sz="quarter" idx="4294967295"/>
          </p:nvPr>
        </p:nvSpPr>
        <p:spPr>
          <a:xfrm>
            <a:off x="684213" y="1571625"/>
            <a:ext cx="7848600" cy="4810125"/>
          </a:xfrm>
        </p:spPr>
        <p:txBody>
          <a:bodyPr/>
          <a:lstStyle/>
          <a:p>
            <a:pPr marL="457200" indent="-457200" algn="just" eaLnBrk="1" hangingPunct="1">
              <a:lnSpc>
                <a:spcPct val="90000"/>
              </a:lnSpc>
              <a:buFont typeface="Wingdings" pitchFamily="2" charset="2"/>
              <a:buNone/>
              <a:defRPr/>
            </a:pPr>
            <a:r>
              <a:rPr lang="zh-CN" altLang="en-US" sz="2400" b="1" dirty="0">
                <a:latin typeface="宋体" pitchFamily="2" charset="-122"/>
              </a:rPr>
              <a:t>  </a:t>
            </a:r>
            <a:r>
              <a:rPr lang="zh-CN" altLang="en-US" sz="2800" b="1" dirty="0">
                <a:solidFill>
                  <a:srgbClr val="FF0000"/>
                </a:solidFill>
                <a:effectLst>
                  <a:outerShdw blurRad="38100" dist="38100" dir="2700000" algn="tl">
                    <a:srgbClr val="000000">
                      <a:alpha val="43137"/>
                    </a:srgbClr>
                  </a:outerShdw>
                </a:effectLst>
                <a:latin typeface="黑体" pitchFamily="49" charset="-122"/>
              </a:rPr>
              <a:t>（一）企业所得税税前扣除原则</a:t>
            </a:r>
            <a:endParaRPr lang="en-US" altLang="zh-CN" sz="2800" b="1" dirty="0">
              <a:solidFill>
                <a:srgbClr val="FF0000"/>
              </a:solidFill>
              <a:effectLst>
                <a:outerShdw blurRad="38100" dist="38100" dir="2700000" algn="tl">
                  <a:srgbClr val="000000">
                    <a:alpha val="43137"/>
                  </a:srgbClr>
                </a:outerShdw>
              </a:effectLst>
              <a:latin typeface="黑体" pitchFamily="49" charset="-122"/>
            </a:endParaRPr>
          </a:p>
          <a:p>
            <a:pPr marL="457200" indent="-457200" algn="just" eaLnBrk="1" hangingPunct="1">
              <a:lnSpc>
                <a:spcPct val="90000"/>
              </a:lnSpc>
              <a:buFont typeface="Wingdings" pitchFamily="2" charset="2"/>
              <a:buNone/>
              <a:defRPr/>
            </a:pPr>
            <a:endParaRPr lang="zh-CN" altLang="en-US" sz="2800" b="1" dirty="0">
              <a:solidFill>
                <a:srgbClr val="FF0000"/>
              </a:solidFill>
              <a:effectLst>
                <a:outerShdw blurRad="38100" dist="38100" dir="2700000" algn="tl">
                  <a:srgbClr val="000000">
                    <a:alpha val="43137"/>
                  </a:srgbClr>
                </a:outerShdw>
              </a:effectLst>
              <a:latin typeface="黑体" pitchFamily="49" charset="-122"/>
            </a:endParaRPr>
          </a:p>
          <a:p>
            <a:pPr>
              <a:defRPr/>
            </a:pPr>
            <a:r>
              <a:rPr lang="en-US" altLang="zh-CN" sz="2400" b="1" dirty="0">
                <a:latin typeface="楷体_GB2312" pitchFamily="49" charset="-122"/>
                <a:ea typeface="楷体_GB2312" pitchFamily="49" charset="-122"/>
              </a:rPr>
              <a:t>  </a:t>
            </a:r>
            <a:r>
              <a:rPr lang="en-US" altLang="zh-CN" sz="2400" b="1" dirty="0">
                <a:latin typeface="黑体" pitchFamily="49" charset="-122"/>
              </a:rPr>
              <a:t>   </a:t>
            </a:r>
            <a:r>
              <a:rPr lang="en-US" altLang="zh-CN" sz="2800" dirty="0"/>
              <a:t>1.</a:t>
            </a:r>
            <a:r>
              <a:rPr lang="zh-CN" altLang="zh-CN" sz="2800" dirty="0"/>
              <a:t>权责发生制原则（应该）</a:t>
            </a:r>
            <a:br>
              <a:rPr lang="en-US" altLang="zh-CN" sz="2800" dirty="0"/>
            </a:br>
            <a:r>
              <a:rPr lang="zh-CN" altLang="zh-CN" sz="2800" dirty="0"/>
              <a:t>　　</a:t>
            </a:r>
            <a:r>
              <a:rPr lang="en-US" altLang="zh-CN" sz="2800" dirty="0"/>
              <a:t>2.</a:t>
            </a:r>
            <a:r>
              <a:rPr lang="zh-CN" altLang="zh-CN" sz="2800" dirty="0"/>
              <a:t>配比原则（收益）</a:t>
            </a:r>
            <a:br>
              <a:rPr lang="en-US" altLang="zh-CN" sz="2800" dirty="0"/>
            </a:br>
            <a:r>
              <a:rPr lang="zh-CN" altLang="zh-CN" sz="2800" dirty="0"/>
              <a:t>　　</a:t>
            </a:r>
            <a:r>
              <a:rPr lang="en-US" altLang="zh-CN" sz="2800" dirty="0"/>
              <a:t>3.</a:t>
            </a:r>
            <a:r>
              <a:rPr lang="zh-CN" altLang="zh-CN" sz="2800" dirty="0"/>
              <a:t>合理性原则（常规）</a:t>
            </a:r>
            <a:endParaRPr lang="en-US" altLang="zh-CN" sz="2800" dirty="0"/>
          </a:p>
          <a:p>
            <a:pPr>
              <a:defRPr/>
            </a:pPr>
            <a:r>
              <a:rPr lang="zh-CN" altLang="zh-CN" sz="2400" dirty="0"/>
              <a:t>（多选题</a:t>
            </a:r>
            <a:r>
              <a:rPr lang="en-US" altLang="zh-CN" sz="2400" dirty="0"/>
              <a:t>.2015</a:t>
            </a:r>
            <a:r>
              <a:rPr lang="zh-CN" altLang="zh-CN" sz="2400" dirty="0"/>
              <a:t>）除另有规定外，企业在计算企业所得税时，税前扣除一般应遵循的原则有（　）。</a:t>
            </a:r>
            <a:br>
              <a:rPr lang="en-US" altLang="zh-CN" sz="2400" dirty="0"/>
            </a:br>
            <a:r>
              <a:rPr lang="zh-CN" altLang="zh-CN" sz="2400" dirty="0"/>
              <a:t>　　</a:t>
            </a:r>
            <a:r>
              <a:rPr lang="en-US" altLang="zh-CN" sz="2400" dirty="0"/>
              <a:t>A.</a:t>
            </a:r>
            <a:r>
              <a:rPr lang="zh-CN" altLang="zh-CN" sz="2400" dirty="0"/>
              <a:t>配比原则</a:t>
            </a:r>
            <a:br>
              <a:rPr lang="en-US" altLang="zh-CN" sz="2400" dirty="0"/>
            </a:br>
            <a:r>
              <a:rPr lang="zh-CN" altLang="zh-CN" sz="2400" dirty="0"/>
              <a:t>　　</a:t>
            </a:r>
            <a:r>
              <a:rPr lang="en-US" altLang="zh-CN" sz="2400" dirty="0"/>
              <a:t>B.</a:t>
            </a:r>
            <a:r>
              <a:rPr lang="zh-CN" altLang="zh-CN" sz="2400" dirty="0"/>
              <a:t>合理性原则</a:t>
            </a:r>
            <a:br>
              <a:rPr lang="en-US" altLang="zh-CN" sz="2400" dirty="0"/>
            </a:br>
            <a:r>
              <a:rPr lang="zh-CN" altLang="zh-CN" sz="2400" dirty="0"/>
              <a:t>　　</a:t>
            </a:r>
            <a:r>
              <a:rPr lang="en-US" altLang="zh-CN" sz="2400" dirty="0"/>
              <a:t>C.</a:t>
            </a:r>
            <a:r>
              <a:rPr lang="zh-CN" altLang="zh-CN" sz="2400" dirty="0"/>
              <a:t>谨慎性原则</a:t>
            </a:r>
            <a:br>
              <a:rPr lang="en-US" altLang="zh-CN" sz="2400" dirty="0"/>
            </a:br>
            <a:r>
              <a:rPr lang="zh-CN" altLang="zh-CN" sz="2400" dirty="0"/>
              <a:t>　　</a:t>
            </a:r>
            <a:r>
              <a:rPr lang="en-US" altLang="zh-CN" sz="2400" dirty="0"/>
              <a:t>D.</a:t>
            </a:r>
            <a:r>
              <a:rPr lang="zh-CN" altLang="zh-CN" sz="2400" dirty="0"/>
              <a:t>重要性原则</a:t>
            </a:r>
            <a:br>
              <a:rPr lang="en-US" altLang="zh-CN" sz="2400" dirty="0"/>
            </a:br>
            <a:r>
              <a:rPr lang="zh-CN" altLang="zh-CN" sz="2400" dirty="0"/>
              <a:t>　　</a:t>
            </a:r>
            <a:r>
              <a:rPr lang="en-US" altLang="zh-CN" sz="2400" dirty="0"/>
              <a:t>E.</a:t>
            </a:r>
            <a:r>
              <a:rPr lang="zh-CN" altLang="zh-CN" sz="2400" dirty="0"/>
              <a:t>权责发生制原则</a:t>
            </a:r>
          </a:p>
          <a:p>
            <a:pPr marL="457200" indent="-457200" algn="just" eaLnBrk="1" hangingPunct="1">
              <a:lnSpc>
                <a:spcPct val="90000"/>
              </a:lnSpc>
              <a:buFont typeface="Wingdings" pitchFamily="2" charset="2"/>
              <a:buChar char="ß"/>
              <a:defRPr/>
            </a:pPr>
            <a:endParaRPr lang="zh-CN" altLang="en-US" sz="2800" b="1" dirty="0">
              <a:latin typeface="楷体" pitchFamily="49" charset="-122"/>
              <a:ea typeface="楷体" pitchFamily="49" charset="-122"/>
            </a:endParaRPr>
          </a:p>
          <a:p>
            <a:pPr marL="457200" indent="-457200" algn="just" eaLnBrk="1" hangingPunct="1">
              <a:lnSpc>
                <a:spcPct val="90000"/>
              </a:lnSpc>
              <a:buFont typeface="Wingdings" pitchFamily="2" charset="2"/>
              <a:buChar char="ß"/>
              <a:defRPr/>
            </a:pPr>
            <a:endParaRPr lang="zh-CN" altLang="en-US" sz="2400" b="1" dirty="0">
              <a:latin typeface="楷体_GB2312" pitchFamily="49" charset="-122"/>
              <a:ea typeface="楷体_GB2312" pitchFamily="49" charset="-122"/>
            </a:endParaRPr>
          </a:p>
        </p:txBody>
      </p:sp>
    </p:spTree>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内容占位符 2">
            <a:extLst>
              <a:ext uri="{FF2B5EF4-FFF2-40B4-BE49-F238E27FC236}">
                <a16:creationId xmlns:a16="http://schemas.microsoft.com/office/drawing/2014/main" id="{31061AA7-5B81-4626-87CC-E3A9B3EB9D19}"/>
              </a:ext>
            </a:extLst>
          </p:cNvPr>
          <p:cNvSpPr>
            <a:spLocks noGrp="1"/>
          </p:cNvSpPr>
          <p:nvPr>
            <p:ph idx="1"/>
          </p:nvPr>
        </p:nvSpPr>
        <p:spPr>
          <a:xfrm>
            <a:off x="457200" y="549275"/>
            <a:ext cx="8229600" cy="5699125"/>
          </a:xfrm>
        </p:spPr>
        <p:txBody>
          <a:bodyPr/>
          <a:lstStyle/>
          <a:p>
            <a:r>
              <a:rPr lang="zh-CN" altLang="en-US" sz="2800" b="1">
                <a:solidFill>
                  <a:srgbClr val="FF0000"/>
                </a:solidFill>
                <a:latin typeface="黑体" panose="02010609060101010101" pitchFamily="49" charset="-122"/>
              </a:rPr>
              <a:t> 注意：</a:t>
            </a:r>
          </a:p>
          <a:p>
            <a:r>
              <a:rPr lang="en-US" altLang="zh-CN" sz="2800" b="1">
                <a:ea typeface="宋体" panose="02010600030101010101" pitchFamily="2" charset="-122"/>
              </a:rPr>
              <a:t>A</a:t>
            </a:r>
            <a:r>
              <a:rPr lang="zh-CN" altLang="en-US" sz="2800" b="1">
                <a:ea typeface="宋体" panose="02010600030101010101" pitchFamily="2" charset="-122"/>
              </a:rPr>
              <a:t>：</a:t>
            </a:r>
            <a:r>
              <a:rPr lang="zh-CN" altLang="en-US" sz="2800" b="1">
                <a:latin typeface="仿宋_GB2312"/>
                <a:ea typeface="仿宋_GB2312"/>
                <a:cs typeface="仿宋_GB2312"/>
              </a:rPr>
              <a:t>生产经营活动中，所发生的</a:t>
            </a:r>
            <a:r>
              <a:rPr lang="zh-CN" altLang="en-US" sz="2800" b="1">
                <a:solidFill>
                  <a:srgbClr val="FF0000"/>
                </a:solidFill>
                <a:latin typeface="仿宋_GB2312"/>
                <a:ea typeface="仿宋_GB2312"/>
                <a:cs typeface="仿宋_GB2312"/>
              </a:rPr>
              <a:t>费用</a:t>
            </a:r>
            <a:r>
              <a:rPr lang="zh-CN" altLang="en-US" sz="2800" b="1">
                <a:latin typeface="仿宋_GB2312"/>
                <a:ea typeface="仿宋_GB2312"/>
                <a:cs typeface="仿宋_GB2312"/>
              </a:rPr>
              <a:t>可分为</a:t>
            </a:r>
            <a:r>
              <a:rPr lang="zh-CN" altLang="en-US" sz="2800" b="1">
                <a:solidFill>
                  <a:srgbClr val="FF0000"/>
                </a:solidFill>
                <a:latin typeface="仿宋_GB2312"/>
                <a:ea typeface="仿宋_GB2312"/>
                <a:cs typeface="仿宋_GB2312"/>
              </a:rPr>
              <a:t>收益性支出</a:t>
            </a:r>
            <a:r>
              <a:rPr lang="zh-CN" altLang="en-US" sz="2800" b="1">
                <a:latin typeface="仿宋_GB2312"/>
                <a:ea typeface="仿宋_GB2312"/>
                <a:cs typeface="仿宋_GB2312"/>
              </a:rPr>
              <a:t>和</a:t>
            </a:r>
            <a:r>
              <a:rPr lang="zh-CN" altLang="en-US" sz="2800" b="1">
                <a:solidFill>
                  <a:srgbClr val="FF0000"/>
                </a:solidFill>
                <a:latin typeface="仿宋_GB2312"/>
                <a:ea typeface="仿宋_GB2312"/>
                <a:cs typeface="仿宋_GB2312"/>
              </a:rPr>
              <a:t>资本性支出</a:t>
            </a:r>
            <a:r>
              <a:rPr lang="zh-CN" altLang="en-US" sz="2800" b="1">
                <a:latin typeface="仿宋_GB2312"/>
                <a:ea typeface="仿宋_GB2312"/>
                <a:cs typeface="仿宋_GB2312"/>
              </a:rPr>
              <a:t>。</a:t>
            </a:r>
          </a:p>
          <a:p>
            <a:r>
              <a:rPr lang="zh-CN" altLang="en-US" sz="2400" b="1">
                <a:latin typeface="楷体_GB2312" pitchFamily="1" charset="-122"/>
                <a:ea typeface="楷体_GB2312" pitchFamily="1" charset="-122"/>
              </a:rPr>
              <a:t>资本性支出</a:t>
            </a: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不得在当期直接扣除。折旧、摊销或计入有关投资的成本。</a:t>
            </a:r>
          </a:p>
          <a:p>
            <a:r>
              <a:rPr lang="zh-CN" altLang="en-US" sz="2400" b="1">
                <a:latin typeface="楷体_GB2312" pitchFamily="1" charset="-122"/>
                <a:ea typeface="楷体_GB2312" pitchFamily="1" charset="-122"/>
              </a:rPr>
              <a:t>收益性支出</a:t>
            </a: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当期直接扣除。</a:t>
            </a:r>
            <a:endParaRPr lang="en-US" altLang="zh-CN" sz="2400" b="1">
              <a:latin typeface="楷体_GB2312" pitchFamily="1" charset="-122"/>
              <a:ea typeface="楷体_GB2312" pitchFamily="1" charset="-122"/>
            </a:endParaRPr>
          </a:p>
          <a:p>
            <a:r>
              <a:rPr lang="en-US" altLang="zh-CN" sz="2800" b="1">
                <a:ea typeface="宋体" panose="02010600030101010101" pitchFamily="2" charset="-122"/>
              </a:rPr>
              <a:t>B</a:t>
            </a:r>
            <a:r>
              <a:rPr lang="zh-CN" altLang="en-US" sz="2800" b="1">
                <a:ea typeface="宋体" panose="02010600030101010101" pitchFamily="2" charset="-122"/>
              </a:rPr>
              <a:t>：</a:t>
            </a:r>
            <a:r>
              <a:rPr lang="zh-CN" altLang="en-US" sz="2800" b="1">
                <a:latin typeface="仿宋_GB2312"/>
                <a:ea typeface="仿宋_GB2312"/>
                <a:cs typeface="仿宋_GB2312"/>
              </a:rPr>
              <a:t>企业的</a:t>
            </a:r>
            <a:r>
              <a:rPr lang="zh-CN" altLang="en-US" sz="2800" b="1">
                <a:solidFill>
                  <a:srgbClr val="FF0000"/>
                </a:solidFill>
                <a:latin typeface="仿宋_GB2312"/>
                <a:ea typeface="仿宋_GB2312"/>
                <a:cs typeface="仿宋_GB2312"/>
              </a:rPr>
              <a:t>不征税收入</a:t>
            </a:r>
            <a:r>
              <a:rPr lang="zh-CN" altLang="en-US" sz="2800" b="1">
                <a:latin typeface="仿宋_GB2312"/>
                <a:ea typeface="仿宋_GB2312"/>
                <a:cs typeface="仿宋_GB2312"/>
              </a:rPr>
              <a:t>用于支出所形成的</a:t>
            </a:r>
            <a:r>
              <a:rPr lang="zh-CN" altLang="en-US" sz="2800" b="1">
                <a:solidFill>
                  <a:srgbClr val="FF0000"/>
                </a:solidFill>
                <a:latin typeface="仿宋_GB2312"/>
                <a:ea typeface="仿宋_GB2312"/>
                <a:cs typeface="仿宋_GB2312"/>
              </a:rPr>
              <a:t>费用</a:t>
            </a:r>
            <a:r>
              <a:rPr lang="zh-CN" altLang="en-US" sz="2800" b="1">
                <a:latin typeface="仿宋_GB2312"/>
                <a:ea typeface="仿宋_GB2312"/>
                <a:cs typeface="仿宋_GB2312"/>
              </a:rPr>
              <a:t>或</a:t>
            </a:r>
            <a:r>
              <a:rPr lang="zh-CN" altLang="en-US" sz="2800" b="1">
                <a:solidFill>
                  <a:srgbClr val="FF0000"/>
                </a:solidFill>
                <a:latin typeface="仿宋_GB2312"/>
                <a:ea typeface="仿宋_GB2312"/>
                <a:cs typeface="仿宋_GB2312"/>
              </a:rPr>
              <a:t>财产</a:t>
            </a:r>
            <a:r>
              <a:rPr lang="zh-CN" altLang="en-US" sz="2800" b="1">
                <a:latin typeface="仿宋_GB2312"/>
                <a:ea typeface="仿宋_GB2312"/>
                <a:cs typeface="仿宋_GB2312"/>
              </a:rPr>
              <a:t>，不得扣除或者计算对应的摊销费用。</a:t>
            </a:r>
          </a:p>
          <a:p>
            <a:r>
              <a:rPr lang="en-US" altLang="zh-CN" sz="2800" b="1">
                <a:ea typeface="宋体" panose="02010600030101010101" pitchFamily="2" charset="-122"/>
              </a:rPr>
              <a:t>C</a:t>
            </a:r>
            <a:r>
              <a:rPr lang="zh-CN" altLang="en-US" sz="2800" b="1">
                <a:latin typeface="仿宋_GB2312"/>
                <a:ea typeface="仿宋_GB2312"/>
                <a:cs typeface="仿宋_GB2312"/>
              </a:rPr>
              <a:t>：除企业所得税法和实施条例另有规定外，企业实际发生的成本、费用、税金、损失、其他支出，不得重复扣除。</a:t>
            </a:r>
          </a:p>
          <a:p>
            <a:endParaRPr lang="zh-CN" altLang="en-US">
              <a:ea typeface="宋体" panose="02010600030101010101" pitchFamily="2" charset="-122"/>
            </a:endParaRPr>
          </a:p>
          <a:p>
            <a:endParaRPr lang="zh-CN" altLang="en-US">
              <a:ea typeface="宋体" panose="02010600030101010101" pitchFamily="2" charset="-122"/>
            </a:endParaRPr>
          </a:p>
        </p:txBody>
      </p:sp>
      <p:sp>
        <p:nvSpPr>
          <p:cNvPr id="82947" name="页脚占位符 3">
            <a:extLst>
              <a:ext uri="{FF2B5EF4-FFF2-40B4-BE49-F238E27FC236}">
                <a16:creationId xmlns:a16="http://schemas.microsoft.com/office/drawing/2014/main" id="{91EC4E64-AFD2-4D72-AAA7-9741F756F13E}"/>
              </a:ext>
            </a:extLst>
          </p:cNvPr>
          <p:cNvSpPr>
            <a:spLocks noGrp="1"/>
          </p:cNvSpPr>
          <p:nvPr>
            <p:ph type="ftr" sz="quarter" idx="11"/>
          </p:nvPr>
        </p:nvSpPr>
        <p:spPr/>
        <p:txBody>
          <a:bodyPr/>
          <a:lstStyle/>
          <a:p>
            <a:pPr>
              <a:defRPr/>
            </a:pPr>
            <a:r>
              <a:rPr lang="en-US" altLang="zh-CN">
                <a:latin typeface="Arial" pitchFamily="34" charset="0"/>
              </a:rPr>
              <a:t>www.themegallery.com</a:t>
            </a:r>
          </a:p>
        </p:txBody>
      </p:sp>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灯片编号占位符 6">
            <a:extLst>
              <a:ext uri="{FF2B5EF4-FFF2-40B4-BE49-F238E27FC236}">
                <a16:creationId xmlns:a16="http://schemas.microsoft.com/office/drawing/2014/main" id="{C5EE663F-9641-4843-9344-F23824DD5F96}"/>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C5B427A1-CC02-4310-B51C-C5B31AE47105}" type="slidenum">
              <a:rPr lang="zh-CN" altLang="en-US" sz="1200" b="1">
                <a:solidFill>
                  <a:srgbClr val="FFFFFF"/>
                </a:solidFill>
                <a:ea typeface="宋体" panose="02010600030101010101" pitchFamily="2" charset="-122"/>
              </a:rPr>
              <a:pPr algn="ctr" eaLnBrk="1" hangingPunct="1">
                <a:lnSpc>
                  <a:spcPct val="80000"/>
                </a:lnSpc>
              </a:pPr>
              <a:t>72</a:t>
            </a:fld>
            <a:endParaRPr lang="en-US" altLang="zh-CN" sz="1200" b="1">
              <a:solidFill>
                <a:srgbClr val="FFFFFF"/>
              </a:solidFill>
              <a:ea typeface="宋体" panose="02010600030101010101" pitchFamily="2" charset="-122"/>
            </a:endParaRPr>
          </a:p>
        </p:txBody>
      </p:sp>
      <p:sp>
        <p:nvSpPr>
          <p:cNvPr id="83974" name="内容占位符 2">
            <a:extLst>
              <a:ext uri="{FF2B5EF4-FFF2-40B4-BE49-F238E27FC236}">
                <a16:creationId xmlns:a16="http://schemas.microsoft.com/office/drawing/2014/main" id="{B4060126-9B9B-4BB5-9B29-EF7B326F46AD}"/>
              </a:ext>
            </a:extLst>
          </p:cNvPr>
          <p:cNvSpPr>
            <a:spLocks noGrp="1"/>
          </p:cNvSpPr>
          <p:nvPr>
            <p:ph sz="quarter" idx="4294967295"/>
          </p:nvPr>
        </p:nvSpPr>
        <p:spPr>
          <a:xfrm>
            <a:off x="457200" y="620713"/>
            <a:ext cx="8229600" cy="5634037"/>
          </a:xfrm>
        </p:spPr>
        <p:txBody>
          <a:bodyPr/>
          <a:lstStyle/>
          <a:p>
            <a:pPr marL="319088" indent="-319088" eaLnBrk="1" hangingPunct="1">
              <a:defRPr/>
            </a:pPr>
            <a:r>
              <a:rPr lang="zh-CN" altLang="en-US"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（二）企业所得税扣除项目的范围</a:t>
            </a:r>
            <a:endParaRPr lang="en-US" altLang="zh-CN"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endParaRPr>
          </a:p>
          <a:p>
            <a:pPr marL="319088" indent="-319088" eaLnBrk="1" hangingPunct="1">
              <a:buFont typeface="Wingdings 2" panose="05020102010507070707" pitchFamily="18" charset="2"/>
              <a:buNone/>
              <a:defRPr/>
            </a:pPr>
            <a:endParaRPr lang="zh-CN" altLang="en-US"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endParaRPr>
          </a:p>
          <a:p>
            <a:pPr marL="319088" indent="-319088" eaLnBrk="1" hangingPunct="1">
              <a:defRPr/>
            </a:pPr>
            <a:r>
              <a:rPr lang="zh-CN" altLang="en-US" sz="2800" dirty="0">
                <a:latin typeface="楷体_GB2312" pitchFamily="49" charset="-122"/>
                <a:ea typeface="楷体_GB2312" pitchFamily="49" charset="-122"/>
              </a:rPr>
              <a:t>企业实际发生的与取得收入有关的、合理的支出，包括</a:t>
            </a:r>
            <a:r>
              <a:rPr lang="zh-CN" altLang="en-US" sz="2800" b="1" dirty="0">
                <a:latin typeface="楷体_GB2312" pitchFamily="49" charset="-122"/>
                <a:ea typeface="楷体_GB2312" pitchFamily="49" charset="-122"/>
              </a:rPr>
              <a:t>成本、费用、税金、损失和其他支出</a:t>
            </a:r>
            <a:r>
              <a:rPr lang="zh-CN" altLang="en-US" sz="2800" dirty="0">
                <a:latin typeface="楷体_GB2312" pitchFamily="49" charset="-122"/>
                <a:ea typeface="楷体_GB2312" pitchFamily="49" charset="-122"/>
              </a:rPr>
              <a:t>，准予在计算应纳税所得额时扣除。</a:t>
            </a:r>
            <a:endParaRPr lang="en-US" sz="2800" dirty="0">
              <a:latin typeface="楷体_GB2312" pitchFamily="49" charset="-122"/>
              <a:ea typeface="楷体_GB2312" pitchFamily="49" charset="-122"/>
            </a:endParaRPr>
          </a:p>
          <a:p>
            <a:pPr marL="319088" indent="-319088" eaLnBrk="1" hangingPunct="1">
              <a:defRPr/>
            </a:pPr>
            <a:r>
              <a:rPr lang="en-US" altLang="zh-CN" sz="2800" b="1" dirty="0">
                <a:effectLst>
                  <a:outerShdw blurRad="38100" dist="38100" dir="2700000" algn="tl">
                    <a:srgbClr val="000000">
                      <a:alpha val="43137"/>
                    </a:srgbClr>
                  </a:outerShdw>
                </a:effectLst>
                <a:latin typeface="楷体" pitchFamily="49" charset="-122"/>
                <a:ea typeface="楷体" pitchFamily="49" charset="-122"/>
              </a:rPr>
              <a:t>1.</a:t>
            </a:r>
            <a:r>
              <a:rPr lang="zh-CN" altLang="en-US" sz="2800" b="1" dirty="0">
                <a:solidFill>
                  <a:srgbClr val="FF0000"/>
                </a:solidFill>
                <a:effectLst>
                  <a:outerShdw blurRad="38100" dist="38100" dir="2700000" algn="tl">
                    <a:srgbClr val="000000">
                      <a:alpha val="43137"/>
                    </a:srgbClr>
                  </a:outerShdw>
                </a:effectLst>
                <a:latin typeface="楷体" pitchFamily="49" charset="-122"/>
                <a:ea typeface="楷体" pitchFamily="49" charset="-122"/>
              </a:rPr>
              <a:t>成本</a:t>
            </a:r>
            <a:r>
              <a:rPr lang="zh-CN" altLang="en-US" sz="2800" b="1" dirty="0">
                <a:effectLst>
                  <a:outerShdw blurRad="38100" dist="38100" dir="2700000" algn="tl">
                    <a:srgbClr val="000000">
                      <a:alpha val="43137"/>
                    </a:srgbClr>
                  </a:outerShdw>
                </a:effectLst>
                <a:latin typeface="楷体" pitchFamily="49" charset="-122"/>
                <a:ea typeface="楷体" pitchFamily="49" charset="-122"/>
              </a:rPr>
              <a:t>。指企业在生产经营活动中发生的销售成本、销货成本、业务支出以及其他耗费。即销售商品、提供劳务、转让固定资产、无形资产（包括技术转让）的成本。</a:t>
            </a:r>
          </a:p>
        </p:txBody>
      </p:sp>
      <p:pic>
        <p:nvPicPr>
          <p:cNvPr id="74756" name="Picture 5" descr="http://p3.so.qhimg.com/bdr/_240_/t0166fd1590b86a4dad.jpg">
            <a:extLst>
              <a:ext uri="{FF2B5EF4-FFF2-40B4-BE49-F238E27FC236}">
                <a16:creationId xmlns:a16="http://schemas.microsoft.com/office/drawing/2014/main" id="{79685D5D-5351-4E10-91B6-521302513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4797425"/>
            <a:ext cx="252095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AB965F3-9FFC-4F77-A1DB-43EB4E3AEC8B}"/>
              </a:ext>
            </a:extLst>
          </p:cNvPr>
          <p:cNvSpPr>
            <a:spLocks noGrp="1"/>
          </p:cNvSpPr>
          <p:nvPr>
            <p:ph idx="1"/>
          </p:nvPr>
        </p:nvSpPr>
        <p:spPr>
          <a:xfrm>
            <a:off x="457200" y="620713"/>
            <a:ext cx="8229600" cy="5665787"/>
          </a:xfrm>
        </p:spPr>
        <p:txBody>
          <a:bodyPr/>
          <a:lstStyle/>
          <a:p>
            <a:pPr>
              <a:defRPr/>
            </a:pPr>
            <a:r>
              <a:rPr lang="en-US" altLang="zh-CN" dirty="0"/>
              <a:t>【</a:t>
            </a:r>
            <a:r>
              <a:rPr lang="zh-CN" altLang="en-US" dirty="0"/>
              <a:t>典型例题</a:t>
            </a:r>
            <a:r>
              <a:rPr lang="en-US" altLang="zh-CN" dirty="0"/>
              <a:t>】</a:t>
            </a:r>
            <a:r>
              <a:rPr lang="zh-CN" altLang="en-US" dirty="0"/>
              <a:t>某位于市区的冰箱生产企业为增值税一般纳税人，用一批自产的冰箱对外投资，产品成本为</a:t>
            </a:r>
            <a:r>
              <a:rPr lang="en-US" altLang="zh-CN" dirty="0"/>
              <a:t>320</a:t>
            </a:r>
            <a:r>
              <a:rPr lang="zh-CN" altLang="en-US" dirty="0"/>
              <a:t>万元，同类型冰箱的不含税售价为</a:t>
            </a:r>
            <a:r>
              <a:rPr lang="en-US" altLang="zh-CN" dirty="0"/>
              <a:t>500</a:t>
            </a:r>
            <a:r>
              <a:rPr lang="zh-CN" altLang="en-US" dirty="0"/>
              <a:t>万元，该企业未作任何账务处理。</a:t>
            </a:r>
            <a:endParaRPr lang="en-US" altLang="zh-CN" dirty="0"/>
          </a:p>
          <a:p>
            <a:pPr marL="0" indent="0">
              <a:buFont typeface="Wingdings 2" panose="05020102010507070707" pitchFamily="18" charset="2"/>
              <a:buNone/>
              <a:defRPr/>
            </a:pPr>
            <a:endParaRPr lang="en-US" altLang="zh-CN" dirty="0"/>
          </a:p>
          <a:p>
            <a:pPr>
              <a:defRPr/>
            </a:pPr>
            <a:r>
              <a:rPr lang="en-US" altLang="zh-CN" sz="2800" dirty="0"/>
              <a:t>『</a:t>
            </a:r>
            <a:r>
              <a:rPr lang="zh-CN" altLang="en-US" sz="2800" dirty="0"/>
              <a:t>答案解析</a:t>
            </a:r>
            <a:r>
              <a:rPr lang="en-US" altLang="zh-CN" sz="2800" dirty="0"/>
              <a:t>』</a:t>
            </a:r>
            <a:r>
              <a:rPr lang="zh-CN" altLang="en-US" sz="2800" dirty="0"/>
              <a:t>用自产产品对外投资视同销售处理</a:t>
            </a:r>
          </a:p>
          <a:p>
            <a:pPr>
              <a:defRPr/>
            </a:pPr>
            <a:r>
              <a:rPr lang="zh-CN" altLang="en-US" sz="2800" dirty="0"/>
              <a:t>　　收入方面应调增应纳税所得额</a:t>
            </a:r>
            <a:r>
              <a:rPr lang="en-US" altLang="zh-CN" sz="2800" dirty="0"/>
              <a:t>500</a:t>
            </a:r>
            <a:r>
              <a:rPr lang="zh-CN" altLang="en-US" sz="2800" dirty="0"/>
              <a:t>万元</a:t>
            </a:r>
          </a:p>
          <a:p>
            <a:pPr>
              <a:defRPr/>
            </a:pPr>
            <a:r>
              <a:rPr lang="zh-CN" altLang="en-US" sz="2800" dirty="0"/>
              <a:t>　　成本方面应调减应纳税所得额</a:t>
            </a:r>
            <a:r>
              <a:rPr lang="en-US" altLang="zh-CN" sz="2800" dirty="0"/>
              <a:t>320</a:t>
            </a:r>
            <a:r>
              <a:rPr lang="zh-CN" altLang="en-US" sz="2800" dirty="0"/>
              <a:t>万元</a:t>
            </a:r>
          </a:p>
          <a:p>
            <a:pPr>
              <a:defRPr/>
            </a:pPr>
            <a:r>
              <a:rPr lang="zh-CN" altLang="en-US" sz="2800" dirty="0"/>
              <a:t>　　净调增应纳税所得额</a:t>
            </a:r>
            <a:r>
              <a:rPr lang="en-US" altLang="zh-CN" sz="2800" dirty="0"/>
              <a:t>180</a:t>
            </a:r>
            <a:r>
              <a:rPr lang="zh-CN" altLang="en-US" sz="2800" dirty="0"/>
              <a:t>万元</a:t>
            </a:r>
          </a:p>
          <a:p>
            <a:pPr>
              <a:defRPr/>
            </a:pPr>
            <a:r>
              <a:rPr lang="zh-CN" altLang="en-US" sz="2800" dirty="0"/>
              <a:t>　　增值税销项税额为</a:t>
            </a:r>
            <a:r>
              <a:rPr lang="en-US" altLang="zh-CN" sz="2800" dirty="0"/>
              <a:t>500×17%</a:t>
            </a:r>
            <a:r>
              <a:rPr lang="zh-CN" altLang="en-US" sz="2800" dirty="0"/>
              <a:t>＝</a:t>
            </a:r>
            <a:r>
              <a:rPr lang="en-US" altLang="zh-CN" sz="2800" dirty="0"/>
              <a:t>85</a:t>
            </a:r>
            <a:r>
              <a:rPr lang="zh-CN" altLang="en-US" sz="2800" dirty="0"/>
              <a:t>（万元）</a:t>
            </a:r>
          </a:p>
          <a:p>
            <a:pPr>
              <a:defRPr/>
            </a:pPr>
            <a:endParaRPr lang="zh-CN" alt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灯片编号占位符 6">
            <a:extLst>
              <a:ext uri="{FF2B5EF4-FFF2-40B4-BE49-F238E27FC236}">
                <a16:creationId xmlns:a16="http://schemas.microsoft.com/office/drawing/2014/main" id="{8D9C110F-9330-4780-A37F-1C4EADE8D6AC}"/>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2108DB9B-21E9-4403-8AF8-B10FBDD9FCD2}" type="slidenum">
              <a:rPr lang="zh-CN" altLang="en-US" sz="1200" b="1">
                <a:solidFill>
                  <a:srgbClr val="FFFFFF"/>
                </a:solidFill>
                <a:ea typeface="宋体" panose="02010600030101010101" pitchFamily="2" charset="-122"/>
              </a:rPr>
              <a:pPr algn="ctr" eaLnBrk="1" hangingPunct="1">
                <a:lnSpc>
                  <a:spcPct val="80000"/>
                </a:lnSpc>
              </a:pPr>
              <a:t>74</a:t>
            </a:fld>
            <a:endParaRPr lang="en-US" altLang="zh-CN" sz="1200" b="1">
              <a:solidFill>
                <a:srgbClr val="FFFFFF"/>
              </a:solidFill>
              <a:ea typeface="宋体" panose="02010600030101010101" pitchFamily="2" charset="-122"/>
            </a:endParaRPr>
          </a:p>
        </p:txBody>
      </p:sp>
      <p:sp>
        <p:nvSpPr>
          <p:cNvPr id="74757" name="内容占位符 4">
            <a:extLst>
              <a:ext uri="{FF2B5EF4-FFF2-40B4-BE49-F238E27FC236}">
                <a16:creationId xmlns:a16="http://schemas.microsoft.com/office/drawing/2014/main" id="{82397A47-35DC-4980-83C4-160C394E9347}"/>
              </a:ext>
            </a:extLst>
          </p:cNvPr>
          <p:cNvSpPr>
            <a:spLocks noGrp="1"/>
          </p:cNvSpPr>
          <p:nvPr>
            <p:ph sz="quarter" idx="4294967295"/>
          </p:nvPr>
        </p:nvSpPr>
        <p:spPr>
          <a:xfrm>
            <a:off x="357188" y="908050"/>
            <a:ext cx="8408987" cy="5449888"/>
          </a:xfrm>
        </p:spPr>
        <p:txBody>
          <a:bodyPr/>
          <a:lstStyle/>
          <a:p>
            <a:pPr marL="319088" indent="-319088" eaLnBrk="1" hangingPunct="1">
              <a:defRPr/>
            </a:pPr>
            <a:r>
              <a:rPr lang="en-US" altLang="zh-CN" sz="2800" dirty="0">
                <a:effectLst>
                  <a:outerShdw blurRad="38100" dist="38100" dir="2700000" algn="tl">
                    <a:srgbClr val="000000">
                      <a:alpha val="43137"/>
                    </a:srgbClr>
                  </a:outerShdw>
                </a:effectLst>
                <a:latin typeface="楷体_GB2312" pitchFamily="49" charset="-122"/>
                <a:ea typeface="楷体_GB2312" pitchFamily="49" charset="-122"/>
              </a:rPr>
              <a:t>2.</a:t>
            </a:r>
            <a:r>
              <a:rPr lang="zh-CN" altLang="en-US"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费用</a:t>
            </a:r>
            <a:r>
              <a:rPr lang="zh-CN" altLang="en-US" sz="2800" dirty="0">
                <a:latin typeface="楷体_GB2312" pitchFamily="49" charset="-122"/>
                <a:ea typeface="楷体_GB2312" pitchFamily="49" charset="-122"/>
              </a:rPr>
              <a:t>。销售</a:t>
            </a: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经营</a:t>
            </a: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费用</a:t>
            </a:r>
            <a:r>
              <a:rPr lang="zh-CN" altLang="zh-CN" sz="2800" dirty="0">
                <a:latin typeface="宋体" pitchFamily="2" charset="-122"/>
                <a:ea typeface="宋体" pitchFamily="2" charset="-122"/>
              </a:rPr>
              <a:t>（如：</a:t>
            </a:r>
            <a:r>
              <a:rPr lang="zh-CN" altLang="zh-CN" sz="2800" b="1" u="dbl" dirty="0">
                <a:latin typeface="宋体" pitchFamily="2" charset="-122"/>
                <a:ea typeface="宋体" pitchFamily="2" charset="-122"/>
              </a:rPr>
              <a:t>广告费</a:t>
            </a:r>
            <a:r>
              <a:rPr lang="zh-CN" altLang="zh-CN" sz="2800" dirty="0">
                <a:latin typeface="宋体" pitchFamily="2" charset="-122"/>
                <a:ea typeface="宋体" pitchFamily="2" charset="-122"/>
              </a:rPr>
              <a:t>）、管理费用（如：</a:t>
            </a:r>
            <a:r>
              <a:rPr lang="zh-CN" altLang="zh-CN" sz="2800" b="1" u="dbl" dirty="0">
                <a:latin typeface="宋体" pitchFamily="2" charset="-122"/>
                <a:ea typeface="宋体" pitchFamily="2" charset="-122"/>
              </a:rPr>
              <a:t>业务招待费</a:t>
            </a:r>
            <a:r>
              <a:rPr lang="zh-CN" altLang="zh-CN" sz="2800" dirty="0">
                <a:latin typeface="宋体" pitchFamily="2" charset="-122"/>
                <a:ea typeface="宋体" pitchFamily="2" charset="-122"/>
              </a:rPr>
              <a:t>）、财务费用（如：</a:t>
            </a:r>
            <a:r>
              <a:rPr lang="zh-CN" altLang="zh-CN" sz="2800" b="1" u="dbl" dirty="0">
                <a:latin typeface="宋体" pitchFamily="2" charset="-122"/>
                <a:ea typeface="宋体" pitchFamily="2" charset="-122"/>
              </a:rPr>
              <a:t>利息支出</a:t>
            </a:r>
            <a:r>
              <a:rPr lang="zh-CN" altLang="zh-CN" sz="2800" dirty="0">
                <a:latin typeface="宋体" pitchFamily="2" charset="-122"/>
                <a:ea typeface="宋体" pitchFamily="2" charset="-122"/>
              </a:rPr>
              <a:t>）</a:t>
            </a:r>
            <a:endParaRPr lang="en-US" sz="2800" dirty="0">
              <a:latin typeface="宋体" pitchFamily="2" charset="-122"/>
              <a:ea typeface="宋体" pitchFamily="2" charset="-122"/>
            </a:endParaRPr>
          </a:p>
          <a:p>
            <a:pPr marL="319088" indent="-319088" eaLnBrk="1" hangingPunct="1">
              <a:defRPr/>
            </a:pPr>
            <a:r>
              <a:rPr lang="en-US" altLang="zh-CN" sz="2800" dirty="0">
                <a:effectLst>
                  <a:outerShdw blurRad="38100" dist="38100" dir="2700000" algn="tl">
                    <a:srgbClr val="000000">
                      <a:alpha val="43137"/>
                    </a:srgbClr>
                  </a:outerShdw>
                </a:effectLst>
                <a:latin typeface="楷体_GB2312" pitchFamily="49" charset="-122"/>
                <a:ea typeface="楷体_GB2312" pitchFamily="49" charset="-122"/>
              </a:rPr>
              <a:t>3.</a:t>
            </a:r>
            <a:r>
              <a:rPr lang="zh-CN" altLang="en-US"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税金</a:t>
            </a:r>
            <a:r>
              <a:rPr lang="zh-CN" altLang="en-US" sz="2800" dirty="0">
                <a:effectLst>
                  <a:outerShdw blurRad="38100" dist="38100" dir="2700000" algn="tl">
                    <a:srgbClr val="000000">
                      <a:alpha val="43137"/>
                    </a:srgbClr>
                  </a:outerShdw>
                </a:effectLst>
                <a:latin typeface="楷体_GB2312" pitchFamily="49" charset="-122"/>
                <a:ea typeface="楷体_GB2312" pitchFamily="49" charset="-122"/>
              </a:rPr>
              <a:t>。</a:t>
            </a:r>
            <a:r>
              <a:rPr lang="zh-CN" altLang="en-US" sz="2800" dirty="0">
                <a:latin typeface="楷体_GB2312" pitchFamily="49" charset="-122"/>
                <a:ea typeface="楷体_GB2312" pitchFamily="49" charset="-122"/>
              </a:rPr>
              <a:t>是指企业发生的除企业所得税和允许抵扣的</a:t>
            </a:r>
            <a:r>
              <a:rPr lang="zh-CN" altLang="en-US" sz="2800" b="1" dirty="0">
                <a:solidFill>
                  <a:srgbClr val="FF0000"/>
                </a:solidFill>
                <a:latin typeface="楷体_GB2312" pitchFamily="49" charset="-122"/>
                <a:ea typeface="楷体_GB2312" pitchFamily="49" charset="-122"/>
              </a:rPr>
              <a:t>增值税以外</a:t>
            </a:r>
            <a:r>
              <a:rPr lang="zh-CN" altLang="en-US" sz="2800" dirty="0">
                <a:latin typeface="楷体_GB2312" pitchFamily="49" charset="-122"/>
                <a:ea typeface="楷体_GB2312" pitchFamily="49" charset="-122"/>
              </a:rPr>
              <a:t>的各种</a:t>
            </a:r>
            <a:r>
              <a:rPr lang="zh-CN" altLang="en-US" sz="2800" b="1" dirty="0">
                <a:solidFill>
                  <a:srgbClr val="FF0000"/>
                </a:solidFill>
                <a:latin typeface="楷体_GB2312" pitchFamily="49" charset="-122"/>
                <a:ea typeface="楷体_GB2312" pitchFamily="49" charset="-122"/>
              </a:rPr>
              <a:t>税金和附加</a:t>
            </a:r>
            <a:r>
              <a:rPr lang="zh-CN" altLang="en-US" sz="2800" dirty="0">
                <a:latin typeface="楷体_GB2312" pitchFamily="49" charset="-122"/>
                <a:ea typeface="楷体_GB2312" pitchFamily="49" charset="-122"/>
              </a:rPr>
              <a:t>。包括企业按规定缴纳的消费税、城市维护建设税、关税、资源税、土地增值税、房产税、车船税、土地使用税、印花税、教育费附加等产品销售税金及附加。这些已纳税金准予税前扣除。</a:t>
            </a:r>
            <a:endParaRPr lang="en-US" altLang="zh-CN" sz="2800" dirty="0">
              <a:latin typeface="楷体_GB2312" pitchFamily="49" charset="-122"/>
              <a:ea typeface="楷体_GB2312" pitchFamily="49" charset="-122"/>
            </a:endParaRPr>
          </a:p>
          <a:p>
            <a:pPr marL="0" indent="0" eaLnBrk="1" hangingPunct="1">
              <a:buFont typeface="Wingdings 2" panose="05020102010507070707" pitchFamily="18" charset="2"/>
              <a:buNone/>
              <a:defRPr/>
            </a:pPr>
            <a:endParaRPr lang="en-US" sz="2800" dirty="0">
              <a:latin typeface="楷体_GB2312" pitchFamily="49" charset="-122"/>
              <a:ea typeface="楷体_GB2312" pitchFamily="49" charset="-122"/>
            </a:endParaRPr>
          </a:p>
        </p:txBody>
      </p:sp>
    </p:spTree>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a:extLst>
              <a:ext uri="{FF2B5EF4-FFF2-40B4-BE49-F238E27FC236}">
                <a16:creationId xmlns:a16="http://schemas.microsoft.com/office/drawing/2014/main" id="{4203DD53-C6FE-43AF-90D0-BF658FDC56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985838"/>
            <a:ext cx="10028238" cy="424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灯片编号占位符 6">
            <a:extLst>
              <a:ext uri="{FF2B5EF4-FFF2-40B4-BE49-F238E27FC236}">
                <a16:creationId xmlns:a16="http://schemas.microsoft.com/office/drawing/2014/main" id="{61C1B9F8-5CD5-43F8-9792-169810C68B88}"/>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C9EFD7C8-CF9E-4618-8948-5A4737C1AAB9}" type="slidenum">
              <a:rPr lang="zh-CN" altLang="en-US" sz="1200" b="1">
                <a:solidFill>
                  <a:srgbClr val="FFFFFF"/>
                </a:solidFill>
                <a:ea typeface="宋体" panose="02010600030101010101" pitchFamily="2" charset="-122"/>
              </a:rPr>
              <a:pPr algn="ctr" eaLnBrk="1" hangingPunct="1">
                <a:lnSpc>
                  <a:spcPct val="80000"/>
                </a:lnSpc>
              </a:pPr>
              <a:t>76</a:t>
            </a:fld>
            <a:endParaRPr lang="en-US" altLang="zh-CN" sz="1200" b="1">
              <a:solidFill>
                <a:srgbClr val="FFFFFF"/>
              </a:solidFill>
              <a:ea typeface="宋体" panose="02010600030101010101" pitchFamily="2" charset="-122"/>
            </a:endParaRPr>
          </a:p>
        </p:txBody>
      </p:sp>
      <p:sp>
        <p:nvSpPr>
          <p:cNvPr id="75781" name="内容占位符 4">
            <a:extLst>
              <a:ext uri="{FF2B5EF4-FFF2-40B4-BE49-F238E27FC236}">
                <a16:creationId xmlns:a16="http://schemas.microsoft.com/office/drawing/2014/main" id="{4AE62E7B-E800-4142-BEDD-F7E845C9F62B}"/>
              </a:ext>
            </a:extLst>
          </p:cNvPr>
          <p:cNvSpPr>
            <a:spLocks noGrp="1"/>
          </p:cNvSpPr>
          <p:nvPr>
            <p:ph sz="quarter" idx="4294967295"/>
          </p:nvPr>
        </p:nvSpPr>
        <p:spPr>
          <a:xfrm>
            <a:off x="395288" y="2060575"/>
            <a:ext cx="8229600" cy="4483100"/>
          </a:xfrm>
        </p:spPr>
        <p:txBody>
          <a:bodyPr/>
          <a:lstStyle/>
          <a:p>
            <a:pPr marL="319088" indent="-319088" eaLnBrk="1" hangingPunct="1">
              <a:lnSpc>
                <a:spcPct val="90000"/>
              </a:lnSpc>
              <a:defRPr/>
            </a:pPr>
            <a:r>
              <a:rPr lang="en-US" altLang="zh-CN" sz="3600" b="1" dirty="0">
                <a:effectLst>
                  <a:outerShdw blurRad="38100" dist="38100" dir="2700000" algn="tl">
                    <a:srgbClr val="000000">
                      <a:alpha val="43137"/>
                    </a:srgbClr>
                  </a:outerShdw>
                </a:effectLst>
                <a:latin typeface="楷体_GB2312" pitchFamily="49" charset="-122"/>
                <a:ea typeface="楷体_GB2312" pitchFamily="49" charset="-122"/>
              </a:rPr>
              <a:t>4.</a:t>
            </a:r>
            <a:r>
              <a:rPr lang="zh-CN" altLang="en-US"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损失</a:t>
            </a:r>
            <a:r>
              <a:rPr lang="zh-CN" altLang="en-US" sz="2800" b="1" dirty="0">
                <a:latin typeface="楷体_GB2312" pitchFamily="49" charset="-122"/>
                <a:ea typeface="楷体_GB2312" pitchFamily="49" charset="-122"/>
              </a:rPr>
              <a:t>。</a:t>
            </a:r>
            <a:r>
              <a:rPr lang="zh-CN" altLang="en-US" sz="2800" b="1" dirty="0">
                <a:latin typeface="楷体" pitchFamily="49" charset="-122"/>
                <a:ea typeface="楷体" pitchFamily="49" charset="-122"/>
              </a:rPr>
              <a:t>减除</a:t>
            </a:r>
            <a:r>
              <a:rPr lang="zh-CN" altLang="en-US" sz="2800" b="1" dirty="0">
                <a:solidFill>
                  <a:srgbClr val="FF0000"/>
                </a:solidFill>
                <a:latin typeface="楷体" pitchFamily="49" charset="-122"/>
                <a:ea typeface="楷体" pitchFamily="49" charset="-122"/>
              </a:rPr>
              <a:t>责任人赔偿</a:t>
            </a:r>
            <a:r>
              <a:rPr lang="zh-CN" altLang="en-US" sz="2800" b="1" dirty="0">
                <a:latin typeface="楷体" pitchFamily="49" charset="-122"/>
                <a:ea typeface="楷体" pitchFamily="49" charset="-122"/>
              </a:rPr>
              <a:t>和</a:t>
            </a:r>
            <a:r>
              <a:rPr lang="zh-CN" altLang="en-US" sz="2800" b="1" dirty="0">
                <a:solidFill>
                  <a:srgbClr val="FF0000"/>
                </a:solidFill>
                <a:latin typeface="楷体" pitchFamily="49" charset="-122"/>
                <a:ea typeface="楷体" pitchFamily="49" charset="-122"/>
              </a:rPr>
              <a:t>保险赔款</a:t>
            </a:r>
            <a:r>
              <a:rPr lang="zh-CN" altLang="en-US" sz="2800" b="1" dirty="0">
                <a:latin typeface="楷体" pitchFamily="49" charset="-122"/>
                <a:ea typeface="楷体" pitchFamily="49" charset="-122"/>
              </a:rPr>
              <a:t>后的余额，依照国务院财政、税务主管部门的规定扣除。</a:t>
            </a:r>
            <a:endParaRPr lang="en-US" altLang="zh-CN" sz="2800" b="1" dirty="0">
              <a:latin typeface="楷体" pitchFamily="49" charset="-122"/>
              <a:ea typeface="楷体" pitchFamily="49" charset="-122"/>
            </a:endParaRPr>
          </a:p>
          <a:p>
            <a:pPr marL="319088" indent="-319088" eaLnBrk="1" hangingPunct="1">
              <a:lnSpc>
                <a:spcPct val="90000"/>
              </a:lnSpc>
              <a:defRPr/>
            </a:pPr>
            <a:endParaRPr lang="en-US" sz="2800" b="1" dirty="0">
              <a:latin typeface="楷体" pitchFamily="49" charset="-122"/>
              <a:ea typeface="楷体" pitchFamily="49" charset="-122"/>
            </a:endParaRPr>
          </a:p>
          <a:p>
            <a:pPr marL="319088" indent="-319088" eaLnBrk="1" hangingPunct="1">
              <a:lnSpc>
                <a:spcPct val="90000"/>
              </a:lnSpc>
              <a:defRPr/>
            </a:pPr>
            <a:r>
              <a:rPr lang="zh-CN" altLang="en-US" sz="2800" b="1" dirty="0">
                <a:latin typeface="楷体" pitchFamily="49" charset="-122"/>
                <a:ea typeface="楷体" pitchFamily="49" charset="-122"/>
              </a:rPr>
              <a:t>企业已经作为损失处理的资产，在以后纳税年度又全部收回或者部分收回时，应当计入当期收入。</a:t>
            </a:r>
          </a:p>
        </p:txBody>
      </p:sp>
      <p:pic>
        <p:nvPicPr>
          <p:cNvPr id="78852" name="Picture 5" descr="http://p2.so.qhimg.com/bdr/_240_/t01a9c9507c7bfe0092.jpg">
            <a:extLst>
              <a:ext uri="{FF2B5EF4-FFF2-40B4-BE49-F238E27FC236}">
                <a16:creationId xmlns:a16="http://schemas.microsoft.com/office/drawing/2014/main" id="{B4388DED-DF5B-4423-BFFE-A2F2FE635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0"/>
            <a:ext cx="244792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内容占位符 2">
            <a:extLst>
              <a:ext uri="{FF2B5EF4-FFF2-40B4-BE49-F238E27FC236}">
                <a16:creationId xmlns:a16="http://schemas.microsoft.com/office/drawing/2014/main" id="{0F098BF7-EFE0-4244-8EC4-7454E785BAD1}"/>
              </a:ext>
            </a:extLst>
          </p:cNvPr>
          <p:cNvSpPr>
            <a:spLocks noGrp="1"/>
          </p:cNvSpPr>
          <p:nvPr>
            <p:ph idx="1"/>
          </p:nvPr>
        </p:nvSpPr>
        <p:spPr>
          <a:xfrm>
            <a:off x="457200" y="908050"/>
            <a:ext cx="8229600" cy="5378450"/>
          </a:xfrm>
        </p:spPr>
        <p:txBody>
          <a:bodyPr/>
          <a:lstStyle/>
          <a:p>
            <a:r>
              <a:rPr lang="en-US" altLang="zh-CN"/>
              <a:t>【</a:t>
            </a:r>
            <a:r>
              <a:rPr lang="zh-CN" altLang="en-US"/>
              <a:t>典型例题</a:t>
            </a:r>
            <a:r>
              <a:rPr lang="en-US" altLang="zh-CN"/>
              <a:t>】</a:t>
            </a:r>
            <a:r>
              <a:rPr lang="zh-CN" altLang="en-US"/>
              <a:t>某外商投资者开办的摩托车生产企业。发生非正常损失，损失不含增值税的原材料金额</a:t>
            </a:r>
            <a:r>
              <a:rPr lang="en-US" altLang="zh-CN"/>
              <a:t>32.79</a:t>
            </a:r>
            <a:r>
              <a:rPr lang="zh-CN" altLang="en-US"/>
              <a:t>万元（其中含运费金额</a:t>
            </a:r>
            <a:r>
              <a:rPr lang="en-US" altLang="zh-CN"/>
              <a:t>2.79</a:t>
            </a:r>
            <a:r>
              <a:rPr lang="zh-CN" altLang="en-US"/>
              <a:t>万元）。</a:t>
            </a:r>
          </a:p>
          <a:p>
            <a:r>
              <a:rPr lang="zh-CN" altLang="en-US"/>
              <a:t>　　进项税额转出＝（</a:t>
            </a:r>
            <a:r>
              <a:rPr lang="en-US" altLang="zh-CN"/>
              <a:t>32.79</a:t>
            </a:r>
            <a:r>
              <a:rPr lang="zh-CN" altLang="en-US"/>
              <a:t>－</a:t>
            </a:r>
            <a:r>
              <a:rPr lang="en-US" altLang="zh-CN"/>
              <a:t>2.79</a:t>
            </a:r>
            <a:r>
              <a:rPr lang="zh-CN" altLang="en-US"/>
              <a:t>）</a:t>
            </a:r>
            <a:r>
              <a:rPr lang="en-US" altLang="zh-CN"/>
              <a:t>×17%</a:t>
            </a:r>
            <a:r>
              <a:rPr lang="zh-CN" altLang="en-US"/>
              <a:t>＋</a:t>
            </a:r>
            <a:r>
              <a:rPr lang="en-US" altLang="zh-CN"/>
              <a:t>2.79×11%</a:t>
            </a:r>
            <a:r>
              <a:rPr lang="zh-CN" altLang="en-US"/>
              <a:t>＝</a:t>
            </a:r>
            <a:r>
              <a:rPr lang="en-US" altLang="zh-CN"/>
              <a:t>5.1</a:t>
            </a:r>
            <a:r>
              <a:rPr lang="zh-CN" altLang="en-US"/>
              <a:t>＋</a:t>
            </a:r>
            <a:r>
              <a:rPr lang="en-US" altLang="zh-CN"/>
              <a:t>0.31</a:t>
            </a:r>
            <a:r>
              <a:rPr lang="zh-CN" altLang="en-US"/>
              <a:t>＝</a:t>
            </a:r>
            <a:r>
              <a:rPr lang="en-US" altLang="zh-CN"/>
              <a:t>5.41</a:t>
            </a:r>
            <a:r>
              <a:rPr lang="zh-CN" altLang="en-US"/>
              <a:t>（万元）</a:t>
            </a:r>
          </a:p>
          <a:p>
            <a:r>
              <a:rPr lang="zh-CN" altLang="en-US"/>
              <a:t>　　资产损失＝</a:t>
            </a:r>
            <a:r>
              <a:rPr lang="en-US" altLang="zh-CN"/>
              <a:t>32.79</a:t>
            </a:r>
            <a:r>
              <a:rPr lang="zh-CN" altLang="en-US"/>
              <a:t>＋</a:t>
            </a:r>
            <a:r>
              <a:rPr lang="en-US" altLang="zh-CN"/>
              <a:t>5.41</a:t>
            </a:r>
            <a:r>
              <a:rPr lang="zh-CN" altLang="en-US"/>
              <a:t>＝</a:t>
            </a:r>
            <a:r>
              <a:rPr lang="en-US" altLang="zh-CN"/>
              <a:t>38.2</a:t>
            </a:r>
            <a:r>
              <a:rPr lang="zh-CN" altLang="en-US"/>
              <a:t>（万元）</a:t>
            </a:r>
          </a:p>
          <a:p>
            <a:endParaRPr lang="zh-CN" altLang="en-US"/>
          </a:p>
        </p:txBody>
      </p:sp>
    </p:spTree>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灯片编号占位符 6">
            <a:extLst>
              <a:ext uri="{FF2B5EF4-FFF2-40B4-BE49-F238E27FC236}">
                <a16:creationId xmlns:a16="http://schemas.microsoft.com/office/drawing/2014/main" id="{6D25B8D1-36DD-4436-B2E4-63BA605BA91A}"/>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95E2F5EC-AD6B-4FF9-BFE8-53A7727EB62A}" type="slidenum">
              <a:rPr lang="zh-CN" altLang="en-US" sz="1200" b="1">
                <a:solidFill>
                  <a:srgbClr val="FFFFFF"/>
                </a:solidFill>
                <a:ea typeface="宋体" panose="02010600030101010101" pitchFamily="2" charset="-122"/>
              </a:rPr>
              <a:pPr algn="ctr" eaLnBrk="1" hangingPunct="1">
                <a:lnSpc>
                  <a:spcPct val="80000"/>
                </a:lnSpc>
              </a:pPr>
              <a:t>78</a:t>
            </a:fld>
            <a:endParaRPr lang="en-US" altLang="zh-CN" sz="1200" b="1">
              <a:solidFill>
                <a:srgbClr val="FFFFFF"/>
              </a:solidFill>
              <a:ea typeface="宋体" panose="02010600030101010101" pitchFamily="2" charset="-122"/>
            </a:endParaRPr>
          </a:p>
        </p:txBody>
      </p:sp>
      <p:sp>
        <p:nvSpPr>
          <p:cNvPr id="76805" name="内容占位符 4">
            <a:extLst>
              <a:ext uri="{FF2B5EF4-FFF2-40B4-BE49-F238E27FC236}">
                <a16:creationId xmlns:a16="http://schemas.microsoft.com/office/drawing/2014/main" id="{A3F50527-B7B5-4B88-A230-156827800C39}"/>
              </a:ext>
            </a:extLst>
          </p:cNvPr>
          <p:cNvSpPr>
            <a:spLocks noGrp="1"/>
          </p:cNvSpPr>
          <p:nvPr>
            <p:ph sz="quarter" idx="4294967295"/>
          </p:nvPr>
        </p:nvSpPr>
        <p:spPr>
          <a:xfrm>
            <a:off x="457200" y="1341438"/>
            <a:ext cx="8229600" cy="4913312"/>
          </a:xfrm>
        </p:spPr>
        <p:txBody>
          <a:bodyPr/>
          <a:lstStyle/>
          <a:p>
            <a:pPr marL="319088" indent="-319088" eaLnBrk="1" hangingPunct="1">
              <a:defRPr/>
            </a:pPr>
            <a:r>
              <a:rPr lang="en-US" altLang="zh-CN" sz="3400" b="1" dirty="0">
                <a:effectLst>
                  <a:outerShdw blurRad="38100" dist="38100" dir="2700000" algn="tl">
                    <a:srgbClr val="000000">
                      <a:alpha val="43137"/>
                    </a:srgbClr>
                  </a:outerShdw>
                </a:effectLst>
                <a:ea typeface="宋体" pitchFamily="2" charset="-122"/>
              </a:rPr>
              <a:t>5</a:t>
            </a:r>
            <a:r>
              <a:rPr lang="zh-CN" altLang="en-US" sz="3400" b="1" dirty="0">
                <a:effectLst>
                  <a:outerShdw blurRad="38100" dist="38100" dir="2700000" algn="tl">
                    <a:srgbClr val="000000">
                      <a:alpha val="43137"/>
                    </a:srgbClr>
                  </a:outerShdw>
                </a:effectLst>
                <a:ea typeface="华文仿宋" pitchFamily="2" charset="-122"/>
              </a:rPr>
              <a:t>．扣除的</a:t>
            </a:r>
            <a:r>
              <a:rPr lang="zh-CN" altLang="en-US" sz="3400" b="1" dirty="0">
                <a:solidFill>
                  <a:srgbClr val="FF0000"/>
                </a:solidFill>
                <a:effectLst>
                  <a:outerShdw blurRad="38100" dist="38100" dir="2700000" algn="tl">
                    <a:srgbClr val="000000">
                      <a:alpha val="43137"/>
                    </a:srgbClr>
                  </a:outerShdw>
                </a:effectLst>
                <a:ea typeface="华文仿宋" pitchFamily="2" charset="-122"/>
              </a:rPr>
              <a:t>其他支出</a:t>
            </a:r>
            <a:r>
              <a:rPr lang="zh-CN" altLang="en-US" sz="3400" b="1" dirty="0">
                <a:effectLst>
                  <a:outerShdw blurRad="38100" dist="38100" dir="2700000" algn="tl">
                    <a:srgbClr val="000000">
                      <a:alpha val="43137"/>
                    </a:srgbClr>
                  </a:outerShdw>
                </a:effectLst>
                <a:ea typeface="华文仿宋" pitchFamily="2" charset="-122"/>
              </a:rPr>
              <a:t>。</a:t>
            </a:r>
            <a:r>
              <a:rPr lang="zh-CN" altLang="en-US" sz="3400" b="1" dirty="0">
                <a:ea typeface="华文仿宋" pitchFamily="2" charset="-122"/>
              </a:rPr>
              <a:t>是指除成本、费用、税金、损失外，企业在生产经营活动中发生的与生产经营活动有关的、合理的支出。</a:t>
            </a:r>
            <a:r>
              <a:rPr lang="zh-CN" altLang="zh-CN" dirty="0"/>
              <a:t>（如：</a:t>
            </a:r>
            <a:r>
              <a:rPr lang="zh-CN" altLang="zh-CN" b="1" u="dbl" dirty="0"/>
              <a:t>捐赠支出、处置资产的支出</a:t>
            </a:r>
            <a:r>
              <a:rPr lang="zh-CN" altLang="zh-CN" dirty="0"/>
              <a:t>等）</a:t>
            </a:r>
            <a:br>
              <a:rPr lang="zh-CN" altLang="en-US" dirty="0">
                <a:ea typeface="宋体" pitchFamily="2" charset="-122"/>
              </a:rPr>
            </a:br>
            <a:endParaRPr lang="zh-CN" altLang="en-US" dirty="0">
              <a:ea typeface="华文仿宋" pitchFamily="2" charset="-122"/>
            </a:endParaRPr>
          </a:p>
        </p:txBody>
      </p:sp>
      <p:pic>
        <p:nvPicPr>
          <p:cNvPr id="80900" name="Picture 5" descr="http://p1.so.qhimg.com/bdr/_240_/t016cf7b493453c5e91.jpg">
            <a:extLst>
              <a:ext uri="{FF2B5EF4-FFF2-40B4-BE49-F238E27FC236}">
                <a16:creationId xmlns:a16="http://schemas.microsoft.com/office/drawing/2014/main" id="{41440A00-E88F-44A6-A066-2AAAEDA67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3789363"/>
            <a:ext cx="3240088"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标题 3">
            <a:extLst>
              <a:ext uri="{FF2B5EF4-FFF2-40B4-BE49-F238E27FC236}">
                <a16:creationId xmlns:a16="http://schemas.microsoft.com/office/drawing/2014/main" id="{C5BB0E39-1C33-48B9-9C3F-9D3764807709}"/>
              </a:ext>
            </a:extLst>
          </p:cNvPr>
          <p:cNvSpPr>
            <a:spLocks noGrp="1"/>
          </p:cNvSpPr>
          <p:nvPr>
            <p:ph type="title" idx="4294967295"/>
          </p:nvPr>
        </p:nvSpPr>
        <p:spPr>
          <a:xfrm>
            <a:off x="460375" y="274638"/>
            <a:ext cx="8229600" cy="1143000"/>
          </a:xfrm>
        </p:spPr>
        <p:txBody>
          <a:bodyPr/>
          <a:lstStyle/>
          <a:p>
            <a:pPr eaLnBrk="1" hangingPunct="1">
              <a:defRPr/>
            </a:pPr>
            <a:r>
              <a:rPr lang="zh-CN" altLang="en-US" sz="4000" b="1" dirty="0">
                <a:solidFill>
                  <a:srgbClr val="FF0000"/>
                </a:solidFill>
                <a:effectLst>
                  <a:outerShdw blurRad="38100" dist="38100" dir="2700000" algn="tl">
                    <a:srgbClr val="000000">
                      <a:alpha val="43137"/>
                    </a:srgbClr>
                  </a:outerShdw>
                </a:effectLst>
                <a:ea typeface="华文仿宋" pitchFamily="2" charset="-122"/>
              </a:rPr>
              <a:t>（三）企业所得税扣除项目的标准</a:t>
            </a:r>
          </a:p>
        </p:txBody>
      </p:sp>
      <p:sp>
        <p:nvSpPr>
          <p:cNvPr id="81923" name="灯片编号占位符 6">
            <a:extLst>
              <a:ext uri="{FF2B5EF4-FFF2-40B4-BE49-F238E27FC236}">
                <a16:creationId xmlns:a16="http://schemas.microsoft.com/office/drawing/2014/main" id="{B1E5D268-EF66-46C6-AB05-EAFB1B68458B}"/>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3D4C3673-1551-40DB-82EA-7F9FE13DE289}" type="slidenum">
              <a:rPr lang="zh-CN" altLang="en-US" sz="1200" b="1">
                <a:solidFill>
                  <a:srgbClr val="FFFFFF"/>
                </a:solidFill>
                <a:ea typeface="宋体" panose="02010600030101010101" pitchFamily="2" charset="-122"/>
              </a:rPr>
              <a:pPr algn="ctr" eaLnBrk="1" hangingPunct="1">
                <a:lnSpc>
                  <a:spcPct val="80000"/>
                </a:lnSpc>
              </a:pPr>
              <a:t>79</a:t>
            </a:fld>
            <a:endParaRPr lang="en-US" altLang="zh-CN" sz="1200" b="1">
              <a:solidFill>
                <a:srgbClr val="FFFFFF"/>
              </a:solidFill>
              <a:ea typeface="宋体" panose="02010600030101010101" pitchFamily="2" charset="-122"/>
            </a:endParaRPr>
          </a:p>
        </p:txBody>
      </p:sp>
      <p:sp>
        <p:nvSpPr>
          <p:cNvPr id="81924" name="内容占位符 4">
            <a:extLst>
              <a:ext uri="{FF2B5EF4-FFF2-40B4-BE49-F238E27FC236}">
                <a16:creationId xmlns:a16="http://schemas.microsoft.com/office/drawing/2014/main" id="{F1588C63-04DB-40F5-BFB0-364DF8F9861A}"/>
              </a:ext>
            </a:extLst>
          </p:cNvPr>
          <p:cNvSpPr>
            <a:spLocks noGrp="1"/>
          </p:cNvSpPr>
          <p:nvPr>
            <p:ph sz="quarter" idx="4294967295"/>
          </p:nvPr>
        </p:nvSpPr>
        <p:spPr>
          <a:xfrm>
            <a:off x="457200" y="1600200"/>
            <a:ext cx="8229600" cy="4654550"/>
          </a:xfrm>
        </p:spPr>
        <p:txBody>
          <a:bodyPr/>
          <a:lstStyle/>
          <a:p>
            <a:pPr marL="319088" indent="-319088" eaLnBrk="1" hangingPunct="1"/>
            <a:r>
              <a:rPr lang="en-US" altLang="zh-CN" b="1">
                <a:latin typeface="黑体" panose="02010609060101010101" pitchFamily="49" charset="-122"/>
              </a:rPr>
              <a:t>1.</a:t>
            </a:r>
            <a:r>
              <a:rPr lang="zh-CN" altLang="en-US" b="1">
                <a:latin typeface="黑体" panose="02010609060101010101" pitchFamily="49" charset="-122"/>
              </a:rPr>
              <a:t>工资、薪金支出。</a:t>
            </a:r>
            <a:endParaRPr lang="en-US" altLang="zh-CN" b="1">
              <a:latin typeface="黑体" panose="02010609060101010101" pitchFamily="49" charset="-122"/>
            </a:endParaRPr>
          </a:p>
          <a:p>
            <a:pPr marL="319088" indent="-319088" eaLnBrk="1" hangingPunct="1"/>
            <a:r>
              <a:rPr lang="zh-CN" altLang="en-US" sz="2400" b="1">
                <a:latin typeface="楷体_GB2312" pitchFamily="1" charset="-122"/>
                <a:ea typeface="楷体_GB2312" pitchFamily="1" charset="-122"/>
              </a:rPr>
              <a:t>企业发生的</a:t>
            </a:r>
            <a:r>
              <a:rPr lang="zh-CN" altLang="en-US" sz="2400" b="1">
                <a:solidFill>
                  <a:srgbClr val="FF0000"/>
                </a:solidFill>
                <a:latin typeface="楷体_GB2312" pitchFamily="1" charset="-122"/>
                <a:ea typeface="楷体_GB2312" pitchFamily="1" charset="-122"/>
              </a:rPr>
              <a:t>合理的</a:t>
            </a:r>
            <a:r>
              <a:rPr lang="zh-CN" altLang="en-US" sz="2400" b="1">
                <a:latin typeface="楷体_GB2312" pitchFamily="1" charset="-122"/>
                <a:ea typeface="楷体_GB2312" pitchFamily="1" charset="-122"/>
              </a:rPr>
              <a:t>工资、薪金支出准予</a:t>
            </a:r>
            <a:r>
              <a:rPr lang="zh-CN" altLang="en-US" sz="2400" b="1">
                <a:solidFill>
                  <a:srgbClr val="FF0000"/>
                </a:solidFill>
                <a:latin typeface="楷体_GB2312" pitchFamily="1" charset="-122"/>
                <a:ea typeface="楷体_GB2312" pitchFamily="1" charset="-122"/>
              </a:rPr>
              <a:t>据实扣除</a:t>
            </a:r>
            <a:r>
              <a:rPr lang="zh-CN" altLang="en-US" sz="2400" b="1">
                <a:latin typeface="楷体_GB2312" pitchFamily="1" charset="-122"/>
                <a:ea typeface="楷体_GB2312" pitchFamily="1" charset="-122"/>
              </a:rPr>
              <a:t>。</a:t>
            </a:r>
            <a:endParaRPr lang="en-US" altLang="zh-CN" sz="2400" b="1">
              <a:latin typeface="楷体_GB2312" pitchFamily="1" charset="-122"/>
              <a:ea typeface="楷体_GB2312" pitchFamily="1" charset="-122"/>
            </a:endParaRPr>
          </a:p>
          <a:p>
            <a:pPr marL="319088" indent="-319088" eaLnBrk="1" hangingPunct="1"/>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提示</a:t>
            </a:r>
            <a:r>
              <a:rPr lang="en-US" altLang="zh-CN" sz="2400" b="1">
                <a:latin typeface="楷体_GB2312" pitchFamily="1" charset="-122"/>
                <a:ea typeface="楷体_GB2312" pitchFamily="1" charset="-122"/>
              </a:rPr>
              <a:t>1】</a:t>
            </a:r>
            <a:r>
              <a:rPr lang="zh-CN" altLang="en-US" sz="2400" b="1">
                <a:latin typeface="楷体_GB2312" pitchFamily="1" charset="-122"/>
                <a:ea typeface="楷体_GB2312" pitchFamily="1" charset="-122"/>
              </a:rPr>
              <a:t>工资薪金，是指企业每一纳税年度支付给在本企业任职或者受雇的员工的所有</a:t>
            </a:r>
            <a:r>
              <a:rPr lang="zh-CN" altLang="en-US" sz="2400" b="1">
                <a:solidFill>
                  <a:srgbClr val="FF0000"/>
                </a:solidFill>
                <a:latin typeface="楷体_GB2312" pitchFamily="1" charset="-122"/>
                <a:ea typeface="楷体_GB2312" pitchFamily="1" charset="-122"/>
              </a:rPr>
              <a:t>现金形式</a:t>
            </a:r>
            <a:r>
              <a:rPr lang="zh-CN" altLang="en-US" sz="2400" b="1">
                <a:latin typeface="楷体_GB2312" pitchFamily="1" charset="-122"/>
                <a:ea typeface="楷体_GB2312" pitchFamily="1" charset="-122"/>
              </a:rPr>
              <a:t>或者</a:t>
            </a:r>
            <a:r>
              <a:rPr lang="zh-CN" altLang="en-US" sz="2400" b="1">
                <a:solidFill>
                  <a:srgbClr val="FF0000"/>
                </a:solidFill>
                <a:latin typeface="楷体_GB2312" pitchFamily="1" charset="-122"/>
                <a:ea typeface="楷体_GB2312" pitchFamily="1" charset="-122"/>
              </a:rPr>
              <a:t>非现金形式</a:t>
            </a:r>
            <a:r>
              <a:rPr lang="zh-CN" altLang="en-US" sz="2400" b="1">
                <a:latin typeface="楷体_GB2312" pitchFamily="1" charset="-122"/>
                <a:ea typeface="楷体_GB2312" pitchFamily="1" charset="-122"/>
              </a:rPr>
              <a:t>的</a:t>
            </a:r>
            <a:r>
              <a:rPr lang="zh-CN" altLang="en-US" sz="2400" b="1">
                <a:solidFill>
                  <a:srgbClr val="FF0000"/>
                </a:solidFill>
                <a:latin typeface="楷体_GB2312" pitchFamily="1" charset="-122"/>
                <a:ea typeface="楷体_GB2312" pitchFamily="1" charset="-122"/>
              </a:rPr>
              <a:t>劳动报酬</a:t>
            </a:r>
            <a:r>
              <a:rPr lang="zh-CN" altLang="en-US" sz="2400" b="1">
                <a:latin typeface="楷体_GB2312" pitchFamily="1" charset="-122"/>
                <a:ea typeface="楷体_GB2312" pitchFamily="1" charset="-122"/>
              </a:rPr>
              <a:t>，包括基本工资、奖金、津贴、补贴、年终加薪、加班工资，以及与员工任职或者受雇有关的其他支出。</a:t>
            </a:r>
          </a:p>
          <a:p>
            <a:pPr marL="319088" indent="-319088" eaLnBrk="1" hangingPunct="1"/>
            <a:r>
              <a:rPr lang="en-US" altLang="zh-CN" sz="2400" b="1">
                <a:ea typeface="楷体_GB2312" pitchFamily="1" charset="-122"/>
              </a:rPr>
              <a:t>【</a:t>
            </a:r>
            <a:r>
              <a:rPr lang="zh-CN" altLang="en-US" sz="2400" b="1">
                <a:ea typeface="楷体_GB2312" pitchFamily="1" charset="-122"/>
              </a:rPr>
              <a:t>提示</a:t>
            </a:r>
            <a:r>
              <a:rPr lang="en-US" altLang="zh-CN" sz="2400" b="1">
                <a:ea typeface="楷体_GB2312" pitchFamily="1" charset="-122"/>
              </a:rPr>
              <a:t>2】</a:t>
            </a:r>
            <a:r>
              <a:rPr lang="zh-CN" altLang="en-US" sz="2400" b="1">
                <a:ea typeface="楷体_GB2312" pitchFamily="1" charset="-122"/>
              </a:rPr>
              <a:t>“</a:t>
            </a:r>
            <a:r>
              <a:rPr lang="zh-CN" altLang="en-US" sz="2400" b="1">
                <a:latin typeface="楷体_GB2312" pitchFamily="1" charset="-122"/>
                <a:ea typeface="楷体_GB2312" pitchFamily="1" charset="-122"/>
              </a:rPr>
              <a:t>合理工资、薪金</a:t>
            </a:r>
            <a:r>
              <a:rPr lang="zh-CN" altLang="en-US" sz="2400" b="1">
                <a:ea typeface="楷体_GB2312" pitchFamily="1" charset="-122"/>
              </a:rPr>
              <a:t>”</a:t>
            </a:r>
            <a:r>
              <a:rPr lang="zh-CN" altLang="en-US" sz="2400" b="1">
                <a:latin typeface="楷体_GB2312" pitchFamily="1" charset="-122"/>
                <a:ea typeface="楷体_GB2312" pitchFamily="1" charset="-122"/>
              </a:rPr>
              <a:t>，是指企业按照股东大会、董事会、薪酬委员会或相关管理机构制定的工资薪金制度规定实际发放给员工的工资、薪金。税务机关在对工资、薪金进行合理性确认时，可按以下原则掌握： </a:t>
            </a:r>
            <a:br>
              <a:rPr lang="zh-CN" altLang="en-US" sz="2400" b="1">
                <a:latin typeface="楷体_GB2312" pitchFamily="1" charset="-122"/>
                <a:ea typeface="楷体_GB2312" pitchFamily="1" charset="-122"/>
              </a:rPr>
            </a:br>
            <a:endParaRPr lang="zh-CN" altLang="en-US" sz="2400" b="1">
              <a:latin typeface="楷体_GB2312" pitchFamily="1" charset="-122"/>
              <a:ea typeface="楷体_GB2312" pitchFamily="1" charset="-122"/>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内容占位符 2">
            <a:extLst>
              <a:ext uri="{FF2B5EF4-FFF2-40B4-BE49-F238E27FC236}">
                <a16:creationId xmlns:a16="http://schemas.microsoft.com/office/drawing/2014/main" id="{C0C229C4-04A3-4A82-8F33-8D3716AC0368}"/>
              </a:ext>
            </a:extLst>
          </p:cNvPr>
          <p:cNvSpPr>
            <a:spLocks noGrp="1"/>
          </p:cNvSpPr>
          <p:nvPr>
            <p:ph idx="1"/>
          </p:nvPr>
        </p:nvSpPr>
        <p:spPr>
          <a:xfrm>
            <a:off x="457200" y="836613"/>
            <a:ext cx="8229600" cy="5449887"/>
          </a:xfrm>
        </p:spPr>
        <p:txBody>
          <a:bodyPr/>
          <a:lstStyle/>
          <a:p>
            <a:r>
              <a:rPr lang="zh-CN" altLang="zh-CN" b="1">
                <a:latin typeface="仿宋" panose="02010609060101010101" pitchFamily="49" charset="-122"/>
                <a:ea typeface="仿宋" panose="02010609060101010101" pitchFamily="49" charset="-122"/>
              </a:rPr>
              <a:t>收入的</a:t>
            </a:r>
            <a:r>
              <a:rPr lang="zh-CN" altLang="zh-CN" b="1">
                <a:solidFill>
                  <a:srgbClr val="FF0000"/>
                </a:solidFill>
                <a:latin typeface="仿宋" panose="02010609060101010101" pitchFamily="49" charset="-122"/>
                <a:ea typeface="仿宋" panose="02010609060101010101" pitchFamily="49" charset="-122"/>
              </a:rPr>
              <a:t>货币</a:t>
            </a:r>
            <a:r>
              <a:rPr lang="zh-CN" altLang="zh-CN" b="1">
                <a:latin typeface="仿宋" panose="02010609060101010101" pitchFamily="49" charset="-122"/>
                <a:ea typeface="仿宋" panose="02010609060101010101" pitchFamily="49" charset="-122"/>
              </a:rPr>
              <a:t>形式：</a:t>
            </a:r>
            <a:endParaRPr lang="en-US" altLang="zh-CN" b="1">
              <a:latin typeface="仿宋" panose="02010609060101010101" pitchFamily="49" charset="-122"/>
              <a:ea typeface="仿宋" panose="02010609060101010101" pitchFamily="49" charset="-122"/>
            </a:endParaRPr>
          </a:p>
          <a:p>
            <a:r>
              <a:rPr lang="en-US" altLang="zh-CN" b="1">
                <a:latin typeface="仿宋" panose="02010609060101010101" pitchFamily="49" charset="-122"/>
                <a:ea typeface="仿宋" panose="02010609060101010101" pitchFamily="49" charset="-122"/>
              </a:rPr>
              <a:t>    </a:t>
            </a:r>
            <a:r>
              <a:rPr lang="zh-CN" altLang="zh-CN" b="1">
                <a:latin typeface="楷体" panose="02010609060101010101" pitchFamily="49" charset="-122"/>
                <a:ea typeface="楷体" panose="02010609060101010101" pitchFamily="49" charset="-122"/>
              </a:rPr>
              <a:t>现金、存款、应收账款、应收票据、准备持有至到期的债券投资以及债务的豁免等；</a:t>
            </a:r>
            <a:endParaRPr lang="en-US" altLang="zh-CN" b="1">
              <a:latin typeface="楷体" panose="02010609060101010101" pitchFamily="49" charset="-122"/>
              <a:ea typeface="楷体" panose="02010609060101010101" pitchFamily="49" charset="-122"/>
            </a:endParaRPr>
          </a:p>
          <a:p>
            <a:br>
              <a:rPr lang="en-US" altLang="zh-CN" b="1">
                <a:latin typeface="仿宋" panose="02010609060101010101" pitchFamily="49" charset="-122"/>
                <a:ea typeface="仿宋" panose="02010609060101010101" pitchFamily="49" charset="-122"/>
              </a:rPr>
            </a:br>
            <a:r>
              <a:rPr lang="zh-CN" altLang="zh-CN" b="1">
                <a:latin typeface="仿宋" panose="02010609060101010101" pitchFamily="49" charset="-122"/>
                <a:ea typeface="仿宋" panose="02010609060101010101" pitchFamily="49" charset="-122"/>
              </a:rPr>
              <a:t>收入的</a:t>
            </a:r>
            <a:r>
              <a:rPr lang="zh-CN" altLang="zh-CN" b="1">
                <a:solidFill>
                  <a:srgbClr val="FF0000"/>
                </a:solidFill>
                <a:latin typeface="仿宋" panose="02010609060101010101" pitchFamily="49" charset="-122"/>
                <a:ea typeface="仿宋" panose="02010609060101010101" pitchFamily="49" charset="-122"/>
              </a:rPr>
              <a:t>非货币</a:t>
            </a:r>
            <a:r>
              <a:rPr lang="zh-CN" altLang="zh-CN" b="1">
                <a:latin typeface="仿宋" panose="02010609060101010101" pitchFamily="49" charset="-122"/>
                <a:ea typeface="仿宋" panose="02010609060101010101" pitchFamily="49" charset="-122"/>
              </a:rPr>
              <a:t>形式：</a:t>
            </a:r>
            <a:endParaRPr lang="en-US" altLang="zh-CN" b="1">
              <a:latin typeface="仿宋" panose="02010609060101010101" pitchFamily="49" charset="-122"/>
              <a:ea typeface="仿宋" panose="02010609060101010101" pitchFamily="49" charset="-122"/>
            </a:endParaRPr>
          </a:p>
          <a:p>
            <a:r>
              <a:rPr lang="zh-CN" altLang="zh-CN" b="1">
                <a:latin typeface="楷体" panose="02010609060101010101" pitchFamily="49" charset="-122"/>
                <a:ea typeface="楷体" panose="02010609060101010101" pitchFamily="49" charset="-122"/>
              </a:rPr>
              <a:t>包括固定资产、生物资产、无形资产、股权投资、存货、不准备持有至到期的债券投资、劳务以及有关权益等。（按公允价值确定收入额）</a:t>
            </a:r>
            <a:endParaRPr lang="zh-CN" altLang="en-US" b="1">
              <a:latin typeface="楷体" panose="02010609060101010101" pitchFamily="49" charset="-122"/>
              <a:ea typeface="楷体" panose="02010609060101010101" pitchFamily="49" charset="-122"/>
            </a:endParaRPr>
          </a:p>
        </p:txBody>
      </p:sp>
    </p:spTree>
  </p:cSld>
  <p:clrMapOvr>
    <a:masterClrMapping/>
  </p:clrMapOvr>
  <p:transition>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标题 3">
            <a:extLst>
              <a:ext uri="{FF2B5EF4-FFF2-40B4-BE49-F238E27FC236}">
                <a16:creationId xmlns:a16="http://schemas.microsoft.com/office/drawing/2014/main" id="{94C18E97-0711-434E-A574-B0675BD78C19}"/>
              </a:ext>
            </a:extLst>
          </p:cNvPr>
          <p:cNvSpPr>
            <a:spLocks noGrp="1"/>
          </p:cNvSpPr>
          <p:nvPr>
            <p:ph type="title" idx="4294967295"/>
          </p:nvPr>
        </p:nvSpPr>
        <p:spPr>
          <a:xfrm>
            <a:off x="460375" y="274638"/>
            <a:ext cx="8229600" cy="1143000"/>
          </a:xfrm>
          <a:solidFill>
            <a:srgbClr val="00B0F0"/>
          </a:solidFill>
        </p:spPr>
        <p:txBody>
          <a:bodyPr/>
          <a:lstStyle/>
          <a:p>
            <a:pPr eaLnBrk="1" hangingPunct="1"/>
            <a:r>
              <a:rPr lang="zh-CN" altLang="en-US" sz="2800">
                <a:latin typeface="黑体" panose="02010609060101010101" pitchFamily="49" charset="-122"/>
                <a:ea typeface="黑体" panose="02010609060101010101" pitchFamily="49" charset="-122"/>
              </a:rPr>
              <a:t>依据：国家税务总局关于企业工资薪金及职工福利费扣除问题的通知国税函</a:t>
            </a:r>
            <a:r>
              <a:rPr lang="en-US" altLang="zh-CN" sz="2800">
                <a:latin typeface="黑体" panose="02010609060101010101" pitchFamily="49" charset="-122"/>
                <a:ea typeface="黑体" panose="02010609060101010101" pitchFamily="49" charset="-122"/>
              </a:rPr>
              <a:t>〔2009〕3</a:t>
            </a:r>
            <a:r>
              <a:rPr lang="zh-CN" altLang="en-US" sz="2800">
                <a:latin typeface="黑体" panose="02010609060101010101" pitchFamily="49" charset="-122"/>
                <a:ea typeface="黑体" panose="02010609060101010101" pitchFamily="49" charset="-122"/>
              </a:rPr>
              <a:t>号</a:t>
            </a:r>
          </a:p>
        </p:txBody>
      </p:sp>
      <p:sp>
        <p:nvSpPr>
          <p:cNvPr id="82947" name="灯片编号占位符 5">
            <a:extLst>
              <a:ext uri="{FF2B5EF4-FFF2-40B4-BE49-F238E27FC236}">
                <a16:creationId xmlns:a16="http://schemas.microsoft.com/office/drawing/2014/main" id="{3920ED91-A4D4-4D0E-95B2-58129A695711}"/>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EDF2FA0D-D624-47D7-B884-7B8BE33224B4}" type="slidenum">
              <a:rPr lang="zh-CN" altLang="en-US" sz="1200" b="1">
                <a:solidFill>
                  <a:srgbClr val="FFFFFF"/>
                </a:solidFill>
                <a:ea typeface="宋体" panose="02010600030101010101" pitchFamily="2" charset="-122"/>
              </a:rPr>
              <a:pPr algn="ctr" eaLnBrk="1" hangingPunct="1">
                <a:lnSpc>
                  <a:spcPct val="80000"/>
                </a:lnSpc>
              </a:pPr>
              <a:t>80</a:t>
            </a:fld>
            <a:endParaRPr lang="en-US" altLang="zh-CN" sz="1200" b="1">
              <a:solidFill>
                <a:srgbClr val="FFFFFF"/>
              </a:solidFill>
              <a:ea typeface="宋体" panose="02010600030101010101" pitchFamily="2" charset="-122"/>
            </a:endParaRPr>
          </a:p>
        </p:txBody>
      </p:sp>
      <p:sp>
        <p:nvSpPr>
          <p:cNvPr id="82948" name="内容占位符 2">
            <a:extLst>
              <a:ext uri="{FF2B5EF4-FFF2-40B4-BE49-F238E27FC236}">
                <a16:creationId xmlns:a16="http://schemas.microsoft.com/office/drawing/2014/main" id="{4547D9E2-4B33-4604-81A1-51ECA16B1B01}"/>
              </a:ext>
            </a:extLst>
          </p:cNvPr>
          <p:cNvSpPr>
            <a:spLocks noGrp="1"/>
          </p:cNvSpPr>
          <p:nvPr>
            <p:ph sz="quarter" idx="4294967295"/>
          </p:nvPr>
        </p:nvSpPr>
        <p:spPr>
          <a:xfrm>
            <a:off x="457200" y="1600200"/>
            <a:ext cx="8229600" cy="4654550"/>
          </a:xfrm>
        </p:spPr>
        <p:txBody>
          <a:bodyPr/>
          <a:lstStyle/>
          <a:p>
            <a:pPr marL="319088" indent="-319088" eaLnBrk="1" hangingPunct="1"/>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1</a:t>
            </a:r>
            <a:r>
              <a:rPr lang="zh-CN" altLang="en-US" sz="2400" b="1">
                <a:latin typeface="楷体_GB2312" pitchFamily="1" charset="-122"/>
                <a:ea typeface="楷体_GB2312" pitchFamily="1" charset="-122"/>
              </a:rPr>
              <a:t>）企业制订了较为</a:t>
            </a:r>
            <a:r>
              <a:rPr lang="zh-CN" altLang="en-US" sz="2400" b="1">
                <a:solidFill>
                  <a:srgbClr val="FF0000"/>
                </a:solidFill>
                <a:latin typeface="楷体_GB2312" pitchFamily="1" charset="-122"/>
                <a:ea typeface="楷体_GB2312" pitchFamily="1" charset="-122"/>
              </a:rPr>
              <a:t>规范</a:t>
            </a:r>
            <a:r>
              <a:rPr lang="zh-CN" altLang="en-US" sz="2400" b="1">
                <a:latin typeface="楷体_GB2312" pitchFamily="1" charset="-122"/>
                <a:ea typeface="楷体_GB2312" pitchFamily="1" charset="-122"/>
              </a:rPr>
              <a:t>的员工工资薪金制度；</a:t>
            </a:r>
            <a:endParaRPr lang="en-US" altLang="zh-CN" sz="2400" b="1">
              <a:latin typeface="楷体_GB2312" pitchFamily="1" charset="-122"/>
              <a:ea typeface="楷体_GB2312" pitchFamily="1" charset="-122"/>
            </a:endParaRPr>
          </a:p>
          <a:p>
            <a:pPr marL="319088" indent="-319088" eaLnBrk="1" hangingPunct="1"/>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2</a:t>
            </a:r>
            <a:r>
              <a:rPr lang="zh-CN" altLang="en-US" sz="2400" b="1">
                <a:latin typeface="楷体_GB2312" pitchFamily="1" charset="-122"/>
                <a:ea typeface="楷体_GB2312" pitchFamily="1" charset="-122"/>
              </a:rPr>
              <a:t>）企业所制订的工资薪金制度</a:t>
            </a:r>
            <a:r>
              <a:rPr lang="zh-CN" altLang="en-US" sz="2400" b="1">
                <a:solidFill>
                  <a:srgbClr val="FF0000"/>
                </a:solidFill>
                <a:latin typeface="楷体_GB2312" pitchFamily="1" charset="-122"/>
                <a:ea typeface="楷体_GB2312" pitchFamily="1" charset="-122"/>
              </a:rPr>
              <a:t>符合</a:t>
            </a:r>
            <a:r>
              <a:rPr lang="zh-CN" altLang="en-US" sz="2400" b="1">
                <a:latin typeface="楷体_GB2312" pitchFamily="1" charset="-122"/>
                <a:ea typeface="楷体_GB2312" pitchFamily="1" charset="-122"/>
              </a:rPr>
              <a:t>行业及地区水平；</a:t>
            </a:r>
            <a:endParaRPr lang="en-US" altLang="zh-CN" sz="2400" b="1">
              <a:latin typeface="楷体_GB2312" pitchFamily="1" charset="-122"/>
              <a:ea typeface="楷体_GB2312" pitchFamily="1" charset="-122"/>
            </a:endParaRPr>
          </a:p>
          <a:p>
            <a:pPr marL="319088" indent="-319088" eaLnBrk="1" hangingPunct="1"/>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3</a:t>
            </a:r>
            <a:r>
              <a:rPr lang="zh-CN" altLang="en-US" sz="2400" b="1">
                <a:latin typeface="楷体_GB2312" pitchFamily="1" charset="-122"/>
                <a:ea typeface="楷体_GB2312" pitchFamily="1" charset="-122"/>
              </a:rPr>
              <a:t>）企业在一定时期所发放的工资薪金是</a:t>
            </a:r>
            <a:r>
              <a:rPr lang="zh-CN" altLang="en-US" sz="2400" b="1">
                <a:solidFill>
                  <a:srgbClr val="FF0000"/>
                </a:solidFill>
                <a:latin typeface="楷体_GB2312" pitchFamily="1" charset="-122"/>
                <a:ea typeface="楷体_GB2312" pitchFamily="1" charset="-122"/>
              </a:rPr>
              <a:t>相对固定</a:t>
            </a:r>
            <a:r>
              <a:rPr lang="zh-CN" altLang="en-US" sz="2400" b="1">
                <a:latin typeface="楷体_GB2312" pitchFamily="1" charset="-122"/>
                <a:ea typeface="楷体_GB2312" pitchFamily="1" charset="-122"/>
              </a:rPr>
              <a:t>的，工资薪金的调整是有序进行的；</a:t>
            </a:r>
            <a:endParaRPr lang="en-US" altLang="zh-CN" sz="2400" b="1">
              <a:latin typeface="楷体_GB2312" pitchFamily="1" charset="-122"/>
              <a:ea typeface="楷体_GB2312" pitchFamily="1" charset="-122"/>
            </a:endParaRPr>
          </a:p>
          <a:p>
            <a:pPr marL="319088" indent="-319088" eaLnBrk="1" hangingPunct="1"/>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4</a:t>
            </a:r>
            <a:r>
              <a:rPr lang="zh-CN" altLang="en-US" sz="2400" b="1">
                <a:latin typeface="楷体_GB2312" pitchFamily="1" charset="-122"/>
                <a:ea typeface="楷体_GB2312" pitchFamily="1" charset="-122"/>
              </a:rPr>
              <a:t>）企业对实际发放的工资薪金，已依法履行了</a:t>
            </a:r>
            <a:r>
              <a:rPr lang="zh-CN" altLang="en-US" sz="2400" b="1">
                <a:solidFill>
                  <a:srgbClr val="FF0000"/>
                </a:solidFill>
                <a:latin typeface="楷体_GB2312" pitchFamily="1" charset="-122"/>
                <a:ea typeface="楷体_GB2312" pitchFamily="1" charset="-122"/>
              </a:rPr>
              <a:t>代扣代缴</a:t>
            </a:r>
            <a:r>
              <a:rPr lang="zh-CN" altLang="en-US" sz="2400" b="1">
                <a:latin typeface="楷体_GB2312" pitchFamily="1" charset="-122"/>
                <a:ea typeface="楷体_GB2312" pitchFamily="1" charset="-122"/>
              </a:rPr>
              <a:t>个人所得税义务。</a:t>
            </a:r>
            <a:endParaRPr lang="en-US" altLang="zh-CN" sz="2400" b="1">
              <a:latin typeface="楷体_GB2312" pitchFamily="1" charset="-122"/>
              <a:ea typeface="楷体_GB2312" pitchFamily="1" charset="-122"/>
            </a:endParaRPr>
          </a:p>
          <a:p>
            <a:pPr marL="319088" indent="-319088" eaLnBrk="1" hangingPunct="1"/>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5</a:t>
            </a:r>
            <a:r>
              <a:rPr lang="zh-CN" altLang="en-US" sz="2400" b="1">
                <a:latin typeface="楷体_GB2312" pitchFamily="1" charset="-122"/>
                <a:ea typeface="楷体_GB2312" pitchFamily="1" charset="-122"/>
              </a:rPr>
              <a:t>）有关工资薪金的安排，不以减少或逃避税款为目的；</a:t>
            </a:r>
          </a:p>
          <a:p>
            <a:pPr marL="319088" indent="-319088" eaLnBrk="1" hangingPunct="1">
              <a:lnSpc>
                <a:spcPct val="90000"/>
              </a:lnSpc>
            </a:pPr>
            <a:r>
              <a:rPr lang="zh-CN" altLang="en-US" sz="2400" b="1">
                <a:latin typeface="楷体_GB2312" pitchFamily="1" charset="-122"/>
                <a:ea typeface="楷体_GB2312" pitchFamily="1" charset="-122"/>
              </a:rPr>
              <a:t>新税法的立法本意：企业合理的工资支出应予以充分扣除，但对于一些特殊类型企业应有所限制性规定。如国有及国有控股企业不合理开支工资，会侵蚀国有资产。 </a:t>
            </a:r>
          </a:p>
        </p:txBody>
      </p:sp>
    </p:spTree>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灯片编号占位符 5">
            <a:extLst>
              <a:ext uri="{FF2B5EF4-FFF2-40B4-BE49-F238E27FC236}">
                <a16:creationId xmlns:a16="http://schemas.microsoft.com/office/drawing/2014/main" id="{0A740D40-004F-4FB9-A5A3-8846FE5428BB}"/>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41C52AA0-CF8B-4BF5-8F83-E5AD45FAA8A9}" type="slidenum">
              <a:rPr lang="zh-CN" altLang="en-US" sz="1200" b="1">
                <a:solidFill>
                  <a:srgbClr val="FFFFFF"/>
                </a:solidFill>
                <a:ea typeface="宋体" panose="02010600030101010101" pitchFamily="2" charset="-122"/>
              </a:rPr>
              <a:pPr algn="ctr" eaLnBrk="1" hangingPunct="1">
                <a:lnSpc>
                  <a:spcPct val="80000"/>
                </a:lnSpc>
              </a:pPr>
              <a:t>81</a:t>
            </a:fld>
            <a:endParaRPr lang="en-US" altLang="zh-CN" sz="1200" b="1">
              <a:solidFill>
                <a:srgbClr val="FFFFFF"/>
              </a:solidFill>
              <a:ea typeface="宋体" panose="02010600030101010101" pitchFamily="2" charset="-122"/>
            </a:endParaRPr>
          </a:p>
        </p:txBody>
      </p:sp>
      <p:sp>
        <p:nvSpPr>
          <p:cNvPr id="91142" name="内容占位符 2">
            <a:extLst>
              <a:ext uri="{FF2B5EF4-FFF2-40B4-BE49-F238E27FC236}">
                <a16:creationId xmlns:a16="http://schemas.microsoft.com/office/drawing/2014/main" id="{8DA7C5A2-24F0-4424-B870-CFD6AFDA08E3}"/>
              </a:ext>
            </a:extLst>
          </p:cNvPr>
          <p:cNvSpPr>
            <a:spLocks noGrp="1"/>
          </p:cNvSpPr>
          <p:nvPr>
            <p:ph sz="quarter" idx="4294967295"/>
          </p:nvPr>
        </p:nvSpPr>
        <p:spPr>
          <a:xfrm>
            <a:off x="457200" y="908050"/>
            <a:ext cx="8229600" cy="5346700"/>
          </a:xfrm>
        </p:spPr>
        <p:txBody>
          <a:bodyPr/>
          <a:lstStyle/>
          <a:p>
            <a:pPr marL="319088" indent="-319088" eaLnBrk="1" hangingPunct="1">
              <a:defRPr/>
            </a:pPr>
            <a:r>
              <a:rPr lang="en-US" altLang="zh-CN" dirty="0">
                <a:solidFill>
                  <a:srgbClr val="FF0000"/>
                </a:solidFill>
                <a:effectLst>
                  <a:outerShdw blurRad="38100" dist="38100" dir="2700000" algn="tl">
                    <a:srgbClr val="000000">
                      <a:alpha val="43137"/>
                    </a:srgbClr>
                  </a:outerShdw>
                </a:effectLst>
                <a:latin typeface="楷体" pitchFamily="49" charset="-122"/>
                <a:ea typeface="楷体" pitchFamily="49" charset="-122"/>
              </a:rPr>
              <a:t>【</a:t>
            </a:r>
            <a:r>
              <a:rPr lang="zh-CN" altLang="en-US" dirty="0">
                <a:solidFill>
                  <a:srgbClr val="FF0000"/>
                </a:solidFill>
                <a:effectLst>
                  <a:outerShdw blurRad="38100" dist="38100" dir="2700000" algn="tl">
                    <a:srgbClr val="000000">
                      <a:alpha val="43137"/>
                    </a:srgbClr>
                  </a:outerShdw>
                </a:effectLst>
                <a:latin typeface="楷体" pitchFamily="49" charset="-122"/>
                <a:ea typeface="楷体" pitchFamily="49" charset="-122"/>
              </a:rPr>
              <a:t>提示</a:t>
            </a:r>
            <a:r>
              <a:rPr lang="en-US" altLang="zh-CN" dirty="0">
                <a:solidFill>
                  <a:srgbClr val="FF0000"/>
                </a:solidFill>
                <a:effectLst>
                  <a:outerShdw blurRad="38100" dist="38100" dir="2700000" algn="tl">
                    <a:srgbClr val="000000">
                      <a:alpha val="43137"/>
                    </a:srgbClr>
                  </a:outerShdw>
                </a:effectLst>
                <a:latin typeface="楷体" pitchFamily="49" charset="-122"/>
                <a:ea typeface="楷体" pitchFamily="49" charset="-122"/>
              </a:rPr>
              <a:t>3】</a:t>
            </a:r>
            <a:r>
              <a:rPr lang="zh-CN" altLang="en-US" sz="2800" dirty="0">
                <a:solidFill>
                  <a:srgbClr val="FF0000"/>
                </a:solidFill>
                <a:effectLst>
                  <a:outerShdw blurRad="38100" dist="38100" dir="2700000" algn="tl">
                    <a:srgbClr val="000000">
                      <a:alpha val="43137"/>
                    </a:srgbClr>
                  </a:outerShdw>
                </a:effectLst>
                <a:latin typeface="楷体" pitchFamily="49" charset="-122"/>
                <a:ea typeface="楷体" pitchFamily="49" charset="-122"/>
              </a:rPr>
              <a:t>“工资薪金总额”，</a:t>
            </a:r>
            <a:r>
              <a:rPr lang="zh-CN" altLang="en-US" sz="2800" dirty="0">
                <a:latin typeface="楷体" pitchFamily="49" charset="-122"/>
                <a:ea typeface="楷体" pitchFamily="49" charset="-122"/>
              </a:rPr>
              <a:t>是指企业按照本通知第一条规定</a:t>
            </a:r>
            <a:r>
              <a:rPr lang="zh-CN" altLang="en-US" sz="2800" b="1" dirty="0">
                <a:solidFill>
                  <a:srgbClr val="FF0000"/>
                </a:solidFill>
                <a:latin typeface="楷体" pitchFamily="49" charset="-122"/>
                <a:ea typeface="楷体" pitchFamily="49" charset="-122"/>
              </a:rPr>
              <a:t>实际发放</a:t>
            </a:r>
            <a:r>
              <a:rPr lang="zh-CN" altLang="en-US" sz="2800" dirty="0">
                <a:latin typeface="楷体" pitchFamily="49" charset="-122"/>
                <a:ea typeface="楷体" pitchFamily="49" charset="-122"/>
              </a:rPr>
              <a:t>的工资薪金总和，</a:t>
            </a:r>
            <a:r>
              <a:rPr lang="zh-CN" altLang="en-US" sz="2800" b="1" dirty="0">
                <a:solidFill>
                  <a:srgbClr val="FF0000"/>
                </a:solidFill>
                <a:latin typeface="楷体" pitchFamily="49" charset="-122"/>
                <a:ea typeface="楷体" pitchFamily="49" charset="-122"/>
              </a:rPr>
              <a:t>不包括</a:t>
            </a:r>
            <a:r>
              <a:rPr lang="zh-CN" altLang="en-US" sz="2800" dirty="0">
                <a:latin typeface="楷体" pitchFamily="49" charset="-122"/>
                <a:ea typeface="楷体" pitchFamily="49" charset="-122"/>
              </a:rPr>
              <a:t>企业的</a:t>
            </a:r>
            <a:r>
              <a:rPr lang="zh-CN" altLang="en-US" sz="2800" b="1" dirty="0">
                <a:solidFill>
                  <a:srgbClr val="3333CC"/>
                </a:solidFill>
                <a:latin typeface="楷体" pitchFamily="49" charset="-122"/>
                <a:ea typeface="楷体" pitchFamily="49" charset="-122"/>
              </a:rPr>
              <a:t>职工福利费、职工教育经费、工会经费</a:t>
            </a:r>
            <a:r>
              <a:rPr lang="zh-CN" altLang="en-US" sz="2800" dirty="0">
                <a:latin typeface="楷体" pitchFamily="49" charset="-122"/>
                <a:ea typeface="楷体" pitchFamily="49" charset="-122"/>
              </a:rPr>
              <a:t>以及</a:t>
            </a:r>
            <a:r>
              <a:rPr lang="zh-CN" altLang="en-US" sz="2800" b="1" dirty="0">
                <a:solidFill>
                  <a:srgbClr val="C00000"/>
                </a:solidFill>
                <a:latin typeface="楷体" pitchFamily="49" charset="-122"/>
                <a:ea typeface="楷体" pitchFamily="49" charset="-122"/>
              </a:rPr>
              <a:t>养老保险费、医疗保险费、失业保险费、工伤保险费、生育保险费等社会保险费和住房公积金</a:t>
            </a:r>
            <a:r>
              <a:rPr lang="zh-CN" altLang="en-US" sz="2800" dirty="0">
                <a:latin typeface="楷体" pitchFamily="49" charset="-122"/>
                <a:ea typeface="楷体" pitchFamily="49" charset="-122"/>
              </a:rPr>
              <a:t>。</a:t>
            </a:r>
            <a:endParaRPr lang="en-US" altLang="zh-CN" sz="2800" dirty="0">
              <a:latin typeface="楷体" pitchFamily="49" charset="-122"/>
              <a:ea typeface="楷体" pitchFamily="49" charset="-122"/>
            </a:endParaRPr>
          </a:p>
          <a:p>
            <a:pPr marL="319088" indent="-319088" eaLnBrk="1" hangingPunct="1">
              <a:defRPr/>
            </a:pPr>
            <a:r>
              <a:rPr lang="en-US" altLang="zh-CN" b="1" dirty="0">
                <a:latin typeface="楷体" pitchFamily="49" charset="-122"/>
                <a:ea typeface="楷体" pitchFamily="49" charset="-122"/>
              </a:rPr>
              <a:t>【</a:t>
            </a:r>
            <a:r>
              <a:rPr lang="zh-CN" altLang="en-US" b="1" dirty="0">
                <a:latin typeface="楷体" pitchFamily="49" charset="-122"/>
                <a:ea typeface="楷体" pitchFamily="49" charset="-122"/>
              </a:rPr>
              <a:t>提示</a:t>
            </a:r>
            <a:r>
              <a:rPr lang="en-US" altLang="zh-CN" b="1" dirty="0">
                <a:latin typeface="楷体" pitchFamily="49" charset="-122"/>
                <a:ea typeface="楷体" pitchFamily="49" charset="-122"/>
              </a:rPr>
              <a:t>4】</a:t>
            </a:r>
            <a:r>
              <a:rPr lang="zh-CN" altLang="en-US" sz="2800" b="1" dirty="0">
                <a:latin typeface="楷体" pitchFamily="49" charset="-122"/>
                <a:ea typeface="楷体" pitchFamily="49" charset="-122"/>
              </a:rPr>
              <a:t>属于国有性质的企业，其工资薪金，不得超过政府有关部门给予的</a:t>
            </a:r>
            <a:r>
              <a:rPr lang="zh-CN" altLang="en-US" sz="2800" b="1" dirty="0">
                <a:solidFill>
                  <a:srgbClr val="FF0000"/>
                </a:solidFill>
                <a:latin typeface="楷体" pitchFamily="49" charset="-122"/>
                <a:ea typeface="楷体" pitchFamily="49" charset="-122"/>
              </a:rPr>
              <a:t>限定</a:t>
            </a:r>
            <a:r>
              <a:rPr lang="zh-CN" altLang="en-US" sz="2800" b="1" dirty="0">
                <a:latin typeface="楷体" pitchFamily="49" charset="-122"/>
                <a:ea typeface="楷体" pitchFamily="49" charset="-122"/>
              </a:rPr>
              <a:t>数额；超过部分，不得计入企业工资薪金总额，也不得在计算企业应纳税所得额时扣除。</a:t>
            </a:r>
          </a:p>
        </p:txBody>
      </p:sp>
    </p:spTree>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内容占位符 2">
            <a:extLst>
              <a:ext uri="{FF2B5EF4-FFF2-40B4-BE49-F238E27FC236}">
                <a16:creationId xmlns:a16="http://schemas.microsoft.com/office/drawing/2014/main" id="{38743C04-CC5E-4BAD-9C6E-7CD3AD08A2A2}"/>
              </a:ext>
            </a:extLst>
          </p:cNvPr>
          <p:cNvSpPr>
            <a:spLocks noGrp="1"/>
          </p:cNvSpPr>
          <p:nvPr>
            <p:ph idx="1"/>
          </p:nvPr>
        </p:nvSpPr>
        <p:spPr>
          <a:xfrm>
            <a:off x="457200" y="476250"/>
            <a:ext cx="8229600" cy="5810250"/>
          </a:xfrm>
        </p:spPr>
        <p:txBody>
          <a:bodyPr/>
          <a:lstStyle/>
          <a:p>
            <a:pPr>
              <a:defRPr/>
            </a:pPr>
            <a:r>
              <a:rPr lang="en-US" altLang="zh-CN" sz="2400" b="1" dirty="0"/>
              <a:t>【</a:t>
            </a:r>
            <a:r>
              <a:rPr lang="zh-CN" altLang="en-US" sz="2400" b="1" dirty="0"/>
              <a:t>提示</a:t>
            </a:r>
            <a:r>
              <a:rPr lang="en-US" altLang="zh-CN" sz="2400" b="1" dirty="0"/>
              <a:t>5】</a:t>
            </a:r>
            <a:r>
              <a:rPr lang="zh-CN" altLang="en-US" sz="2400" b="1" dirty="0">
                <a:latin typeface="楷体" pitchFamily="49" charset="-122"/>
                <a:ea typeface="楷体" pitchFamily="49" charset="-122"/>
              </a:rPr>
              <a:t>企业因雇用季节工、临时工、实习生、返聘离退休人员所实际发生的费用，应区分为</a:t>
            </a:r>
            <a:r>
              <a:rPr lang="zh-CN" altLang="en-US" sz="2400" b="1" dirty="0">
                <a:solidFill>
                  <a:srgbClr val="FF0000"/>
                </a:solidFill>
                <a:latin typeface="楷体" pitchFamily="49" charset="-122"/>
                <a:ea typeface="楷体" pitchFamily="49" charset="-122"/>
              </a:rPr>
              <a:t>工资薪金支出</a:t>
            </a:r>
            <a:r>
              <a:rPr lang="zh-CN" altLang="en-US" sz="2400" b="1" dirty="0">
                <a:latin typeface="楷体" pitchFamily="49" charset="-122"/>
                <a:ea typeface="楷体" pitchFamily="49" charset="-122"/>
              </a:rPr>
              <a:t>和</a:t>
            </a:r>
            <a:r>
              <a:rPr lang="zh-CN" altLang="en-US" sz="2400" b="1" dirty="0">
                <a:solidFill>
                  <a:srgbClr val="FF0000"/>
                </a:solidFill>
                <a:latin typeface="楷体" pitchFamily="49" charset="-122"/>
                <a:ea typeface="楷体" pitchFamily="49" charset="-122"/>
              </a:rPr>
              <a:t>职工福利费</a:t>
            </a:r>
            <a:r>
              <a:rPr lang="zh-CN" altLang="en-US" sz="2400" b="1" dirty="0">
                <a:latin typeface="楷体" pitchFamily="49" charset="-122"/>
                <a:ea typeface="楷体" pitchFamily="49" charset="-122"/>
              </a:rPr>
              <a:t>支出，并按规定在企业所得税前扣除。其中属于工资薪金支出的，准予</a:t>
            </a:r>
            <a:r>
              <a:rPr lang="zh-CN" altLang="en-US" sz="2400" b="1" dirty="0">
                <a:solidFill>
                  <a:srgbClr val="FF0000"/>
                </a:solidFill>
                <a:latin typeface="楷体" pitchFamily="49" charset="-122"/>
                <a:ea typeface="楷体" pitchFamily="49" charset="-122"/>
              </a:rPr>
              <a:t>计入</a:t>
            </a:r>
            <a:r>
              <a:rPr lang="zh-CN" altLang="en-US" sz="2400" b="1" dirty="0">
                <a:latin typeface="楷体" pitchFamily="49" charset="-122"/>
                <a:ea typeface="楷体" pitchFamily="49" charset="-122"/>
              </a:rPr>
              <a:t>企业工资薪金总额的</a:t>
            </a:r>
            <a:r>
              <a:rPr lang="zh-CN" altLang="en-US" sz="2400" b="1" dirty="0">
                <a:solidFill>
                  <a:srgbClr val="FF0000"/>
                </a:solidFill>
                <a:latin typeface="楷体" pitchFamily="49" charset="-122"/>
                <a:ea typeface="楷体" pitchFamily="49" charset="-122"/>
              </a:rPr>
              <a:t>基数</a:t>
            </a:r>
            <a:r>
              <a:rPr lang="zh-CN" altLang="en-US" sz="2400" b="1" dirty="0">
                <a:latin typeface="楷体" pitchFamily="49" charset="-122"/>
                <a:ea typeface="楷体" pitchFamily="49" charset="-122"/>
              </a:rPr>
              <a:t>，作为计算其他各项相关费用的依据。</a:t>
            </a:r>
            <a:endParaRPr lang="en-US" altLang="zh-CN" sz="2400" b="1" dirty="0">
              <a:latin typeface="楷体" pitchFamily="49" charset="-122"/>
              <a:ea typeface="楷体" pitchFamily="49" charset="-122"/>
            </a:endParaRPr>
          </a:p>
          <a:p>
            <a:pPr marL="0" indent="0">
              <a:buFont typeface="Wingdings 2" panose="05020102010507070707" pitchFamily="18" charset="2"/>
              <a:buNone/>
              <a:defRPr/>
            </a:pPr>
            <a:endParaRPr lang="zh-CN" altLang="en-US" sz="2400" dirty="0"/>
          </a:p>
          <a:p>
            <a:pPr>
              <a:defRPr/>
            </a:pPr>
            <a:r>
              <a:rPr lang="en-US" altLang="zh-CN" sz="2400" b="1" dirty="0"/>
              <a:t>【</a:t>
            </a:r>
            <a:r>
              <a:rPr lang="zh-CN" altLang="en-US" sz="2400" b="1" dirty="0"/>
              <a:t>提示</a:t>
            </a:r>
            <a:r>
              <a:rPr lang="en-US" altLang="zh-CN" sz="2400" b="1" dirty="0"/>
              <a:t>6】</a:t>
            </a:r>
            <a:r>
              <a:rPr lang="zh-CN" altLang="en-US" sz="2400" b="1" dirty="0">
                <a:latin typeface="楷体" pitchFamily="49" charset="-122"/>
                <a:ea typeface="楷体" pitchFamily="49" charset="-122"/>
              </a:rPr>
              <a:t>企业接受外部劳务派遣用工的费用，一般可区分为支付给劳务派遣公司和直接支付给员工个人两种情况处理。</a:t>
            </a:r>
          </a:p>
          <a:p>
            <a:pPr>
              <a:defRPr/>
            </a:pPr>
            <a:r>
              <a:rPr lang="zh-CN" altLang="en-US" sz="2400" b="1" dirty="0">
                <a:latin typeface="楷体" pitchFamily="49" charset="-122"/>
                <a:ea typeface="楷体" pitchFamily="49" charset="-122"/>
              </a:rPr>
              <a:t>　　按照协议（合同）约定直接支付给</a:t>
            </a:r>
            <a:r>
              <a:rPr lang="zh-CN" altLang="en-US" sz="2400" b="1" dirty="0">
                <a:solidFill>
                  <a:srgbClr val="FF0000"/>
                </a:solidFill>
                <a:latin typeface="楷体" pitchFamily="49" charset="-122"/>
                <a:ea typeface="楷体" pitchFamily="49" charset="-122"/>
              </a:rPr>
              <a:t>劳务派遣公司</a:t>
            </a:r>
            <a:r>
              <a:rPr lang="zh-CN" altLang="en-US" sz="2400" b="1" dirty="0">
                <a:latin typeface="楷体" pitchFamily="49" charset="-122"/>
                <a:ea typeface="楷体" pitchFamily="49" charset="-122"/>
              </a:rPr>
              <a:t>的费用，企业应作为</a:t>
            </a:r>
            <a:r>
              <a:rPr lang="zh-CN" altLang="en-US" sz="2400" b="1" dirty="0">
                <a:solidFill>
                  <a:srgbClr val="FF0000"/>
                </a:solidFill>
                <a:latin typeface="楷体" pitchFamily="49" charset="-122"/>
                <a:ea typeface="楷体" pitchFamily="49" charset="-122"/>
              </a:rPr>
              <a:t>劳务费支出</a:t>
            </a:r>
            <a:r>
              <a:rPr lang="zh-CN" altLang="en-US" sz="2400" b="1" dirty="0">
                <a:latin typeface="楷体" pitchFamily="49" charset="-122"/>
                <a:ea typeface="楷体" pitchFamily="49" charset="-122"/>
              </a:rPr>
              <a:t>；对于直接支付给</a:t>
            </a:r>
            <a:r>
              <a:rPr lang="zh-CN" altLang="en-US" sz="2400" b="1" dirty="0">
                <a:solidFill>
                  <a:srgbClr val="FF0000"/>
                </a:solidFill>
                <a:latin typeface="楷体" pitchFamily="49" charset="-122"/>
                <a:ea typeface="楷体" pitchFamily="49" charset="-122"/>
              </a:rPr>
              <a:t>员工个人</a:t>
            </a:r>
            <a:r>
              <a:rPr lang="zh-CN" altLang="en-US" sz="2400" b="1" dirty="0">
                <a:latin typeface="楷体" pitchFamily="49" charset="-122"/>
                <a:ea typeface="楷体" pitchFamily="49" charset="-122"/>
              </a:rPr>
              <a:t>的费用，应作为</a:t>
            </a:r>
            <a:r>
              <a:rPr lang="zh-CN" altLang="en-US" sz="2400" b="1" dirty="0">
                <a:solidFill>
                  <a:srgbClr val="FF0000"/>
                </a:solidFill>
                <a:latin typeface="楷体" pitchFamily="49" charset="-122"/>
                <a:ea typeface="楷体" pitchFamily="49" charset="-122"/>
              </a:rPr>
              <a:t>工资薪金支出</a:t>
            </a:r>
            <a:r>
              <a:rPr lang="zh-CN" altLang="en-US" sz="2400" b="1" dirty="0">
                <a:latin typeface="楷体" pitchFamily="49" charset="-122"/>
                <a:ea typeface="楷体" pitchFamily="49" charset="-122"/>
              </a:rPr>
              <a:t>和</a:t>
            </a:r>
            <a:r>
              <a:rPr lang="zh-CN" altLang="en-US" sz="2400" b="1" dirty="0">
                <a:solidFill>
                  <a:srgbClr val="FF0000"/>
                </a:solidFill>
                <a:latin typeface="楷体" pitchFamily="49" charset="-122"/>
                <a:ea typeface="楷体" pitchFamily="49" charset="-122"/>
              </a:rPr>
              <a:t>职工福利费</a:t>
            </a:r>
            <a:r>
              <a:rPr lang="zh-CN" altLang="en-US" sz="2400" b="1" dirty="0">
                <a:latin typeface="楷体" pitchFamily="49" charset="-122"/>
                <a:ea typeface="楷体" pitchFamily="49" charset="-122"/>
              </a:rPr>
              <a:t>支出。属于工资薪金支出的费用，准予</a:t>
            </a:r>
            <a:r>
              <a:rPr lang="zh-CN" altLang="en-US" sz="2400" b="1" dirty="0">
                <a:solidFill>
                  <a:srgbClr val="FF0000"/>
                </a:solidFill>
                <a:latin typeface="楷体" pitchFamily="49" charset="-122"/>
                <a:ea typeface="楷体" pitchFamily="49" charset="-122"/>
              </a:rPr>
              <a:t>计入</a:t>
            </a:r>
            <a:r>
              <a:rPr lang="zh-CN" altLang="en-US" sz="2400" b="1" dirty="0">
                <a:latin typeface="楷体" pitchFamily="49" charset="-122"/>
                <a:ea typeface="楷体" pitchFamily="49" charset="-122"/>
              </a:rPr>
              <a:t>企业工资薪金总额的</a:t>
            </a:r>
            <a:r>
              <a:rPr lang="zh-CN" altLang="en-US" sz="2400" b="1" dirty="0">
                <a:solidFill>
                  <a:srgbClr val="FF0000"/>
                </a:solidFill>
                <a:latin typeface="楷体" pitchFamily="49" charset="-122"/>
                <a:ea typeface="楷体" pitchFamily="49" charset="-122"/>
              </a:rPr>
              <a:t>基数</a:t>
            </a:r>
            <a:r>
              <a:rPr lang="zh-CN" altLang="en-US" sz="2400" b="1" dirty="0">
                <a:latin typeface="楷体" pitchFamily="49" charset="-122"/>
                <a:ea typeface="楷体" pitchFamily="49" charset="-122"/>
              </a:rPr>
              <a:t>，作为计算其他各项相关费用扣除的依据。</a:t>
            </a:r>
          </a:p>
          <a:p>
            <a:pPr>
              <a:defRPr/>
            </a:pPr>
            <a:endParaRPr lang="zh-CN" altLang="en-US" dirty="0"/>
          </a:p>
        </p:txBody>
      </p:sp>
    </p:spTree>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内容占位符 2">
            <a:extLst>
              <a:ext uri="{FF2B5EF4-FFF2-40B4-BE49-F238E27FC236}">
                <a16:creationId xmlns:a16="http://schemas.microsoft.com/office/drawing/2014/main" id="{43CD431F-9218-4625-8738-2E88AF87E200}"/>
              </a:ext>
            </a:extLst>
          </p:cNvPr>
          <p:cNvSpPr>
            <a:spLocks noGrp="1"/>
          </p:cNvSpPr>
          <p:nvPr>
            <p:ph idx="1"/>
          </p:nvPr>
        </p:nvSpPr>
        <p:spPr>
          <a:xfrm>
            <a:off x="457200" y="333375"/>
            <a:ext cx="8229600" cy="5953125"/>
          </a:xfrm>
        </p:spPr>
        <p:txBody>
          <a:bodyPr/>
          <a:lstStyle/>
          <a:p>
            <a:r>
              <a:rPr lang="en-US" altLang="zh-CN" sz="2800"/>
              <a:t>【</a:t>
            </a:r>
            <a:r>
              <a:rPr lang="zh-CN" altLang="en-US" sz="2800"/>
              <a:t>提示</a:t>
            </a:r>
            <a:r>
              <a:rPr lang="en-US" altLang="zh-CN" sz="2800"/>
              <a:t>7】</a:t>
            </a:r>
          </a:p>
          <a:p>
            <a:r>
              <a:rPr lang="zh-CN" altLang="en-US" sz="2800"/>
              <a:t>　　</a:t>
            </a:r>
            <a:r>
              <a:rPr lang="zh-CN" altLang="en-US" sz="2800" b="1">
                <a:latin typeface="楷体" panose="02010609060101010101" pitchFamily="49" charset="-122"/>
                <a:ea typeface="楷体" panose="02010609060101010101" pitchFamily="49" charset="-122"/>
              </a:rPr>
              <a:t>随企业员工工资薪金制度、</a:t>
            </a:r>
            <a:r>
              <a:rPr lang="zh-CN" altLang="en-US" sz="2800" b="1">
                <a:solidFill>
                  <a:srgbClr val="FF0000"/>
                </a:solidFill>
                <a:latin typeface="楷体" panose="02010609060101010101" pitchFamily="49" charset="-122"/>
                <a:ea typeface="楷体" panose="02010609060101010101" pitchFamily="49" charset="-122"/>
              </a:rPr>
              <a:t>固定</a:t>
            </a:r>
            <a:r>
              <a:rPr lang="zh-CN" altLang="en-US" sz="2800" b="1">
                <a:latin typeface="楷体" panose="02010609060101010101" pitchFamily="49" charset="-122"/>
                <a:ea typeface="楷体" panose="02010609060101010101" pitchFamily="49" charset="-122"/>
              </a:rPr>
              <a:t>与工资薪金一起</a:t>
            </a:r>
            <a:r>
              <a:rPr lang="zh-CN" altLang="en-US" sz="2800" b="1">
                <a:solidFill>
                  <a:srgbClr val="FF0000"/>
                </a:solidFill>
                <a:latin typeface="楷体" panose="02010609060101010101" pitchFamily="49" charset="-122"/>
                <a:ea typeface="楷体" panose="02010609060101010101" pitchFamily="49" charset="-122"/>
              </a:rPr>
              <a:t>发放</a:t>
            </a:r>
            <a:r>
              <a:rPr lang="zh-CN" altLang="en-US" sz="2800" b="1">
                <a:latin typeface="楷体" panose="02010609060101010101" pitchFamily="49" charset="-122"/>
                <a:ea typeface="楷体" panose="02010609060101010101" pitchFamily="49" charset="-122"/>
              </a:rPr>
              <a:t>的</a:t>
            </a:r>
            <a:r>
              <a:rPr lang="zh-CN" altLang="en-US" sz="2800" b="1">
                <a:solidFill>
                  <a:srgbClr val="FF0000"/>
                </a:solidFill>
                <a:latin typeface="楷体" panose="02010609060101010101" pitchFamily="49" charset="-122"/>
                <a:ea typeface="楷体" panose="02010609060101010101" pitchFamily="49" charset="-122"/>
              </a:rPr>
              <a:t>福利性补贴</a:t>
            </a:r>
            <a:r>
              <a:rPr lang="zh-CN" altLang="en-US" sz="2800" b="1">
                <a:latin typeface="楷体" panose="02010609060101010101" pitchFamily="49" charset="-122"/>
                <a:ea typeface="楷体" panose="02010609060101010101" pitchFamily="49" charset="-122"/>
              </a:rPr>
              <a:t>，符合规定的合理工资、薪金支出条件，可作为企业发生的</a:t>
            </a:r>
            <a:r>
              <a:rPr lang="zh-CN" altLang="en-US" sz="2800" b="1">
                <a:solidFill>
                  <a:srgbClr val="FF0000"/>
                </a:solidFill>
                <a:latin typeface="楷体" panose="02010609060101010101" pitchFamily="49" charset="-122"/>
                <a:ea typeface="楷体" panose="02010609060101010101" pitchFamily="49" charset="-122"/>
              </a:rPr>
              <a:t>工资薪金支出</a:t>
            </a:r>
            <a:r>
              <a:rPr lang="zh-CN" altLang="en-US" sz="2800" b="1">
                <a:latin typeface="楷体" panose="02010609060101010101" pitchFamily="49" charset="-122"/>
                <a:ea typeface="楷体" panose="02010609060101010101" pitchFamily="49" charset="-122"/>
              </a:rPr>
              <a:t>，按规定在税前扣除。</a:t>
            </a:r>
          </a:p>
          <a:p>
            <a:r>
              <a:rPr lang="zh-CN" altLang="en-US" sz="2800" b="1">
                <a:latin typeface="楷体" panose="02010609060101010101" pitchFamily="49" charset="-122"/>
                <a:ea typeface="楷体" panose="02010609060101010101" pitchFamily="49" charset="-122"/>
              </a:rPr>
              <a:t>　　不能符合合理工资、薪金支出条件的福利性补贴作为规定的</a:t>
            </a:r>
            <a:r>
              <a:rPr lang="zh-CN" altLang="en-US" sz="2800" b="1">
                <a:solidFill>
                  <a:srgbClr val="FF0000"/>
                </a:solidFill>
                <a:latin typeface="楷体" panose="02010609060101010101" pitchFamily="49" charset="-122"/>
                <a:ea typeface="楷体" panose="02010609060101010101" pitchFamily="49" charset="-122"/>
              </a:rPr>
              <a:t>职工福利费</a:t>
            </a:r>
            <a:r>
              <a:rPr lang="zh-CN" altLang="en-US" sz="2800" b="1">
                <a:latin typeface="楷体" panose="02010609060101010101" pitchFamily="49" charset="-122"/>
                <a:ea typeface="楷体" panose="02010609060101010101" pitchFamily="49" charset="-122"/>
              </a:rPr>
              <a:t>按规定计算限额税前扣除。</a:t>
            </a:r>
          </a:p>
          <a:p>
            <a:r>
              <a:rPr lang="en-US" altLang="zh-CN" sz="2800"/>
              <a:t>【</a:t>
            </a:r>
            <a:r>
              <a:rPr lang="zh-CN" altLang="en-US" sz="2800"/>
              <a:t>提示</a:t>
            </a:r>
            <a:r>
              <a:rPr lang="en-US" altLang="zh-CN" sz="2800"/>
              <a:t>8】</a:t>
            </a:r>
          </a:p>
          <a:p>
            <a:r>
              <a:rPr lang="zh-CN" altLang="en-US" sz="2800"/>
              <a:t>　　</a:t>
            </a:r>
            <a:r>
              <a:rPr lang="zh-CN" altLang="en-US" sz="2800" b="1">
                <a:latin typeface="楷体" panose="02010609060101010101" pitchFamily="49" charset="-122"/>
                <a:ea typeface="楷体" panose="02010609060101010101" pitchFamily="49" charset="-122"/>
              </a:rPr>
              <a:t>企业在年度汇算清缴结束前向员工实际支付的</a:t>
            </a:r>
            <a:r>
              <a:rPr lang="zh-CN" altLang="en-US" sz="2800" b="1">
                <a:solidFill>
                  <a:srgbClr val="FF0000"/>
                </a:solidFill>
                <a:latin typeface="楷体" panose="02010609060101010101" pitchFamily="49" charset="-122"/>
                <a:ea typeface="楷体" panose="02010609060101010101" pitchFamily="49" charset="-122"/>
              </a:rPr>
              <a:t>已预提</a:t>
            </a:r>
            <a:r>
              <a:rPr lang="zh-CN" altLang="en-US" sz="2800" b="1">
                <a:latin typeface="楷体" panose="02010609060101010101" pitchFamily="49" charset="-122"/>
                <a:ea typeface="楷体" panose="02010609060101010101" pitchFamily="49" charset="-122"/>
              </a:rPr>
              <a:t>汇缴年度工资薪金，准予在汇缴年度按规定扣除。</a:t>
            </a:r>
          </a:p>
          <a:p>
            <a:endParaRPr lang="zh-CN" altLang="en-US"/>
          </a:p>
        </p:txBody>
      </p:sp>
    </p:spTree>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内容占位符 2">
            <a:extLst>
              <a:ext uri="{FF2B5EF4-FFF2-40B4-BE49-F238E27FC236}">
                <a16:creationId xmlns:a16="http://schemas.microsoft.com/office/drawing/2014/main" id="{65DDF5BD-BD34-4687-A415-B3691B4F47A5}"/>
              </a:ext>
            </a:extLst>
          </p:cNvPr>
          <p:cNvSpPr>
            <a:spLocks noGrp="1"/>
          </p:cNvSpPr>
          <p:nvPr>
            <p:ph idx="1"/>
          </p:nvPr>
        </p:nvSpPr>
        <p:spPr>
          <a:xfrm>
            <a:off x="250825" y="404813"/>
            <a:ext cx="8435975" cy="5881687"/>
          </a:xfrm>
        </p:spPr>
        <p:txBody>
          <a:bodyPr/>
          <a:lstStyle/>
          <a:p>
            <a:r>
              <a:rPr lang="zh-CN" altLang="en-US"/>
              <a:t>　</a:t>
            </a:r>
            <a:r>
              <a:rPr lang="zh-CN" altLang="en-US" sz="2800"/>
              <a:t>关于我国居民企业实行</a:t>
            </a:r>
            <a:r>
              <a:rPr lang="zh-CN" altLang="en-US" sz="2800">
                <a:solidFill>
                  <a:srgbClr val="FF0000"/>
                </a:solidFill>
              </a:rPr>
              <a:t>股权激励</a:t>
            </a:r>
            <a:r>
              <a:rPr lang="zh-CN" altLang="en-US" sz="2800"/>
              <a:t>计划有关企业所得税处理问题</a:t>
            </a:r>
          </a:p>
          <a:p>
            <a:r>
              <a:rPr lang="zh-CN" altLang="en-US" sz="2800"/>
              <a:t>　　</a:t>
            </a:r>
            <a:r>
              <a:rPr lang="en-US" altLang="zh-CN" sz="2800" b="1">
                <a:latin typeface="楷体" panose="02010609060101010101" pitchFamily="49" charset="-122"/>
                <a:ea typeface="楷体" panose="02010609060101010101" pitchFamily="49" charset="-122"/>
              </a:rPr>
              <a:t>1.</a:t>
            </a:r>
            <a:r>
              <a:rPr lang="zh-CN" altLang="en-US" sz="2800" b="1">
                <a:latin typeface="楷体" panose="02010609060101010101" pitchFamily="49" charset="-122"/>
                <a:ea typeface="楷体" panose="02010609060101010101" pitchFamily="49" charset="-122"/>
              </a:rPr>
              <a:t>对股权激励计划实行后立即可以行权的，上市公司可以根据</a:t>
            </a:r>
            <a:r>
              <a:rPr lang="zh-CN" altLang="en-US" sz="2800" b="1">
                <a:solidFill>
                  <a:srgbClr val="FF0000"/>
                </a:solidFill>
                <a:latin typeface="楷体" panose="02010609060101010101" pitchFamily="49" charset="-122"/>
                <a:ea typeface="楷体" panose="02010609060101010101" pitchFamily="49" charset="-122"/>
              </a:rPr>
              <a:t>实际行权</a:t>
            </a:r>
            <a:r>
              <a:rPr lang="zh-CN" altLang="en-US" sz="2800" b="1">
                <a:latin typeface="楷体" panose="02010609060101010101" pitchFamily="49" charset="-122"/>
                <a:ea typeface="楷体" panose="02010609060101010101" pitchFamily="49" charset="-122"/>
              </a:rPr>
              <a:t>时该股票的</a:t>
            </a:r>
            <a:r>
              <a:rPr lang="zh-CN" altLang="en-US" sz="2800" b="1">
                <a:solidFill>
                  <a:srgbClr val="FF0000"/>
                </a:solidFill>
                <a:latin typeface="楷体" panose="02010609060101010101" pitchFamily="49" charset="-122"/>
                <a:ea typeface="楷体" panose="02010609060101010101" pitchFamily="49" charset="-122"/>
              </a:rPr>
              <a:t>公允价格</a:t>
            </a:r>
            <a:r>
              <a:rPr lang="zh-CN" altLang="en-US" sz="2800" b="1">
                <a:latin typeface="楷体" panose="02010609060101010101" pitchFamily="49" charset="-122"/>
                <a:ea typeface="楷体" panose="02010609060101010101" pitchFamily="49" charset="-122"/>
              </a:rPr>
              <a:t>与激励对象实际行权</a:t>
            </a:r>
            <a:r>
              <a:rPr lang="zh-CN" altLang="en-US" sz="2800" b="1">
                <a:solidFill>
                  <a:srgbClr val="FF0000"/>
                </a:solidFill>
                <a:latin typeface="楷体" panose="02010609060101010101" pitchFamily="49" charset="-122"/>
                <a:ea typeface="楷体" panose="02010609060101010101" pitchFamily="49" charset="-122"/>
              </a:rPr>
              <a:t>支付价格</a:t>
            </a:r>
            <a:r>
              <a:rPr lang="zh-CN" altLang="en-US" sz="2800" b="1">
                <a:latin typeface="楷体" panose="02010609060101010101" pitchFamily="49" charset="-122"/>
                <a:ea typeface="楷体" panose="02010609060101010101" pitchFamily="49" charset="-122"/>
              </a:rPr>
              <a:t>的差额和数量，计算确定作为当年上市公司工资薪金支出在税前扣除。</a:t>
            </a:r>
          </a:p>
          <a:p>
            <a:r>
              <a:rPr lang="zh-CN" altLang="en-US"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2.</a:t>
            </a:r>
            <a:r>
              <a:rPr lang="zh-CN" altLang="en-US" sz="2800" b="1">
                <a:latin typeface="楷体" panose="02010609060101010101" pitchFamily="49" charset="-122"/>
                <a:ea typeface="楷体" panose="02010609060101010101" pitchFamily="49" charset="-122"/>
              </a:rPr>
              <a:t>对股权激励计划实行后，需待一定</a:t>
            </a:r>
            <a:r>
              <a:rPr lang="zh-CN" altLang="en-US" sz="2800" b="1">
                <a:solidFill>
                  <a:srgbClr val="FF0000"/>
                </a:solidFill>
                <a:latin typeface="楷体" panose="02010609060101010101" pitchFamily="49" charset="-122"/>
                <a:ea typeface="楷体" panose="02010609060101010101" pitchFamily="49" charset="-122"/>
              </a:rPr>
              <a:t>等待期</a:t>
            </a:r>
            <a:r>
              <a:rPr lang="zh-CN" altLang="en-US" sz="2800" b="1">
                <a:latin typeface="楷体" panose="02010609060101010101" pitchFamily="49" charset="-122"/>
                <a:ea typeface="楷体" panose="02010609060101010101" pitchFamily="49" charset="-122"/>
              </a:rPr>
              <a:t>方可行权的。上市公司等待期内会计上计算确认的相关成本费用，</a:t>
            </a:r>
            <a:r>
              <a:rPr lang="zh-CN" altLang="en-US" sz="2800" b="1">
                <a:solidFill>
                  <a:srgbClr val="FF0000"/>
                </a:solidFill>
                <a:latin typeface="楷体" panose="02010609060101010101" pitchFamily="49" charset="-122"/>
                <a:ea typeface="楷体" panose="02010609060101010101" pitchFamily="49" charset="-122"/>
              </a:rPr>
              <a:t>不得</a:t>
            </a:r>
            <a:r>
              <a:rPr lang="zh-CN" altLang="en-US" sz="2800" b="1">
                <a:latin typeface="楷体" panose="02010609060101010101" pitchFamily="49" charset="-122"/>
                <a:ea typeface="楷体" panose="02010609060101010101" pitchFamily="49" charset="-122"/>
              </a:rPr>
              <a:t>在对应年度计算缴纳企业所得税时</a:t>
            </a:r>
            <a:r>
              <a:rPr lang="zh-CN" altLang="en-US" sz="2800" b="1">
                <a:solidFill>
                  <a:srgbClr val="FF0000"/>
                </a:solidFill>
                <a:latin typeface="楷体" panose="02010609060101010101" pitchFamily="49" charset="-122"/>
                <a:ea typeface="楷体" panose="02010609060101010101" pitchFamily="49" charset="-122"/>
              </a:rPr>
              <a:t>扣除</a:t>
            </a:r>
            <a:r>
              <a:rPr lang="zh-CN" altLang="en-US" sz="2800" b="1">
                <a:latin typeface="楷体" panose="02010609060101010101" pitchFamily="49" charset="-122"/>
                <a:ea typeface="楷体" panose="02010609060101010101" pitchFamily="49" charset="-122"/>
              </a:rPr>
              <a:t>。在股权激励计划可行权后按上述处理。</a:t>
            </a:r>
          </a:p>
          <a:p>
            <a:r>
              <a:rPr lang="zh-CN" altLang="en-US"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3.</a:t>
            </a:r>
            <a:r>
              <a:rPr lang="zh-CN" altLang="en-US" sz="2800" b="1">
                <a:latin typeface="楷体" panose="02010609060101010101" pitchFamily="49" charset="-122"/>
                <a:ea typeface="楷体" panose="02010609060101010101" pitchFamily="49" charset="-122"/>
              </a:rPr>
              <a:t>上述所指股票实际行权时的</a:t>
            </a:r>
            <a:r>
              <a:rPr lang="zh-CN" altLang="en-US" sz="2800" b="1">
                <a:solidFill>
                  <a:srgbClr val="FF0000"/>
                </a:solidFill>
                <a:latin typeface="楷体" panose="02010609060101010101" pitchFamily="49" charset="-122"/>
                <a:ea typeface="楷体" panose="02010609060101010101" pitchFamily="49" charset="-122"/>
              </a:rPr>
              <a:t>公允价格</a:t>
            </a:r>
            <a:r>
              <a:rPr lang="zh-CN" altLang="en-US" sz="2800" b="1">
                <a:latin typeface="楷体" panose="02010609060101010101" pitchFamily="49" charset="-122"/>
                <a:ea typeface="楷体" panose="02010609060101010101" pitchFamily="49" charset="-122"/>
              </a:rPr>
              <a:t>，以实际行权日该股票的</a:t>
            </a:r>
            <a:r>
              <a:rPr lang="zh-CN" altLang="en-US" sz="2800" b="1">
                <a:solidFill>
                  <a:srgbClr val="FF0000"/>
                </a:solidFill>
                <a:latin typeface="楷体" panose="02010609060101010101" pitchFamily="49" charset="-122"/>
                <a:ea typeface="楷体" panose="02010609060101010101" pitchFamily="49" charset="-122"/>
              </a:rPr>
              <a:t>收盘价格</a:t>
            </a:r>
            <a:r>
              <a:rPr lang="zh-CN" altLang="en-US" sz="2800" b="1">
                <a:latin typeface="楷体" panose="02010609060101010101" pitchFamily="49" charset="-122"/>
                <a:ea typeface="楷体" panose="02010609060101010101" pitchFamily="49" charset="-122"/>
              </a:rPr>
              <a:t>确定。</a:t>
            </a:r>
          </a:p>
          <a:p>
            <a:endParaRPr lang="zh-CN" altLang="en-US"/>
          </a:p>
        </p:txBody>
      </p:sp>
    </p:spTree>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内容占位符 2">
            <a:extLst>
              <a:ext uri="{FF2B5EF4-FFF2-40B4-BE49-F238E27FC236}">
                <a16:creationId xmlns:a16="http://schemas.microsoft.com/office/drawing/2014/main" id="{90438807-1BF3-4AEC-A570-F5CEBE0352D3}"/>
              </a:ext>
            </a:extLst>
          </p:cNvPr>
          <p:cNvSpPr>
            <a:spLocks noGrp="1"/>
          </p:cNvSpPr>
          <p:nvPr>
            <p:ph idx="1"/>
          </p:nvPr>
        </p:nvSpPr>
        <p:spPr>
          <a:xfrm>
            <a:off x="457200" y="549275"/>
            <a:ext cx="8229600" cy="5737225"/>
          </a:xfrm>
        </p:spPr>
        <p:txBody>
          <a:bodyPr/>
          <a:lstStyle/>
          <a:p>
            <a:pPr lvl="1"/>
            <a:r>
              <a:rPr lang="en-US" altLang="zh-CN" sz="2400"/>
              <a:t>【</a:t>
            </a:r>
            <a:r>
              <a:rPr lang="zh-CN" altLang="en-US" sz="2400"/>
              <a:t>典型例题</a:t>
            </a:r>
            <a:r>
              <a:rPr lang="en-US" altLang="zh-CN" sz="2400"/>
              <a:t>】</a:t>
            </a:r>
          </a:p>
          <a:p>
            <a:pPr lvl="1"/>
            <a:r>
              <a:rPr lang="zh-CN" altLang="en-US"/>
              <a:t>　　</a:t>
            </a:r>
            <a:r>
              <a:rPr lang="en-US" altLang="zh-CN"/>
              <a:t>2015</a:t>
            </a:r>
            <a:r>
              <a:rPr lang="zh-CN" altLang="en-US"/>
              <a:t>年</a:t>
            </a:r>
            <a:r>
              <a:rPr lang="en-US" altLang="zh-CN"/>
              <a:t>1</a:t>
            </a:r>
            <a:r>
              <a:rPr lang="zh-CN" altLang="en-US"/>
              <a:t>月某上市公司对本公司</a:t>
            </a:r>
            <a:r>
              <a:rPr lang="en-US" altLang="zh-CN"/>
              <a:t>20</a:t>
            </a:r>
            <a:r>
              <a:rPr lang="zh-CN" altLang="en-US"/>
              <a:t>名管理人员实施股票期权激励政策，约定如在公司连续服务</a:t>
            </a:r>
            <a:r>
              <a:rPr lang="en-US" altLang="zh-CN"/>
              <a:t>2</a:t>
            </a:r>
            <a:r>
              <a:rPr lang="zh-CN" altLang="en-US"/>
              <a:t>年，即可以</a:t>
            </a:r>
            <a:r>
              <a:rPr lang="en-US" altLang="zh-CN"/>
              <a:t>4</a:t>
            </a:r>
            <a:r>
              <a:rPr lang="zh-CN" altLang="en-US"/>
              <a:t>元</a:t>
            </a:r>
            <a:r>
              <a:rPr lang="en-US" altLang="zh-CN"/>
              <a:t>/</a:t>
            </a:r>
            <a:r>
              <a:rPr lang="zh-CN" altLang="en-US"/>
              <a:t>股的价格购买本公司股票</a:t>
            </a:r>
            <a:r>
              <a:rPr lang="en-US" altLang="zh-CN"/>
              <a:t>1000</a:t>
            </a:r>
            <a:r>
              <a:rPr lang="zh-CN" altLang="en-US"/>
              <a:t>股。</a:t>
            </a:r>
            <a:r>
              <a:rPr lang="en-US" altLang="zh-CN"/>
              <a:t>2017</a:t>
            </a:r>
            <a:r>
              <a:rPr lang="zh-CN" altLang="en-US"/>
              <a:t>年</a:t>
            </a:r>
            <a:r>
              <a:rPr lang="en-US" altLang="zh-CN"/>
              <a:t>1</a:t>
            </a:r>
            <a:r>
              <a:rPr lang="zh-CN" altLang="en-US"/>
              <a:t>月，</a:t>
            </a:r>
            <a:r>
              <a:rPr lang="en-US" altLang="zh-CN"/>
              <a:t>20</a:t>
            </a:r>
            <a:r>
              <a:rPr lang="zh-CN" altLang="en-US"/>
              <a:t>名管理人员全部行权，行权日股票收盘价</a:t>
            </a:r>
            <a:r>
              <a:rPr lang="en-US" altLang="zh-CN"/>
              <a:t>20</a:t>
            </a:r>
            <a:r>
              <a:rPr lang="zh-CN" altLang="en-US"/>
              <a:t>元</a:t>
            </a:r>
            <a:r>
              <a:rPr lang="en-US" altLang="zh-CN"/>
              <a:t>/</a:t>
            </a:r>
            <a:r>
              <a:rPr lang="zh-CN" altLang="en-US"/>
              <a:t>股。根据企业所得税相关规定，行权时该公司所得税前应扣除的费用金额是（　）元。</a:t>
            </a:r>
          </a:p>
          <a:p>
            <a:pPr lvl="1"/>
            <a:r>
              <a:rPr lang="zh-CN" altLang="en-US"/>
              <a:t>　　</a:t>
            </a:r>
            <a:r>
              <a:rPr lang="en-US" altLang="zh-CN"/>
              <a:t>A.300000 </a:t>
            </a:r>
            <a:r>
              <a:rPr lang="zh-CN" altLang="en-US"/>
              <a:t>　　　　　</a:t>
            </a:r>
            <a:r>
              <a:rPr lang="en-US" altLang="zh-CN"/>
              <a:t>B.320000</a:t>
            </a:r>
          </a:p>
          <a:p>
            <a:pPr lvl="1"/>
            <a:r>
              <a:rPr lang="zh-CN" altLang="en-US"/>
              <a:t>　　</a:t>
            </a:r>
            <a:r>
              <a:rPr lang="en-US" altLang="zh-CN"/>
              <a:t>C.380000 </a:t>
            </a:r>
            <a:r>
              <a:rPr lang="zh-CN" altLang="en-US"/>
              <a:t>　　　　　</a:t>
            </a:r>
            <a:r>
              <a:rPr lang="en-US" altLang="zh-CN"/>
              <a:t>D.400000</a:t>
            </a:r>
          </a:p>
          <a:p>
            <a:pPr lvl="1"/>
            <a:r>
              <a:rPr lang="en-US" altLang="zh-CN" sz="2400"/>
              <a:t>  	『</a:t>
            </a:r>
            <a:r>
              <a:rPr lang="zh-CN" altLang="en-US" sz="2400"/>
              <a:t>正确答案</a:t>
            </a:r>
            <a:r>
              <a:rPr lang="en-US" altLang="zh-CN" sz="2400"/>
              <a:t>』B</a:t>
            </a:r>
          </a:p>
          <a:p>
            <a:pPr lvl="1"/>
            <a:r>
              <a:rPr lang="en-US" altLang="zh-CN" sz="2400"/>
              <a:t>『</a:t>
            </a:r>
            <a:r>
              <a:rPr lang="zh-CN" altLang="en-US" sz="2400"/>
              <a:t>答案解析</a:t>
            </a:r>
            <a:r>
              <a:rPr lang="en-US" altLang="zh-CN" sz="2400"/>
              <a:t>』</a:t>
            </a:r>
            <a:r>
              <a:rPr lang="zh-CN" altLang="en-US" sz="2400"/>
              <a:t>行权时该公司所得税前应扣除的费用＝（</a:t>
            </a:r>
            <a:r>
              <a:rPr lang="en-US" altLang="zh-CN" sz="2400"/>
              <a:t>20</a:t>
            </a:r>
            <a:r>
              <a:rPr lang="zh-CN" altLang="en-US" sz="2400"/>
              <a:t>－</a:t>
            </a:r>
            <a:r>
              <a:rPr lang="en-US" altLang="zh-CN" sz="2400"/>
              <a:t>4</a:t>
            </a:r>
            <a:r>
              <a:rPr lang="zh-CN" altLang="en-US" sz="2400"/>
              <a:t>）</a:t>
            </a:r>
            <a:r>
              <a:rPr lang="en-US" altLang="zh-CN" sz="2400"/>
              <a:t>×1000×20</a:t>
            </a:r>
            <a:r>
              <a:rPr lang="zh-CN" altLang="en-US" sz="2400"/>
              <a:t>＝</a:t>
            </a:r>
            <a:r>
              <a:rPr lang="en-US" altLang="zh-CN" sz="2400"/>
              <a:t>320000</a:t>
            </a:r>
            <a:r>
              <a:rPr lang="zh-CN" altLang="en-US" sz="2400"/>
              <a:t>（元）</a:t>
            </a:r>
          </a:p>
          <a:p>
            <a:endParaRPr lang="zh-CN" altLang="en-US"/>
          </a:p>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8066">
                                            <p:txEl>
                                              <p:pRg st="1" end="1"/>
                                            </p:txEl>
                                          </p:spTgt>
                                        </p:tgtEl>
                                        <p:attrNameLst>
                                          <p:attrName>style.visibility</p:attrName>
                                        </p:attrNameLst>
                                      </p:cBhvr>
                                      <p:to>
                                        <p:strVal val="visible"/>
                                      </p:to>
                                    </p:set>
                                    <p:anim calcmode="lin" valueType="num">
                                      <p:cBhvr additive="base">
                                        <p:cTn id="7" dur="500" fill="hold"/>
                                        <p:tgtEl>
                                          <p:spTgt spid="880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8066">
                                            <p:txEl>
                                              <p:pRg st="2" end="2"/>
                                            </p:txEl>
                                          </p:spTgt>
                                        </p:tgtEl>
                                        <p:attrNameLst>
                                          <p:attrName>style.visibility</p:attrName>
                                        </p:attrNameLst>
                                      </p:cBhvr>
                                      <p:to>
                                        <p:strVal val="visible"/>
                                      </p:to>
                                    </p:set>
                                    <p:anim calcmode="lin" valueType="num">
                                      <p:cBhvr additive="base">
                                        <p:cTn id="11" dur="500" fill="hold"/>
                                        <p:tgtEl>
                                          <p:spTgt spid="8806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806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8066">
                                            <p:txEl>
                                              <p:pRg st="3" end="3"/>
                                            </p:txEl>
                                          </p:spTgt>
                                        </p:tgtEl>
                                        <p:attrNameLst>
                                          <p:attrName>style.visibility</p:attrName>
                                        </p:attrNameLst>
                                      </p:cBhvr>
                                      <p:to>
                                        <p:strVal val="visible"/>
                                      </p:to>
                                    </p:set>
                                    <p:anim calcmode="lin" valueType="num">
                                      <p:cBhvr additive="base">
                                        <p:cTn id="15" dur="500" fill="hold"/>
                                        <p:tgtEl>
                                          <p:spTgt spid="8806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80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88066">
                                            <p:txEl>
                                              <p:pRg st="4" end="4"/>
                                            </p:txEl>
                                          </p:spTgt>
                                        </p:tgtEl>
                                        <p:attrNameLst>
                                          <p:attrName>style.visibility</p:attrName>
                                        </p:attrNameLst>
                                      </p:cBhvr>
                                      <p:to>
                                        <p:strVal val="visible"/>
                                      </p:to>
                                    </p:set>
                                    <p:anim calcmode="lin" valueType="num">
                                      <p:cBhvr additive="base">
                                        <p:cTn id="21" dur="500" fill="hold"/>
                                        <p:tgtEl>
                                          <p:spTgt spid="8806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8066">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8066">
                                            <p:txEl>
                                              <p:pRg st="5" end="5"/>
                                            </p:txEl>
                                          </p:spTgt>
                                        </p:tgtEl>
                                        <p:attrNameLst>
                                          <p:attrName>style.visibility</p:attrName>
                                        </p:attrNameLst>
                                      </p:cBhvr>
                                      <p:to>
                                        <p:strVal val="visible"/>
                                      </p:to>
                                    </p:set>
                                    <p:anim calcmode="lin" valueType="num">
                                      <p:cBhvr additive="base">
                                        <p:cTn id="25" dur="500" fill="hold"/>
                                        <p:tgtEl>
                                          <p:spTgt spid="8806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806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灯片编号占位符 5">
            <a:extLst>
              <a:ext uri="{FF2B5EF4-FFF2-40B4-BE49-F238E27FC236}">
                <a16:creationId xmlns:a16="http://schemas.microsoft.com/office/drawing/2014/main" id="{0DEF07C7-5412-4C47-8D41-ECFA7D7DBABD}"/>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AD04CAEE-3D07-40AB-886A-ED223FBF9D32}" type="slidenum">
              <a:rPr lang="zh-CN" altLang="en-US" sz="1200" b="1">
                <a:solidFill>
                  <a:srgbClr val="FFFFFF"/>
                </a:solidFill>
                <a:ea typeface="宋体" panose="02010600030101010101" pitchFamily="2" charset="-122"/>
              </a:rPr>
              <a:pPr algn="ctr" eaLnBrk="1" hangingPunct="1">
                <a:lnSpc>
                  <a:spcPct val="80000"/>
                </a:lnSpc>
              </a:pPr>
              <a:t>86</a:t>
            </a:fld>
            <a:endParaRPr lang="en-US" altLang="zh-CN" sz="1200" b="1">
              <a:solidFill>
                <a:srgbClr val="FFFFFF"/>
              </a:solidFill>
              <a:ea typeface="宋体" panose="02010600030101010101" pitchFamily="2" charset="-122"/>
            </a:endParaRPr>
          </a:p>
        </p:txBody>
      </p:sp>
      <p:sp>
        <p:nvSpPr>
          <p:cNvPr id="89091" name="Rectangle 1027">
            <a:extLst>
              <a:ext uri="{FF2B5EF4-FFF2-40B4-BE49-F238E27FC236}">
                <a16:creationId xmlns:a16="http://schemas.microsoft.com/office/drawing/2014/main" id="{8DC925DD-7D17-4DA2-9E01-7D1FBD307236}"/>
              </a:ext>
            </a:extLst>
          </p:cNvPr>
          <p:cNvSpPr>
            <a:spLocks noGrp="1" noRot="1" noChangeArrowheads="1"/>
          </p:cNvSpPr>
          <p:nvPr>
            <p:ph sz="quarter" idx="4294967295"/>
          </p:nvPr>
        </p:nvSpPr>
        <p:spPr>
          <a:xfrm>
            <a:off x="457200" y="620713"/>
            <a:ext cx="8229600" cy="5634037"/>
          </a:xfrm>
        </p:spPr>
        <p:txBody>
          <a:bodyPr/>
          <a:lstStyle/>
          <a:p>
            <a:pPr marL="319088" indent="-319088" algn="just" eaLnBrk="1" hangingPunct="1">
              <a:lnSpc>
                <a:spcPct val="90000"/>
              </a:lnSpc>
            </a:pPr>
            <a:r>
              <a:rPr lang="en-US" altLang="zh-CN" sz="3000" b="1">
                <a:latin typeface="黑体" panose="02010609060101010101" pitchFamily="49" charset="-122"/>
              </a:rPr>
              <a:t>2.</a:t>
            </a:r>
            <a:r>
              <a:rPr lang="zh-CN" altLang="en-US" sz="3000" b="1">
                <a:latin typeface="黑体" panose="02010609060101010101" pitchFamily="49" charset="-122"/>
              </a:rPr>
              <a:t>职工福利费、工会经费、职工教育经费</a:t>
            </a:r>
            <a:endParaRPr lang="en-US" altLang="zh-CN" sz="3000" b="1">
              <a:latin typeface="黑体" panose="02010609060101010101" pitchFamily="49" charset="-122"/>
            </a:endParaRPr>
          </a:p>
          <a:p>
            <a:pPr marL="319088" indent="-319088" algn="just" eaLnBrk="1" hangingPunct="1">
              <a:lnSpc>
                <a:spcPct val="90000"/>
              </a:lnSpc>
            </a:pPr>
            <a:r>
              <a:rPr lang="zh-CN" altLang="en-US" sz="3000" b="1">
                <a:latin typeface="楷体" panose="02010609060101010101" pitchFamily="49" charset="-122"/>
                <a:ea typeface="楷体" panose="02010609060101010101" pitchFamily="49" charset="-122"/>
              </a:rPr>
              <a:t>企业发生的职工福利费、工会经费、职工教育经费按</a:t>
            </a:r>
            <a:r>
              <a:rPr lang="zh-CN" altLang="en-US" sz="3000" b="1">
                <a:solidFill>
                  <a:srgbClr val="FF0000"/>
                </a:solidFill>
                <a:latin typeface="楷体" panose="02010609060101010101" pitchFamily="49" charset="-122"/>
                <a:ea typeface="楷体" panose="02010609060101010101" pitchFamily="49" charset="-122"/>
              </a:rPr>
              <a:t>标准</a:t>
            </a:r>
            <a:r>
              <a:rPr lang="zh-CN" altLang="en-US" sz="3000" b="1">
                <a:latin typeface="楷体" panose="02010609060101010101" pitchFamily="49" charset="-122"/>
                <a:ea typeface="楷体" panose="02010609060101010101" pitchFamily="49" charset="-122"/>
              </a:rPr>
              <a:t>扣除，未超过标准的按实际数扣除，超过标准的只能按标准扣除</a:t>
            </a:r>
            <a:r>
              <a:rPr lang="zh-CN" altLang="en-US" sz="3000" b="1">
                <a:latin typeface="楷体_GB2312" pitchFamily="1" charset="-122"/>
                <a:ea typeface="楷体_GB2312" pitchFamily="1" charset="-122"/>
              </a:rPr>
              <a:t>。</a:t>
            </a:r>
            <a:endParaRPr lang="en-US" altLang="zh-CN" sz="3000" b="1">
              <a:latin typeface="楷体_GB2312" pitchFamily="1" charset="-122"/>
              <a:ea typeface="楷体_GB2312" pitchFamily="1" charset="-122"/>
            </a:endParaRPr>
          </a:p>
          <a:p>
            <a:pPr marL="319088" indent="-319088" algn="just" eaLnBrk="1" hangingPunct="1">
              <a:lnSpc>
                <a:spcPct val="90000"/>
              </a:lnSpc>
            </a:pPr>
            <a:r>
              <a:rPr lang="en-US" altLang="zh-CN" sz="3000" b="1">
                <a:latin typeface="楷体_GB2312" pitchFamily="1" charset="-122"/>
                <a:ea typeface="楷体_GB2312" pitchFamily="1" charset="-122"/>
              </a:rPr>
              <a:t>(1)</a:t>
            </a:r>
            <a:r>
              <a:rPr lang="zh-CN" altLang="en-US" sz="3000" b="1">
                <a:latin typeface="楷体_GB2312" pitchFamily="1" charset="-122"/>
                <a:ea typeface="楷体_GB2312" pitchFamily="1" charset="-122"/>
              </a:rPr>
              <a:t>企业发生的职工福利费支出，不超过工资、薪金总额</a:t>
            </a:r>
            <a:r>
              <a:rPr lang="en-US" altLang="zh-CN" sz="3000" b="1">
                <a:solidFill>
                  <a:srgbClr val="FF0000"/>
                </a:solidFill>
                <a:latin typeface="楷体_GB2312" pitchFamily="1" charset="-122"/>
                <a:ea typeface="楷体_GB2312" pitchFamily="1" charset="-122"/>
              </a:rPr>
              <a:t>14﹪</a:t>
            </a:r>
            <a:r>
              <a:rPr lang="zh-CN" altLang="en-US" sz="3000" b="1">
                <a:latin typeface="楷体_GB2312" pitchFamily="1" charset="-122"/>
                <a:ea typeface="楷体_GB2312" pitchFamily="1" charset="-122"/>
              </a:rPr>
              <a:t>的部分准予扣除。</a:t>
            </a:r>
          </a:p>
          <a:p>
            <a:pPr marL="319088" indent="-319088" algn="just" eaLnBrk="1" hangingPunct="1">
              <a:lnSpc>
                <a:spcPct val="90000"/>
              </a:lnSpc>
            </a:pPr>
            <a:r>
              <a:rPr lang="zh-CN" altLang="en-US" sz="2400" b="1">
                <a:latin typeface="楷体" panose="02010609060101010101" pitchFamily="49" charset="-122"/>
                <a:ea typeface="楷体" panose="02010609060101010101" pitchFamily="49" charset="-122"/>
              </a:rPr>
              <a:t>新税法的立法本意：企业合理的职工福利费可以据实扣除，但也应适当设置限定标准，既满足企业所需，又防止税收漏洞。</a:t>
            </a:r>
            <a:r>
              <a:rPr lang="zh-CN" altLang="en-US" sz="3000" b="1">
                <a:ea typeface="华文仿宋" panose="02010600040101010101" pitchFamily="2" charset="-122"/>
              </a:rPr>
              <a:t> </a:t>
            </a:r>
          </a:p>
        </p:txBody>
      </p:sp>
      <p:pic>
        <p:nvPicPr>
          <p:cNvPr id="89092" name="Picture 5" descr="http://p2.so.qhimg.com/bdr/_240_/t012e8b201967b29f07.jpg">
            <a:extLst>
              <a:ext uri="{FF2B5EF4-FFF2-40B4-BE49-F238E27FC236}">
                <a16:creationId xmlns:a16="http://schemas.microsoft.com/office/drawing/2014/main" id="{8C56A5BE-6319-4ABF-A673-0A1618CCF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4221163"/>
            <a:ext cx="3240088"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灯片编号占位符 5">
            <a:extLst>
              <a:ext uri="{FF2B5EF4-FFF2-40B4-BE49-F238E27FC236}">
                <a16:creationId xmlns:a16="http://schemas.microsoft.com/office/drawing/2014/main" id="{3F7C404E-A2A9-4AB8-ACDE-0D9238FB0B24}"/>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8A75884F-A639-43B0-8ECA-49B83EFB8776}" type="slidenum">
              <a:rPr lang="zh-CN" altLang="en-US" sz="1200" b="1">
                <a:solidFill>
                  <a:srgbClr val="FFFFFF"/>
                </a:solidFill>
                <a:ea typeface="宋体" panose="02010600030101010101" pitchFamily="2" charset="-122"/>
              </a:rPr>
              <a:pPr algn="ctr" eaLnBrk="1" hangingPunct="1">
                <a:lnSpc>
                  <a:spcPct val="80000"/>
                </a:lnSpc>
              </a:pPr>
              <a:t>87</a:t>
            </a:fld>
            <a:endParaRPr lang="en-US" altLang="zh-CN" sz="1200" b="1">
              <a:solidFill>
                <a:srgbClr val="FFFFFF"/>
              </a:solidFill>
              <a:ea typeface="宋体" panose="02010600030101010101" pitchFamily="2" charset="-122"/>
            </a:endParaRPr>
          </a:p>
        </p:txBody>
      </p:sp>
      <p:sp>
        <p:nvSpPr>
          <p:cNvPr id="93190" name="内容占位符 2">
            <a:extLst>
              <a:ext uri="{FF2B5EF4-FFF2-40B4-BE49-F238E27FC236}">
                <a16:creationId xmlns:a16="http://schemas.microsoft.com/office/drawing/2014/main" id="{4D358116-219D-478F-88D6-B5435CB95E92}"/>
              </a:ext>
            </a:extLst>
          </p:cNvPr>
          <p:cNvSpPr>
            <a:spLocks noGrp="1"/>
          </p:cNvSpPr>
          <p:nvPr>
            <p:ph sz="quarter" idx="4294967295"/>
          </p:nvPr>
        </p:nvSpPr>
        <p:spPr>
          <a:xfrm>
            <a:off x="457200" y="549275"/>
            <a:ext cx="8229600" cy="5705475"/>
          </a:xfrm>
        </p:spPr>
        <p:txBody>
          <a:bodyPr/>
          <a:lstStyle/>
          <a:p>
            <a:pPr marL="319088" indent="-319088" eaLnBrk="1" hangingPunct="1">
              <a:defRPr/>
            </a:pPr>
            <a:r>
              <a:rPr lang="zh-CN" altLang="en-US"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企业职工福利费，</a:t>
            </a:r>
            <a:r>
              <a:rPr lang="zh-CN" altLang="en-US" b="1" dirty="0">
                <a:latin typeface="楷体_GB2312" pitchFamily="49" charset="-122"/>
                <a:ea typeface="楷体_GB2312" pitchFamily="49" charset="-122"/>
              </a:rPr>
              <a:t>包括以下内容：</a:t>
            </a:r>
            <a:endParaRPr lang="en-US" b="1" dirty="0">
              <a:latin typeface="楷体_GB2312" pitchFamily="49" charset="-122"/>
              <a:ea typeface="楷体_GB2312" pitchFamily="49" charset="-122"/>
            </a:endParaRPr>
          </a:p>
          <a:p>
            <a:pPr>
              <a:defRPr/>
            </a:pPr>
            <a:r>
              <a:rPr lang="zh-CN" altLang="en-US" sz="2800" b="1" dirty="0">
                <a:latin typeface="楷体_GB2312" pitchFamily="49" charset="-122"/>
                <a:ea typeface="楷体_GB2312" pitchFamily="49" charset="-122"/>
              </a:rPr>
              <a:t> ①</a:t>
            </a:r>
            <a:r>
              <a:rPr lang="zh-CN" altLang="zh-CN" sz="2800" dirty="0"/>
              <a:t>福利部门发生的费用</a:t>
            </a:r>
            <a:br>
              <a:rPr lang="en-US" altLang="zh-CN" sz="2800" dirty="0"/>
            </a:br>
            <a:r>
              <a:rPr lang="zh-CN" altLang="zh-CN" sz="2800" dirty="0"/>
              <a:t>　　</a:t>
            </a:r>
            <a:r>
              <a:rPr lang="zh-CN" altLang="zh-CN" sz="2800" dirty="0">
                <a:latin typeface="楷体" pitchFamily="49" charset="-122"/>
                <a:ea typeface="楷体" pitchFamily="49" charset="-122"/>
              </a:rPr>
              <a:t>福利部门主要是指企业设立的职工食堂、职工浴室、理发室、医务所、托儿所、疗养院等。</a:t>
            </a:r>
            <a:br>
              <a:rPr lang="en-US" altLang="zh-CN" sz="2800" dirty="0">
                <a:latin typeface="楷体" pitchFamily="49" charset="-122"/>
                <a:ea typeface="楷体" pitchFamily="49" charset="-122"/>
              </a:rPr>
            </a:br>
            <a:r>
              <a:rPr lang="zh-CN" altLang="zh-CN" sz="2800" dirty="0">
                <a:latin typeface="楷体" pitchFamily="49" charset="-122"/>
                <a:ea typeface="楷体" pitchFamily="49" charset="-122"/>
              </a:rPr>
              <a:t>　　费用包括福利部门所发生的设备、设施及维修保养费用和福利部门工作人员的</a:t>
            </a:r>
            <a:r>
              <a:rPr lang="zh-CN" altLang="zh-CN" sz="2800" b="1" u="dbl" dirty="0">
                <a:latin typeface="楷体" pitchFamily="49" charset="-122"/>
                <a:ea typeface="楷体" pitchFamily="49" charset="-122"/>
              </a:rPr>
              <a:t>工资薪金、社会保险费、住房公积金、劳务费</a:t>
            </a:r>
            <a:r>
              <a:rPr lang="zh-CN" altLang="zh-CN" sz="2800" dirty="0">
                <a:latin typeface="楷体" pitchFamily="49" charset="-122"/>
                <a:ea typeface="楷体" pitchFamily="49" charset="-122"/>
              </a:rPr>
              <a:t>等。</a:t>
            </a:r>
          </a:p>
          <a:p>
            <a:pPr>
              <a:defRPr/>
            </a:pPr>
            <a:r>
              <a:rPr lang="zh-CN" altLang="zh-CN" sz="2800" dirty="0">
                <a:latin typeface="楷体" pitchFamily="49" charset="-122"/>
                <a:ea typeface="楷体" pitchFamily="49" charset="-122"/>
              </a:rPr>
              <a:t>　　例：</a:t>
            </a:r>
            <a:r>
              <a:rPr lang="en-US" altLang="zh-CN" sz="2800" dirty="0">
                <a:latin typeface="楷体" pitchFamily="49" charset="-122"/>
                <a:ea typeface="楷体" pitchFamily="49" charset="-122"/>
              </a:rPr>
              <a:t>A</a:t>
            </a:r>
            <a:r>
              <a:rPr lang="zh-CN" altLang="zh-CN" sz="2800" dirty="0">
                <a:latin typeface="楷体" pitchFamily="49" charset="-122"/>
                <a:ea typeface="楷体" pitchFamily="49" charset="-122"/>
              </a:rPr>
              <a:t>企业共雇佣职工</a:t>
            </a:r>
            <a:r>
              <a:rPr lang="en-US" altLang="zh-CN" sz="2800" dirty="0">
                <a:latin typeface="楷体" pitchFamily="49" charset="-122"/>
                <a:ea typeface="楷体" pitchFamily="49" charset="-122"/>
              </a:rPr>
              <a:t>10</a:t>
            </a:r>
            <a:r>
              <a:rPr lang="zh-CN" altLang="zh-CN" sz="2800" dirty="0">
                <a:latin typeface="楷体" pitchFamily="49" charset="-122"/>
                <a:ea typeface="楷体" pitchFamily="49" charset="-122"/>
              </a:rPr>
              <a:t>人，全部正式签订劳动合同，其中有</a:t>
            </a:r>
            <a:r>
              <a:rPr lang="en-US" altLang="zh-CN" sz="2800" dirty="0">
                <a:latin typeface="楷体" pitchFamily="49" charset="-122"/>
                <a:ea typeface="楷体" pitchFamily="49" charset="-122"/>
              </a:rPr>
              <a:t>2</a:t>
            </a:r>
            <a:r>
              <a:rPr lang="zh-CN" altLang="zh-CN" sz="2800" dirty="0">
                <a:latin typeface="楷体" pitchFamily="49" charset="-122"/>
                <a:ea typeface="楷体" pitchFamily="49" charset="-122"/>
              </a:rPr>
              <a:t>人在职工食堂工作，假设每人每年发放的工资为</a:t>
            </a:r>
            <a:r>
              <a:rPr lang="en-US" altLang="zh-CN" sz="2800" dirty="0">
                <a:latin typeface="楷体" pitchFamily="49" charset="-122"/>
                <a:ea typeface="楷体" pitchFamily="49" charset="-122"/>
              </a:rPr>
              <a:t>3</a:t>
            </a:r>
            <a:r>
              <a:rPr lang="zh-CN" altLang="zh-CN" sz="2800" dirty="0">
                <a:latin typeface="楷体" pitchFamily="49" charset="-122"/>
                <a:ea typeface="楷体" pitchFamily="49" charset="-122"/>
              </a:rPr>
              <a:t>万元。</a:t>
            </a:r>
            <a:br>
              <a:rPr lang="en-US" altLang="zh-CN" sz="2800" dirty="0">
                <a:latin typeface="楷体" pitchFamily="49" charset="-122"/>
                <a:ea typeface="楷体" pitchFamily="49" charset="-122"/>
              </a:rPr>
            </a:br>
            <a:r>
              <a:rPr lang="zh-CN" altLang="zh-CN" sz="2800" dirty="0">
                <a:latin typeface="楷体" pitchFamily="49" charset="-122"/>
                <a:ea typeface="楷体" pitchFamily="49" charset="-122"/>
              </a:rPr>
              <a:t>　　【解析】在食堂工作的</a:t>
            </a:r>
            <a:r>
              <a:rPr lang="en-US" altLang="zh-CN" sz="2800" dirty="0">
                <a:latin typeface="楷体" pitchFamily="49" charset="-122"/>
                <a:ea typeface="楷体" pitchFamily="49" charset="-122"/>
              </a:rPr>
              <a:t>2</a:t>
            </a:r>
            <a:r>
              <a:rPr lang="zh-CN" altLang="zh-CN" sz="2800" dirty="0">
                <a:latin typeface="楷体" pitchFamily="49" charset="-122"/>
                <a:ea typeface="楷体" pitchFamily="49" charset="-122"/>
              </a:rPr>
              <a:t>人的工资共</a:t>
            </a:r>
            <a:r>
              <a:rPr lang="en-US" altLang="zh-CN" sz="2800" dirty="0">
                <a:latin typeface="楷体" pitchFamily="49" charset="-122"/>
                <a:ea typeface="楷体" pitchFamily="49" charset="-122"/>
              </a:rPr>
              <a:t>6</a:t>
            </a:r>
            <a:r>
              <a:rPr lang="zh-CN" altLang="zh-CN" sz="2800" dirty="0">
                <a:latin typeface="楷体" pitchFamily="49" charset="-122"/>
                <a:ea typeface="楷体" pitchFamily="49" charset="-122"/>
              </a:rPr>
              <a:t>万元均属于福利费。</a:t>
            </a:r>
          </a:p>
          <a:p>
            <a:pPr marL="319088" indent="-319088" eaLnBrk="1" hangingPunct="1">
              <a:defRPr/>
            </a:pPr>
            <a:endParaRPr lang="en-US" b="1" dirty="0">
              <a:latin typeface="楷体_GB2312" pitchFamily="49" charset="-122"/>
              <a:ea typeface="楷体_GB2312" pitchFamily="49" charset="-122"/>
            </a:endParaRPr>
          </a:p>
        </p:txBody>
      </p:sp>
    </p:spTree>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灯片编号占位符 5">
            <a:extLst>
              <a:ext uri="{FF2B5EF4-FFF2-40B4-BE49-F238E27FC236}">
                <a16:creationId xmlns:a16="http://schemas.microsoft.com/office/drawing/2014/main" id="{4CCD6385-5FB3-44BE-878E-6B6BAD286584}"/>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A7BFB4F8-BCDF-41BA-BEB4-C70565468C17}" type="slidenum">
              <a:rPr lang="zh-CN" altLang="en-US" sz="1200" b="1">
                <a:solidFill>
                  <a:srgbClr val="FFFFFF"/>
                </a:solidFill>
                <a:ea typeface="宋体" panose="02010600030101010101" pitchFamily="2" charset="-122"/>
              </a:rPr>
              <a:pPr algn="ctr" eaLnBrk="1" hangingPunct="1">
                <a:lnSpc>
                  <a:spcPct val="80000"/>
                </a:lnSpc>
              </a:pPr>
              <a:t>88</a:t>
            </a:fld>
            <a:endParaRPr lang="en-US" altLang="zh-CN" sz="1200" b="1">
              <a:solidFill>
                <a:srgbClr val="FFFFFF"/>
              </a:solidFill>
              <a:ea typeface="宋体" panose="02010600030101010101" pitchFamily="2" charset="-122"/>
            </a:endParaRPr>
          </a:p>
        </p:txBody>
      </p:sp>
      <p:sp>
        <p:nvSpPr>
          <p:cNvPr id="91139" name="内容占位符 2">
            <a:extLst>
              <a:ext uri="{FF2B5EF4-FFF2-40B4-BE49-F238E27FC236}">
                <a16:creationId xmlns:a16="http://schemas.microsoft.com/office/drawing/2014/main" id="{8E546BFD-7F4E-4B74-AB74-82EB03B64420}"/>
              </a:ext>
            </a:extLst>
          </p:cNvPr>
          <p:cNvSpPr>
            <a:spLocks noGrp="1"/>
          </p:cNvSpPr>
          <p:nvPr>
            <p:ph sz="quarter" idx="4294967295"/>
          </p:nvPr>
        </p:nvSpPr>
        <p:spPr>
          <a:xfrm>
            <a:off x="457200" y="404813"/>
            <a:ext cx="5554663" cy="6192837"/>
          </a:xfrm>
        </p:spPr>
        <p:txBody>
          <a:bodyPr/>
          <a:lstStyle/>
          <a:p>
            <a:pPr marL="319088" indent="-319088" eaLnBrk="1" hangingPunct="1"/>
            <a:r>
              <a:rPr lang="zh-CN" altLang="en-US" sz="2800" b="1">
                <a:ea typeface="楷体_GB2312" pitchFamily="1" charset="-122"/>
              </a:rPr>
              <a:t>②</a:t>
            </a:r>
            <a:r>
              <a:rPr lang="zh-CN" altLang="en-US" sz="2800" b="1">
                <a:latin typeface="楷体" panose="02010609060101010101" pitchFamily="49" charset="-122"/>
                <a:ea typeface="楷体" panose="02010609060101010101" pitchFamily="49" charset="-122"/>
              </a:rPr>
              <a:t>为职工卫生保健、生活、住房、交通等所发放的</a:t>
            </a:r>
            <a:r>
              <a:rPr lang="zh-CN" altLang="en-US" sz="2800" b="1">
                <a:solidFill>
                  <a:srgbClr val="FF0000"/>
                </a:solidFill>
                <a:latin typeface="楷体" panose="02010609060101010101" pitchFamily="49" charset="-122"/>
                <a:ea typeface="楷体" panose="02010609060101010101" pitchFamily="49" charset="-122"/>
              </a:rPr>
              <a:t>各项补贴和非货币性福利</a:t>
            </a:r>
            <a:r>
              <a:rPr lang="zh-CN" altLang="en-US" sz="2800" b="1">
                <a:latin typeface="楷体" panose="02010609060101010101" pitchFamily="49" charset="-122"/>
                <a:ea typeface="楷体" panose="02010609060101010101" pitchFamily="49" charset="-122"/>
              </a:rPr>
              <a:t>，包括企业向职工发放的因公外地就医费用、未实行医疗统筹企业职工医疗费用、职工供养直系亲属医疗补贴、供暖费补贴、职工防暑降温费、职工困难补贴、救济费、职工食堂经费补贴、职工交通补贴等。</a:t>
            </a:r>
            <a:endParaRPr lang="en-US" altLang="zh-CN" sz="2800" b="1">
              <a:latin typeface="楷体" panose="02010609060101010101" pitchFamily="49" charset="-122"/>
              <a:ea typeface="楷体" panose="02010609060101010101" pitchFamily="49" charset="-122"/>
            </a:endParaRPr>
          </a:p>
          <a:p>
            <a:pPr marL="319088" indent="-319088" eaLnBrk="1" hangingPunct="1"/>
            <a:r>
              <a:rPr lang="zh-CN" altLang="en-US" sz="2800" b="1">
                <a:latin typeface="楷体" panose="02010609060101010101" pitchFamily="49" charset="-122"/>
                <a:ea typeface="楷体" panose="02010609060101010101" pitchFamily="49" charset="-122"/>
              </a:rPr>
              <a:t>③按照其他规定发生的</a:t>
            </a:r>
            <a:r>
              <a:rPr lang="zh-CN" altLang="en-US" sz="2800" b="1">
                <a:solidFill>
                  <a:srgbClr val="FF0000"/>
                </a:solidFill>
                <a:latin typeface="楷体" panose="02010609060101010101" pitchFamily="49" charset="-122"/>
                <a:ea typeface="楷体" panose="02010609060101010101" pitchFamily="49" charset="-122"/>
              </a:rPr>
              <a:t>其他职工福利费</a:t>
            </a:r>
            <a:r>
              <a:rPr lang="zh-CN" altLang="en-US" sz="2800" b="1">
                <a:latin typeface="楷体" panose="02010609060101010101" pitchFamily="49" charset="-122"/>
                <a:ea typeface="楷体" panose="02010609060101010101" pitchFamily="49" charset="-122"/>
              </a:rPr>
              <a:t>，包括丧葬补助费、抚恤费、安家费、探亲假路费等。</a:t>
            </a:r>
            <a:endParaRPr lang="en-US" altLang="zh-CN" sz="2800" b="1">
              <a:latin typeface="楷体" panose="02010609060101010101" pitchFamily="49" charset="-122"/>
              <a:ea typeface="楷体" panose="02010609060101010101" pitchFamily="49" charset="-122"/>
            </a:endParaRPr>
          </a:p>
          <a:p>
            <a:pPr marL="319088" indent="-319088" eaLnBrk="1" hangingPunct="1"/>
            <a:r>
              <a:rPr lang="en-US" altLang="zh-CN" sz="2800" b="1">
                <a:latin typeface="楷体" panose="02010609060101010101" pitchFamily="49" charset="-122"/>
                <a:ea typeface="楷体" panose="02010609060101010101" pitchFamily="49" charset="-122"/>
              </a:rPr>
              <a:t>④</a:t>
            </a:r>
            <a:r>
              <a:rPr lang="zh-CN" altLang="zh-CN" sz="2800" b="1">
                <a:latin typeface="楷体" panose="02010609060101010101" pitchFamily="49" charset="-122"/>
                <a:ea typeface="楷体" panose="02010609060101010101" pitchFamily="49" charset="-122"/>
              </a:rPr>
              <a:t>职工困难补助</a:t>
            </a:r>
            <a:br>
              <a:rPr lang="en-US" altLang="zh-CN" sz="2800" b="1">
                <a:latin typeface="楷体" panose="02010609060101010101" pitchFamily="49" charset="-122"/>
                <a:ea typeface="楷体" panose="02010609060101010101" pitchFamily="49" charset="-122"/>
              </a:rPr>
            </a:br>
            <a:r>
              <a:rPr lang="en-US" altLang="zh-CN" sz="2800" b="1">
                <a:latin typeface="楷体" panose="02010609060101010101" pitchFamily="49" charset="-122"/>
                <a:ea typeface="楷体" panose="02010609060101010101" pitchFamily="49" charset="-122"/>
              </a:rPr>
              <a:t>⑤</a:t>
            </a:r>
            <a:r>
              <a:rPr lang="zh-CN" altLang="zh-CN" sz="2800" b="1">
                <a:latin typeface="楷体" panose="02010609060101010101" pitchFamily="49" charset="-122"/>
                <a:ea typeface="楷体" panose="02010609060101010101" pitchFamily="49" charset="-122"/>
              </a:rPr>
              <a:t>离退休人员统筹外费用</a:t>
            </a:r>
            <a:br>
              <a:rPr lang="en-US" altLang="zh-CN" sz="2800"/>
            </a:br>
            <a:endParaRPr lang="en-US" altLang="en-US" sz="2800" b="1">
              <a:ea typeface="楷体_GB2312" pitchFamily="1" charset="-122"/>
            </a:endParaRPr>
          </a:p>
          <a:p>
            <a:pPr marL="319088" indent="-319088" eaLnBrk="1" hangingPunct="1"/>
            <a:endParaRPr lang="zh-CN" altLang="en-US" sz="2800">
              <a:ea typeface="楷体_GB2312" pitchFamily="1" charset="-122"/>
            </a:endParaRPr>
          </a:p>
        </p:txBody>
      </p:sp>
      <p:pic>
        <p:nvPicPr>
          <p:cNvPr id="91140" name="Picture 5" descr="http://p0.so.qhimg.com/bdr/_240_/t010aa8962d0b5735ca.jpg">
            <a:extLst>
              <a:ext uri="{FF2B5EF4-FFF2-40B4-BE49-F238E27FC236}">
                <a16:creationId xmlns:a16="http://schemas.microsoft.com/office/drawing/2014/main" id="{1F27C8C2-C7A4-404A-B6D6-841E58DB4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908050"/>
            <a:ext cx="24003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7" descr="http://p4.so.qhimg.com/bdr/_240_/t01dcb4b261d1a01d39.jpg">
            <a:extLst>
              <a:ext uri="{FF2B5EF4-FFF2-40B4-BE49-F238E27FC236}">
                <a16:creationId xmlns:a16="http://schemas.microsoft.com/office/drawing/2014/main" id="{5AE6003A-AF75-46CB-AC9E-CBE154BD3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005263"/>
            <a:ext cx="24955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标题 1">
            <a:extLst>
              <a:ext uri="{FF2B5EF4-FFF2-40B4-BE49-F238E27FC236}">
                <a16:creationId xmlns:a16="http://schemas.microsoft.com/office/drawing/2014/main" id="{F3A9B878-F90A-4367-B55D-176F0EAB8654}"/>
              </a:ext>
            </a:extLst>
          </p:cNvPr>
          <p:cNvSpPr>
            <a:spLocks noGrp="1"/>
          </p:cNvSpPr>
          <p:nvPr>
            <p:ph type="title"/>
          </p:nvPr>
        </p:nvSpPr>
        <p:spPr/>
        <p:txBody>
          <a:bodyPr/>
          <a:lstStyle/>
          <a:p>
            <a:r>
              <a:rPr lang="zh-CN" altLang="en-US"/>
              <a:t>练习</a:t>
            </a:r>
          </a:p>
        </p:txBody>
      </p:sp>
      <p:sp>
        <p:nvSpPr>
          <p:cNvPr id="92163" name="内容占位符 2">
            <a:extLst>
              <a:ext uri="{FF2B5EF4-FFF2-40B4-BE49-F238E27FC236}">
                <a16:creationId xmlns:a16="http://schemas.microsoft.com/office/drawing/2014/main" id="{3C8188E2-F25B-43DB-8959-E79ED332A8BD}"/>
              </a:ext>
            </a:extLst>
          </p:cNvPr>
          <p:cNvSpPr>
            <a:spLocks noGrp="1"/>
          </p:cNvSpPr>
          <p:nvPr>
            <p:ph idx="1"/>
          </p:nvPr>
        </p:nvSpPr>
        <p:spPr/>
        <p:txBody>
          <a:bodyPr/>
          <a:lstStyle/>
          <a:p>
            <a:r>
              <a:rPr lang="zh-CN" altLang="zh-CN"/>
              <a:t>（多选题</a:t>
            </a:r>
            <a:r>
              <a:rPr lang="en-US" altLang="zh-CN"/>
              <a:t>.2015</a:t>
            </a:r>
            <a:r>
              <a:rPr lang="zh-CN" altLang="zh-CN"/>
              <a:t>）下列各项属于企业所得税法规定的职工福利费支出的有（　）。</a:t>
            </a:r>
            <a:br>
              <a:rPr lang="en-US" altLang="zh-CN"/>
            </a:br>
            <a:r>
              <a:rPr lang="zh-CN" altLang="zh-CN"/>
              <a:t>　　</a:t>
            </a:r>
            <a:r>
              <a:rPr lang="en-US" altLang="zh-CN"/>
              <a:t>A.</a:t>
            </a:r>
            <a:r>
              <a:rPr lang="zh-CN" altLang="zh-CN"/>
              <a:t>集体福利部</a:t>
            </a:r>
            <a:r>
              <a:rPr lang="zh-CN" altLang="en-US"/>
              <a:t>门工作</a:t>
            </a:r>
            <a:r>
              <a:rPr lang="zh-CN" altLang="zh-CN"/>
              <a:t>人员的住房公积金</a:t>
            </a:r>
            <a:br>
              <a:rPr lang="en-US" altLang="zh-CN"/>
            </a:br>
            <a:r>
              <a:rPr lang="zh-CN" altLang="zh-CN"/>
              <a:t>　　</a:t>
            </a:r>
            <a:r>
              <a:rPr lang="en-US" altLang="zh-CN"/>
              <a:t>B.</a:t>
            </a:r>
            <a:r>
              <a:rPr lang="zh-CN" altLang="zh-CN"/>
              <a:t>职工因公外地就医费用</a:t>
            </a:r>
            <a:br>
              <a:rPr lang="en-US" altLang="zh-CN"/>
            </a:br>
            <a:r>
              <a:rPr lang="zh-CN" altLang="zh-CN"/>
              <a:t>　　</a:t>
            </a:r>
            <a:r>
              <a:rPr lang="en-US" altLang="zh-CN"/>
              <a:t>C.</a:t>
            </a:r>
            <a:r>
              <a:rPr lang="zh-CN" altLang="zh-CN"/>
              <a:t>自办职工食堂经费补贴</a:t>
            </a:r>
            <a:br>
              <a:rPr lang="en-US" altLang="zh-CN"/>
            </a:br>
            <a:r>
              <a:rPr lang="zh-CN" altLang="zh-CN"/>
              <a:t>　　</a:t>
            </a:r>
            <a:r>
              <a:rPr lang="en-US" altLang="zh-CN"/>
              <a:t>D.</a:t>
            </a:r>
            <a:r>
              <a:rPr lang="zh-CN" altLang="zh-CN"/>
              <a:t>离退休人员工资</a:t>
            </a:r>
            <a:br>
              <a:rPr lang="en-US" altLang="zh-CN"/>
            </a:br>
            <a:r>
              <a:rPr lang="zh-CN" altLang="zh-CN"/>
              <a:t>　　</a:t>
            </a:r>
            <a:r>
              <a:rPr lang="en-US" altLang="zh-CN"/>
              <a:t>E.</a:t>
            </a:r>
            <a:r>
              <a:rPr lang="zh-CN" altLang="zh-CN"/>
              <a:t>职工疗养费用</a:t>
            </a:r>
            <a:endParaRPr lang="en-US" altLang="zh-CN"/>
          </a:p>
          <a:p>
            <a:r>
              <a:rPr lang="en-US" altLang="zh-CN" sz="2400"/>
              <a:t>『</a:t>
            </a:r>
            <a:r>
              <a:rPr lang="zh-CN" altLang="en-US" sz="2400"/>
              <a:t>正确答案</a:t>
            </a:r>
            <a:r>
              <a:rPr lang="en-US" altLang="zh-CN" sz="2400"/>
              <a:t>』ABCE</a:t>
            </a:r>
          </a:p>
          <a:p>
            <a:r>
              <a:rPr lang="en-US" altLang="zh-CN" sz="2400"/>
              <a:t>『</a:t>
            </a:r>
            <a:r>
              <a:rPr lang="zh-CN" altLang="en-US" sz="2400"/>
              <a:t>答案解析</a:t>
            </a:r>
            <a:r>
              <a:rPr lang="en-US" altLang="zh-CN" sz="2400"/>
              <a:t>』</a:t>
            </a:r>
            <a:r>
              <a:rPr lang="zh-CN" altLang="en-US" sz="2400"/>
              <a:t>选项</a:t>
            </a:r>
            <a:r>
              <a:rPr lang="en-US" altLang="zh-CN" sz="2400"/>
              <a:t>D</a:t>
            </a:r>
            <a:r>
              <a:rPr lang="zh-CN" altLang="en-US" sz="2400"/>
              <a:t>，离退休人员工资与企业取得的收入无关，不得列入福利费支出在企业所得税前扣除。</a:t>
            </a:r>
          </a:p>
          <a:p>
            <a:endParaRPr lang="zh-CN" altLang="en-US"/>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C8A7B67-D26A-42B0-B29F-20E228C6CE0C}"/>
              </a:ext>
            </a:extLst>
          </p:cNvPr>
          <p:cNvSpPr>
            <a:spLocks noGrp="1"/>
          </p:cNvSpPr>
          <p:nvPr>
            <p:ph idx="1"/>
          </p:nvPr>
        </p:nvSpPr>
        <p:spPr>
          <a:xfrm>
            <a:off x="457200" y="692150"/>
            <a:ext cx="8229600" cy="5594350"/>
          </a:xfrm>
        </p:spPr>
        <p:txBody>
          <a:bodyPr/>
          <a:lstStyle/>
          <a:p>
            <a:pPr>
              <a:defRPr/>
            </a:pPr>
            <a:r>
              <a:rPr lang="en-US" altLang="zh-CN" dirty="0"/>
              <a:t>1.</a:t>
            </a:r>
            <a:r>
              <a:rPr lang="zh-CN" altLang="en-US" dirty="0"/>
              <a:t>销售货物收入。</a:t>
            </a:r>
            <a:r>
              <a:rPr lang="zh-CN" altLang="en-US" sz="2800" dirty="0">
                <a:latin typeface="楷体" pitchFamily="49" charset="-122"/>
                <a:ea typeface="楷体" pitchFamily="49" charset="-122"/>
              </a:rPr>
              <a:t>销售商品、产品、原材料、包装物、低值易耗品以及其他存货的收入。</a:t>
            </a:r>
            <a:endParaRPr lang="en-US" altLang="zh-CN" dirty="0"/>
          </a:p>
          <a:p>
            <a:pPr>
              <a:defRPr/>
            </a:pPr>
            <a:r>
              <a:rPr lang="zh-CN" altLang="en-US" dirty="0"/>
              <a:t>　</a:t>
            </a:r>
            <a:r>
              <a:rPr lang="zh-CN" altLang="en-US" sz="2800" dirty="0"/>
              <a:t>①流转税：增值税、消费税</a:t>
            </a:r>
          </a:p>
          <a:p>
            <a:pPr>
              <a:defRPr/>
            </a:pPr>
            <a:r>
              <a:rPr lang="zh-CN" altLang="en-US" sz="2800" dirty="0"/>
              <a:t>　②会计：营业收入</a:t>
            </a:r>
          </a:p>
          <a:p>
            <a:pPr>
              <a:defRPr/>
            </a:pPr>
            <a:r>
              <a:rPr lang="en-US" altLang="zh-CN" dirty="0"/>
              <a:t>2.</a:t>
            </a:r>
            <a:r>
              <a:rPr lang="zh-CN" altLang="zh-CN" b="1" u="dbl" dirty="0"/>
              <a:t>劳务收入</a:t>
            </a:r>
            <a:r>
              <a:rPr lang="zh-CN" altLang="zh-CN" dirty="0"/>
              <a:t>。</a:t>
            </a:r>
            <a:r>
              <a:rPr lang="zh-CN" altLang="zh-CN" sz="2800" dirty="0">
                <a:latin typeface="楷体" pitchFamily="49" charset="-122"/>
                <a:ea typeface="楷体" pitchFamily="49" charset="-122"/>
              </a:rPr>
              <a:t>企业从事建筑安装、修理修配、交通运输、仓储租赁、金融保险、邮电通信、咨询经纪、文化体育、科学研究、技术服务、教育培训、餐饮住宿、中介代理、卫生保健、社区服务、旅游、娱乐、加工以及其他劳务服务活动取得的收入。</a:t>
            </a:r>
            <a:br>
              <a:rPr lang="en-US" altLang="zh-CN" dirty="0"/>
            </a:br>
            <a:r>
              <a:rPr lang="zh-CN" altLang="zh-CN" dirty="0"/>
              <a:t>　</a:t>
            </a:r>
            <a:r>
              <a:rPr lang="zh-CN" altLang="zh-CN" sz="2800" dirty="0"/>
              <a:t>①流转税：增值税</a:t>
            </a:r>
            <a:br>
              <a:rPr lang="en-US" altLang="zh-CN" sz="2800" dirty="0"/>
            </a:br>
            <a:r>
              <a:rPr lang="zh-CN" altLang="zh-CN" sz="2800" dirty="0"/>
              <a:t>　②会计：营业收入</a:t>
            </a:r>
          </a:p>
          <a:p>
            <a:pPr>
              <a:defRPr/>
            </a:pPr>
            <a:endParaRPr lang="zh-CN" altLang="en-US" dirty="0"/>
          </a:p>
        </p:txBody>
      </p:sp>
    </p:spTree>
  </p:cSld>
  <p:clrMapOvr>
    <a:masterClrMapping/>
  </p:clrMapOvr>
  <p:transition>
    <p:rand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灯片编号占位符 5">
            <a:extLst>
              <a:ext uri="{FF2B5EF4-FFF2-40B4-BE49-F238E27FC236}">
                <a16:creationId xmlns:a16="http://schemas.microsoft.com/office/drawing/2014/main" id="{1816ECAA-D697-475D-B283-EA6D18DF0609}"/>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58239B00-7EFF-4A3C-A651-65C84D26DF56}" type="slidenum">
              <a:rPr lang="zh-CN" altLang="en-US" sz="1200" b="1">
                <a:solidFill>
                  <a:srgbClr val="FFFFFF"/>
                </a:solidFill>
                <a:ea typeface="宋体" panose="02010600030101010101" pitchFamily="2" charset="-122"/>
              </a:rPr>
              <a:pPr algn="ctr" eaLnBrk="1" hangingPunct="1">
                <a:lnSpc>
                  <a:spcPct val="80000"/>
                </a:lnSpc>
              </a:pPr>
              <a:t>90</a:t>
            </a:fld>
            <a:endParaRPr lang="en-US" altLang="zh-CN" sz="1200" b="1">
              <a:solidFill>
                <a:srgbClr val="FFFFFF"/>
              </a:solidFill>
              <a:ea typeface="宋体" panose="02010600030101010101" pitchFamily="2" charset="-122"/>
            </a:endParaRPr>
          </a:p>
        </p:txBody>
      </p:sp>
      <p:sp>
        <p:nvSpPr>
          <p:cNvPr id="95238" name="内容占位符 2">
            <a:extLst>
              <a:ext uri="{FF2B5EF4-FFF2-40B4-BE49-F238E27FC236}">
                <a16:creationId xmlns:a16="http://schemas.microsoft.com/office/drawing/2014/main" id="{B6C49037-2A39-489B-8E08-49ACF797D6F1}"/>
              </a:ext>
            </a:extLst>
          </p:cNvPr>
          <p:cNvSpPr>
            <a:spLocks noGrp="1"/>
          </p:cNvSpPr>
          <p:nvPr>
            <p:ph sz="quarter" idx="4294967295"/>
          </p:nvPr>
        </p:nvSpPr>
        <p:spPr>
          <a:xfrm>
            <a:off x="457200" y="476250"/>
            <a:ext cx="5483225" cy="5778500"/>
          </a:xfrm>
        </p:spPr>
        <p:txBody>
          <a:bodyPr/>
          <a:lstStyle/>
          <a:p>
            <a:pPr marL="319088" indent="-319088" eaLnBrk="1" hangingPunct="1">
              <a:defRPr/>
            </a:pPr>
            <a:r>
              <a:rPr lang="zh-CN" altLang="en-US" sz="3400" b="1" dirty="0">
                <a:effectLst>
                  <a:outerShdw blurRad="38100" dist="38100" dir="2700000" algn="tl">
                    <a:srgbClr val="000000">
                      <a:alpha val="43137"/>
                    </a:srgbClr>
                  </a:outerShdw>
                </a:effectLst>
                <a:latin typeface="楷体" pitchFamily="49" charset="-122"/>
                <a:ea typeface="楷体" pitchFamily="49" charset="-122"/>
              </a:rPr>
              <a:t>企业发生的职工福利费，应该</a:t>
            </a:r>
            <a:r>
              <a:rPr lang="zh-CN" altLang="en-US" sz="3400" b="1" dirty="0">
                <a:solidFill>
                  <a:srgbClr val="FF0000"/>
                </a:solidFill>
                <a:effectLst>
                  <a:outerShdw blurRad="38100" dist="38100" dir="2700000" algn="tl">
                    <a:srgbClr val="000000">
                      <a:alpha val="43137"/>
                    </a:srgbClr>
                  </a:outerShdw>
                </a:effectLst>
                <a:latin typeface="楷体" pitchFamily="49" charset="-122"/>
                <a:ea typeface="楷体" pitchFamily="49" charset="-122"/>
              </a:rPr>
              <a:t>单独</a:t>
            </a:r>
            <a:r>
              <a:rPr lang="zh-CN" altLang="en-US" sz="3400" b="1" dirty="0">
                <a:effectLst>
                  <a:outerShdw blurRad="38100" dist="38100" dir="2700000" algn="tl">
                    <a:srgbClr val="000000">
                      <a:alpha val="43137"/>
                    </a:srgbClr>
                  </a:outerShdw>
                </a:effectLst>
                <a:latin typeface="楷体" pitchFamily="49" charset="-122"/>
                <a:ea typeface="楷体" pitchFamily="49" charset="-122"/>
              </a:rPr>
              <a:t>设置</a:t>
            </a:r>
            <a:r>
              <a:rPr lang="zh-CN" altLang="en-US" sz="3400" b="1" dirty="0">
                <a:solidFill>
                  <a:srgbClr val="FF0000"/>
                </a:solidFill>
                <a:effectLst>
                  <a:outerShdw blurRad="38100" dist="38100" dir="2700000" algn="tl">
                    <a:srgbClr val="000000">
                      <a:alpha val="43137"/>
                    </a:srgbClr>
                  </a:outerShdw>
                </a:effectLst>
                <a:latin typeface="楷体" pitchFamily="49" charset="-122"/>
                <a:ea typeface="楷体" pitchFamily="49" charset="-122"/>
              </a:rPr>
              <a:t>账册</a:t>
            </a:r>
            <a:r>
              <a:rPr lang="zh-CN" altLang="en-US" sz="3400" b="1" dirty="0">
                <a:effectLst>
                  <a:outerShdw blurRad="38100" dist="38100" dir="2700000" algn="tl">
                    <a:srgbClr val="000000">
                      <a:alpha val="43137"/>
                    </a:srgbClr>
                  </a:outerShdw>
                </a:effectLst>
                <a:latin typeface="楷体" pitchFamily="49" charset="-122"/>
                <a:ea typeface="楷体" pitchFamily="49" charset="-122"/>
              </a:rPr>
              <a:t>，进行准确核算。</a:t>
            </a:r>
            <a:endParaRPr lang="en-US" altLang="zh-CN" sz="3400" b="1" dirty="0">
              <a:effectLst>
                <a:outerShdw blurRad="38100" dist="38100" dir="2700000" algn="tl">
                  <a:srgbClr val="000000">
                    <a:alpha val="43137"/>
                  </a:srgbClr>
                </a:outerShdw>
              </a:effectLst>
              <a:latin typeface="楷体" pitchFamily="49" charset="-122"/>
              <a:ea typeface="楷体" pitchFamily="49" charset="-122"/>
            </a:endParaRPr>
          </a:p>
          <a:p>
            <a:pPr marL="319088" indent="-319088" eaLnBrk="1" hangingPunct="1">
              <a:defRPr/>
            </a:pPr>
            <a:r>
              <a:rPr lang="zh-CN" altLang="en-US" sz="3400" b="1" dirty="0">
                <a:effectLst>
                  <a:outerShdw blurRad="38100" dist="38100" dir="2700000" algn="tl">
                    <a:srgbClr val="000000">
                      <a:alpha val="43137"/>
                    </a:srgbClr>
                  </a:outerShdw>
                </a:effectLst>
                <a:latin typeface="楷体" pitchFamily="49" charset="-122"/>
                <a:ea typeface="楷体" pitchFamily="49" charset="-122"/>
              </a:rPr>
              <a:t>没有单独设置账册准确核算的，税务机关应</a:t>
            </a:r>
            <a:r>
              <a:rPr lang="zh-CN" altLang="en-US" sz="3400" b="1" dirty="0">
                <a:solidFill>
                  <a:srgbClr val="FF0000"/>
                </a:solidFill>
                <a:effectLst>
                  <a:outerShdw blurRad="38100" dist="38100" dir="2700000" algn="tl">
                    <a:srgbClr val="000000">
                      <a:alpha val="43137"/>
                    </a:srgbClr>
                  </a:outerShdw>
                </a:effectLst>
                <a:latin typeface="楷体" pitchFamily="49" charset="-122"/>
                <a:ea typeface="楷体" pitchFamily="49" charset="-122"/>
              </a:rPr>
              <a:t>责令</a:t>
            </a:r>
            <a:r>
              <a:rPr lang="zh-CN" altLang="en-US" sz="3400" b="1" dirty="0">
                <a:effectLst>
                  <a:outerShdw blurRad="38100" dist="38100" dir="2700000" algn="tl">
                    <a:srgbClr val="000000">
                      <a:alpha val="43137"/>
                    </a:srgbClr>
                  </a:outerShdw>
                </a:effectLst>
                <a:latin typeface="楷体" pitchFamily="49" charset="-122"/>
                <a:ea typeface="楷体" pitchFamily="49" charset="-122"/>
              </a:rPr>
              <a:t>企业在规定的期限内进行改正。</a:t>
            </a:r>
            <a:endParaRPr lang="en-US" altLang="zh-CN" sz="3400" b="1" dirty="0">
              <a:effectLst>
                <a:outerShdw blurRad="38100" dist="38100" dir="2700000" algn="tl">
                  <a:srgbClr val="000000">
                    <a:alpha val="43137"/>
                  </a:srgbClr>
                </a:outerShdw>
              </a:effectLst>
              <a:latin typeface="楷体" pitchFamily="49" charset="-122"/>
              <a:ea typeface="楷体" pitchFamily="49" charset="-122"/>
            </a:endParaRPr>
          </a:p>
          <a:p>
            <a:pPr marL="319088" indent="-319088" eaLnBrk="1" hangingPunct="1">
              <a:defRPr/>
            </a:pPr>
            <a:r>
              <a:rPr lang="zh-CN" altLang="en-US" sz="3400" b="1" dirty="0">
                <a:effectLst>
                  <a:outerShdw blurRad="38100" dist="38100" dir="2700000" algn="tl">
                    <a:srgbClr val="000000">
                      <a:alpha val="43137"/>
                    </a:srgbClr>
                  </a:outerShdw>
                </a:effectLst>
                <a:latin typeface="楷体" pitchFamily="49" charset="-122"/>
                <a:ea typeface="楷体" pitchFamily="49" charset="-122"/>
              </a:rPr>
              <a:t>逾期仍未改正的，税务机关可对企业发生的职工福利费进行合理的</a:t>
            </a:r>
            <a:r>
              <a:rPr lang="zh-CN" altLang="en-US" sz="3400" b="1" dirty="0">
                <a:solidFill>
                  <a:srgbClr val="FF0000"/>
                </a:solidFill>
                <a:effectLst>
                  <a:outerShdw blurRad="38100" dist="38100" dir="2700000" algn="tl">
                    <a:srgbClr val="000000">
                      <a:alpha val="43137"/>
                    </a:srgbClr>
                  </a:outerShdw>
                </a:effectLst>
                <a:latin typeface="楷体" pitchFamily="49" charset="-122"/>
                <a:ea typeface="楷体" pitchFamily="49" charset="-122"/>
              </a:rPr>
              <a:t>核定</a:t>
            </a:r>
            <a:r>
              <a:rPr lang="zh-CN" altLang="en-US" sz="3400" b="1" dirty="0">
                <a:effectLst>
                  <a:outerShdw blurRad="38100" dist="38100" dir="2700000" algn="tl">
                    <a:srgbClr val="000000">
                      <a:alpha val="43137"/>
                    </a:srgbClr>
                  </a:outerShdw>
                </a:effectLst>
                <a:latin typeface="楷体" pitchFamily="49" charset="-122"/>
                <a:ea typeface="楷体" pitchFamily="49" charset="-122"/>
              </a:rPr>
              <a:t>。</a:t>
            </a:r>
          </a:p>
        </p:txBody>
      </p:sp>
      <p:pic>
        <p:nvPicPr>
          <p:cNvPr id="93188" name="Picture 5" descr="http://p3.so.qhimg.com/bdr/_240_/t0143b1631c20ff5f6d.jpg">
            <a:extLst>
              <a:ext uri="{FF2B5EF4-FFF2-40B4-BE49-F238E27FC236}">
                <a16:creationId xmlns:a16="http://schemas.microsoft.com/office/drawing/2014/main" id="{B98D06A8-48DB-4BBF-896C-9509AC662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2276475"/>
            <a:ext cx="2209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灯片编号占位符 5">
            <a:extLst>
              <a:ext uri="{FF2B5EF4-FFF2-40B4-BE49-F238E27FC236}">
                <a16:creationId xmlns:a16="http://schemas.microsoft.com/office/drawing/2014/main" id="{9F064E6E-C77E-45E7-BB5A-C35CA21A9AD5}"/>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BEC0EC6B-0405-47E2-BB2A-3E2FDA9A66A8}" type="slidenum">
              <a:rPr lang="zh-CN" altLang="en-US" sz="1200" b="1">
                <a:solidFill>
                  <a:srgbClr val="FFFFFF"/>
                </a:solidFill>
                <a:ea typeface="宋体" panose="02010600030101010101" pitchFamily="2" charset="-122"/>
              </a:rPr>
              <a:pPr algn="ctr" eaLnBrk="1" hangingPunct="1">
                <a:lnSpc>
                  <a:spcPct val="80000"/>
                </a:lnSpc>
              </a:pPr>
              <a:t>91</a:t>
            </a:fld>
            <a:endParaRPr lang="en-US" altLang="zh-CN" sz="1200" b="1">
              <a:solidFill>
                <a:srgbClr val="FFFFFF"/>
              </a:solidFill>
              <a:ea typeface="宋体" panose="02010600030101010101" pitchFamily="2" charset="-122"/>
            </a:endParaRPr>
          </a:p>
        </p:txBody>
      </p:sp>
      <p:sp>
        <p:nvSpPr>
          <p:cNvPr id="94211" name="Rectangle 3">
            <a:extLst>
              <a:ext uri="{FF2B5EF4-FFF2-40B4-BE49-F238E27FC236}">
                <a16:creationId xmlns:a16="http://schemas.microsoft.com/office/drawing/2014/main" id="{6CFC6FEA-D6DE-44A7-9928-61B23498960D}"/>
              </a:ext>
            </a:extLst>
          </p:cNvPr>
          <p:cNvSpPr>
            <a:spLocks noGrp="1" noRot="1" noChangeArrowheads="1"/>
          </p:cNvSpPr>
          <p:nvPr>
            <p:ph sz="quarter" idx="4294967295"/>
          </p:nvPr>
        </p:nvSpPr>
        <p:spPr>
          <a:xfrm>
            <a:off x="285750" y="1125538"/>
            <a:ext cx="8643938" cy="4824412"/>
          </a:xfrm>
        </p:spPr>
        <p:txBody>
          <a:bodyPr/>
          <a:lstStyle/>
          <a:p>
            <a:pPr marL="319088" indent="-319088" algn="just" eaLnBrk="1" hangingPunct="1">
              <a:lnSpc>
                <a:spcPct val="90000"/>
              </a:lnSpc>
            </a:pPr>
            <a:r>
              <a:rPr lang="en-US" altLang="zh-CN" sz="3400" b="1">
                <a:latin typeface="楷体_GB2312" pitchFamily="1" charset="-122"/>
                <a:ea typeface="楷体_GB2312" pitchFamily="1" charset="-122"/>
              </a:rPr>
              <a:t>(2)</a:t>
            </a:r>
            <a:r>
              <a:rPr lang="zh-CN" altLang="en-US" sz="3400" b="1">
                <a:latin typeface="楷体_GB2312" pitchFamily="1" charset="-122"/>
                <a:ea typeface="楷体_GB2312" pitchFamily="1" charset="-122"/>
              </a:rPr>
              <a:t>企业拨缴的</a:t>
            </a:r>
            <a:r>
              <a:rPr lang="zh-CN" altLang="en-US" sz="3400" b="1">
                <a:solidFill>
                  <a:srgbClr val="FF0000"/>
                </a:solidFill>
                <a:latin typeface="楷体_GB2312" pitchFamily="1" charset="-122"/>
                <a:ea typeface="楷体_GB2312" pitchFamily="1" charset="-122"/>
              </a:rPr>
              <a:t>工会经费</a:t>
            </a:r>
            <a:r>
              <a:rPr lang="zh-CN" altLang="en-US" sz="3400" b="1">
                <a:latin typeface="楷体_GB2312" pitchFamily="1" charset="-122"/>
                <a:ea typeface="楷体_GB2312" pitchFamily="1" charset="-122"/>
              </a:rPr>
              <a:t>，不超过工资、薪金总额</a:t>
            </a:r>
            <a:r>
              <a:rPr lang="en-US" altLang="zh-CN" sz="3400" b="1">
                <a:solidFill>
                  <a:srgbClr val="FF0000"/>
                </a:solidFill>
                <a:latin typeface="楷体_GB2312" pitchFamily="1" charset="-122"/>
                <a:ea typeface="楷体_GB2312" pitchFamily="1" charset="-122"/>
              </a:rPr>
              <a:t>2﹪</a:t>
            </a:r>
            <a:r>
              <a:rPr lang="zh-CN" altLang="en-US" sz="3400" b="1">
                <a:latin typeface="楷体_GB2312" pitchFamily="1" charset="-122"/>
                <a:ea typeface="楷体_GB2312" pitchFamily="1" charset="-122"/>
              </a:rPr>
              <a:t>的部分准予扣除。</a:t>
            </a:r>
          </a:p>
          <a:p>
            <a:pPr marL="319088" indent="-319088" eaLnBrk="1" hangingPunct="1">
              <a:lnSpc>
                <a:spcPct val="90000"/>
              </a:lnSpc>
            </a:pPr>
            <a:r>
              <a:rPr lang="zh-CN" altLang="en-US" sz="2800" b="1">
                <a:latin typeface="楷体" panose="02010609060101010101" pitchFamily="49" charset="-122"/>
                <a:ea typeface="楷体" panose="02010609060101010101" pitchFamily="49" charset="-122"/>
              </a:rPr>
              <a:t>立法本意：与《工会法》保持一致。</a:t>
            </a:r>
            <a:endParaRPr lang="en-US" altLang="zh-CN" sz="2800" b="1">
              <a:latin typeface="楷体" panose="02010609060101010101" pitchFamily="49" charset="-122"/>
              <a:ea typeface="楷体" panose="02010609060101010101" pitchFamily="49" charset="-122"/>
            </a:endParaRPr>
          </a:p>
          <a:p>
            <a:pPr marL="319088" indent="-319088" eaLnBrk="1" hangingPunct="1">
              <a:lnSpc>
                <a:spcPct val="90000"/>
              </a:lnSpc>
            </a:pPr>
            <a:r>
              <a:rPr lang="zh-CN" altLang="en-US" sz="3400" b="1">
                <a:latin typeface="楷体_GB2312" pitchFamily="1" charset="-122"/>
                <a:ea typeface="楷体_GB2312" pitchFamily="1" charset="-122"/>
              </a:rPr>
              <a:t> </a:t>
            </a:r>
            <a:endParaRPr lang="en-US" altLang="zh-CN" sz="3400" b="1">
              <a:latin typeface="楷体_GB2312" pitchFamily="1" charset="-122"/>
              <a:ea typeface="楷体_GB2312" pitchFamily="1" charset="-122"/>
            </a:endParaRPr>
          </a:p>
          <a:p>
            <a:pPr marL="319088" indent="-319088" eaLnBrk="1" hangingPunct="1">
              <a:lnSpc>
                <a:spcPct val="90000"/>
              </a:lnSpc>
            </a:pPr>
            <a:r>
              <a:rPr lang="en-US" altLang="zh-CN" sz="3400" b="1">
                <a:latin typeface="楷体_GB2312" pitchFamily="1" charset="-122"/>
                <a:ea typeface="楷体_GB2312" pitchFamily="1" charset="-122"/>
              </a:rPr>
              <a:t>(3)</a:t>
            </a:r>
            <a:r>
              <a:rPr lang="zh-CN" altLang="en-US" sz="3400" b="1">
                <a:latin typeface="楷体_GB2312" pitchFamily="1" charset="-122"/>
                <a:ea typeface="楷体_GB2312" pitchFamily="1" charset="-122"/>
              </a:rPr>
              <a:t>除国务院财政、税务主管部门另有规定外，企业发生的</a:t>
            </a:r>
            <a:r>
              <a:rPr lang="zh-CN" altLang="en-US" sz="3400" b="1">
                <a:solidFill>
                  <a:srgbClr val="FF0000"/>
                </a:solidFill>
                <a:latin typeface="楷体_GB2312" pitchFamily="1" charset="-122"/>
                <a:ea typeface="楷体_GB2312" pitchFamily="1" charset="-122"/>
              </a:rPr>
              <a:t>职工教育经费</a:t>
            </a:r>
            <a:r>
              <a:rPr lang="zh-CN" altLang="en-US" sz="3400" b="1">
                <a:latin typeface="楷体_GB2312" pitchFamily="1" charset="-122"/>
                <a:ea typeface="楷体_GB2312" pitchFamily="1" charset="-122"/>
              </a:rPr>
              <a:t>支出，不超过工资、薪金总额</a:t>
            </a:r>
            <a:r>
              <a:rPr lang="en-US" altLang="zh-CN" sz="3400" b="1">
                <a:solidFill>
                  <a:srgbClr val="FF0000"/>
                </a:solidFill>
                <a:latin typeface="楷体_GB2312" pitchFamily="1" charset="-122"/>
                <a:ea typeface="楷体_GB2312" pitchFamily="1" charset="-122"/>
              </a:rPr>
              <a:t>2.5﹪</a:t>
            </a:r>
            <a:r>
              <a:rPr lang="zh-CN" altLang="en-US" sz="3400" b="1">
                <a:latin typeface="楷体_GB2312" pitchFamily="1" charset="-122"/>
                <a:ea typeface="楷体_GB2312" pitchFamily="1" charset="-122"/>
              </a:rPr>
              <a:t>的部分准予扣除，</a:t>
            </a:r>
            <a:r>
              <a:rPr lang="zh-CN" altLang="en-US" sz="3400" b="1">
                <a:solidFill>
                  <a:srgbClr val="FF0000"/>
                </a:solidFill>
                <a:latin typeface="楷体_GB2312" pitchFamily="1" charset="-122"/>
                <a:ea typeface="楷体_GB2312" pitchFamily="1" charset="-122"/>
              </a:rPr>
              <a:t>超过部分</a:t>
            </a:r>
            <a:r>
              <a:rPr lang="zh-CN" altLang="en-US" sz="3400" b="1">
                <a:latin typeface="楷体_GB2312" pitchFamily="1" charset="-122"/>
                <a:ea typeface="楷体_GB2312" pitchFamily="1" charset="-122"/>
              </a:rPr>
              <a:t>准予</a:t>
            </a:r>
            <a:r>
              <a:rPr lang="zh-CN" altLang="en-US" sz="3400" b="1">
                <a:solidFill>
                  <a:srgbClr val="FF0000"/>
                </a:solidFill>
                <a:latin typeface="楷体_GB2312" pitchFamily="1" charset="-122"/>
                <a:ea typeface="楷体_GB2312" pitchFamily="1" charset="-122"/>
              </a:rPr>
              <a:t>结转以后</a:t>
            </a:r>
            <a:r>
              <a:rPr lang="zh-CN" altLang="en-US" sz="3400" b="1">
                <a:latin typeface="楷体_GB2312" pitchFamily="1" charset="-122"/>
                <a:ea typeface="楷体_GB2312" pitchFamily="1" charset="-122"/>
              </a:rPr>
              <a:t>纳税年度扣除。</a:t>
            </a:r>
            <a:endParaRPr lang="en-US" altLang="zh-CN" sz="3400" b="1">
              <a:latin typeface="楷体_GB2312" pitchFamily="1" charset="-122"/>
              <a:ea typeface="楷体_GB2312" pitchFamily="1" charset="-122"/>
            </a:endParaRPr>
          </a:p>
          <a:p>
            <a:pPr marL="319088" indent="-319088" eaLnBrk="1" hangingPunct="1">
              <a:lnSpc>
                <a:spcPct val="90000"/>
              </a:lnSpc>
            </a:pPr>
            <a:r>
              <a:rPr lang="zh-CN" altLang="en-US" sz="3400" b="1">
                <a:latin typeface="楷体_GB2312" pitchFamily="1" charset="-122"/>
                <a:ea typeface="楷体_GB2312" pitchFamily="1" charset="-122"/>
              </a:rPr>
              <a:t>（</a:t>
            </a:r>
            <a:r>
              <a:rPr lang="en-US" altLang="zh-CN" sz="3400" b="1">
                <a:latin typeface="楷体_GB2312" pitchFamily="1" charset="-122"/>
                <a:ea typeface="楷体_GB2312" pitchFamily="1" charset="-122"/>
              </a:rPr>
              <a:t>2018</a:t>
            </a:r>
            <a:r>
              <a:rPr lang="zh-CN" altLang="en-US" sz="3400" b="1">
                <a:latin typeface="楷体_GB2312" pitchFamily="1" charset="-122"/>
                <a:ea typeface="楷体_GB2312" pitchFamily="1" charset="-122"/>
              </a:rPr>
              <a:t>年</a:t>
            </a:r>
            <a:r>
              <a:rPr lang="en-US" altLang="zh-CN" sz="3400" b="1">
                <a:latin typeface="楷体_GB2312" pitchFamily="1" charset="-122"/>
                <a:ea typeface="楷体_GB2312" pitchFamily="1" charset="-122"/>
              </a:rPr>
              <a:t>1</a:t>
            </a:r>
            <a:r>
              <a:rPr lang="zh-CN" altLang="en-US" sz="3400" b="1">
                <a:latin typeface="楷体_GB2312" pitchFamily="1" charset="-122"/>
                <a:ea typeface="楷体_GB2312" pitchFamily="1" charset="-122"/>
              </a:rPr>
              <a:t>月</a:t>
            </a:r>
            <a:r>
              <a:rPr lang="en-US" altLang="zh-CN" sz="3400" b="1">
                <a:latin typeface="楷体_GB2312" pitchFamily="1" charset="-122"/>
                <a:ea typeface="楷体_GB2312" pitchFamily="1" charset="-122"/>
              </a:rPr>
              <a:t>1</a:t>
            </a:r>
            <a:r>
              <a:rPr lang="zh-CN" altLang="en-US" sz="3400" b="1">
                <a:latin typeface="楷体_GB2312" pitchFamily="1" charset="-122"/>
                <a:ea typeface="楷体_GB2312" pitchFamily="1" charset="-122"/>
              </a:rPr>
              <a:t>日起，按</a:t>
            </a:r>
            <a:r>
              <a:rPr lang="en-US" altLang="zh-CN" sz="3400" b="1">
                <a:solidFill>
                  <a:srgbClr val="FF0000"/>
                </a:solidFill>
                <a:latin typeface="楷体_GB2312" pitchFamily="1" charset="-122"/>
                <a:ea typeface="楷体_GB2312" pitchFamily="1" charset="-122"/>
              </a:rPr>
              <a:t>8%</a:t>
            </a:r>
            <a:r>
              <a:rPr lang="zh-CN" altLang="en-US" sz="3400" b="1">
                <a:latin typeface="楷体_GB2312" pitchFamily="1" charset="-122"/>
                <a:ea typeface="楷体_GB2312" pitchFamily="1" charset="-122"/>
              </a:rPr>
              <a:t>扣除）</a:t>
            </a:r>
            <a:endParaRPr lang="en-US" altLang="zh-CN" sz="3400" b="1">
              <a:latin typeface="楷体_GB2312" pitchFamily="1" charset="-122"/>
              <a:ea typeface="楷体_GB2312" pitchFamily="1" charset="-122"/>
            </a:endParaRPr>
          </a:p>
          <a:p>
            <a:pPr marL="319088" indent="-319088" eaLnBrk="1" hangingPunct="1">
              <a:lnSpc>
                <a:spcPct val="90000"/>
              </a:lnSpc>
              <a:buFont typeface="Wingdings 2" panose="05020102010507070707" pitchFamily="18" charset="2"/>
              <a:buNone/>
            </a:pPr>
            <a:br>
              <a:rPr lang="zh-CN" altLang="en-US" sz="3400" b="1">
                <a:ea typeface="宋体" panose="02010600030101010101" pitchFamily="2" charset="-122"/>
              </a:rPr>
            </a:br>
            <a:endParaRPr lang="zh-CN" altLang="en-US" sz="3400" b="1">
              <a:ea typeface="华文仿宋" panose="02010600040101010101" pitchFamily="2" charset="-122"/>
            </a:endParaRPr>
          </a:p>
        </p:txBody>
      </p:sp>
    </p:spTree>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内容占位符 2">
            <a:extLst>
              <a:ext uri="{FF2B5EF4-FFF2-40B4-BE49-F238E27FC236}">
                <a16:creationId xmlns:a16="http://schemas.microsoft.com/office/drawing/2014/main" id="{B0FBCA46-6A64-4E8C-B249-0651946B203F}"/>
              </a:ext>
            </a:extLst>
          </p:cNvPr>
          <p:cNvSpPr>
            <a:spLocks noGrp="1"/>
          </p:cNvSpPr>
          <p:nvPr>
            <p:ph idx="1"/>
          </p:nvPr>
        </p:nvSpPr>
        <p:spPr/>
        <p:txBody>
          <a:bodyPr/>
          <a:lstStyle/>
          <a:p>
            <a:r>
              <a:rPr lang="en-US" altLang="zh-CN" b="1">
                <a:solidFill>
                  <a:srgbClr val="FF0000"/>
                </a:solidFill>
              </a:rPr>
              <a:t>【</a:t>
            </a:r>
            <a:r>
              <a:rPr lang="zh-CN" altLang="en-US" b="1">
                <a:solidFill>
                  <a:srgbClr val="FF0000"/>
                </a:solidFill>
              </a:rPr>
              <a:t>特例</a:t>
            </a:r>
            <a:r>
              <a:rPr lang="en-US" altLang="zh-CN" b="1">
                <a:solidFill>
                  <a:srgbClr val="FF0000"/>
                </a:solidFill>
              </a:rPr>
              <a:t>1</a:t>
            </a:r>
            <a:r>
              <a:rPr lang="en-US" altLang="zh-CN"/>
              <a:t>】</a:t>
            </a:r>
            <a:r>
              <a:rPr lang="zh-CN" altLang="en-US" b="1">
                <a:latin typeface="楷体" panose="02010609060101010101" pitchFamily="49" charset="-122"/>
                <a:ea typeface="楷体" panose="02010609060101010101" pitchFamily="49" charset="-122"/>
              </a:rPr>
              <a:t>自</a:t>
            </a:r>
            <a:r>
              <a:rPr lang="en-US" altLang="zh-CN" b="1">
                <a:latin typeface="楷体" panose="02010609060101010101" pitchFamily="49" charset="-122"/>
                <a:ea typeface="楷体" panose="02010609060101010101" pitchFamily="49" charset="-122"/>
              </a:rPr>
              <a:t>2015</a:t>
            </a:r>
            <a:r>
              <a:rPr lang="zh-CN" altLang="en-US" b="1">
                <a:latin typeface="楷体" panose="02010609060101010101" pitchFamily="49" charset="-122"/>
                <a:ea typeface="楷体" panose="02010609060101010101" pitchFamily="49" charset="-122"/>
              </a:rPr>
              <a:t>年</a:t>
            </a:r>
            <a:r>
              <a:rPr lang="en-US" altLang="zh-CN" b="1">
                <a:latin typeface="楷体" panose="02010609060101010101" pitchFamily="49" charset="-122"/>
                <a:ea typeface="楷体" panose="02010609060101010101" pitchFamily="49" charset="-122"/>
              </a:rPr>
              <a:t>1</a:t>
            </a:r>
            <a:r>
              <a:rPr lang="zh-CN" altLang="en-US" b="1">
                <a:latin typeface="楷体" panose="02010609060101010101" pitchFamily="49" charset="-122"/>
                <a:ea typeface="楷体" panose="02010609060101010101" pitchFamily="49" charset="-122"/>
              </a:rPr>
              <a:t>月</a:t>
            </a:r>
            <a:r>
              <a:rPr lang="en-US" altLang="zh-CN" b="1">
                <a:latin typeface="楷体" panose="02010609060101010101" pitchFamily="49" charset="-122"/>
                <a:ea typeface="楷体" panose="02010609060101010101" pitchFamily="49" charset="-122"/>
              </a:rPr>
              <a:t>1</a:t>
            </a:r>
            <a:r>
              <a:rPr lang="zh-CN" altLang="en-US" b="1">
                <a:latin typeface="楷体" panose="02010609060101010101" pitchFamily="49" charset="-122"/>
                <a:ea typeface="楷体" panose="02010609060101010101" pitchFamily="49" charset="-122"/>
              </a:rPr>
              <a:t>日起，</a:t>
            </a:r>
            <a:r>
              <a:rPr lang="zh-CN" altLang="en-US" b="1">
                <a:solidFill>
                  <a:srgbClr val="FF0000"/>
                </a:solidFill>
                <a:latin typeface="楷体" panose="02010609060101010101" pitchFamily="49" charset="-122"/>
                <a:ea typeface="楷体" panose="02010609060101010101" pitchFamily="49" charset="-122"/>
              </a:rPr>
              <a:t>高新技术</a:t>
            </a:r>
            <a:r>
              <a:rPr lang="zh-CN" altLang="en-US" b="1">
                <a:latin typeface="楷体" panose="02010609060101010101" pitchFamily="49" charset="-122"/>
                <a:ea typeface="楷体" panose="02010609060101010101" pitchFamily="49" charset="-122"/>
              </a:rPr>
              <a:t>企业发生的职工教育经费支出，不超过工资薪金总额</a:t>
            </a:r>
            <a:r>
              <a:rPr lang="en-US" altLang="zh-CN" b="1">
                <a:latin typeface="楷体" panose="02010609060101010101" pitchFamily="49" charset="-122"/>
                <a:ea typeface="楷体" panose="02010609060101010101" pitchFamily="49" charset="-122"/>
              </a:rPr>
              <a:t>8%</a:t>
            </a:r>
            <a:r>
              <a:rPr lang="zh-CN" altLang="en-US" b="1">
                <a:latin typeface="楷体" panose="02010609060101010101" pitchFamily="49" charset="-122"/>
                <a:ea typeface="楷体" panose="02010609060101010101" pitchFamily="49" charset="-122"/>
              </a:rPr>
              <a:t>的部分</a:t>
            </a:r>
            <a:r>
              <a:rPr lang="en-US" altLang="zh-CN" b="1">
                <a:latin typeface="楷体" panose="02010609060101010101" pitchFamily="49" charset="-122"/>
                <a:ea typeface="楷体" panose="02010609060101010101" pitchFamily="49" charset="-122"/>
              </a:rPr>
              <a:t>,</a:t>
            </a:r>
            <a:r>
              <a:rPr lang="zh-CN" altLang="en-US" b="1">
                <a:latin typeface="楷体" panose="02010609060101010101" pitchFamily="49" charset="-122"/>
                <a:ea typeface="楷体" panose="02010609060101010101" pitchFamily="49" charset="-122"/>
              </a:rPr>
              <a:t>准予在计算企业所得税应纳税所得额时扣除</a:t>
            </a:r>
            <a:r>
              <a:rPr lang="en-US" altLang="zh-CN" b="1">
                <a:latin typeface="楷体" panose="02010609060101010101" pitchFamily="49" charset="-122"/>
                <a:ea typeface="楷体" panose="02010609060101010101" pitchFamily="49" charset="-122"/>
              </a:rPr>
              <a:t>;</a:t>
            </a:r>
            <a:r>
              <a:rPr lang="zh-CN" altLang="en-US" b="1">
                <a:solidFill>
                  <a:srgbClr val="FF0000"/>
                </a:solidFill>
                <a:latin typeface="楷体" panose="02010609060101010101" pitchFamily="49" charset="-122"/>
                <a:ea typeface="楷体" panose="02010609060101010101" pitchFamily="49" charset="-122"/>
              </a:rPr>
              <a:t>超过部分，准予在以后纳税年度结转扣除。</a:t>
            </a:r>
            <a:r>
              <a:rPr lang="zh-CN" altLang="en-US" b="1">
                <a:latin typeface="楷体" panose="02010609060101010101" pitchFamily="49" charset="-122"/>
                <a:ea typeface="楷体" panose="02010609060101010101" pitchFamily="49" charset="-122"/>
              </a:rPr>
              <a:t>其中，高新技术企业，是指注册在中国境内、实行査账征收、经认定的高新技术企业。</a:t>
            </a:r>
          </a:p>
        </p:txBody>
      </p:sp>
    </p:spTree>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灯片编号占位符 6">
            <a:extLst>
              <a:ext uri="{FF2B5EF4-FFF2-40B4-BE49-F238E27FC236}">
                <a16:creationId xmlns:a16="http://schemas.microsoft.com/office/drawing/2014/main" id="{6EFAEA6B-C1DB-42A5-8D64-A6F3D58247A4}"/>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9B0C18AE-6E84-45CE-8181-D018E7721003}" type="slidenum">
              <a:rPr lang="zh-CN" altLang="en-US" sz="1200" b="1">
                <a:solidFill>
                  <a:srgbClr val="FFFFFF"/>
                </a:solidFill>
                <a:ea typeface="宋体" panose="02010600030101010101" pitchFamily="2" charset="-122"/>
              </a:rPr>
              <a:pPr algn="ctr" eaLnBrk="1" hangingPunct="1">
                <a:lnSpc>
                  <a:spcPct val="80000"/>
                </a:lnSpc>
              </a:pPr>
              <a:t>93</a:t>
            </a:fld>
            <a:endParaRPr lang="en-US" altLang="zh-CN" sz="1200" b="1">
              <a:solidFill>
                <a:srgbClr val="FFFFFF"/>
              </a:solidFill>
              <a:ea typeface="宋体" panose="02010600030101010101" pitchFamily="2" charset="-122"/>
            </a:endParaRPr>
          </a:p>
        </p:txBody>
      </p:sp>
      <p:sp>
        <p:nvSpPr>
          <p:cNvPr id="97286" name="Rectangle 3">
            <a:extLst>
              <a:ext uri="{FF2B5EF4-FFF2-40B4-BE49-F238E27FC236}">
                <a16:creationId xmlns:a16="http://schemas.microsoft.com/office/drawing/2014/main" id="{76044318-69AF-4042-8AE5-8DBB9FC23853}"/>
              </a:ext>
            </a:extLst>
          </p:cNvPr>
          <p:cNvSpPr>
            <a:spLocks noGrp="1" noRot="1" noChangeArrowheads="1"/>
          </p:cNvSpPr>
          <p:nvPr>
            <p:ph sz="quarter" idx="4294967295"/>
          </p:nvPr>
        </p:nvSpPr>
        <p:spPr>
          <a:xfrm>
            <a:off x="357188" y="620713"/>
            <a:ext cx="8501062" cy="5688012"/>
          </a:xfrm>
        </p:spPr>
        <p:txBody>
          <a:bodyPr/>
          <a:lstStyle/>
          <a:p>
            <a:pPr marL="319088" indent="-319088" eaLnBrk="1" hangingPunct="1">
              <a:lnSpc>
                <a:spcPct val="110000"/>
              </a:lnSpc>
              <a:defRPr/>
            </a:pPr>
            <a:r>
              <a:rPr lang="en-US" altLang="zh-CN"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a:t>
            </a:r>
            <a:r>
              <a:rPr lang="zh-CN" altLang="en-US"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特例</a:t>
            </a:r>
            <a:r>
              <a:rPr lang="en-US" altLang="zh-CN" sz="2800"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2】</a:t>
            </a:r>
          </a:p>
          <a:p>
            <a:pPr marL="319088" indent="-319088" eaLnBrk="1" hangingPunct="1">
              <a:lnSpc>
                <a:spcPct val="110000"/>
              </a:lnSpc>
              <a:defRPr/>
            </a:pPr>
            <a:r>
              <a:rPr lang="zh-CN" altLang="en-US" sz="2800" b="1" dirty="0">
                <a:effectLst>
                  <a:outerShdw blurRad="38100" dist="38100" dir="2700000" algn="tl">
                    <a:srgbClr val="000000">
                      <a:alpha val="43137"/>
                    </a:srgbClr>
                  </a:outerShdw>
                </a:effectLst>
                <a:latin typeface="楷体_GB2312" pitchFamily="49" charset="-122"/>
                <a:ea typeface="楷体_GB2312" pitchFamily="49" charset="-122"/>
              </a:rPr>
              <a:t>软件生产企业</a:t>
            </a:r>
            <a:r>
              <a:rPr lang="zh-CN" altLang="en-US" sz="2800" dirty="0">
                <a:latin typeface="楷体_GB2312" pitchFamily="49" charset="-122"/>
                <a:ea typeface="楷体_GB2312" pitchFamily="49" charset="-122"/>
              </a:rPr>
              <a:t>的</a:t>
            </a:r>
            <a:r>
              <a:rPr lang="zh-CN" altLang="en-US" sz="2800" b="1" dirty="0">
                <a:solidFill>
                  <a:srgbClr val="FF0000"/>
                </a:solidFill>
                <a:latin typeface="楷体_GB2312" pitchFamily="49" charset="-122"/>
                <a:ea typeface="楷体_GB2312" pitchFamily="49" charset="-122"/>
              </a:rPr>
              <a:t>职工培训费用</a:t>
            </a:r>
            <a:r>
              <a:rPr lang="zh-CN" altLang="en-US" sz="2800" dirty="0">
                <a:latin typeface="楷体_GB2312" pitchFamily="49" charset="-122"/>
                <a:ea typeface="楷体_GB2312" pitchFamily="49" charset="-122"/>
              </a:rPr>
              <a:t>，可按</a:t>
            </a:r>
            <a:r>
              <a:rPr lang="zh-CN" altLang="en-US" sz="2800" b="1" dirty="0">
                <a:solidFill>
                  <a:srgbClr val="FF0000"/>
                </a:solidFill>
                <a:latin typeface="楷体_GB2312" pitchFamily="49" charset="-122"/>
                <a:ea typeface="楷体_GB2312" pitchFamily="49" charset="-122"/>
              </a:rPr>
              <a:t>实际发生额</a:t>
            </a:r>
            <a:r>
              <a:rPr lang="zh-CN" altLang="en-US" sz="2800" dirty="0">
                <a:latin typeface="楷体_GB2312" pitchFamily="49" charset="-122"/>
                <a:ea typeface="楷体_GB2312" pitchFamily="49" charset="-122"/>
              </a:rPr>
              <a:t>在计算应纳税所得额时扣除。</a:t>
            </a:r>
            <a:r>
              <a:rPr lang="zh-CN" altLang="en-US" sz="2800" b="1" dirty="0">
                <a:solidFill>
                  <a:srgbClr val="FF0000"/>
                </a:solidFill>
                <a:latin typeface="楷体_GB2312" pitchFamily="49" charset="-122"/>
                <a:ea typeface="楷体_GB2312" pitchFamily="49" charset="-122"/>
              </a:rPr>
              <a:t>集成电路设计</a:t>
            </a:r>
            <a:r>
              <a:rPr lang="zh-CN" altLang="en-US" sz="2800" dirty="0">
                <a:latin typeface="楷体_GB2312" pitchFamily="49" charset="-122"/>
                <a:ea typeface="楷体_GB2312" pitchFamily="49" charset="-122"/>
              </a:rPr>
              <a:t>企业视同软件企业。</a:t>
            </a:r>
            <a:endParaRPr lang="en-US" sz="2800" dirty="0">
              <a:latin typeface="楷体_GB2312" pitchFamily="49" charset="-122"/>
              <a:ea typeface="楷体_GB2312" pitchFamily="49" charset="-122"/>
            </a:endParaRPr>
          </a:p>
          <a:p>
            <a:pPr marL="319088" indent="-319088" eaLnBrk="1" hangingPunct="1">
              <a:lnSpc>
                <a:spcPct val="110000"/>
              </a:lnSpc>
              <a:defRPr/>
            </a:pPr>
            <a:r>
              <a:rPr lang="zh-CN" altLang="en-US" sz="2800" b="1" dirty="0">
                <a:latin typeface="楷体" pitchFamily="49" charset="-122"/>
                <a:ea typeface="楷体" pitchFamily="49" charset="-122"/>
              </a:rPr>
              <a:t>软件生产企业应</a:t>
            </a:r>
            <a:r>
              <a:rPr lang="zh-CN" altLang="en-US" sz="2800" b="1" dirty="0">
                <a:solidFill>
                  <a:srgbClr val="FF0000"/>
                </a:solidFill>
                <a:latin typeface="楷体" pitchFamily="49" charset="-122"/>
                <a:ea typeface="楷体" pitchFamily="49" charset="-122"/>
              </a:rPr>
              <a:t>准确划分</a:t>
            </a:r>
            <a:r>
              <a:rPr lang="zh-CN" altLang="en-US" sz="2800" b="1" dirty="0">
                <a:latin typeface="楷体" pitchFamily="49" charset="-122"/>
                <a:ea typeface="楷体" pitchFamily="49" charset="-122"/>
              </a:rPr>
              <a:t>职工教育经费中的职工培训费支出，对于不能准确划分的，以及准确划分后职工教育经费中扣除职工培训费用的余额，一律按照</a:t>
            </a: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实施条例</a:t>
            </a: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第四十二条规定的比例扣除。</a:t>
            </a:r>
            <a:endParaRPr lang="zh-CN" altLang="en-US" sz="2800" b="1" dirty="0">
              <a:solidFill>
                <a:srgbClr val="FF0000"/>
              </a:solidFill>
              <a:latin typeface="楷体" pitchFamily="49" charset="-122"/>
              <a:ea typeface="楷体" pitchFamily="49" charset="-122"/>
            </a:endParaRPr>
          </a:p>
          <a:p>
            <a:pPr marL="319088" indent="-319088" eaLnBrk="1" hangingPunct="1">
              <a:lnSpc>
                <a:spcPct val="110000"/>
              </a:lnSpc>
              <a:defRPr/>
            </a:pPr>
            <a:r>
              <a:rPr lang="zh-CN" altLang="en-US" sz="2400" b="1" dirty="0">
                <a:latin typeface="楷体" pitchFamily="49" charset="-122"/>
                <a:ea typeface="楷体" pitchFamily="49" charset="-122"/>
              </a:rPr>
              <a:t>新税法的立法本意：放宽对职工教育费列支的比例限制，对一些特殊行业可以给予特殊规定，对超过限定标准的部分，可以向后结转。</a:t>
            </a:r>
            <a:r>
              <a:rPr lang="zh-CN" altLang="en-US" sz="2400" b="1"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 </a:t>
            </a:r>
          </a:p>
        </p:txBody>
      </p:sp>
    </p:spTree>
  </p:cSld>
  <p:clrMapOvr>
    <a:masterClrMapping/>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页脚占位符 4">
            <a:extLst>
              <a:ext uri="{FF2B5EF4-FFF2-40B4-BE49-F238E27FC236}">
                <a16:creationId xmlns:a16="http://schemas.microsoft.com/office/drawing/2014/main" id="{C52721F9-C877-4F27-8CCB-174F88175C63}"/>
              </a:ext>
            </a:extLst>
          </p:cNvPr>
          <p:cNvSpPr>
            <a:spLocks noGrp="1"/>
          </p:cNvSpPr>
          <p:nvPr>
            <p:ph type="ftr" sz="quarter" idx="11"/>
          </p:nvPr>
        </p:nvSpPr>
        <p:spPr/>
        <p:txBody>
          <a:bodyPr/>
          <a:lstStyle/>
          <a:p>
            <a:pPr>
              <a:defRPr/>
            </a:pPr>
            <a:r>
              <a:rPr lang="en-US" altLang="zh-CN">
                <a:latin typeface="Arial" pitchFamily="34" charset="0"/>
              </a:rPr>
              <a:t>www.themegallery.com</a:t>
            </a:r>
          </a:p>
        </p:txBody>
      </p:sp>
      <p:sp>
        <p:nvSpPr>
          <p:cNvPr id="97283" name="Rectangle 2">
            <a:extLst>
              <a:ext uri="{FF2B5EF4-FFF2-40B4-BE49-F238E27FC236}">
                <a16:creationId xmlns:a16="http://schemas.microsoft.com/office/drawing/2014/main" id="{35393A14-5701-4AC2-8E3B-F5D1FAC6E6E4}"/>
              </a:ext>
            </a:extLst>
          </p:cNvPr>
          <p:cNvSpPr>
            <a:spLocks noGrp="1" noChangeArrowheads="1"/>
          </p:cNvSpPr>
          <p:nvPr>
            <p:ph type="title"/>
          </p:nvPr>
        </p:nvSpPr>
        <p:spPr/>
        <p:txBody>
          <a:bodyPr/>
          <a:lstStyle/>
          <a:p>
            <a:pPr eaLnBrk="1" hangingPunct="1"/>
            <a:r>
              <a:rPr lang="zh-CN" altLang="en-US">
                <a:ea typeface="宋体" panose="02010600030101010101" pitchFamily="2" charset="-122"/>
              </a:rPr>
              <a:t>练习</a:t>
            </a:r>
          </a:p>
        </p:txBody>
      </p:sp>
      <p:sp>
        <p:nvSpPr>
          <p:cNvPr id="97284" name="Rectangle 3">
            <a:extLst>
              <a:ext uri="{FF2B5EF4-FFF2-40B4-BE49-F238E27FC236}">
                <a16:creationId xmlns:a16="http://schemas.microsoft.com/office/drawing/2014/main" id="{33067ABD-88BB-4739-ABC3-0261A1D1C7F3}"/>
              </a:ext>
            </a:extLst>
          </p:cNvPr>
          <p:cNvSpPr>
            <a:spLocks noGrp="1" noChangeArrowheads="1"/>
          </p:cNvSpPr>
          <p:nvPr>
            <p:ph type="body" idx="1"/>
          </p:nvPr>
        </p:nvSpPr>
        <p:spPr/>
        <p:txBody>
          <a:bodyPr/>
          <a:lstStyle/>
          <a:p>
            <a:pPr eaLnBrk="1" hangingPunct="1">
              <a:buFont typeface="Arial" panose="020B0604020202020204" pitchFamily="34" charset="0"/>
              <a:buNone/>
            </a:pPr>
            <a:r>
              <a:rPr lang="zh-CN" altLang="en-US">
                <a:ea typeface="宋体" panose="02010600030101010101" pitchFamily="2" charset="-122"/>
              </a:rPr>
              <a:t>   </a:t>
            </a:r>
            <a:r>
              <a:rPr lang="zh-CN" altLang="en-US" b="1">
                <a:latin typeface="楷体_GB2312" pitchFamily="1" charset="-122"/>
                <a:ea typeface="楷体_GB2312" pitchFamily="1" charset="-122"/>
              </a:rPr>
              <a:t>某企业</a:t>
            </a:r>
            <a:r>
              <a:rPr lang="en-US" altLang="zh-CN" b="1">
                <a:latin typeface="楷体_GB2312" pitchFamily="1" charset="-122"/>
                <a:ea typeface="楷体_GB2312" pitchFamily="1" charset="-122"/>
              </a:rPr>
              <a:t>2015 </a:t>
            </a:r>
            <a:r>
              <a:rPr lang="zh-CN" altLang="en-US" b="1">
                <a:latin typeface="楷体_GB2312" pitchFamily="1" charset="-122"/>
                <a:ea typeface="楷体_GB2312" pitchFamily="1" charset="-122"/>
              </a:rPr>
              <a:t>年应付符合合理性标准的职工工资</a:t>
            </a:r>
            <a:r>
              <a:rPr lang="en-US" altLang="zh-CN" b="1">
                <a:latin typeface="楷体_GB2312" pitchFamily="1" charset="-122"/>
                <a:ea typeface="楷体_GB2312" pitchFamily="1" charset="-122"/>
              </a:rPr>
              <a:t>380</a:t>
            </a:r>
            <a:r>
              <a:rPr lang="zh-CN" altLang="en-US" b="1">
                <a:latin typeface="楷体_GB2312" pitchFamily="1" charset="-122"/>
                <a:ea typeface="楷体_GB2312" pitchFamily="1" charset="-122"/>
              </a:rPr>
              <a:t>万元，实际为本企业雇员支付工资</a:t>
            </a:r>
            <a:r>
              <a:rPr lang="en-US" altLang="zh-CN" b="1">
                <a:latin typeface="楷体_GB2312" pitchFamily="1" charset="-122"/>
                <a:ea typeface="楷体_GB2312" pitchFamily="1" charset="-122"/>
              </a:rPr>
              <a:t>300</a:t>
            </a:r>
            <a:r>
              <a:rPr lang="zh-CN" altLang="en-US" b="1">
                <a:latin typeface="楷体_GB2312" pitchFamily="1" charset="-122"/>
                <a:ea typeface="楷体_GB2312" pitchFamily="1" charset="-122"/>
              </a:rPr>
              <a:t>万元，奖金</a:t>
            </a:r>
            <a:r>
              <a:rPr lang="en-US" altLang="zh-CN" b="1">
                <a:latin typeface="楷体_GB2312" pitchFamily="1" charset="-122"/>
                <a:ea typeface="楷体_GB2312" pitchFamily="1" charset="-122"/>
              </a:rPr>
              <a:t>40</a:t>
            </a:r>
            <a:r>
              <a:rPr lang="zh-CN" altLang="en-US" b="1">
                <a:latin typeface="楷体_GB2312" pitchFamily="1" charset="-122"/>
                <a:ea typeface="楷体_GB2312" pitchFamily="1" charset="-122"/>
              </a:rPr>
              <a:t>万元，地区补贴</a:t>
            </a:r>
            <a:r>
              <a:rPr lang="en-US" altLang="zh-CN" b="1">
                <a:latin typeface="楷体_GB2312" pitchFamily="1" charset="-122"/>
                <a:ea typeface="楷体_GB2312" pitchFamily="1" charset="-122"/>
              </a:rPr>
              <a:t>20</a:t>
            </a:r>
            <a:r>
              <a:rPr lang="zh-CN" altLang="en-US" b="1">
                <a:latin typeface="楷体_GB2312" pitchFamily="1" charset="-122"/>
                <a:ea typeface="楷体_GB2312" pitchFamily="1" charset="-122"/>
              </a:rPr>
              <a:t>万元，假定该企业工资、薪金支出符合合理性标准，当年职工福利费、工会经费和职工教育经费可在所得税前列支的限额是多少。</a:t>
            </a:r>
          </a:p>
        </p:txBody>
      </p:sp>
    </p:spTree>
  </p:cSld>
  <p:clrMapOvr>
    <a:masterClrMapping/>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灯片编号占位符 5">
            <a:extLst>
              <a:ext uri="{FF2B5EF4-FFF2-40B4-BE49-F238E27FC236}">
                <a16:creationId xmlns:a16="http://schemas.microsoft.com/office/drawing/2014/main" id="{3A9A0660-B5B2-4F00-AFF6-2FAC937F2624}"/>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9E1943A0-11F2-4F49-A631-5D330F215E16}" type="slidenum">
              <a:rPr lang="zh-CN" altLang="en-US" sz="1200" b="1">
                <a:solidFill>
                  <a:srgbClr val="FFFFFF"/>
                </a:solidFill>
                <a:ea typeface="宋体" panose="02010600030101010101" pitchFamily="2" charset="-122"/>
              </a:rPr>
              <a:pPr algn="ctr" eaLnBrk="1" hangingPunct="1">
                <a:lnSpc>
                  <a:spcPct val="80000"/>
                </a:lnSpc>
              </a:pPr>
              <a:t>95</a:t>
            </a:fld>
            <a:endParaRPr lang="en-US" altLang="zh-CN" sz="1200" b="1">
              <a:solidFill>
                <a:srgbClr val="FFFFFF"/>
              </a:solidFill>
              <a:ea typeface="宋体" panose="02010600030101010101" pitchFamily="2" charset="-122"/>
            </a:endParaRPr>
          </a:p>
        </p:txBody>
      </p:sp>
      <p:sp>
        <p:nvSpPr>
          <p:cNvPr id="99333" name="内容占位符 2">
            <a:extLst>
              <a:ext uri="{FF2B5EF4-FFF2-40B4-BE49-F238E27FC236}">
                <a16:creationId xmlns:a16="http://schemas.microsoft.com/office/drawing/2014/main" id="{6739A2FF-306D-4E78-B0FE-329BEBF0AF4A}"/>
              </a:ext>
            </a:extLst>
          </p:cNvPr>
          <p:cNvSpPr>
            <a:spLocks noGrp="1"/>
          </p:cNvSpPr>
          <p:nvPr>
            <p:ph sz="quarter" idx="4294967295"/>
          </p:nvPr>
        </p:nvSpPr>
        <p:spPr>
          <a:xfrm>
            <a:off x="457200" y="620713"/>
            <a:ext cx="8229600" cy="650875"/>
          </a:xfrm>
        </p:spPr>
        <p:txBody>
          <a:bodyPr/>
          <a:lstStyle/>
          <a:p>
            <a:pPr marL="319088" indent="-319088" eaLnBrk="1" hangingPunct="1">
              <a:defRPr/>
            </a:pPr>
            <a:r>
              <a:rPr lang="en-US" altLang="zh-CN" b="1" dirty="0">
                <a:solidFill>
                  <a:srgbClr val="FF3300"/>
                </a:solidFill>
                <a:effectLst>
                  <a:outerShdw blurRad="38100" dist="38100" dir="2700000" algn="tl">
                    <a:srgbClr val="000000">
                      <a:alpha val="43137"/>
                    </a:srgbClr>
                  </a:outerShdw>
                </a:effectLst>
                <a:latin typeface="楷体_GB2312" pitchFamily="49" charset="-122"/>
                <a:ea typeface="楷体_GB2312" pitchFamily="49" charset="-122"/>
              </a:rPr>
              <a:t>3</a:t>
            </a:r>
            <a:r>
              <a:rPr lang="zh-CN" altLang="en-US" b="1" dirty="0">
                <a:solidFill>
                  <a:srgbClr val="FF3300"/>
                </a:solidFill>
                <a:effectLst>
                  <a:outerShdw blurRad="38100" dist="38100" dir="2700000" algn="tl">
                    <a:srgbClr val="000000">
                      <a:alpha val="43137"/>
                    </a:srgbClr>
                  </a:outerShdw>
                </a:effectLst>
                <a:latin typeface="楷体_GB2312" pitchFamily="49" charset="-122"/>
                <a:ea typeface="楷体_GB2312" pitchFamily="49" charset="-122"/>
              </a:rPr>
              <a:t>．社会保险费。</a:t>
            </a:r>
            <a:endParaRPr lang="en-US" b="1" dirty="0">
              <a:solidFill>
                <a:srgbClr val="FF3300"/>
              </a:solidFill>
              <a:effectLst>
                <a:outerShdw blurRad="38100" dist="38100" dir="2700000" algn="tl">
                  <a:srgbClr val="000000">
                    <a:alpha val="43137"/>
                  </a:srgbClr>
                </a:outerShdw>
              </a:effectLst>
              <a:latin typeface="楷体_GB2312" pitchFamily="49" charset="-122"/>
              <a:ea typeface="楷体_GB2312" pitchFamily="49" charset="-122"/>
            </a:endParaRPr>
          </a:p>
          <a:p>
            <a:pPr marL="0" indent="0" eaLnBrk="1" hangingPunct="1">
              <a:buFont typeface="Wingdings 2" panose="05020102010507070707" pitchFamily="18" charset="2"/>
              <a:buNone/>
              <a:defRPr/>
            </a:pPr>
            <a:br>
              <a:rPr lang="zh-CN" altLang="en-US" dirty="0">
                <a:latin typeface="楷体_GB2312" pitchFamily="49" charset="-122"/>
                <a:ea typeface="楷体_GB2312" pitchFamily="49" charset="-122"/>
              </a:rPr>
            </a:br>
            <a:br>
              <a:rPr lang="zh-CN" altLang="en-US" dirty="0">
                <a:ea typeface="宋体" pitchFamily="2" charset="-122"/>
              </a:rPr>
            </a:br>
            <a:br>
              <a:rPr lang="zh-CN" altLang="en-US" dirty="0">
                <a:ea typeface="宋体" pitchFamily="2" charset="-122"/>
              </a:rPr>
            </a:br>
            <a:endParaRPr lang="zh-CN" altLang="en-US" dirty="0">
              <a:ea typeface="华文仿宋" pitchFamily="2" charset="-122"/>
            </a:endParaRPr>
          </a:p>
        </p:txBody>
      </p:sp>
      <p:pic>
        <p:nvPicPr>
          <p:cNvPr id="98308" name="Picture 5" descr="http://p1.so.qhimg.com/bdr/_240_/t017cec1ad57f4d66bb.jpg">
            <a:extLst>
              <a:ext uri="{FF2B5EF4-FFF2-40B4-BE49-F238E27FC236}">
                <a16:creationId xmlns:a16="http://schemas.microsoft.com/office/drawing/2014/main" id="{1D73675A-EF12-4519-977F-E68B603AD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5316538"/>
            <a:ext cx="2160587"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5">
            <a:extLst>
              <a:ext uri="{FF2B5EF4-FFF2-40B4-BE49-F238E27FC236}">
                <a16:creationId xmlns:a16="http://schemas.microsoft.com/office/drawing/2014/main" id="{E5DF8366-32CE-4CD9-A872-5FD72C862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476375"/>
            <a:ext cx="9825038" cy="404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灯片编号占位符 5">
            <a:extLst>
              <a:ext uri="{FF2B5EF4-FFF2-40B4-BE49-F238E27FC236}">
                <a16:creationId xmlns:a16="http://schemas.microsoft.com/office/drawing/2014/main" id="{9C2FCDA6-A30E-4A70-A0F8-B8F06EDDC8E9}"/>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74F5C371-1FC0-4D75-8A9B-4BD17EBAC386}" type="slidenum">
              <a:rPr lang="zh-CN" altLang="en-US" sz="1200" b="1">
                <a:solidFill>
                  <a:srgbClr val="FFFFFF"/>
                </a:solidFill>
                <a:ea typeface="宋体" panose="02010600030101010101" pitchFamily="2" charset="-122"/>
              </a:rPr>
              <a:pPr algn="ctr" eaLnBrk="1" hangingPunct="1">
                <a:lnSpc>
                  <a:spcPct val="80000"/>
                </a:lnSpc>
              </a:pPr>
              <a:t>96</a:t>
            </a:fld>
            <a:endParaRPr lang="en-US" altLang="zh-CN" sz="1200" b="1">
              <a:solidFill>
                <a:srgbClr val="FFFFFF"/>
              </a:solidFill>
              <a:ea typeface="宋体" panose="02010600030101010101" pitchFamily="2" charset="-122"/>
            </a:endParaRPr>
          </a:p>
        </p:txBody>
      </p:sp>
      <p:sp>
        <p:nvSpPr>
          <p:cNvPr id="99331" name="内容占位符 2">
            <a:extLst>
              <a:ext uri="{FF2B5EF4-FFF2-40B4-BE49-F238E27FC236}">
                <a16:creationId xmlns:a16="http://schemas.microsoft.com/office/drawing/2014/main" id="{E949D529-E2EC-47AD-A5AB-77DD3218AF15}"/>
              </a:ext>
            </a:extLst>
          </p:cNvPr>
          <p:cNvSpPr>
            <a:spLocks noGrp="1"/>
          </p:cNvSpPr>
          <p:nvPr>
            <p:ph sz="quarter" idx="4294967295"/>
          </p:nvPr>
        </p:nvSpPr>
        <p:spPr>
          <a:xfrm>
            <a:off x="457200" y="620713"/>
            <a:ext cx="8229600" cy="5634037"/>
          </a:xfrm>
        </p:spPr>
        <p:txBody>
          <a:bodyPr/>
          <a:lstStyle/>
          <a:p>
            <a:pPr marL="319088" indent="-319088" eaLnBrk="1" hangingPunct="1"/>
            <a:r>
              <a:rPr lang="en-US" altLang="zh-CN" sz="2800">
                <a:ea typeface="宋体" panose="02010600030101010101" pitchFamily="2" charset="-122"/>
              </a:rPr>
              <a:t>【</a:t>
            </a:r>
            <a:r>
              <a:rPr lang="zh-CN" altLang="en-US" sz="2800">
                <a:ea typeface="宋体" panose="02010600030101010101" pitchFamily="2" charset="-122"/>
              </a:rPr>
              <a:t>典型例题</a:t>
            </a:r>
            <a:r>
              <a:rPr lang="en-US" altLang="zh-CN" sz="2800">
                <a:ea typeface="宋体" panose="02010600030101010101" pitchFamily="2" charset="-122"/>
              </a:rPr>
              <a:t>】</a:t>
            </a:r>
            <a:r>
              <a:rPr lang="zh-CN" altLang="en-US" sz="2800">
                <a:ea typeface="宋体" panose="02010600030101010101" pitchFamily="2" charset="-122"/>
              </a:rPr>
              <a:t>（</a:t>
            </a:r>
            <a:r>
              <a:rPr lang="en-US" altLang="zh-CN" sz="2800">
                <a:ea typeface="宋体" panose="02010600030101010101" pitchFamily="2" charset="-122"/>
              </a:rPr>
              <a:t>2012</a:t>
            </a:r>
            <a:r>
              <a:rPr lang="zh-CN" altLang="en-US" sz="2800">
                <a:ea typeface="宋体" panose="02010600030101010101" pitchFamily="2" charset="-122"/>
              </a:rPr>
              <a:t>考题）</a:t>
            </a:r>
            <a:r>
              <a:rPr lang="en-US" altLang="zh-CN" sz="2800">
                <a:ea typeface="宋体" panose="02010600030101010101" pitchFamily="2" charset="-122"/>
              </a:rPr>
              <a:t>2011</a:t>
            </a:r>
            <a:r>
              <a:rPr lang="zh-CN" altLang="en-US" sz="2800">
                <a:ea typeface="宋体" panose="02010600030101010101" pitchFamily="2" charset="-122"/>
              </a:rPr>
              <a:t>年某软件生产企业发放的合理工资总额</a:t>
            </a:r>
            <a:r>
              <a:rPr lang="en-US" altLang="zh-CN" sz="2800">
                <a:ea typeface="宋体" panose="02010600030101010101" pitchFamily="2" charset="-122"/>
              </a:rPr>
              <a:t>200</a:t>
            </a:r>
            <a:r>
              <a:rPr lang="zh-CN" altLang="en-US" sz="2800">
                <a:ea typeface="宋体" panose="02010600030101010101" pitchFamily="2" charset="-122"/>
              </a:rPr>
              <a:t>万元；实际发生职工福利费用</a:t>
            </a:r>
            <a:r>
              <a:rPr lang="en-US" altLang="zh-CN" sz="2800">
                <a:ea typeface="宋体" panose="02010600030101010101" pitchFamily="2" charset="-122"/>
              </a:rPr>
              <a:t>35</a:t>
            </a:r>
            <a:r>
              <a:rPr lang="zh-CN" altLang="en-US" sz="2800">
                <a:ea typeface="宋体" panose="02010600030101010101" pitchFamily="2" charset="-122"/>
              </a:rPr>
              <a:t>万元、工会经费</a:t>
            </a:r>
            <a:r>
              <a:rPr lang="en-US" altLang="zh-CN" sz="2800">
                <a:ea typeface="宋体" panose="02010600030101010101" pitchFamily="2" charset="-122"/>
              </a:rPr>
              <a:t>3.5</a:t>
            </a:r>
            <a:r>
              <a:rPr lang="zh-CN" altLang="en-US" sz="2800">
                <a:ea typeface="宋体" panose="02010600030101010101" pitchFamily="2" charset="-122"/>
              </a:rPr>
              <a:t>万元、职工教育经费</a:t>
            </a:r>
            <a:r>
              <a:rPr lang="en-US" altLang="zh-CN" sz="2800">
                <a:ea typeface="宋体" panose="02010600030101010101" pitchFamily="2" charset="-122"/>
              </a:rPr>
              <a:t>8</a:t>
            </a:r>
            <a:r>
              <a:rPr lang="zh-CN" altLang="en-US" sz="2800">
                <a:ea typeface="宋体" panose="02010600030101010101" pitchFamily="2" charset="-122"/>
              </a:rPr>
              <a:t>万元（其中职工培训经费</a:t>
            </a:r>
            <a:r>
              <a:rPr lang="en-US" altLang="zh-CN" sz="2800">
                <a:ea typeface="宋体" panose="02010600030101010101" pitchFamily="2" charset="-122"/>
              </a:rPr>
              <a:t>4</a:t>
            </a:r>
            <a:r>
              <a:rPr lang="zh-CN" altLang="en-US" sz="2800">
                <a:ea typeface="宋体" panose="02010600030101010101" pitchFamily="2" charset="-122"/>
              </a:rPr>
              <a:t>万元）；另为职工支付补充养老保险</a:t>
            </a:r>
            <a:r>
              <a:rPr lang="en-US" altLang="zh-CN" sz="2800">
                <a:ea typeface="宋体" panose="02010600030101010101" pitchFamily="2" charset="-122"/>
              </a:rPr>
              <a:t>12</a:t>
            </a:r>
            <a:r>
              <a:rPr lang="zh-CN" altLang="en-US" sz="2800">
                <a:ea typeface="宋体" panose="02010600030101010101" pitchFamily="2" charset="-122"/>
              </a:rPr>
              <a:t>万元、补充医疗保险</a:t>
            </a:r>
            <a:r>
              <a:rPr lang="en-US" altLang="zh-CN" sz="2800">
                <a:ea typeface="宋体" panose="02010600030101010101" pitchFamily="2" charset="-122"/>
              </a:rPr>
              <a:t>8</a:t>
            </a:r>
            <a:r>
              <a:rPr lang="zh-CN" altLang="en-US" sz="2800">
                <a:ea typeface="宋体" panose="02010600030101010101" pitchFamily="2" charset="-122"/>
              </a:rPr>
              <a:t>万元。</a:t>
            </a:r>
            <a:r>
              <a:rPr lang="en-US" altLang="zh-CN" sz="2800">
                <a:ea typeface="宋体" panose="02010600030101010101" pitchFamily="2" charset="-122"/>
              </a:rPr>
              <a:t>2011</a:t>
            </a:r>
            <a:r>
              <a:rPr lang="zh-CN" altLang="en-US" sz="2800">
                <a:ea typeface="宋体" panose="02010600030101010101" pitchFamily="2" charset="-122"/>
              </a:rPr>
              <a:t>年企业申报所得税时就上述费用应调增应税所得额（　）万元。</a:t>
            </a:r>
          </a:p>
          <a:p>
            <a:pPr marL="319088" indent="-319088" eaLnBrk="1" hangingPunct="1"/>
            <a:r>
              <a:rPr lang="zh-CN" altLang="en-US" sz="2800">
                <a:ea typeface="宋体" panose="02010600030101010101" pitchFamily="2" charset="-122"/>
              </a:rPr>
              <a:t>　　</a:t>
            </a:r>
            <a:r>
              <a:rPr lang="en-US" altLang="zh-CN" sz="2800">
                <a:ea typeface="宋体" panose="02010600030101010101" pitchFamily="2" charset="-122"/>
              </a:rPr>
              <a:t>A.7         B.9         C.12          D.22</a:t>
            </a:r>
          </a:p>
          <a:p>
            <a:pPr marL="319088" indent="-319088" eaLnBrk="1" hangingPunct="1"/>
            <a:br>
              <a:rPr lang="zh-CN" altLang="en-US">
                <a:ea typeface="宋体" panose="02010600030101010101" pitchFamily="2" charset="-122"/>
              </a:rPr>
            </a:br>
            <a:endParaRPr lang="zh-CN" altLang="en-US">
              <a:ea typeface="华文仿宋" panose="02010600040101010101" pitchFamily="2" charset="-122"/>
            </a:endParaRPr>
          </a:p>
        </p:txBody>
      </p:sp>
      <p:pic>
        <p:nvPicPr>
          <p:cNvPr id="99332" name="Picture 7" descr="http://p4.so.qhimg.com/bdr/_240_/t016e5c99b8f3a7685e.jpg">
            <a:extLst>
              <a:ext uri="{FF2B5EF4-FFF2-40B4-BE49-F238E27FC236}">
                <a16:creationId xmlns:a16="http://schemas.microsoft.com/office/drawing/2014/main" id="{854F07CB-D5C2-44FA-9334-245F0C4DB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5575" y="4292600"/>
            <a:ext cx="3905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内容占位符 2">
            <a:extLst>
              <a:ext uri="{FF2B5EF4-FFF2-40B4-BE49-F238E27FC236}">
                <a16:creationId xmlns:a16="http://schemas.microsoft.com/office/drawing/2014/main" id="{C8EA8B63-3A9E-4B13-A088-9E92CA7D1B64}"/>
              </a:ext>
            </a:extLst>
          </p:cNvPr>
          <p:cNvSpPr>
            <a:spLocks noGrp="1"/>
          </p:cNvSpPr>
          <p:nvPr>
            <p:ph idx="1"/>
          </p:nvPr>
        </p:nvSpPr>
        <p:spPr>
          <a:xfrm>
            <a:off x="457200" y="333375"/>
            <a:ext cx="8229600" cy="5953125"/>
          </a:xfrm>
        </p:spPr>
        <p:txBody>
          <a:bodyPr/>
          <a:lstStyle/>
          <a:p>
            <a:r>
              <a:rPr lang="en-US" altLang="zh-CN"/>
              <a:t>『</a:t>
            </a:r>
            <a:r>
              <a:rPr lang="zh-CN" altLang="en-US"/>
              <a:t>正确答案</a:t>
            </a:r>
            <a:r>
              <a:rPr lang="en-US" altLang="zh-CN"/>
              <a:t>』B</a:t>
            </a:r>
          </a:p>
          <a:p>
            <a:r>
              <a:rPr lang="en-US" altLang="zh-CN" sz="2800"/>
              <a:t>『</a:t>
            </a:r>
            <a:r>
              <a:rPr lang="zh-CN" altLang="en-US" sz="2800"/>
              <a:t>答案解析</a:t>
            </a:r>
            <a:r>
              <a:rPr lang="en-US" altLang="zh-CN" sz="2800"/>
              <a:t>』</a:t>
            </a:r>
          </a:p>
          <a:p>
            <a:r>
              <a:rPr lang="zh-CN" altLang="en-US" sz="2400"/>
              <a:t>补充养老保险：实际发生</a:t>
            </a:r>
            <a:r>
              <a:rPr lang="en-US" altLang="zh-CN" sz="2400"/>
              <a:t>12</a:t>
            </a:r>
            <a:r>
              <a:rPr lang="zh-CN" altLang="en-US" sz="2400"/>
              <a:t>万元，扣除限额＝</a:t>
            </a:r>
            <a:r>
              <a:rPr lang="en-US" altLang="zh-CN" sz="2400"/>
              <a:t>200×5%</a:t>
            </a:r>
            <a:r>
              <a:rPr lang="zh-CN" altLang="en-US" sz="2400"/>
              <a:t>＝</a:t>
            </a:r>
            <a:r>
              <a:rPr lang="en-US" altLang="zh-CN" sz="2400"/>
              <a:t>10</a:t>
            </a:r>
            <a:r>
              <a:rPr lang="zh-CN" altLang="en-US" sz="2400"/>
              <a:t>（万元）调增所得额</a:t>
            </a:r>
            <a:r>
              <a:rPr lang="en-US" altLang="zh-CN" sz="2400"/>
              <a:t>2</a:t>
            </a:r>
            <a:r>
              <a:rPr lang="zh-CN" altLang="en-US" sz="2400"/>
              <a:t>万元；</a:t>
            </a:r>
            <a:endParaRPr lang="en-US" altLang="zh-CN" sz="2400"/>
          </a:p>
          <a:p>
            <a:r>
              <a:rPr lang="zh-CN" altLang="en-US" sz="2400"/>
              <a:t>补充医疗保险：实际发生</a:t>
            </a:r>
            <a:r>
              <a:rPr lang="en-US" altLang="zh-CN" sz="2400"/>
              <a:t>8</a:t>
            </a:r>
            <a:r>
              <a:rPr lang="zh-CN" altLang="en-US" sz="2400"/>
              <a:t>万元，扣除限额＝</a:t>
            </a:r>
            <a:r>
              <a:rPr lang="en-US" altLang="zh-CN" sz="2400"/>
              <a:t>200×5%</a:t>
            </a:r>
            <a:r>
              <a:rPr lang="zh-CN" altLang="en-US" sz="2400"/>
              <a:t>＝</a:t>
            </a:r>
            <a:r>
              <a:rPr lang="en-US" altLang="zh-CN" sz="2400"/>
              <a:t>10</a:t>
            </a:r>
            <a:r>
              <a:rPr lang="zh-CN" altLang="en-US" sz="2400"/>
              <a:t>（万元），不需要调整。</a:t>
            </a:r>
            <a:endParaRPr lang="en-US" altLang="zh-CN" sz="2400"/>
          </a:p>
          <a:p>
            <a:r>
              <a:rPr lang="zh-CN" altLang="en-US" sz="2400"/>
              <a:t>职工福利费：实际发生</a:t>
            </a:r>
            <a:r>
              <a:rPr lang="en-US" altLang="zh-CN" sz="2400"/>
              <a:t>35</a:t>
            </a:r>
            <a:r>
              <a:rPr lang="zh-CN" altLang="en-US" sz="2400"/>
              <a:t>万元，扣除限额＝</a:t>
            </a:r>
            <a:r>
              <a:rPr lang="en-US" altLang="zh-CN" sz="2400"/>
              <a:t>200×14%</a:t>
            </a:r>
            <a:r>
              <a:rPr lang="zh-CN" altLang="en-US" sz="2400"/>
              <a:t>＝</a:t>
            </a:r>
            <a:r>
              <a:rPr lang="en-US" altLang="zh-CN" sz="2400"/>
              <a:t>28</a:t>
            </a:r>
            <a:r>
              <a:rPr lang="zh-CN" altLang="en-US" sz="2400"/>
              <a:t>（万元），需要调增所得额</a:t>
            </a:r>
            <a:r>
              <a:rPr lang="en-US" altLang="zh-CN" sz="2400"/>
              <a:t>7</a:t>
            </a:r>
            <a:r>
              <a:rPr lang="zh-CN" altLang="en-US" sz="2400"/>
              <a:t>万元；</a:t>
            </a:r>
            <a:endParaRPr lang="en-US" altLang="zh-CN" sz="2400"/>
          </a:p>
          <a:p>
            <a:r>
              <a:rPr lang="zh-CN" altLang="en-US" sz="2400"/>
              <a:t>职工教育经费：软件企业支付给职工的培训费可以全额扣除，所以支付的</a:t>
            </a:r>
            <a:r>
              <a:rPr lang="en-US" altLang="zh-CN" sz="2400"/>
              <a:t>4</a:t>
            </a:r>
            <a:r>
              <a:rPr lang="zh-CN" altLang="en-US" sz="2400"/>
              <a:t>万元培训费可以全额扣除，实际发生</a:t>
            </a:r>
            <a:r>
              <a:rPr lang="en-US" altLang="zh-CN" sz="2400"/>
              <a:t>4</a:t>
            </a:r>
            <a:r>
              <a:rPr lang="zh-CN" altLang="en-US" sz="2400"/>
              <a:t>万元，职工教育经费扣除限额＝</a:t>
            </a:r>
            <a:r>
              <a:rPr lang="en-US" altLang="zh-CN" sz="2400"/>
              <a:t>200×2.5%</a:t>
            </a:r>
            <a:r>
              <a:rPr lang="zh-CN" altLang="en-US" sz="2400"/>
              <a:t>＝</a:t>
            </a:r>
            <a:r>
              <a:rPr lang="en-US" altLang="zh-CN" sz="2400"/>
              <a:t>5</a:t>
            </a:r>
            <a:r>
              <a:rPr lang="zh-CN" altLang="en-US" sz="2400"/>
              <a:t>（万元），可以全额扣除；</a:t>
            </a:r>
            <a:endParaRPr lang="en-US" altLang="zh-CN" sz="2400"/>
          </a:p>
          <a:p>
            <a:r>
              <a:rPr lang="zh-CN" altLang="en-US" sz="2400"/>
              <a:t>工会经费：实际发生</a:t>
            </a:r>
            <a:r>
              <a:rPr lang="en-US" altLang="zh-CN" sz="2400"/>
              <a:t>3.5</a:t>
            </a:r>
            <a:r>
              <a:rPr lang="zh-CN" altLang="en-US" sz="2400"/>
              <a:t>万元，扣除限额＝</a:t>
            </a:r>
            <a:r>
              <a:rPr lang="en-US" altLang="zh-CN" sz="2400"/>
              <a:t>200×2%</a:t>
            </a:r>
            <a:r>
              <a:rPr lang="zh-CN" altLang="en-US" sz="2400"/>
              <a:t>＝</a:t>
            </a:r>
            <a:r>
              <a:rPr lang="en-US" altLang="zh-CN" sz="2400"/>
              <a:t>4</a:t>
            </a:r>
            <a:r>
              <a:rPr lang="zh-CN" altLang="en-US" sz="2400"/>
              <a:t>（万元），可以全额扣除。</a:t>
            </a:r>
            <a:endParaRPr lang="en-US" altLang="zh-CN" sz="2400"/>
          </a:p>
          <a:p>
            <a:r>
              <a:rPr lang="zh-CN" altLang="en-US" sz="2400"/>
              <a:t>综上分析，上述费用应调增所得额为</a:t>
            </a:r>
            <a:r>
              <a:rPr lang="en-US" altLang="zh-CN" sz="2400"/>
              <a:t>9</a:t>
            </a:r>
            <a:r>
              <a:rPr lang="zh-CN" altLang="en-US" sz="2400"/>
              <a:t>万元。</a:t>
            </a:r>
          </a:p>
          <a:p>
            <a:endParaRPr lang="zh-CN" altLang="en-US" sz="2400"/>
          </a:p>
        </p:txBody>
      </p:sp>
    </p:spTree>
  </p:cSld>
  <p:clrMapOvr>
    <a:masterClrMapping/>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灯片编号占位符 5">
            <a:extLst>
              <a:ext uri="{FF2B5EF4-FFF2-40B4-BE49-F238E27FC236}">
                <a16:creationId xmlns:a16="http://schemas.microsoft.com/office/drawing/2014/main" id="{18860525-5569-45FC-82EA-2703A65ED854}"/>
              </a:ext>
            </a:extLst>
          </p:cNvPr>
          <p:cNvSpPr txBox="1">
            <a:spLocks noGrp="1" noChangeArrowheads="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楷体_GB2312" pitchFamily="1" charset="-122"/>
              </a:defRPr>
            </a:lvl1pPr>
            <a:lvl2pPr marL="742950" indent="-285750" eaLnBrk="0" hangingPunct="0">
              <a:defRPr>
                <a:solidFill>
                  <a:schemeClr val="tx1"/>
                </a:solidFill>
                <a:latin typeface="Arial" panose="020B0604020202020204" pitchFamily="34" charset="0"/>
                <a:ea typeface="楷体_GB2312" pitchFamily="1" charset="-122"/>
              </a:defRPr>
            </a:lvl2pPr>
            <a:lvl3pPr marL="1143000" indent="-228600" eaLnBrk="0" hangingPunct="0">
              <a:defRPr>
                <a:solidFill>
                  <a:schemeClr val="tx1"/>
                </a:solidFill>
                <a:latin typeface="Arial" panose="020B0604020202020204" pitchFamily="34" charset="0"/>
                <a:ea typeface="楷体_GB2312" pitchFamily="1" charset="-122"/>
              </a:defRPr>
            </a:lvl3pPr>
            <a:lvl4pPr marL="1600200" indent="-228600" eaLnBrk="0" hangingPunct="0">
              <a:defRPr>
                <a:solidFill>
                  <a:schemeClr val="tx1"/>
                </a:solidFill>
                <a:latin typeface="Arial" panose="020B0604020202020204" pitchFamily="34" charset="0"/>
                <a:ea typeface="楷体_GB2312" pitchFamily="1" charset="-122"/>
              </a:defRPr>
            </a:lvl4pPr>
            <a:lvl5pPr marL="2057400" indent="-228600" eaLnBrk="0" hangingPunct="0">
              <a:defRPr>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楷体_GB2312" pitchFamily="1" charset="-122"/>
              </a:defRPr>
            </a:lvl9pPr>
          </a:lstStyle>
          <a:p>
            <a:pPr algn="ctr" eaLnBrk="1" hangingPunct="1">
              <a:lnSpc>
                <a:spcPct val="80000"/>
              </a:lnSpc>
            </a:pPr>
            <a:fld id="{2AF7DCF5-AA92-49BB-A160-1DBA073E05F8}" type="slidenum">
              <a:rPr lang="zh-CN" altLang="en-US" sz="1200" b="1">
                <a:solidFill>
                  <a:srgbClr val="FFFFFF"/>
                </a:solidFill>
                <a:ea typeface="宋体" panose="02010600030101010101" pitchFamily="2" charset="-122"/>
              </a:rPr>
              <a:pPr algn="ctr" eaLnBrk="1" hangingPunct="1">
                <a:lnSpc>
                  <a:spcPct val="80000"/>
                </a:lnSpc>
              </a:pPr>
              <a:t>98</a:t>
            </a:fld>
            <a:endParaRPr lang="en-US" altLang="zh-CN" sz="1200" b="1">
              <a:solidFill>
                <a:srgbClr val="FFFFFF"/>
              </a:solidFill>
              <a:ea typeface="宋体" panose="02010600030101010101" pitchFamily="2" charset="-122"/>
            </a:endParaRPr>
          </a:p>
        </p:txBody>
      </p:sp>
      <p:sp>
        <p:nvSpPr>
          <p:cNvPr id="111622" name="内容占位符 2">
            <a:extLst>
              <a:ext uri="{FF2B5EF4-FFF2-40B4-BE49-F238E27FC236}">
                <a16:creationId xmlns:a16="http://schemas.microsoft.com/office/drawing/2014/main" id="{8DE28489-C35B-4D0D-B824-2217893AF16B}"/>
              </a:ext>
            </a:extLst>
          </p:cNvPr>
          <p:cNvSpPr>
            <a:spLocks noGrp="1"/>
          </p:cNvSpPr>
          <p:nvPr>
            <p:ph sz="quarter" idx="4294967295"/>
          </p:nvPr>
        </p:nvSpPr>
        <p:spPr>
          <a:xfrm>
            <a:off x="457200" y="692150"/>
            <a:ext cx="8229600" cy="5562600"/>
          </a:xfrm>
        </p:spPr>
        <p:txBody>
          <a:bodyPr/>
          <a:lstStyle/>
          <a:p>
            <a:pPr marL="319088" indent="-319088" eaLnBrk="1" hangingPunct="1">
              <a:defRPr/>
            </a:pPr>
            <a:r>
              <a:rPr lang="en-US" altLang="zh-CN"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4</a:t>
            </a:r>
            <a:r>
              <a:rPr lang="zh-CN" altLang="en-US"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．借款费用</a:t>
            </a:r>
            <a:endParaRPr lang="en-US" b="1"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endParaRPr>
          </a:p>
          <a:p>
            <a:pPr marL="319088" indent="-319088" eaLnBrk="1" hangingPunct="1">
              <a:defRPr/>
            </a:pPr>
            <a:r>
              <a:rPr lang="zh-CN" altLang="en-US" sz="2800" b="1" dirty="0">
                <a:latin typeface="楷体" pitchFamily="49" charset="-122"/>
                <a:ea typeface="楷体" pitchFamily="49" charset="-122"/>
              </a:rPr>
              <a:t>企业资金的筹集方式有多种渠道，如向金融机构借款，向非金融机构借款，企业与企业之间的借款、资金占用、向个人集资等。在经营过程中发生的借款利息，不同情况下根据税法规定应做不同的处理。</a:t>
            </a:r>
            <a:r>
              <a:rPr lang="zh-CN" altLang="en-US" sz="2800" dirty="0">
                <a:latin typeface="楷体" pitchFamily="49" charset="-122"/>
                <a:ea typeface="楷体" pitchFamily="49" charset="-122"/>
              </a:rPr>
              <a:t> </a:t>
            </a:r>
          </a:p>
        </p:txBody>
      </p:sp>
      <p:pic>
        <p:nvPicPr>
          <p:cNvPr id="101380" name="Picture 5" descr="http://p1.so.qhimg.com/bdr/_240_/t01a3253ad781611441.jpg">
            <a:extLst>
              <a:ext uri="{FF2B5EF4-FFF2-40B4-BE49-F238E27FC236}">
                <a16:creationId xmlns:a16="http://schemas.microsoft.com/office/drawing/2014/main" id="{CEAC3330-E375-448A-8829-9917B2C7A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3500438"/>
            <a:ext cx="295116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对象 2">
            <a:extLst>
              <a:ext uri="{FF2B5EF4-FFF2-40B4-BE49-F238E27FC236}">
                <a16:creationId xmlns:a16="http://schemas.microsoft.com/office/drawing/2014/main" id="{0445FAFC-4A7B-4D14-B396-D71FA4B3DDB7}"/>
              </a:ext>
            </a:extLst>
          </p:cNvPr>
          <p:cNvGraphicFramePr>
            <a:graphicFrameLocks noChangeAspect="1"/>
          </p:cNvGraphicFramePr>
          <p:nvPr/>
        </p:nvGraphicFramePr>
        <p:xfrm>
          <a:off x="-387350" y="549275"/>
          <a:ext cx="9531350" cy="4824413"/>
        </p:xfrm>
        <a:graphic>
          <a:graphicData uri="http://schemas.openxmlformats.org/presentationml/2006/ole">
            <mc:AlternateContent xmlns:mc="http://schemas.openxmlformats.org/markup-compatibility/2006">
              <mc:Choice xmlns:v="urn:schemas-microsoft-com:vml" Requires="v">
                <p:oleObj spid="_x0000_s102403" name="文档" r:id="rId3" imgW="5775191" imgH="2057474" progId="Word.Document.12">
                  <p:embed/>
                </p:oleObj>
              </mc:Choice>
              <mc:Fallback>
                <p:oleObj name="文档" r:id="rId3" imgW="5775191" imgH="2057474" progId="Word.Document.12">
                  <p:embed/>
                  <p:pic>
                    <p:nvPicPr>
                      <p:cNvPr id="0" name="对象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 y="549275"/>
                        <a:ext cx="953135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random/>
  </p:transition>
</p:sld>
</file>

<file path=ppt/theme/theme1.xml><?xml version="1.0" encoding="utf-8"?>
<a:theme xmlns:a="http://schemas.openxmlformats.org/drawingml/2006/main" name="1_暗香扑面">
  <a:themeElements>
    <a:clrScheme name="1_暗香扑面 1">
      <a:dk1>
        <a:srgbClr val="000000"/>
      </a:dk1>
      <a:lt1>
        <a:srgbClr val="FFFFFF"/>
      </a:lt1>
      <a:dk2>
        <a:srgbClr val="2F2F2F"/>
      </a:dk2>
      <a:lt2>
        <a:srgbClr val="FFFFF4"/>
      </a:lt2>
      <a:accent1>
        <a:srgbClr val="918415"/>
      </a:accent1>
      <a:accent2>
        <a:srgbClr val="C47546"/>
      </a:accent2>
      <a:accent3>
        <a:srgbClr val="FFFFFF"/>
      </a:accent3>
      <a:accent4>
        <a:srgbClr val="000000"/>
      </a:accent4>
      <a:accent5>
        <a:srgbClr val="C7C2AA"/>
      </a:accent5>
      <a:accent6>
        <a:srgbClr val="B1693F"/>
      </a:accent6>
      <a:hlink>
        <a:srgbClr val="00D5D5"/>
      </a:hlink>
      <a:folHlink>
        <a:srgbClr val="DD00DD"/>
      </a:folHlink>
    </a:clrScheme>
    <a:fontScheme name="1_暗香扑面">
      <a:majorFont>
        <a:latin typeface="Franklin Gothic Medium"/>
        <a:ea typeface="微软雅黑"/>
        <a:cs typeface=""/>
      </a:majorFont>
      <a:minorFont>
        <a:latin typeface="Franklin Gothic Boo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暗香扑面 1">
        <a:dk1>
          <a:srgbClr val="000000"/>
        </a:dk1>
        <a:lt1>
          <a:srgbClr val="FFFFFF"/>
        </a:lt1>
        <a:dk2>
          <a:srgbClr val="2F2F2F"/>
        </a:dk2>
        <a:lt2>
          <a:srgbClr val="FFFFF4"/>
        </a:lt2>
        <a:accent1>
          <a:srgbClr val="918415"/>
        </a:accent1>
        <a:accent2>
          <a:srgbClr val="C47546"/>
        </a:accent2>
        <a:accent3>
          <a:srgbClr val="FFFFFF"/>
        </a:accent3>
        <a:accent4>
          <a:srgbClr val="000000"/>
        </a:accent4>
        <a:accent5>
          <a:srgbClr val="C7C2AA"/>
        </a:accent5>
        <a:accent6>
          <a:srgbClr val="B1693F"/>
        </a:accent6>
        <a:hlink>
          <a:srgbClr val="00D5D5"/>
        </a:hlink>
        <a:folHlink>
          <a:srgbClr val="DD00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4977</TotalTime>
  <Pages>0</Pages>
  <Words>9062</Words>
  <Characters>0</Characters>
  <Application>Microsoft Office PowerPoint</Application>
  <DocSecurity>0</DocSecurity>
  <PresentationFormat>全屏显示(4:3)</PresentationFormat>
  <Lines>0</Lines>
  <Paragraphs>751</Paragraphs>
  <Slides>164</Slides>
  <Notes>4</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164</vt:i4>
      </vt:variant>
    </vt:vector>
  </HeadingPairs>
  <TitlesOfParts>
    <vt:vector size="181" baseType="lpstr">
      <vt:lpstr>Arial</vt:lpstr>
      <vt:lpstr>楷体_GB2312</vt:lpstr>
      <vt:lpstr>Franklin Gothic Medium</vt:lpstr>
      <vt:lpstr>微软雅黑</vt:lpstr>
      <vt:lpstr>Franklin Gothic Book</vt:lpstr>
      <vt:lpstr>黑体</vt:lpstr>
      <vt:lpstr>Wingdings 2</vt:lpstr>
      <vt:lpstr>Calibri</vt:lpstr>
      <vt:lpstr>宋体</vt:lpstr>
      <vt:lpstr>仿宋</vt:lpstr>
      <vt:lpstr>楷体</vt:lpstr>
      <vt:lpstr>Times New Roman</vt:lpstr>
      <vt:lpstr>Wingdings</vt:lpstr>
      <vt:lpstr>华文仿宋</vt:lpstr>
      <vt:lpstr>仿宋_GB2312</vt:lpstr>
      <vt:lpstr>1_暗香扑面</vt:lpstr>
      <vt:lpstr>Microsoft Word 文档</vt:lpstr>
      <vt:lpstr>企业所得税基础知识</vt:lpstr>
      <vt:lpstr>本章内容</vt:lpstr>
      <vt:lpstr> 企业所得税应纳税所得额的确定</vt:lpstr>
      <vt:lpstr>PowerPoint 演示文稿</vt:lpstr>
      <vt:lpstr>PowerPoint 演示文稿</vt:lpstr>
      <vt:lpstr>PowerPoint 演示文稿</vt:lpstr>
      <vt:lpstr>一、收入总额</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练 习</vt:lpstr>
      <vt:lpstr>PowerPoint 演示文稿</vt:lpstr>
      <vt:lpstr>PowerPoint 演示文稿</vt:lpstr>
      <vt:lpstr>练习</vt:lpstr>
      <vt:lpstr>PowerPoint 演示文稿</vt:lpstr>
      <vt:lpstr>PowerPoint 演示文稿</vt:lpstr>
      <vt:lpstr>练 习</vt:lpstr>
      <vt:lpstr>PowerPoint 演示文稿</vt:lpstr>
      <vt:lpstr>PowerPoint 演示文稿</vt:lpstr>
      <vt:lpstr>PowerPoint 演示文稿</vt:lpstr>
      <vt:lpstr>税法与会计准则在销售商品收入确认上的差异：</vt:lpstr>
      <vt:lpstr>PowerPoint 演示文稿</vt:lpstr>
      <vt:lpstr>PowerPoint 演示文稿</vt:lpstr>
      <vt:lpstr>PowerPoint 演示文稿</vt:lpstr>
      <vt:lpstr>PowerPoint 演示文稿</vt:lpstr>
      <vt:lpstr>PowerPoint 演示文稿</vt:lpstr>
      <vt:lpstr>PowerPoint 演示文稿</vt:lpstr>
      <vt:lpstr>练习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特殊销售收入的确认</vt:lpstr>
      <vt:lpstr>PowerPoint 演示文稿</vt:lpstr>
      <vt:lpstr>练习</vt:lpstr>
      <vt:lpstr>二、不征税收入和免税收入</vt:lpstr>
      <vt:lpstr>PowerPoint 演示文稿</vt:lpstr>
      <vt:lpstr>PowerPoint 演示文稿</vt:lpstr>
      <vt:lpstr>PowerPoint 演示文稿</vt:lpstr>
      <vt:lpstr>练习</vt:lpstr>
      <vt:lpstr>PowerPoint 演示文稿</vt:lpstr>
      <vt:lpstr>PowerPoint 演示文稿</vt:lpstr>
      <vt:lpstr>财政部 国家税务总局关于非营利组织免税资格认定管理有关问题的通知财税[2009]123号</vt:lpstr>
      <vt:lpstr>财政部 国家税务总局关于非营利组织企业所得税免税收入问题的通知财税[2009]122号</vt:lpstr>
      <vt:lpstr>练 习</vt:lpstr>
      <vt:lpstr>PowerPoint 演示文稿</vt:lpstr>
      <vt:lpstr>PowerPoint 演示文稿</vt:lpstr>
      <vt:lpstr>PowerPoint 演示文稿</vt:lpstr>
      <vt:lpstr>PowerPoint 演示文稿</vt:lpstr>
      <vt:lpstr>PowerPoint 演示文稿</vt:lpstr>
      <vt:lpstr>PowerPoint 演示文稿</vt:lpstr>
      <vt:lpstr>三、企业所得税税前扣除原则和范围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（三）企业所得税扣除项目的标准</vt:lpstr>
      <vt:lpstr>依据：国家税务总局关于企业工资薪金及职工福利费扣除问题的通知国税函〔2009〕3号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练习</vt:lpstr>
      <vt:lpstr>PowerPoint 演示文稿</vt:lpstr>
      <vt:lpstr>PowerPoint 演示文稿</vt:lpstr>
      <vt:lpstr>PowerPoint 演示文稿</vt:lpstr>
      <vt:lpstr>PowerPoint 演示文稿</vt:lpstr>
      <vt:lpstr>练习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答案：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国家税务总局关于企业投资者投资未到位而发生的利息支出企业所得税前扣除问题的批复国税函[2009]312号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练习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保险保障基金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国家税务总局关于企业所得税若干税务事项衔接问题的通知 国税函[2009]98号</vt:lpstr>
      <vt:lpstr>PowerPoint 演示文稿</vt:lpstr>
      <vt:lpstr>PowerPoint 演示文稿</vt:lpstr>
      <vt:lpstr>PowerPoint 演示文稿</vt:lpstr>
      <vt:lpstr>四、不得扣除的项目</vt:lpstr>
      <vt:lpstr>PowerPoint 演示文稿</vt:lpstr>
      <vt:lpstr>PowerPoint 演示文稿</vt:lpstr>
      <vt:lpstr>PowerPoint 演示文稿</vt:lpstr>
      <vt:lpstr>PowerPoint 演示文稿</vt:lpstr>
    </vt:vector>
  </TitlesOfParts>
  <Company>HOME</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所得税理论与实践</dc:title>
  <dc:creator>LCY</dc:creator>
  <cp:lastModifiedBy>wenjie zhang</cp:lastModifiedBy>
  <cp:revision>375</cp:revision>
  <dcterms:created xsi:type="dcterms:W3CDTF">2009-10-16T10:22:36Z</dcterms:created>
  <dcterms:modified xsi:type="dcterms:W3CDTF">2018-12-13T01:11:42Z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2052-8.1.0.3199</vt:lpwstr>
  </property>
</Properties>
</file>