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7" r:id="rId3"/>
    <p:sldId id="258" r:id="rId4"/>
    <p:sldId id="278" r:id="rId5"/>
    <p:sldId id="279" r:id="rId6"/>
    <p:sldId id="259" r:id="rId7"/>
    <p:sldId id="260" r:id="rId8"/>
    <p:sldId id="262" r:id="rId9"/>
    <p:sldId id="263" r:id="rId10"/>
    <p:sldId id="268" r:id="rId11"/>
    <p:sldId id="280" r:id="rId12"/>
    <p:sldId id="281" r:id="rId13"/>
    <p:sldId id="283" r:id="rId14"/>
    <p:sldId id="284" r:id="rId15"/>
    <p:sldId id="285" r:id="rId16"/>
    <p:sldId id="264" r:id="rId17"/>
    <p:sldId id="286" r:id="rId18"/>
    <p:sldId id="282" r:id="rId19"/>
    <p:sldId id="297" r:id="rId20"/>
    <p:sldId id="287" r:id="rId21"/>
    <p:sldId id="290" r:id="rId22"/>
    <p:sldId id="291" r:id="rId23"/>
    <p:sldId id="266" r:id="rId24"/>
    <p:sldId id="267" r:id="rId25"/>
    <p:sldId id="270" r:id="rId26"/>
    <p:sldId id="298" r:id="rId27"/>
    <p:sldId id="288" r:id="rId28"/>
    <p:sldId id="292" r:id="rId29"/>
    <p:sldId id="294" r:id="rId30"/>
    <p:sldId id="295" r:id="rId31"/>
    <p:sldId id="271" r:id="rId32"/>
    <p:sldId id="273" r:id="rId33"/>
    <p:sldId id="274" r:id="rId34"/>
    <p:sldId id="296" r:id="rId35"/>
    <p:sldId id="299" r:id="rId36"/>
    <p:sldId id="275" r:id="rId37"/>
    <p:sldId id="276" r:id="rId3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442"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2BF10E-AB09-42A2-ACAD-97F16EE15422}" type="datetimeFigureOut">
              <a:rPr lang="zh-CN" altLang="en-US" smtClean="0"/>
              <a:pPr/>
              <a:t>2018\11\29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7E9147-FFFA-4708-A224-08A3019B168E}" type="slidenum">
              <a:rPr lang="zh-CN" altLang="en-US" smtClean="0"/>
              <a:pPr/>
              <a:t>‹#›</a:t>
            </a:fld>
            <a:endParaRPr lang="zh-CN" altLang="en-US"/>
          </a:p>
        </p:txBody>
      </p:sp>
    </p:spTree>
    <p:extLst>
      <p:ext uri="{BB962C8B-B14F-4D97-AF65-F5344CB8AC3E}">
        <p14:creationId xmlns:p14="http://schemas.microsoft.com/office/powerpoint/2010/main" val="3616928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幻灯片图像占位符 1"/>
          <p:cNvSpPr>
            <a:spLocks noGrp="1" noRot="1" noChangeAspect="1" noTextEdit="1"/>
          </p:cNvSpPr>
          <p:nvPr>
            <p:ph type="sldImg"/>
          </p:nvPr>
        </p:nvSpPr>
        <p:spPr bwMode="auto">
          <a:noFill/>
          <a:ln>
            <a:solidFill>
              <a:srgbClr val="000000"/>
            </a:solidFill>
            <a:miter lim="800000"/>
            <a:headEnd/>
            <a:tailEnd/>
          </a:ln>
        </p:spPr>
      </p:sp>
      <p:sp>
        <p:nvSpPr>
          <p:cNvPr id="155651"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4" name="灯片编号占位符 3"/>
          <p:cNvSpPr>
            <a:spLocks noGrp="1"/>
          </p:cNvSpPr>
          <p:nvPr>
            <p:ph type="sldNum" sz="quarter" idx="5"/>
          </p:nvPr>
        </p:nvSpPr>
        <p:spPr/>
        <p:txBody>
          <a:bodyPr/>
          <a:lstStyle/>
          <a:p>
            <a:pPr>
              <a:defRPr/>
            </a:pPr>
            <a:fld id="{DA1A0198-56D7-476F-BDFC-451E0B5BD49A}" type="slidenum">
              <a:rPr lang="zh-CN" altLang="en-US" smtClean="0"/>
              <a:pPr>
                <a:defRPr/>
              </a:pPr>
              <a:t>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2018\11\29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2018\11\29 Thursday</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第二章</a:t>
            </a:r>
            <a:br>
              <a:rPr lang="zh-CN" altLang="en-US" dirty="0" smtClean="0"/>
            </a:br>
            <a:endParaRPr lang="zh-CN" altLang="en-US" dirty="0"/>
          </a:p>
        </p:txBody>
      </p:sp>
      <p:sp>
        <p:nvSpPr>
          <p:cNvPr id="3" name="副标题 2"/>
          <p:cNvSpPr>
            <a:spLocks noGrp="1"/>
          </p:cNvSpPr>
          <p:nvPr>
            <p:ph type="subTitle" idx="1"/>
          </p:nvPr>
        </p:nvSpPr>
        <p:spPr/>
        <p:txBody>
          <a:bodyPr>
            <a:normAutofit/>
          </a:bodyPr>
          <a:lstStyle/>
          <a:p>
            <a:r>
              <a:rPr lang="zh-CN" altLang="en-US" sz="8000" b="1" dirty="0" smtClean="0">
                <a:solidFill>
                  <a:srgbClr val="FF0000"/>
                </a:solidFill>
                <a:latin typeface="仿宋" pitchFamily="49" charset="-122"/>
                <a:ea typeface="仿宋" pitchFamily="49" charset="-122"/>
              </a:rPr>
              <a:t>房  产 税</a:t>
            </a:r>
            <a:endParaRPr lang="zh-CN" altLang="en-US" sz="8000" dirty="0" smtClean="0"/>
          </a:p>
          <a:p>
            <a:endParaRPr lang="zh-CN" altLang="en-US" sz="6000" b="1" dirty="0">
              <a:solidFill>
                <a:srgbClr val="FF0000"/>
              </a:solidFill>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idx="1"/>
          </p:nvPr>
        </p:nvSpPr>
        <p:spPr>
          <a:xfrm>
            <a:off x="395288" y="457200"/>
            <a:ext cx="8291512" cy="5673725"/>
          </a:xfrm>
        </p:spPr>
        <p:txBody>
          <a:bodyPr/>
          <a:lstStyle/>
          <a:p>
            <a:pPr marL="0" indent="0">
              <a:buNone/>
            </a:pPr>
            <a:r>
              <a:rPr lang="zh-CN" altLang="en-US" dirty="0" smtClean="0">
                <a:latin typeface="Times New Roman" pitchFamily="18" charset="0"/>
                <a:cs typeface="Times New Roman" pitchFamily="18" charset="0"/>
              </a:rPr>
              <a:t>四、房产税的税率</a:t>
            </a:r>
          </a:p>
          <a:p>
            <a:pPr marL="0" indent="0">
              <a:buNone/>
            </a:pPr>
            <a:r>
              <a:rPr lang="zh-CN" altLang="en-US" dirty="0" smtClean="0">
                <a:latin typeface="Times New Roman" pitchFamily="18" charset="0"/>
                <a:cs typeface="Times New Roman" pitchFamily="18" charset="0"/>
              </a:rPr>
              <a:t>      房产税采用比例税率，税率分别为：</a:t>
            </a:r>
          </a:p>
          <a:p>
            <a:pPr marL="0" indent="0">
              <a:buNone/>
            </a:pPr>
            <a:r>
              <a:rPr lang="zh-CN" altLang="en-US" dirty="0" smtClean="0">
                <a:solidFill>
                  <a:srgbClr val="C00000"/>
                </a:solidFill>
                <a:latin typeface="Times New Roman" pitchFamily="18" charset="0"/>
                <a:cs typeface="Times New Roman" pitchFamily="18" charset="0"/>
              </a:rPr>
              <a:t>从价计征</a:t>
            </a:r>
            <a:r>
              <a:rPr lang="zh-CN" altLang="en-US" dirty="0" smtClean="0">
                <a:latin typeface="Times New Roman" pitchFamily="18" charset="0"/>
                <a:cs typeface="Times New Roman" pitchFamily="18" charset="0"/>
              </a:rPr>
              <a:t>的为</a:t>
            </a:r>
            <a:r>
              <a:rPr lang="en-US" altLang="zh-CN" dirty="0" smtClean="0">
                <a:latin typeface="Times New Roman" pitchFamily="18" charset="0"/>
                <a:cs typeface="Times New Roman" pitchFamily="18" charset="0"/>
              </a:rPr>
              <a:t>——1.2%</a:t>
            </a:r>
            <a:r>
              <a:rPr lang="zh-CN" altLang="en-US" dirty="0" smtClean="0">
                <a:latin typeface="Times New Roman" pitchFamily="18" charset="0"/>
                <a:cs typeface="Times New Roman" pitchFamily="18" charset="0"/>
              </a:rPr>
              <a:t>；</a:t>
            </a:r>
          </a:p>
          <a:p>
            <a:pPr marL="0" indent="0">
              <a:buNone/>
            </a:pPr>
            <a:r>
              <a:rPr lang="zh-CN" altLang="en-US" dirty="0" smtClean="0">
                <a:solidFill>
                  <a:srgbClr val="C00000"/>
                </a:solidFill>
                <a:latin typeface="Times New Roman" pitchFamily="18" charset="0"/>
                <a:cs typeface="Times New Roman" pitchFamily="18" charset="0"/>
              </a:rPr>
              <a:t>从租计征</a:t>
            </a:r>
            <a:r>
              <a:rPr lang="zh-CN" altLang="en-US" dirty="0" smtClean="0">
                <a:latin typeface="Times New Roman" pitchFamily="18" charset="0"/>
                <a:cs typeface="Times New Roman" pitchFamily="18" charset="0"/>
              </a:rPr>
              <a:t>的为</a:t>
            </a:r>
            <a:r>
              <a:rPr lang="en-US" altLang="zh-CN" dirty="0" smtClean="0">
                <a:latin typeface="Times New Roman" pitchFamily="18" charset="0"/>
                <a:cs typeface="Times New Roman" pitchFamily="18" charset="0"/>
              </a:rPr>
              <a:t>——12%</a:t>
            </a:r>
            <a:r>
              <a:rPr lang="zh-CN" altLang="en-US" dirty="0" smtClean="0">
                <a:latin typeface="Times New Roman" pitchFamily="18" charset="0"/>
                <a:cs typeface="Times New Roman" pitchFamily="18" charset="0"/>
              </a:rPr>
              <a:t>。</a:t>
            </a:r>
          </a:p>
          <a:p>
            <a:pPr marL="0" indent="0">
              <a:buNone/>
            </a:pPr>
            <a:r>
              <a:rPr lang="zh-CN" altLang="zh-CN" dirty="0" smtClean="0">
                <a:latin typeface="Times New Roman" pitchFamily="18" charset="0"/>
                <a:ea typeface="楷体" pitchFamily="49" charset="-122"/>
                <a:cs typeface="Times New Roman" pitchFamily="18" charset="0"/>
              </a:rPr>
              <a:t>个人出租住房，按</a:t>
            </a:r>
            <a:r>
              <a:rPr lang="en-US" altLang="zh-CN" u="dbl" dirty="0" smtClean="0">
                <a:solidFill>
                  <a:srgbClr val="C00000"/>
                </a:solidFill>
                <a:latin typeface="Times New Roman" pitchFamily="18" charset="0"/>
                <a:ea typeface="楷体" pitchFamily="49" charset="-122"/>
                <a:cs typeface="Times New Roman" pitchFamily="18" charset="0"/>
              </a:rPr>
              <a:t>4%</a:t>
            </a:r>
            <a:r>
              <a:rPr lang="zh-CN" altLang="zh-CN" u="dbl" dirty="0" smtClean="0">
                <a:solidFill>
                  <a:srgbClr val="C00000"/>
                </a:solidFill>
                <a:latin typeface="Times New Roman" pitchFamily="18" charset="0"/>
                <a:ea typeface="楷体" pitchFamily="49" charset="-122"/>
                <a:cs typeface="Times New Roman" pitchFamily="18" charset="0"/>
              </a:rPr>
              <a:t>的税率</a:t>
            </a:r>
            <a:r>
              <a:rPr lang="zh-CN" altLang="zh-CN" dirty="0" smtClean="0">
                <a:latin typeface="Times New Roman" pitchFamily="18" charset="0"/>
                <a:ea typeface="楷体" pitchFamily="49" charset="-122"/>
                <a:cs typeface="Times New Roman" pitchFamily="18" charset="0"/>
              </a:rPr>
              <a:t>征收房产税。</a:t>
            </a:r>
            <a:endParaRPr lang="en-US" altLang="zh-CN" dirty="0" smtClean="0">
              <a:latin typeface="Times New Roman" pitchFamily="18" charset="0"/>
              <a:ea typeface="楷体" pitchFamily="49" charset="-122"/>
              <a:cs typeface="Times New Roman" pitchFamily="18" charset="0"/>
            </a:endParaRPr>
          </a:p>
          <a:p>
            <a:pPr marL="0" indent="0">
              <a:buNone/>
            </a:pPr>
            <a:r>
              <a:rPr lang="zh-CN" altLang="zh-CN" dirty="0" smtClean="0">
                <a:latin typeface="Times New Roman" pitchFamily="18" charset="0"/>
                <a:ea typeface="楷体" pitchFamily="49" charset="-122"/>
                <a:cs typeface="Times New Roman" pitchFamily="18" charset="0"/>
              </a:rPr>
              <a:t>对企事业单位、社会团体以及其他组织按市场价格向个人出租用于居住的住房，减按</a:t>
            </a:r>
            <a:r>
              <a:rPr lang="en-US" altLang="zh-CN" u="sng" dirty="0" smtClean="0">
                <a:solidFill>
                  <a:srgbClr val="C00000"/>
                </a:solidFill>
                <a:latin typeface="Times New Roman" pitchFamily="18" charset="0"/>
                <a:ea typeface="楷体" pitchFamily="49" charset="-122"/>
                <a:cs typeface="Times New Roman" pitchFamily="18" charset="0"/>
              </a:rPr>
              <a:t>4%</a:t>
            </a:r>
            <a:r>
              <a:rPr lang="zh-CN" altLang="zh-CN" dirty="0" smtClean="0">
                <a:latin typeface="Times New Roman" pitchFamily="18" charset="0"/>
                <a:ea typeface="楷体" pitchFamily="49" charset="-122"/>
                <a:cs typeface="Times New Roman" pitchFamily="18" charset="0"/>
              </a:rPr>
              <a:t>的税率征收。</a:t>
            </a:r>
            <a:endParaRPr lang="zh-CN" altLang="en-US" dirty="0" smtClean="0">
              <a:latin typeface="Times New Roman" pitchFamily="18" charset="0"/>
              <a:ea typeface="楷体" pitchFamily="49" charset="-122"/>
              <a:cs typeface="Times New Roman" pitchFamily="18" charset="0"/>
            </a:endParaRPr>
          </a:p>
          <a:p>
            <a:pPr marL="0" indent="0">
              <a:buNone/>
            </a:pPr>
            <a:r>
              <a:rPr lang="zh-CN" altLang="zh-CN" dirty="0" smtClean="0">
                <a:latin typeface="Times New Roman" pitchFamily="18" charset="0"/>
                <a:ea typeface="楷体" pitchFamily="49" charset="-122"/>
                <a:cs typeface="Times New Roman" pitchFamily="18" charset="0"/>
              </a:rPr>
              <a:t>外币为记账本位币的按缴款上月</a:t>
            </a:r>
            <a:r>
              <a:rPr lang="zh-CN" altLang="zh-CN" u="sng" dirty="0" smtClean="0">
                <a:solidFill>
                  <a:srgbClr val="C00000"/>
                </a:solidFill>
                <a:latin typeface="Times New Roman" pitchFamily="18" charset="0"/>
                <a:ea typeface="楷体" pitchFamily="49" charset="-122"/>
                <a:cs typeface="Times New Roman" pitchFamily="18" charset="0"/>
              </a:rPr>
              <a:t>最后一日</a:t>
            </a:r>
            <a:r>
              <a:rPr lang="zh-CN" altLang="zh-CN" dirty="0" smtClean="0">
                <a:latin typeface="Times New Roman" pitchFamily="18" charset="0"/>
                <a:ea typeface="楷体" pitchFamily="49" charset="-122"/>
                <a:cs typeface="Times New Roman" pitchFamily="18" charset="0"/>
              </a:rPr>
              <a:t>的</a:t>
            </a:r>
            <a:r>
              <a:rPr lang="zh-CN" altLang="zh-CN" u="sng" dirty="0" smtClean="0">
                <a:solidFill>
                  <a:srgbClr val="C00000"/>
                </a:solidFill>
                <a:latin typeface="Times New Roman" pitchFamily="18" charset="0"/>
                <a:ea typeface="楷体" pitchFamily="49" charset="-122"/>
                <a:cs typeface="Times New Roman" pitchFamily="18" charset="0"/>
              </a:rPr>
              <a:t>人民币汇率中间价</a:t>
            </a:r>
            <a:r>
              <a:rPr lang="zh-CN" altLang="zh-CN" dirty="0" smtClean="0">
                <a:latin typeface="Times New Roman" pitchFamily="18" charset="0"/>
                <a:ea typeface="楷体" pitchFamily="49" charset="-122"/>
                <a:cs typeface="Times New Roman" pitchFamily="18" charset="0"/>
              </a:rPr>
              <a:t>折成人民币计算缴纳。</a:t>
            </a:r>
            <a:endParaRPr lang="en-US" altLang="zh-CN" dirty="0" smtClean="0">
              <a:latin typeface="Times New Roman" pitchFamily="18" charset="0"/>
              <a:ea typeface="楷体" pitchFamily="49" charset="-122"/>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idx="1"/>
          </p:nvPr>
        </p:nvSpPr>
        <p:spPr>
          <a:xfrm>
            <a:off x="323528" y="260648"/>
            <a:ext cx="8568952" cy="6597352"/>
          </a:xfrm>
        </p:spPr>
        <p:txBody>
          <a:bodyPr>
            <a:normAutofit/>
          </a:bodyPr>
          <a:lstStyle/>
          <a:p>
            <a:pPr algn="ctr">
              <a:buNone/>
            </a:pPr>
            <a:r>
              <a:rPr lang="zh-CN" altLang="en-US" sz="4100" b="1" dirty="0" smtClean="0"/>
              <a:t>第三节  减免税优惠</a:t>
            </a:r>
            <a:endParaRPr lang="en-US" altLang="zh-CN" sz="4100" b="1" dirty="0" smtClean="0"/>
          </a:p>
          <a:p>
            <a:pPr>
              <a:buNone/>
            </a:pPr>
            <a:r>
              <a:rPr lang="zh-CN" altLang="en-US" dirty="0" smtClean="0">
                <a:latin typeface="楷体" pitchFamily="49" charset="-122"/>
                <a:ea typeface="楷体" pitchFamily="49" charset="-122"/>
              </a:rPr>
              <a:t>一、基本规定</a:t>
            </a:r>
            <a:endParaRPr lang="en-US" altLang="zh-CN" dirty="0" smtClean="0">
              <a:latin typeface="楷体" pitchFamily="49" charset="-122"/>
              <a:ea typeface="楷体" pitchFamily="49" charset="-122"/>
            </a:endParaRPr>
          </a:p>
          <a:p>
            <a:pPr marL="0" indent="0">
              <a:lnSpc>
                <a:spcPts val="2500"/>
              </a:lnSpc>
              <a:buNone/>
            </a:pPr>
            <a:r>
              <a:rPr lang="zh-CN" altLang="zh-CN" sz="1800" dirty="0">
                <a:solidFill>
                  <a:srgbClr val="000000"/>
                </a:solidFill>
                <a:ea typeface="宋体"/>
                <a:cs typeface="宋体"/>
              </a:rPr>
              <a:t>依据有关规定，下列房产免征房产税：</a:t>
            </a:r>
            <a:r>
              <a:rPr lang="en-US" altLang="zh-CN" sz="1800" dirty="0">
                <a:solidFill>
                  <a:srgbClr val="000000"/>
                </a:solidFill>
                <a:ea typeface="宋体"/>
                <a:cs typeface="宋体"/>
              </a:rPr>
              <a:t/>
            </a:r>
            <a:br>
              <a:rPr lang="en-US" altLang="zh-CN" sz="1800" dirty="0">
                <a:solidFill>
                  <a:srgbClr val="000000"/>
                </a:solidFill>
                <a:ea typeface="宋体"/>
                <a:cs typeface="宋体"/>
              </a:rPr>
            </a:br>
            <a:r>
              <a:rPr lang="zh-CN" altLang="zh-CN" sz="1800" dirty="0">
                <a:solidFill>
                  <a:srgbClr val="000000"/>
                </a:solidFill>
                <a:ea typeface="宋体"/>
                <a:cs typeface="宋体"/>
              </a:rPr>
              <a:t>　　</a:t>
            </a:r>
            <a:r>
              <a:rPr lang="en-US" altLang="zh-CN" sz="1800" dirty="0">
                <a:solidFill>
                  <a:srgbClr val="000000"/>
                </a:solidFill>
                <a:latin typeface="Times New Roman" pitchFamily="18" charset="0"/>
                <a:ea typeface="宋体"/>
                <a:cs typeface="Times New Roman" pitchFamily="18" charset="0"/>
              </a:rPr>
              <a:t>1.</a:t>
            </a:r>
            <a:r>
              <a:rPr lang="zh-CN" altLang="zh-CN" sz="1800" dirty="0">
                <a:solidFill>
                  <a:srgbClr val="000000"/>
                </a:solidFill>
                <a:latin typeface="Times New Roman" pitchFamily="18" charset="0"/>
                <a:ea typeface="宋体"/>
                <a:cs typeface="Times New Roman" pitchFamily="18" charset="0"/>
              </a:rPr>
              <a:t>国家机关、人民团体、军队</a:t>
            </a:r>
            <a:r>
              <a:rPr lang="zh-CN" altLang="zh-CN" sz="1800" b="1" dirty="0">
                <a:solidFill>
                  <a:srgbClr val="C00000"/>
                </a:solidFill>
                <a:latin typeface="Times New Roman" pitchFamily="18" charset="0"/>
                <a:ea typeface="宋体"/>
                <a:cs typeface="Times New Roman" pitchFamily="18" charset="0"/>
              </a:rPr>
              <a:t>自用</a:t>
            </a:r>
            <a:r>
              <a:rPr lang="zh-CN" altLang="zh-CN" sz="1800" dirty="0">
                <a:solidFill>
                  <a:srgbClr val="000000"/>
                </a:solidFill>
                <a:latin typeface="Times New Roman" pitchFamily="18" charset="0"/>
                <a:ea typeface="宋体"/>
                <a:cs typeface="Times New Roman" pitchFamily="18" charset="0"/>
              </a:rPr>
              <a:t>的房产</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【提示】自用房产指单位本身的办公用房和公务用房。</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a:t>
            </a:r>
            <a:r>
              <a:rPr lang="en-US" altLang="zh-CN" sz="1800" dirty="0">
                <a:solidFill>
                  <a:srgbClr val="000000"/>
                </a:solidFill>
                <a:latin typeface="Times New Roman" pitchFamily="18" charset="0"/>
                <a:ea typeface="宋体"/>
                <a:cs typeface="Times New Roman" pitchFamily="18" charset="0"/>
              </a:rPr>
              <a:t>2.</a:t>
            </a:r>
            <a:r>
              <a:rPr lang="zh-CN" altLang="zh-CN" sz="1800" dirty="0">
                <a:solidFill>
                  <a:srgbClr val="000000"/>
                </a:solidFill>
                <a:latin typeface="Times New Roman" pitchFamily="18" charset="0"/>
                <a:ea typeface="宋体"/>
                <a:cs typeface="Times New Roman" pitchFamily="18" charset="0"/>
              </a:rPr>
              <a:t>国家财政部门拨付事业经费的单位</a:t>
            </a:r>
            <a:r>
              <a:rPr lang="zh-CN" altLang="zh-CN" sz="1800" b="1" dirty="0">
                <a:solidFill>
                  <a:srgbClr val="C00000"/>
                </a:solidFill>
                <a:latin typeface="Times New Roman" pitchFamily="18" charset="0"/>
                <a:ea typeface="宋体"/>
                <a:cs typeface="Times New Roman" pitchFamily="18" charset="0"/>
              </a:rPr>
              <a:t>自用</a:t>
            </a:r>
            <a:r>
              <a:rPr lang="zh-CN" altLang="zh-CN" sz="1800" dirty="0">
                <a:solidFill>
                  <a:srgbClr val="000000"/>
                </a:solidFill>
                <a:latin typeface="Times New Roman" pitchFamily="18" charset="0"/>
                <a:ea typeface="宋体"/>
                <a:cs typeface="Times New Roman" pitchFamily="18" charset="0"/>
              </a:rPr>
              <a:t>的房产</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【提示</a:t>
            </a:r>
            <a:r>
              <a:rPr lang="en-US" altLang="zh-CN" sz="1800" dirty="0">
                <a:solidFill>
                  <a:srgbClr val="000000"/>
                </a:solidFill>
                <a:latin typeface="Times New Roman" pitchFamily="18" charset="0"/>
                <a:ea typeface="宋体"/>
                <a:cs typeface="Times New Roman" pitchFamily="18" charset="0"/>
              </a:rPr>
              <a:t>1</a:t>
            </a:r>
            <a:r>
              <a:rPr lang="zh-CN" altLang="zh-CN" sz="1800" dirty="0">
                <a:solidFill>
                  <a:srgbClr val="000000"/>
                </a:solidFill>
                <a:latin typeface="Times New Roman" pitchFamily="18" charset="0"/>
                <a:ea typeface="宋体"/>
                <a:cs typeface="Times New Roman" pitchFamily="18" charset="0"/>
              </a:rPr>
              <a:t>】自用的房产是指这些单位本身的业务用房。</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【提示</a:t>
            </a:r>
            <a:r>
              <a:rPr lang="en-US" altLang="zh-CN" sz="1800" dirty="0">
                <a:solidFill>
                  <a:srgbClr val="000000"/>
                </a:solidFill>
                <a:latin typeface="Times New Roman" pitchFamily="18" charset="0"/>
                <a:ea typeface="宋体"/>
                <a:cs typeface="Times New Roman" pitchFamily="18" charset="0"/>
              </a:rPr>
              <a:t>2</a:t>
            </a:r>
            <a:r>
              <a:rPr lang="zh-CN" altLang="zh-CN" sz="1800" dirty="0">
                <a:solidFill>
                  <a:srgbClr val="000000"/>
                </a:solidFill>
                <a:latin typeface="Times New Roman" pitchFamily="18" charset="0"/>
                <a:ea typeface="宋体"/>
                <a:cs typeface="Times New Roman" pitchFamily="18" charset="0"/>
              </a:rPr>
              <a:t>】包括实行差额预算管理的事业单位本身自用的房产免征房产税，不包括经费来源实行自收自支的事业单位。</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a:t>
            </a:r>
            <a:r>
              <a:rPr lang="en-US" altLang="zh-CN" sz="1800" dirty="0">
                <a:solidFill>
                  <a:srgbClr val="000000"/>
                </a:solidFill>
                <a:latin typeface="Times New Roman" pitchFamily="18" charset="0"/>
                <a:ea typeface="宋体"/>
                <a:cs typeface="Times New Roman" pitchFamily="18" charset="0"/>
              </a:rPr>
              <a:t>3.</a:t>
            </a:r>
            <a:r>
              <a:rPr lang="zh-CN" altLang="zh-CN" sz="1800" dirty="0">
                <a:solidFill>
                  <a:srgbClr val="000000"/>
                </a:solidFill>
                <a:latin typeface="Times New Roman" pitchFamily="18" charset="0"/>
                <a:ea typeface="宋体"/>
                <a:cs typeface="Times New Roman" pitchFamily="18" charset="0"/>
              </a:rPr>
              <a:t>宗教寺庙、公园、名胜古迹</a:t>
            </a:r>
            <a:r>
              <a:rPr lang="zh-CN" altLang="zh-CN" sz="1800" b="1" dirty="0">
                <a:solidFill>
                  <a:srgbClr val="C00000"/>
                </a:solidFill>
                <a:latin typeface="Times New Roman" pitchFamily="18" charset="0"/>
                <a:ea typeface="宋体"/>
                <a:cs typeface="Times New Roman" pitchFamily="18" charset="0"/>
              </a:rPr>
              <a:t>自用</a:t>
            </a:r>
            <a:r>
              <a:rPr lang="zh-CN" altLang="zh-CN" sz="1800" dirty="0">
                <a:solidFill>
                  <a:srgbClr val="000000"/>
                </a:solidFill>
                <a:latin typeface="Times New Roman" pitchFamily="18" charset="0"/>
                <a:ea typeface="宋体"/>
                <a:cs typeface="Times New Roman" pitchFamily="18" charset="0"/>
              </a:rPr>
              <a:t>的房产</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【提示</a:t>
            </a:r>
            <a:r>
              <a:rPr lang="en-US" altLang="zh-CN" sz="1800" dirty="0">
                <a:solidFill>
                  <a:srgbClr val="000000"/>
                </a:solidFill>
                <a:latin typeface="Times New Roman" pitchFamily="18" charset="0"/>
                <a:ea typeface="宋体"/>
                <a:cs typeface="Times New Roman" pitchFamily="18" charset="0"/>
              </a:rPr>
              <a:t>1</a:t>
            </a:r>
            <a:r>
              <a:rPr lang="zh-CN" altLang="zh-CN" sz="1800" dirty="0">
                <a:solidFill>
                  <a:srgbClr val="000000"/>
                </a:solidFill>
                <a:latin typeface="Times New Roman" pitchFamily="18" charset="0"/>
                <a:ea typeface="宋体"/>
                <a:cs typeface="Times New Roman" pitchFamily="18" charset="0"/>
              </a:rPr>
              <a:t>】宗教寺庙自用的房产，是指举行宗教仪式等的房屋和宗教人员使用的生活用房屋</a:t>
            </a:r>
            <a:r>
              <a:rPr lang="zh-CN" altLang="zh-CN" sz="1800" dirty="0" smtClean="0">
                <a:solidFill>
                  <a:srgbClr val="000000"/>
                </a:solidFill>
                <a:latin typeface="Times New Roman" pitchFamily="18" charset="0"/>
                <a:ea typeface="宋体"/>
                <a:cs typeface="Times New Roman" pitchFamily="18" charset="0"/>
              </a:rPr>
              <a:t>。</a:t>
            </a:r>
            <a:endParaRPr lang="en-US" altLang="zh-CN" sz="1800" dirty="0" smtClean="0">
              <a:solidFill>
                <a:srgbClr val="000000"/>
              </a:solidFill>
              <a:latin typeface="Times New Roman" pitchFamily="18" charset="0"/>
              <a:ea typeface="宋体"/>
              <a:cs typeface="Times New Roman" pitchFamily="18" charset="0"/>
            </a:endParaRPr>
          </a:p>
          <a:p>
            <a:pPr marL="0" indent="0">
              <a:lnSpc>
                <a:spcPts val="2500"/>
              </a:lnSpc>
              <a:buNone/>
            </a:pPr>
            <a:r>
              <a:rPr lang="en-US" altLang="zh-CN" sz="1800" dirty="0">
                <a:solidFill>
                  <a:srgbClr val="000000"/>
                </a:solidFill>
                <a:latin typeface="Times New Roman" pitchFamily="18" charset="0"/>
                <a:ea typeface="宋体"/>
                <a:cs typeface="Times New Roman" pitchFamily="18" charset="0"/>
              </a:rPr>
              <a:t> </a:t>
            </a:r>
            <a:r>
              <a:rPr lang="en-US" altLang="zh-CN" sz="1800" dirty="0" smtClean="0">
                <a:solidFill>
                  <a:srgbClr val="000000"/>
                </a:solidFill>
                <a:latin typeface="Times New Roman" pitchFamily="18" charset="0"/>
                <a:ea typeface="宋体"/>
                <a:cs typeface="Times New Roman" pitchFamily="18" charset="0"/>
              </a:rPr>
              <a:t>       </a:t>
            </a:r>
            <a:r>
              <a:rPr lang="zh-CN" altLang="zh-CN" sz="1800" dirty="0" smtClean="0">
                <a:solidFill>
                  <a:srgbClr val="000000"/>
                </a:solidFill>
                <a:latin typeface="Times New Roman" pitchFamily="18" charset="0"/>
                <a:ea typeface="宋体"/>
                <a:cs typeface="Times New Roman" pitchFamily="18" charset="0"/>
              </a:rPr>
              <a:t>【</a:t>
            </a:r>
            <a:r>
              <a:rPr lang="zh-CN" altLang="zh-CN" sz="1800" dirty="0">
                <a:solidFill>
                  <a:srgbClr val="000000"/>
                </a:solidFill>
                <a:latin typeface="Times New Roman" pitchFamily="18" charset="0"/>
                <a:ea typeface="宋体"/>
                <a:cs typeface="Times New Roman" pitchFamily="18" charset="0"/>
              </a:rPr>
              <a:t>提示</a:t>
            </a:r>
            <a:r>
              <a:rPr lang="en-US" altLang="zh-CN" sz="1800" dirty="0">
                <a:solidFill>
                  <a:srgbClr val="000000"/>
                </a:solidFill>
                <a:latin typeface="Times New Roman" pitchFamily="18" charset="0"/>
                <a:ea typeface="宋体"/>
                <a:cs typeface="Times New Roman" pitchFamily="18" charset="0"/>
              </a:rPr>
              <a:t>2</a:t>
            </a:r>
            <a:r>
              <a:rPr lang="zh-CN" altLang="zh-CN" sz="1800" dirty="0">
                <a:solidFill>
                  <a:srgbClr val="000000"/>
                </a:solidFill>
                <a:latin typeface="Times New Roman" pitchFamily="18" charset="0"/>
                <a:ea typeface="宋体"/>
                <a:cs typeface="Times New Roman" pitchFamily="18" charset="0"/>
              </a:rPr>
              <a:t>】公园、名胜古迹自用的房产，是指供公共参观游览的房屋及其管理单位的办公用房屋。公园、名胜古迹中附设的营业单位，如影剧院、饮食部、茶社、照相馆等所使用的房产及出租的房产，应征收房产税。</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a:t>
            </a:r>
            <a:r>
              <a:rPr lang="en-US" altLang="zh-CN" sz="1800" dirty="0">
                <a:solidFill>
                  <a:srgbClr val="000000"/>
                </a:solidFill>
                <a:latin typeface="Times New Roman" pitchFamily="18" charset="0"/>
                <a:ea typeface="宋体"/>
                <a:cs typeface="Times New Roman" pitchFamily="18" charset="0"/>
              </a:rPr>
              <a:t>4.</a:t>
            </a:r>
            <a:r>
              <a:rPr lang="zh-CN" altLang="zh-CN" sz="1800" dirty="0">
                <a:solidFill>
                  <a:srgbClr val="000000"/>
                </a:solidFill>
                <a:latin typeface="Times New Roman" pitchFamily="18" charset="0"/>
                <a:ea typeface="宋体"/>
                <a:cs typeface="Times New Roman" pitchFamily="18" charset="0"/>
              </a:rPr>
              <a:t>个人拥有的</a:t>
            </a:r>
            <a:r>
              <a:rPr lang="zh-CN" altLang="zh-CN" sz="1800" dirty="0">
                <a:solidFill>
                  <a:srgbClr val="C00000"/>
                </a:solidFill>
                <a:latin typeface="Times New Roman" pitchFamily="18" charset="0"/>
                <a:ea typeface="宋体"/>
                <a:cs typeface="Times New Roman" pitchFamily="18" charset="0"/>
              </a:rPr>
              <a:t>非营业用</a:t>
            </a:r>
            <a:r>
              <a:rPr lang="zh-CN" altLang="zh-CN" sz="1800" dirty="0">
                <a:solidFill>
                  <a:srgbClr val="000000"/>
                </a:solidFill>
                <a:latin typeface="Times New Roman" pitchFamily="18" charset="0"/>
                <a:ea typeface="宋体"/>
                <a:cs typeface="Times New Roman" pitchFamily="18" charset="0"/>
              </a:rPr>
              <a:t>的房产</a:t>
            </a:r>
            <a:r>
              <a:rPr lang="en-US" altLang="zh-CN" sz="1800" dirty="0">
                <a:solidFill>
                  <a:srgbClr val="000000"/>
                </a:solidFill>
                <a:latin typeface="Times New Roman" pitchFamily="18" charset="0"/>
                <a:ea typeface="宋体"/>
                <a:cs typeface="Times New Roman" pitchFamily="18" charset="0"/>
              </a:rPr>
              <a:t/>
            </a:r>
            <a:br>
              <a:rPr lang="en-US" altLang="zh-CN" sz="1800" dirty="0">
                <a:solidFill>
                  <a:srgbClr val="000000"/>
                </a:solidFill>
                <a:latin typeface="Times New Roman" pitchFamily="18" charset="0"/>
                <a:ea typeface="宋体"/>
                <a:cs typeface="Times New Roman" pitchFamily="18" charset="0"/>
              </a:rPr>
            </a:br>
            <a:r>
              <a:rPr lang="zh-CN" altLang="zh-CN" sz="1800" dirty="0">
                <a:solidFill>
                  <a:srgbClr val="000000"/>
                </a:solidFill>
                <a:latin typeface="Times New Roman" pitchFamily="18" charset="0"/>
                <a:ea typeface="宋体"/>
                <a:cs typeface="Times New Roman" pitchFamily="18" charset="0"/>
              </a:rPr>
              <a:t>　　【提示】对个人所有的营业用房或出租等非自用的房产，应按照规定征收房产税。</a:t>
            </a:r>
            <a:endParaRPr lang="en-US" altLang="zh-CN" sz="1800" dirty="0" smtClean="0">
              <a:latin typeface="Times New Roman" pitchFamily="18" charset="0"/>
              <a:cs typeface="Times New Roman" pitchFamily="18" charset="0"/>
            </a:endParaRPr>
          </a:p>
          <a:p>
            <a:endParaRPr lang="zh-CN" alt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593824"/>
          </a:xfrm>
        </p:spPr>
        <p:txBody>
          <a:bodyPr>
            <a:normAutofit fontScale="92500" lnSpcReduction="10000"/>
          </a:bodyPr>
          <a:lstStyle/>
          <a:p>
            <a:pPr marL="0" indent="0">
              <a:buNone/>
            </a:pPr>
            <a:r>
              <a:rPr lang="zh-CN" altLang="en-US" dirty="0" smtClean="0"/>
              <a:t>二、特殊规定（</a:t>
            </a:r>
            <a:r>
              <a:rPr lang="en-US" altLang="zh-CN" dirty="0" smtClean="0"/>
              <a:t>17</a:t>
            </a:r>
            <a:r>
              <a:rPr lang="zh-CN" altLang="en-US" dirty="0" smtClean="0"/>
              <a:t>项）</a:t>
            </a:r>
            <a:endParaRPr lang="en-US" altLang="zh-CN" dirty="0" smtClean="0"/>
          </a:p>
          <a:p>
            <a:pPr marL="0" indent="0">
              <a:buNone/>
            </a:pPr>
            <a:r>
              <a:rPr lang="en-US" altLang="zh-CN" dirty="0" smtClean="0">
                <a:latin typeface="楷体" pitchFamily="49" charset="-122"/>
                <a:ea typeface="楷体" pitchFamily="49" charset="-122"/>
              </a:rPr>
              <a:t>    1.</a:t>
            </a:r>
            <a:r>
              <a:rPr lang="zh-CN" altLang="zh-CN" b="1" u="dbl" dirty="0" smtClean="0">
                <a:solidFill>
                  <a:srgbClr val="C00000"/>
                </a:solidFill>
                <a:latin typeface="楷体" pitchFamily="49" charset="-122"/>
                <a:ea typeface="楷体" pitchFamily="49" charset="-122"/>
              </a:rPr>
              <a:t>企业办的</a:t>
            </a:r>
            <a:r>
              <a:rPr lang="zh-CN" altLang="zh-CN" dirty="0" smtClean="0">
                <a:latin typeface="楷体" pitchFamily="49" charset="-122"/>
                <a:ea typeface="楷体" pitchFamily="49" charset="-122"/>
              </a:rPr>
              <a:t>各类学校、医院、托儿所、幼儿园自用的房产免税</a:t>
            </a:r>
            <a:r>
              <a:rPr lang="zh-CN" altLang="en-US" dirty="0" smtClean="0">
                <a:latin typeface="楷体" pitchFamily="49" charset="-122"/>
                <a:ea typeface="楷体" pitchFamily="49" charset="-122"/>
              </a:rPr>
              <a:t>。</a:t>
            </a:r>
            <a:r>
              <a:rPr lang="en-US" altLang="zh-CN" dirty="0" smtClean="0">
                <a:latin typeface="楷体" pitchFamily="49" charset="-122"/>
                <a:ea typeface="楷体" pitchFamily="49" charset="-122"/>
              </a:rPr>
              <a:t/>
            </a:r>
            <a:br>
              <a:rPr lang="en-US" altLang="zh-CN" dirty="0" smtClean="0">
                <a:latin typeface="楷体" pitchFamily="49" charset="-122"/>
                <a:ea typeface="楷体" pitchFamily="49" charset="-122"/>
              </a:rPr>
            </a:br>
            <a:r>
              <a:rPr lang="en-US" altLang="zh-CN" dirty="0" smtClean="0">
                <a:latin typeface="楷体" pitchFamily="49" charset="-122"/>
                <a:ea typeface="楷体" pitchFamily="49" charset="-122"/>
              </a:rPr>
              <a:t>    2.</a:t>
            </a:r>
            <a:r>
              <a:rPr lang="zh-CN" altLang="zh-CN" dirty="0" smtClean="0">
                <a:latin typeface="楷体" pitchFamily="49" charset="-122"/>
                <a:ea typeface="楷体" pitchFamily="49" charset="-122"/>
              </a:rPr>
              <a:t>经有关部门鉴定，对毁损不堪居住的房屋和危险房屋，在</a:t>
            </a:r>
            <a:r>
              <a:rPr lang="zh-CN" altLang="zh-CN" b="1" u="dbl" dirty="0" smtClean="0">
                <a:solidFill>
                  <a:srgbClr val="C00000"/>
                </a:solidFill>
                <a:latin typeface="楷体" pitchFamily="49" charset="-122"/>
                <a:ea typeface="楷体" pitchFamily="49" charset="-122"/>
              </a:rPr>
              <a:t>停止使用</a:t>
            </a:r>
            <a:r>
              <a:rPr lang="zh-CN" altLang="zh-CN" dirty="0" smtClean="0">
                <a:latin typeface="楷体" pitchFamily="49" charset="-122"/>
                <a:ea typeface="楷体" pitchFamily="49" charset="-122"/>
              </a:rPr>
              <a:t>后，可免征房产税。</a:t>
            </a:r>
            <a:r>
              <a:rPr lang="en-US" altLang="zh-CN" dirty="0" smtClean="0">
                <a:latin typeface="楷体" pitchFamily="49" charset="-122"/>
                <a:ea typeface="楷体" pitchFamily="49" charset="-122"/>
              </a:rPr>
              <a:t/>
            </a:r>
            <a:br>
              <a:rPr lang="en-US" altLang="zh-CN" dirty="0" smtClean="0">
                <a:latin typeface="楷体" pitchFamily="49" charset="-122"/>
                <a:ea typeface="楷体" pitchFamily="49" charset="-122"/>
              </a:rPr>
            </a:br>
            <a:r>
              <a:rPr lang="en-US" altLang="zh-CN" dirty="0" smtClean="0">
                <a:latin typeface="楷体" pitchFamily="49" charset="-122"/>
                <a:ea typeface="楷体" pitchFamily="49" charset="-122"/>
              </a:rPr>
              <a:t>    3.</a:t>
            </a:r>
            <a:r>
              <a:rPr lang="zh-CN" altLang="zh-CN" dirty="0" smtClean="0">
                <a:latin typeface="楷体" pitchFamily="49" charset="-122"/>
                <a:ea typeface="楷体" pitchFamily="49" charset="-122"/>
              </a:rPr>
              <a:t>自</a:t>
            </a:r>
            <a:r>
              <a:rPr lang="en-US" altLang="zh-CN" dirty="0" smtClean="0">
                <a:latin typeface="楷体" pitchFamily="49" charset="-122"/>
                <a:ea typeface="楷体" pitchFamily="49" charset="-122"/>
              </a:rPr>
              <a:t>2004</a:t>
            </a:r>
            <a:r>
              <a:rPr lang="zh-CN" altLang="zh-CN" dirty="0" smtClean="0">
                <a:latin typeface="楷体" pitchFamily="49" charset="-122"/>
                <a:ea typeface="楷体" pitchFamily="49" charset="-122"/>
              </a:rPr>
              <a:t>年</a:t>
            </a:r>
            <a:r>
              <a:rPr lang="en-US" altLang="zh-CN" dirty="0" smtClean="0">
                <a:latin typeface="楷体" pitchFamily="49" charset="-122"/>
                <a:ea typeface="楷体" pitchFamily="49" charset="-122"/>
              </a:rPr>
              <a:t>8</a:t>
            </a:r>
            <a:r>
              <a:rPr lang="zh-CN" altLang="zh-CN" dirty="0" smtClean="0">
                <a:latin typeface="楷体" pitchFamily="49" charset="-122"/>
                <a:ea typeface="楷体" pitchFamily="49" charset="-122"/>
              </a:rPr>
              <a:t>月</a:t>
            </a:r>
            <a:r>
              <a:rPr lang="en-US" altLang="zh-CN" dirty="0" smtClean="0">
                <a:latin typeface="楷体" pitchFamily="49" charset="-122"/>
                <a:ea typeface="楷体" pitchFamily="49" charset="-122"/>
              </a:rPr>
              <a:t>1</a:t>
            </a:r>
            <a:r>
              <a:rPr lang="zh-CN" altLang="zh-CN" dirty="0" smtClean="0">
                <a:latin typeface="楷体" pitchFamily="49" charset="-122"/>
                <a:ea typeface="楷体" pitchFamily="49" charset="-122"/>
              </a:rPr>
              <a:t>日起，对军队空余房产租赁收入暂免征收房产税。</a:t>
            </a:r>
            <a:r>
              <a:rPr lang="en-US" altLang="zh-CN" dirty="0" smtClean="0">
                <a:latin typeface="楷体" pitchFamily="49" charset="-122"/>
                <a:ea typeface="楷体" pitchFamily="49" charset="-122"/>
              </a:rPr>
              <a:t/>
            </a:r>
            <a:br>
              <a:rPr lang="en-US" altLang="zh-CN" dirty="0" smtClean="0">
                <a:latin typeface="楷体" pitchFamily="49" charset="-122"/>
                <a:ea typeface="楷体" pitchFamily="49" charset="-122"/>
              </a:rPr>
            </a:br>
            <a:r>
              <a:rPr lang="zh-CN" altLang="zh-CN" dirty="0" smtClean="0">
                <a:latin typeface="楷体" pitchFamily="49" charset="-122"/>
                <a:ea typeface="楷体" pitchFamily="49" charset="-122"/>
              </a:rPr>
              <a:t>　　</a:t>
            </a:r>
            <a:r>
              <a:rPr lang="en-US" altLang="zh-CN" dirty="0" smtClean="0">
                <a:latin typeface="楷体" pitchFamily="49" charset="-122"/>
                <a:ea typeface="楷体" pitchFamily="49" charset="-122"/>
              </a:rPr>
              <a:t>4.</a:t>
            </a:r>
            <a:r>
              <a:rPr lang="zh-CN" altLang="zh-CN" dirty="0" smtClean="0">
                <a:latin typeface="楷体" pitchFamily="49" charset="-122"/>
                <a:ea typeface="楷体" pitchFamily="49" charset="-122"/>
              </a:rPr>
              <a:t>凡是在基建工地为基建工地服务的各种工棚、材料棚和办公室、食堂等临时性房屋在</a:t>
            </a:r>
            <a:r>
              <a:rPr lang="zh-CN" altLang="zh-CN" u="dbl" dirty="0" smtClean="0">
                <a:solidFill>
                  <a:srgbClr val="C00000"/>
                </a:solidFill>
                <a:latin typeface="楷体" pitchFamily="49" charset="-122"/>
                <a:ea typeface="楷体" pitchFamily="49" charset="-122"/>
              </a:rPr>
              <a:t>施工期间一律</a:t>
            </a:r>
            <a:r>
              <a:rPr lang="zh-CN" altLang="zh-CN" b="1" u="dbl" dirty="0" smtClean="0">
                <a:solidFill>
                  <a:srgbClr val="C00000"/>
                </a:solidFill>
                <a:latin typeface="楷体" pitchFamily="49" charset="-122"/>
                <a:ea typeface="楷体" pitchFamily="49" charset="-122"/>
              </a:rPr>
              <a:t>免征房产税</a:t>
            </a:r>
            <a:r>
              <a:rPr lang="zh-CN" altLang="zh-CN" dirty="0" smtClean="0">
                <a:latin typeface="楷体" pitchFamily="49" charset="-122"/>
                <a:ea typeface="楷体" pitchFamily="49" charset="-122"/>
              </a:rPr>
              <a:t>。但是如果在基建工程结束以后，施工企业将这种临时性房屋交还或者估价转让给基建单位的，应当从基建单位接收的</a:t>
            </a:r>
            <a:r>
              <a:rPr lang="zh-CN" altLang="zh-CN" b="1" u="dbl" dirty="0" smtClean="0">
                <a:latin typeface="楷体" pitchFamily="49" charset="-122"/>
                <a:ea typeface="楷体" pitchFamily="49" charset="-122"/>
              </a:rPr>
              <a:t>次月起</a:t>
            </a:r>
            <a:r>
              <a:rPr lang="zh-CN" altLang="zh-CN" dirty="0" smtClean="0">
                <a:latin typeface="楷体" pitchFamily="49" charset="-122"/>
                <a:ea typeface="楷体" pitchFamily="49" charset="-122"/>
              </a:rPr>
              <a:t>，依照规定征收房产税。</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976664"/>
          </a:xfrm>
        </p:spPr>
        <p:txBody>
          <a:bodyPr>
            <a:normAutofit fontScale="85000" lnSpcReduction="20000"/>
          </a:bodyPr>
          <a:lstStyle/>
          <a:p>
            <a:pPr marL="0" indent="0">
              <a:buNone/>
            </a:pPr>
            <a:r>
              <a:rPr lang="en-US" altLang="zh-CN" dirty="0" smtClean="0">
                <a:latin typeface="楷体" pitchFamily="49" charset="-122"/>
                <a:ea typeface="楷体" pitchFamily="49" charset="-122"/>
              </a:rPr>
              <a:t>    </a:t>
            </a:r>
            <a:r>
              <a:rPr lang="en-US" altLang="zh-CN" dirty="0" smtClean="0">
                <a:latin typeface="Times New Roman" pitchFamily="18" charset="0"/>
                <a:ea typeface="楷体" pitchFamily="49" charset="-122"/>
                <a:cs typeface="Times New Roman" pitchFamily="18" charset="0"/>
              </a:rPr>
              <a:t>5.</a:t>
            </a:r>
            <a:r>
              <a:rPr lang="zh-CN" altLang="zh-CN" dirty="0" smtClean="0">
                <a:latin typeface="Times New Roman" pitchFamily="18" charset="0"/>
                <a:ea typeface="楷体" pitchFamily="49" charset="-122"/>
                <a:cs typeface="Times New Roman" pitchFamily="18" charset="0"/>
              </a:rPr>
              <a:t>自</a:t>
            </a:r>
            <a:r>
              <a:rPr lang="en-US" altLang="zh-CN" dirty="0" smtClean="0">
                <a:latin typeface="Times New Roman" pitchFamily="18" charset="0"/>
                <a:ea typeface="楷体" pitchFamily="49" charset="-122"/>
                <a:cs typeface="Times New Roman" pitchFamily="18" charset="0"/>
              </a:rPr>
              <a:t>2004</a:t>
            </a:r>
            <a:r>
              <a:rPr lang="zh-CN" altLang="zh-CN" dirty="0" smtClean="0">
                <a:latin typeface="Times New Roman" pitchFamily="18" charset="0"/>
                <a:ea typeface="楷体" pitchFamily="49" charset="-122"/>
                <a:cs typeface="Times New Roman" pitchFamily="18" charset="0"/>
              </a:rPr>
              <a:t>年</a:t>
            </a:r>
            <a:r>
              <a:rPr lang="en-US" altLang="zh-CN" dirty="0" smtClean="0">
                <a:latin typeface="Times New Roman" pitchFamily="18" charset="0"/>
                <a:ea typeface="楷体" pitchFamily="49" charset="-122"/>
                <a:cs typeface="Times New Roman" pitchFamily="18" charset="0"/>
              </a:rPr>
              <a:t>7</a:t>
            </a:r>
            <a:r>
              <a:rPr lang="zh-CN" altLang="zh-CN" dirty="0" smtClean="0">
                <a:latin typeface="Times New Roman" pitchFamily="18" charset="0"/>
                <a:ea typeface="楷体" pitchFamily="49" charset="-122"/>
                <a:cs typeface="Times New Roman" pitchFamily="18" charset="0"/>
              </a:rPr>
              <a:t>月</a:t>
            </a:r>
            <a:r>
              <a:rPr lang="en-US" altLang="zh-CN" dirty="0" smtClean="0">
                <a:latin typeface="Times New Roman" pitchFamily="18" charset="0"/>
                <a:ea typeface="楷体" pitchFamily="49" charset="-122"/>
                <a:cs typeface="Times New Roman" pitchFamily="18" charset="0"/>
              </a:rPr>
              <a:t>1</a:t>
            </a:r>
            <a:r>
              <a:rPr lang="zh-CN" altLang="zh-CN" dirty="0" smtClean="0">
                <a:latin typeface="Times New Roman" pitchFamily="18" charset="0"/>
                <a:ea typeface="楷体" pitchFamily="49" charset="-122"/>
                <a:cs typeface="Times New Roman" pitchFamily="18" charset="0"/>
              </a:rPr>
              <a:t>日起，纳税人因房屋大修导致连续</a:t>
            </a:r>
            <a:r>
              <a:rPr lang="zh-CN" altLang="zh-CN" b="1" u="dbl" dirty="0" smtClean="0">
                <a:solidFill>
                  <a:srgbClr val="C00000"/>
                </a:solidFill>
                <a:latin typeface="Times New Roman" pitchFamily="18" charset="0"/>
                <a:ea typeface="楷体" pitchFamily="49" charset="-122"/>
                <a:cs typeface="Times New Roman" pitchFamily="18" charset="0"/>
              </a:rPr>
              <a:t>停用半年以上</a:t>
            </a:r>
            <a:r>
              <a:rPr lang="zh-CN" altLang="zh-CN" dirty="0" smtClean="0">
                <a:latin typeface="Times New Roman" pitchFamily="18" charset="0"/>
                <a:ea typeface="楷体" pitchFamily="49" charset="-122"/>
                <a:cs typeface="Times New Roman" pitchFamily="18" charset="0"/>
              </a:rPr>
              <a:t>的，在房屋</a:t>
            </a:r>
            <a:r>
              <a:rPr lang="zh-CN" altLang="zh-CN" b="1" u="dbl" dirty="0" smtClean="0">
                <a:solidFill>
                  <a:srgbClr val="C00000"/>
                </a:solidFill>
                <a:latin typeface="Times New Roman" pitchFamily="18" charset="0"/>
                <a:ea typeface="楷体" pitchFamily="49" charset="-122"/>
                <a:cs typeface="Times New Roman" pitchFamily="18" charset="0"/>
              </a:rPr>
              <a:t>大修期间</a:t>
            </a:r>
            <a:r>
              <a:rPr lang="zh-CN" altLang="zh-CN" dirty="0" smtClean="0">
                <a:latin typeface="Times New Roman" pitchFamily="18" charset="0"/>
                <a:ea typeface="楷体" pitchFamily="49" charset="-122"/>
                <a:cs typeface="Times New Roman" pitchFamily="18" charset="0"/>
              </a:rPr>
              <a:t>免征房产税。</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6.</a:t>
            </a:r>
            <a:r>
              <a:rPr lang="zh-CN" altLang="zh-CN" dirty="0" smtClean="0">
                <a:latin typeface="Times New Roman" pitchFamily="18" charset="0"/>
                <a:ea typeface="楷体" pitchFamily="49" charset="-122"/>
                <a:cs typeface="Times New Roman" pitchFamily="18" charset="0"/>
              </a:rPr>
              <a:t>纳税单位与免税单位共同使用的房屋，按各自使用的部分划分，分别征收或免征房产税。</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7.</a:t>
            </a:r>
            <a:r>
              <a:rPr lang="zh-CN" altLang="zh-CN" b="1" dirty="0" smtClean="0">
                <a:solidFill>
                  <a:srgbClr val="FF0000"/>
                </a:solidFill>
                <a:latin typeface="Times New Roman" pitchFamily="18" charset="0"/>
                <a:ea typeface="楷体" pitchFamily="49" charset="-122"/>
                <a:cs typeface="Times New Roman" pitchFamily="18" charset="0"/>
              </a:rPr>
              <a:t>老年服务机构</a:t>
            </a:r>
            <a:r>
              <a:rPr lang="zh-CN" altLang="zh-CN" dirty="0" smtClean="0">
                <a:latin typeface="Times New Roman" pitchFamily="18" charset="0"/>
                <a:ea typeface="楷体" pitchFamily="49" charset="-122"/>
                <a:cs typeface="Times New Roman" pitchFamily="18" charset="0"/>
              </a:rPr>
              <a:t>自用的房产暂免征收房产税。</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8.</a:t>
            </a:r>
            <a:r>
              <a:rPr lang="zh-CN" altLang="zh-CN" dirty="0" smtClean="0">
                <a:latin typeface="Times New Roman" pitchFamily="18" charset="0"/>
                <a:ea typeface="楷体" pitchFamily="49" charset="-122"/>
                <a:cs typeface="Times New Roman" pitchFamily="18" charset="0"/>
              </a:rPr>
              <a:t>对按政府规定价格出租的</a:t>
            </a:r>
            <a:r>
              <a:rPr lang="zh-CN" altLang="zh-CN" b="1" dirty="0" smtClean="0">
                <a:solidFill>
                  <a:srgbClr val="FF0000"/>
                </a:solidFill>
                <a:latin typeface="Times New Roman" pitchFamily="18" charset="0"/>
                <a:ea typeface="楷体" pitchFamily="49" charset="-122"/>
                <a:cs typeface="Times New Roman" pitchFamily="18" charset="0"/>
              </a:rPr>
              <a:t>公有住房和廉租住房</a:t>
            </a:r>
            <a:r>
              <a:rPr lang="zh-CN" altLang="zh-CN" dirty="0" smtClean="0">
                <a:latin typeface="Times New Roman" pitchFamily="18" charset="0"/>
                <a:ea typeface="楷体" pitchFamily="49" charset="-122"/>
                <a:cs typeface="Times New Roman" pitchFamily="18" charset="0"/>
              </a:rPr>
              <a:t>，包括企业和自收自支事业单位向职工出租的单位自有住房；房管部门向居民出租的公有住房；落实私房政策中带户发还产权并以政府规定租金标准向居民出租的私有住房等，暂免征收房产税。</a:t>
            </a:r>
          </a:p>
          <a:p>
            <a:pPr marL="0" indent="0">
              <a:buNone/>
            </a:pP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9.</a:t>
            </a:r>
            <a:r>
              <a:rPr lang="zh-CN" altLang="zh-CN" dirty="0" smtClean="0">
                <a:latin typeface="Times New Roman" pitchFamily="18" charset="0"/>
                <a:ea typeface="楷体" pitchFamily="49" charset="-122"/>
                <a:cs typeface="Times New Roman" pitchFamily="18" charset="0"/>
              </a:rPr>
              <a:t>对于</a:t>
            </a:r>
            <a:r>
              <a:rPr lang="zh-CN" altLang="zh-CN" b="1" dirty="0" smtClean="0">
                <a:solidFill>
                  <a:srgbClr val="FF0000"/>
                </a:solidFill>
                <a:latin typeface="Times New Roman" pitchFamily="18" charset="0"/>
                <a:ea typeface="楷体" pitchFamily="49" charset="-122"/>
                <a:cs typeface="Times New Roman" pitchFamily="18" charset="0"/>
              </a:rPr>
              <a:t>邮政部门</a:t>
            </a:r>
            <a:r>
              <a:rPr lang="zh-CN" altLang="zh-CN" dirty="0" smtClean="0">
                <a:latin typeface="Times New Roman" pitchFamily="18" charset="0"/>
                <a:ea typeface="楷体" pitchFamily="49" charset="-122"/>
                <a:cs typeface="Times New Roman" pitchFamily="18" charset="0"/>
              </a:rPr>
              <a:t>坐落在城市、县城、建制镇、工矿区范围内的房产，应当依法</a:t>
            </a:r>
            <a:r>
              <a:rPr lang="zh-CN" altLang="zh-CN" b="1" dirty="0" smtClean="0">
                <a:solidFill>
                  <a:srgbClr val="FF0000"/>
                </a:solidFill>
                <a:latin typeface="Times New Roman" pitchFamily="18" charset="0"/>
                <a:ea typeface="楷体" pitchFamily="49" charset="-122"/>
                <a:cs typeface="Times New Roman" pitchFamily="18" charset="0"/>
              </a:rPr>
              <a:t>征收</a:t>
            </a:r>
            <a:r>
              <a:rPr lang="zh-CN" altLang="zh-CN" dirty="0" smtClean="0">
                <a:latin typeface="Times New Roman" pitchFamily="18" charset="0"/>
                <a:ea typeface="楷体" pitchFamily="49" charset="-122"/>
                <a:cs typeface="Times New Roman" pitchFamily="18" charset="0"/>
              </a:rPr>
              <a:t>房产税。</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10.</a:t>
            </a:r>
            <a:r>
              <a:rPr lang="zh-CN" altLang="zh-CN" dirty="0" smtClean="0">
                <a:latin typeface="Times New Roman" pitchFamily="18" charset="0"/>
                <a:ea typeface="楷体" pitchFamily="49" charset="-122"/>
                <a:cs typeface="Times New Roman" pitchFamily="18" charset="0"/>
              </a:rPr>
              <a:t>对房地产开发企业建造的商品房，在</a:t>
            </a:r>
            <a:r>
              <a:rPr lang="zh-CN" altLang="zh-CN" dirty="0" smtClean="0">
                <a:solidFill>
                  <a:srgbClr val="C00000"/>
                </a:solidFill>
                <a:latin typeface="Times New Roman" pitchFamily="18" charset="0"/>
                <a:ea typeface="楷体" pitchFamily="49" charset="-122"/>
                <a:cs typeface="Times New Roman" pitchFamily="18" charset="0"/>
              </a:rPr>
              <a:t>出售前不征收房产税</a:t>
            </a:r>
            <a:r>
              <a:rPr lang="zh-CN" altLang="zh-CN" dirty="0" smtClean="0">
                <a:latin typeface="Times New Roman" pitchFamily="18" charset="0"/>
                <a:ea typeface="楷体" pitchFamily="49" charset="-122"/>
                <a:cs typeface="Times New Roman" pitchFamily="18" charset="0"/>
              </a:rPr>
              <a:t>。但对出售前房地产开发企业已使用或出租、出借的商品房应按规定征收房产税。</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88640"/>
            <a:ext cx="8301608" cy="7128792"/>
          </a:xfrm>
        </p:spPr>
        <p:txBody>
          <a:bodyPr>
            <a:normAutofit/>
          </a:bodyPr>
          <a:lstStyle/>
          <a:p>
            <a:pPr marL="0" indent="0">
              <a:buNone/>
            </a:pPr>
            <a:r>
              <a:rPr lang="en-US" altLang="zh-CN" sz="2400" dirty="0" smtClean="0">
                <a:latin typeface="Times New Roman" pitchFamily="18" charset="0"/>
                <a:ea typeface="楷体" pitchFamily="49" charset="-122"/>
                <a:cs typeface="Times New Roman" pitchFamily="18" charset="0"/>
              </a:rPr>
              <a:t>       11.</a:t>
            </a:r>
            <a:r>
              <a:rPr lang="zh-CN" altLang="zh-CN" sz="2400" dirty="0" smtClean="0">
                <a:latin typeface="Times New Roman" pitchFamily="18" charset="0"/>
                <a:ea typeface="楷体" pitchFamily="49" charset="-122"/>
                <a:cs typeface="Times New Roman" pitchFamily="18" charset="0"/>
              </a:rPr>
              <a:t>铁道部所属</a:t>
            </a:r>
            <a:r>
              <a:rPr lang="zh-CN" altLang="zh-CN" sz="2400" b="1" dirty="0" smtClean="0">
                <a:solidFill>
                  <a:srgbClr val="C00000"/>
                </a:solidFill>
                <a:latin typeface="Times New Roman" pitchFamily="18" charset="0"/>
                <a:ea typeface="楷体" pitchFamily="49" charset="-122"/>
                <a:cs typeface="Times New Roman" pitchFamily="18" charset="0"/>
              </a:rPr>
              <a:t>铁路运输企业</a:t>
            </a:r>
            <a:r>
              <a:rPr lang="zh-CN" altLang="zh-CN" sz="2400" dirty="0" smtClean="0">
                <a:latin typeface="Times New Roman" pitchFamily="18" charset="0"/>
                <a:ea typeface="楷体" pitchFamily="49" charset="-122"/>
                <a:cs typeface="Times New Roman" pitchFamily="18" charset="0"/>
              </a:rPr>
              <a:t>自用的房产免征房产税（地方铁路运输企业自用房产比照铁道部所属铁路运输企业的政策执行）。</a:t>
            </a:r>
            <a:r>
              <a:rPr lang="en-US" altLang="zh-CN" sz="2400" dirty="0" smtClean="0">
                <a:latin typeface="Times New Roman" pitchFamily="18" charset="0"/>
                <a:ea typeface="楷体" pitchFamily="49" charset="-122"/>
                <a:cs typeface="Times New Roman" pitchFamily="18" charset="0"/>
              </a:rPr>
              <a:t/>
            </a:r>
            <a:br>
              <a:rPr lang="en-US" altLang="zh-CN" sz="2400" dirty="0" smtClean="0">
                <a:latin typeface="Times New Roman" pitchFamily="18" charset="0"/>
                <a:ea typeface="楷体" pitchFamily="49" charset="-122"/>
                <a:cs typeface="Times New Roman" pitchFamily="18" charset="0"/>
              </a:rPr>
            </a:b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12.</a:t>
            </a:r>
            <a:r>
              <a:rPr lang="zh-CN" altLang="zh-CN" sz="2400" dirty="0" smtClean="0">
                <a:latin typeface="Times New Roman" pitchFamily="18" charset="0"/>
                <a:ea typeface="楷体" pitchFamily="49" charset="-122"/>
                <a:cs typeface="Times New Roman" pitchFamily="18" charset="0"/>
              </a:rPr>
              <a:t>对行使国家行政管理职能的中国人民银行总行（含国家外汇管理局）</a:t>
            </a:r>
            <a:r>
              <a:rPr lang="zh-CN" altLang="zh-CN" sz="2400" b="1" dirty="0" smtClean="0">
                <a:solidFill>
                  <a:srgbClr val="FF0000"/>
                </a:solidFill>
                <a:latin typeface="Times New Roman" pitchFamily="18" charset="0"/>
                <a:ea typeface="楷体" pitchFamily="49" charset="-122"/>
                <a:cs typeface="Times New Roman" pitchFamily="18" charset="0"/>
              </a:rPr>
              <a:t>所属分支机构</a:t>
            </a:r>
            <a:r>
              <a:rPr lang="zh-CN" altLang="zh-CN" sz="2400" dirty="0" smtClean="0">
                <a:latin typeface="Times New Roman" pitchFamily="18" charset="0"/>
                <a:ea typeface="楷体" pitchFamily="49" charset="-122"/>
                <a:cs typeface="Times New Roman" pitchFamily="18" charset="0"/>
              </a:rPr>
              <a:t>自用的房产，免征房产税。</a:t>
            </a:r>
            <a:r>
              <a:rPr lang="en-US" altLang="zh-CN" sz="2400" dirty="0" smtClean="0">
                <a:latin typeface="Times New Roman" pitchFamily="18" charset="0"/>
                <a:ea typeface="楷体" pitchFamily="49" charset="-122"/>
                <a:cs typeface="Times New Roman" pitchFamily="18" charset="0"/>
              </a:rPr>
              <a:t/>
            </a:r>
            <a:br>
              <a:rPr lang="en-US" altLang="zh-CN" sz="2400" dirty="0" smtClean="0">
                <a:latin typeface="Times New Roman" pitchFamily="18" charset="0"/>
                <a:ea typeface="楷体" pitchFamily="49" charset="-122"/>
                <a:cs typeface="Times New Roman" pitchFamily="18" charset="0"/>
              </a:rPr>
            </a:b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13.</a:t>
            </a:r>
            <a:r>
              <a:rPr lang="zh-CN" altLang="zh-CN" sz="2400" dirty="0" smtClean="0">
                <a:latin typeface="Times New Roman" pitchFamily="18" charset="0"/>
                <a:ea typeface="楷体" pitchFamily="49" charset="-122"/>
                <a:cs typeface="Times New Roman" pitchFamily="18" charset="0"/>
              </a:rPr>
              <a:t>经营</a:t>
            </a:r>
            <a:r>
              <a:rPr lang="zh-CN" altLang="zh-CN" sz="2400" b="1" dirty="0" smtClean="0">
                <a:solidFill>
                  <a:srgbClr val="FF0000"/>
                </a:solidFill>
                <a:latin typeface="Times New Roman" pitchFamily="18" charset="0"/>
                <a:ea typeface="楷体" pitchFamily="49" charset="-122"/>
                <a:cs typeface="Times New Roman" pitchFamily="18" charset="0"/>
              </a:rPr>
              <a:t>公租房</a:t>
            </a:r>
            <a:r>
              <a:rPr lang="zh-CN" altLang="zh-CN" sz="2400" dirty="0" smtClean="0">
                <a:latin typeface="Times New Roman" pitchFamily="18" charset="0"/>
                <a:ea typeface="楷体" pitchFamily="49" charset="-122"/>
                <a:cs typeface="Times New Roman" pitchFamily="18" charset="0"/>
              </a:rPr>
              <a:t>所取得的租金收入免房产税。</a:t>
            </a:r>
            <a:r>
              <a:rPr lang="en-US" altLang="zh-CN" sz="2400" dirty="0" smtClean="0">
                <a:latin typeface="Times New Roman" pitchFamily="18" charset="0"/>
                <a:ea typeface="楷体" pitchFamily="49" charset="-122"/>
                <a:cs typeface="Times New Roman" pitchFamily="18" charset="0"/>
              </a:rPr>
              <a:t/>
            </a:r>
            <a:br>
              <a:rPr lang="en-US" altLang="zh-CN" sz="2400" dirty="0" smtClean="0">
                <a:latin typeface="Times New Roman" pitchFamily="18" charset="0"/>
                <a:ea typeface="楷体" pitchFamily="49" charset="-122"/>
                <a:cs typeface="Times New Roman" pitchFamily="18" charset="0"/>
              </a:rPr>
            </a:b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14.</a:t>
            </a:r>
            <a:r>
              <a:rPr lang="zh-CN" altLang="zh-CN" sz="2400" dirty="0" smtClean="0">
                <a:latin typeface="Times New Roman" pitchFamily="18" charset="0"/>
                <a:ea typeface="楷体" pitchFamily="49" charset="-122"/>
                <a:cs typeface="Times New Roman" pitchFamily="18" charset="0"/>
              </a:rPr>
              <a:t>对高校</a:t>
            </a:r>
            <a:r>
              <a:rPr lang="zh-CN" altLang="zh-CN" sz="2400" b="1" dirty="0" smtClean="0">
                <a:solidFill>
                  <a:srgbClr val="FF0000"/>
                </a:solidFill>
                <a:latin typeface="Times New Roman" pitchFamily="18" charset="0"/>
                <a:ea typeface="楷体" pitchFamily="49" charset="-122"/>
                <a:cs typeface="Times New Roman" pitchFamily="18" charset="0"/>
              </a:rPr>
              <a:t>学生公寓</a:t>
            </a:r>
            <a:r>
              <a:rPr lang="zh-CN" altLang="zh-CN" sz="2400" dirty="0" smtClean="0">
                <a:latin typeface="Times New Roman" pitchFamily="18" charset="0"/>
                <a:ea typeface="楷体" pitchFamily="49" charset="-122"/>
                <a:cs typeface="Times New Roman" pitchFamily="18" charset="0"/>
              </a:rPr>
              <a:t>免征房产税。</a:t>
            </a:r>
            <a:r>
              <a:rPr lang="en-US" altLang="zh-CN" sz="2400" dirty="0" smtClean="0">
                <a:latin typeface="Times New Roman" pitchFamily="18" charset="0"/>
                <a:ea typeface="楷体" pitchFamily="49" charset="-122"/>
                <a:cs typeface="Times New Roman" pitchFamily="18" charset="0"/>
              </a:rPr>
              <a:t/>
            </a:r>
            <a:br>
              <a:rPr lang="en-US" altLang="zh-CN" sz="2400" dirty="0" smtClean="0">
                <a:latin typeface="Times New Roman" pitchFamily="18" charset="0"/>
                <a:ea typeface="楷体" pitchFamily="49" charset="-122"/>
                <a:cs typeface="Times New Roman" pitchFamily="18" charset="0"/>
              </a:rPr>
            </a:b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15.</a:t>
            </a:r>
            <a:r>
              <a:rPr lang="zh-CN" altLang="zh-CN" sz="2400" dirty="0" smtClean="0">
                <a:latin typeface="Times New Roman" pitchFamily="18" charset="0"/>
                <a:ea typeface="楷体" pitchFamily="49" charset="-122"/>
                <a:cs typeface="Times New Roman" pitchFamily="18" charset="0"/>
              </a:rPr>
              <a:t>由财政部门拨付事业经费的</a:t>
            </a:r>
            <a:r>
              <a:rPr lang="zh-CN" altLang="zh-CN" sz="2400" b="1" dirty="0" smtClean="0">
                <a:solidFill>
                  <a:srgbClr val="FF0000"/>
                </a:solidFill>
                <a:latin typeface="Times New Roman" pitchFamily="18" charset="0"/>
                <a:ea typeface="楷体" pitchFamily="49" charset="-122"/>
                <a:cs typeface="Times New Roman" pitchFamily="18" charset="0"/>
              </a:rPr>
              <a:t>文化单位转制为企业</a:t>
            </a:r>
            <a:r>
              <a:rPr lang="zh-CN" altLang="zh-CN" sz="2400" dirty="0" smtClean="0">
                <a:latin typeface="Times New Roman" pitchFamily="18" charset="0"/>
                <a:ea typeface="楷体" pitchFamily="49" charset="-122"/>
                <a:cs typeface="Times New Roman" pitchFamily="18" charset="0"/>
              </a:rPr>
              <a:t>，自</a:t>
            </a:r>
            <a:r>
              <a:rPr lang="en-US" altLang="zh-CN" sz="2400" dirty="0" smtClean="0">
                <a:latin typeface="Times New Roman" pitchFamily="18" charset="0"/>
                <a:ea typeface="楷体" pitchFamily="49" charset="-122"/>
                <a:cs typeface="Times New Roman" pitchFamily="18" charset="0"/>
              </a:rPr>
              <a:t>2014</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日至</a:t>
            </a:r>
            <a:r>
              <a:rPr lang="en-US" altLang="zh-CN" sz="2400" dirty="0" smtClean="0">
                <a:latin typeface="Times New Roman" pitchFamily="18" charset="0"/>
                <a:ea typeface="楷体" pitchFamily="49" charset="-122"/>
                <a:cs typeface="Times New Roman" pitchFamily="18" charset="0"/>
              </a:rPr>
              <a:t>2018</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12</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31</a:t>
            </a:r>
            <a:r>
              <a:rPr lang="zh-CN" altLang="zh-CN" sz="2400" dirty="0" smtClean="0">
                <a:latin typeface="Times New Roman" pitchFamily="18" charset="0"/>
                <a:ea typeface="楷体" pitchFamily="49" charset="-122"/>
                <a:cs typeface="Times New Roman" pitchFamily="18" charset="0"/>
              </a:rPr>
              <a:t>日止，自转制注册之日（工商登记注册之日）起对其自用房产免征房产税。</a:t>
            </a:r>
          </a:p>
          <a:p>
            <a:pPr marL="0" indent="0">
              <a:buNone/>
            </a:pP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16.</a:t>
            </a:r>
            <a:r>
              <a:rPr lang="zh-CN" altLang="zh-CN" sz="2400" dirty="0" smtClean="0">
                <a:latin typeface="Times New Roman" pitchFamily="18" charset="0"/>
                <a:ea typeface="楷体" pitchFamily="49" charset="-122"/>
                <a:cs typeface="Times New Roman" pitchFamily="18" charset="0"/>
              </a:rPr>
              <a:t>自</a:t>
            </a:r>
            <a:r>
              <a:rPr lang="en-US" altLang="zh-CN" sz="2400" dirty="0" smtClean="0">
                <a:latin typeface="Times New Roman" pitchFamily="18" charset="0"/>
                <a:ea typeface="楷体" pitchFamily="49" charset="-122"/>
                <a:cs typeface="Times New Roman" pitchFamily="18" charset="0"/>
              </a:rPr>
              <a:t>2016</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日起至</a:t>
            </a:r>
            <a:r>
              <a:rPr lang="en-US" altLang="zh-CN" sz="2400" dirty="0" smtClean="0">
                <a:latin typeface="Times New Roman" pitchFamily="18" charset="0"/>
                <a:ea typeface="楷体" pitchFamily="49" charset="-122"/>
                <a:cs typeface="Times New Roman" pitchFamily="18" charset="0"/>
              </a:rPr>
              <a:t>2018</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12</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31</a:t>
            </a:r>
            <a:r>
              <a:rPr lang="zh-CN" altLang="zh-CN" sz="2400" dirty="0" smtClean="0">
                <a:latin typeface="Times New Roman" pitchFamily="18" charset="0"/>
                <a:ea typeface="楷体" pitchFamily="49" charset="-122"/>
                <a:cs typeface="Times New Roman" pitchFamily="18" charset="0"/>
              </a:rPr>
              <a:t>日起，对</a:t>
            </a:r>
            <a:r>
              <a:rPr lang="zh-CN" altLang="zh-CN" sz="2400" b="1" dirty="0" smtClean="0">
                <a:solidFill>
                  <a:srgbClr val="FF0000"/>
                </a:solidFill>
                <a:latin typeface="Times New Roman" pitchFamily="18" charset="0"/>
                <a:ea typeface="楷体" pitchFamily="49" charset="-122"/>
                <a:cs typeface="Times New Roman" pitchFamily="18" charset="0"/>
              </a:rPr>
              <a:t>饮水工程运营管理单位</a:t>
            </a:r>
            <a:r>
              <a:rPr lang="zh-CN" altLang="zh-CN" sz="2400" dirty="0" smtClean="0">
                <a:latin typeface="Times New Roman" pitchFamily="18" charset="0"/>
                <a:ea typeface="楷体" pitchFamily="49" charset="-122"/>
                <a:cs typeface="Times New Roman" pitchFamily="18" charset="0"/>
              </a:rPr>
              <a:t>自用的生产办公用房产，免征房产税和城镇土地使用税。</a:t>
            </a:r>
            <a:r>
              <a:rPr lang="en-US" altLang="zh-CN" sz="2400" dirty="0" smtClean="0">
                <a:latin typeface="Times New Roman" pitchFamily="18" charset="0"/>
                <a:ea typeface="楷体" pitchFamily="49" charset="-122"/>
                <a:cs typeface="Times New Roman" pitchFamily="18" charset="0"/>
              </a:rPr>
              <a:t/>
            </a:r>
            <a:br>
              <a:rPr lang="en-US" altLang="zh-CN" sz="2400" dirty="0" smtClean="0">
                <a:latin typeface="Times New Roman" pitchFamily="18" charset="0"/>
                <a:ea typeface="楷体" pitchFamily="49" charset="-122"/>
                <a:cs typeface="Times New Roman" pitchFamily="18" charset="0"/>
              </a:rPr>
            </a:br>
            <a:r>
              <a:rPr lang="zh-CN" altLang="zh-CN" sz="2400" dirty="0" smtClean="0">
                <a:latin typeface="Times New Roman" pitchFamily="18" charset="0"/>
                <a:ea typeface="楷体" pitchFamily="49" charset="-122"/>
                <a:cs typeface="Times New Roman" pitchFamily="18" charset="0"/>
              </a:rPr>
              <a:t>　　</a:t>
            </a:r>
            <a:r>
              <a:rPr lang="en-US" altLang="zh-CN" sz="2400" dirty="0" smtClean="0">
                <a:latin typeface="Times New Roman" pitchFamily="18" charset="0"/>
                <a:ea typeface="楷体" pitchFamily="49" charset="-122"/>
                <a:cs typeface="Times New Roman" pitchFamily="18" charset="0"/>
              </a:rPr>
              <a:t>17.</a:t>
            </a:r>
            <a:r>
              <a:rPr lang="zh-CN" altLang="zh-CN" sz="2400" dirty="0" smtClean="0">
                <a:latin typeface="Times New Roman" pitchFamily="18" charset="0"/>
                <a:ea typeface="楷体" pitchFamily="49" charset="-122"/>
                <a:cs typeface="Times New Roman" pitchFamily="18" charset="0"/>
              </a:rPr>
              <a:t>自</a:t>
            </a:r>
            <a:r>
              <a:rPr lang="en-US" altLang="zh-CN" sz="2400" dirty="0" smtClean="0">
                <a:latin typeface="Times New Roman" pitchFamily="18" charset="0"/>
                <a:ea typeface="楷体" pitchFamily="49" charset="-122"/>
                <a:cs typeface="Times New Roman" pitchFamily="18" charset="0"/>
              </a:rPr>
              <a:t>2016</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1</a:t>
            </a:r>
            <a:r>
              <a:rPr lang="zh-CN" altLang="zh-CN" sz="2400" dirty="0" smtClean="0">
                <a:latin typeface="Times New Roman" pitchFamily="18" charset="0"/>
                <a:ea typeface="楷体" pitchFamily="49" charset="-122"/>
                <a:cs typeface="Times New Roman" pitchFamily="18" charset="0"/>
              </a:rPr>
              <a:t>日至</a:t>
            </a:r>
            <a:r>
              <a:rPr lang="en-US" altLang="zh-CN" sz="2400" dirty="0" smtClean="0">
                <a:latin typeface="Times New Roman" pitchFamily="18" charset="0"/>
                <a:ea typeface="楷体" pitchFamily="49" charset="-122"/>
                <a:cs typeface="Times New Roman" pitchFamily="18" charset="0"/>
              </a:rPr>
              <a:t>2018</a:t>
            </a:r>
            <a:r>
              <a:rPr lang="zh-CN" altLang="zh-CN" sz="2400" dirty="0" smtClean="0">
                <a:latin typeface="Times New Roman" pitchFamily="18" charset="0"/>
                <a:ea typeface="楷体" pitchFamily="49" charset="-122"/>
                <a:cs typeface="Times New Roman" pitchFamily="18" charset="0"/>
              </a:rPr>
              <a:t>年</a:t>
            </a:r>
            <a:r>
              <a:rPr lang="en-US" altLang="zh-CN" sz="2400" dirty="0" smtClean="0">
                <a:latin typeface="Times New Roman" pitchFamily="18" charset="0"/>
                <a:ea typeface="楷体" pitchFamily="49" charset="-122"/>
                <a:cs typeface="Times New Roman" pitchFamily="18" charset="0"/>
              </a:rPr>
              <a:t>12</a:t>
            </a:r>
            <a:r>
              <a:rPr lang="zh-CN" altLang="zh-CN" sz="2400" dirty="0" smtClean="0">
                <a:latin typeface="Times New Roman" pitchFamily="18" charset="0"/>
                <a:ea typeface="楷体" pitchFamily="49" charset="-122"/>
                <a:cs typeface="Times New Roman" pitchFamily="18" charset="0"/>
              </a:rPr>
              <a:t>月</a:t>
            </a:r>
            <a:r>
              <a:rPr lang="en-US" altLang="zh-CN" sz="2400" dirty="0" smtClean="0">
                <a:latin typeface="Times New Roman" pitchFamily="18" charset="0"/>
                <a:ea typeface="楷体" pitchFamily="49" charset="-122"/>
                <a:cs typeface="Times New Roman" pitchFamily="18" charset="0"/>
              </a:rPr>
              <a:t>31</a:t>
            </a:r>
            <a:r>
              <a:rPr lang="zh-CN" altLang="zh-CN" sz="2400" dirty="0" smtClean="0">
                <a:latin typeface="Times New Roman" pitchFamily="18" charset="0"/>
                <a:ea typeface="楷体" pitchFamily="49" charset="-122"/>
                <a:cs typeface="Times New Roman" pitchFamily="18" charset="0"/>
              </a:rPr>
              <a:t>日，对</a:t>
            </a:r>
            <a:r>
              <a:rPr lang="zh-CN" altLang="zh-CN" sz="2400" b="1" u="dbl" dirty="0" smtClean="0">
                <a:latin typeface="Times New Roman" pitchFamily="18" charset="0"/>
                <a:ea typeface="楷体" pitchFamily="49" charset="-122"/>
                <a:cs typeface="Times New Roman" pitchFamily="18" charset="0"/>
              </a:rPr>
              <a:t>专门经营</a:t>
            </a:r>
            <a:r>
              <a:rPr lang="zh-CN" altLang="zh-CN" sz="2400" dirty="0" smtClean="0">
                <a:latin typeface="Times New Roman" pitchFamily="18" charset="0"/>
                <a:ea typeface="楷体" pitchFamily="49" charset="-122"/>
                <a:cs typeface="Times New Roman" pitchFamily="18" charset="0"/>
              </a:rPr>
              <a:t>农产品的</a:t>
            </a:r>
            <a:r>
              <a:rPr lang="zh-CN" altLang="zh-CN" sz="2400" b="1" dirty="0" smtClean="0">
                <a:solidFill>
                  <a:srgbClr val="FF0000"/>
                </a:solidFill>
                <a:latin typeface="Times New Roman" pitchFamily="18" charset="0"/>
                <a:ea typeface="楷体" pitchFamily="49" charset="-122"/>
                <a:cs typeface="Times New Roman" pitchFamily="18" charset="0"/>
              </a:rPr>
              <a:t>农产品批发市场、农贸市场</a:t>
            </a:r>
            <a:r>
              <a:rPr lang="zh-CN" altLang="zh-CN" sz="2400" dirty="0" smtClean="0">
                <a:latin typeface="Times New Roman" pitchFamily="18" charset="0"/>
                <a:ea typeface="楷体" pitchFamily="49" charset="-122"/>
                <a:cs typeface="Times New Roman" pitchFamily="18" charset="0"/>
              </a:rPr>
              <a:t>使用的房产、土地，暂免征收房产税。对</a:t>
            </a:r>
            <a:r>
              <a:rPr lang="zh-CN" altLang="zh-CN" sz="2400" b="1" u="dbl" dirty="0" smtClean="0">
                <a:latin typeface="Times New Roman" pitchFamily="18" charset="0"/>
                <a:ea typeface="楷体" pitchFamily="49" charset="-122"/>
                <a:cs typeface="Times New Roman" pitchFamily="18" charset="0"/>
              </a:rPr>
              <a:t>同时经营其他产品</a:t>
            </a:r>
            <a:r>
              <a:rPr lang="zh-CN" altLang="zh-CN" sz="2400" dirty="0" smtClean="0">
                <a:latin typeface="Times New Roman" pitchFamily="18" charset="0"/>
                <a:ea typeface="楷体" pitchFamily="49" charset="-122"/>
                <a:cs typeface="Times New Roman" pitchFamily="18" charset="0"/>
              </a:rPr>
              <a:t>的农产品批发市场和农贸市场使用的房产、土地，按其他产品与农产品交易场地面积的比例确定征免房产税。</a:t>
            </a:r>
          </a:p>
          <a:p>
            <a:pPr>
              <a:buNone/>
            </a:pP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76672"/>
            <a:ext cx="8229600" cy="5809848"/>
          </a:xfrm>
        </p:spPr>
        <p:txBody>
          <a:bodyPr/>
          <a:lstStyle/>
          <a:p>
            <a:pPr>
              <a:buNone/>
            </a:pPr>
            <a:r>
              <a:rPr lang="en-US" altLang="zh-CN" dirty="0" smtClean="0"/>
              <a:t/>
            </a:r>
            <a:br>
              <a:rPr lang="en-US" altLang="zh-CN" dirty="0" smtClean="0"/>
            </a:br>
            <a:r>
              <a:rPr lang="zh-CN" altLang="zh-CN" dirty="0" smtClean="0"/>
              <a:t>　　</a:t>
            </a:r>
            <a:r>
              <a:rPr lang="zh-CN" altLang="zh-CN" dirty="0" smtClean="0">
                <a:latin typeface="宋体" pitchFamily="2" charset="-122"/>
                <a:ea typeface="宋体" pitchFamily="2" charset="-122"/>
              </a:rPr>
              <a:t>下列房产，可以免征房产税的有（　）。</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A.</a:t>
            </a:r>
            <a:r>
              <a:rPr lang="zh-CN" altLang="zh-CN" dirty="0" smtClean="0">
                <a:latin typeface="宋体" pitchFamily="2" charset="-122"/>
                <a:ea typeface="宋体" pitchFamily="2" charset="-122"/>
              </a:rPr>
              <a:t>停止使用半年以上的危险房产</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B.</a:t>
            </a:r>
            <a:r>
              <a:rPr lang="zh-CN" altLang="zh-CN" dirty="0" smtClean="0">
                <a:latin typeface="宋体" pitchFamily="2" charset="-122"/>
                <a:ea typeface="宋体" pitchFamily="2" charset="-122"/>
              </a:rPr>
              <a:t>出租的名胜古迹空余房产</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C.</a:t>
            </a:r>
            <a:r>
              <a:rPr lang="zh-CN" altLang="zh-CN" dirty="0" smtClean="0">
                <a:latin typeface="宋体" pitchFamily="2" charset="-122"/>
                <a:ea typeface="宋体" pitchFamily="2" charset="-122"/>
              </a:rPr>
              <a:t>企业办的各类学校自用的房产</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D.</a:t>
            </a:r>
            <a:r>
              <a:rPr lang="zh-CN" altLang="zh-CN" dirty="0" smtClean="0">
                <a:latin typeface="宋体" pitchFamily="2" charset="-122"/>
                <a:ea typeface="宋体" pitchFamily="2" charset="-122"/>
              </a:rPr>
              <a:t>中国人民保险公司自用的房产</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E.</a:t>
            </a:r>
            <a:r>
              <a:rPr lang="zh-CN" altLang="zh-CN" dirty="0" smtClean="0">
                <a:latin typeface="宋体" pitchFamily="2" charset="-122"/>
                <a:ea typeface="宋体" pitchFamily="2" charset="-122"/>
              </a:rPr>
              <a:t>国有企业自办的幼儿园自用的房产</a:t>
            </a:r>
          </a:p>
          <a:p>
            <a:pPr marL="0" indent="0">
              <a:buNone/>
            </a:pPr>
            <a:r>
              <a:rPr lang="zh-CN" altLang="zh-CN" dirty="0" smtClean="0"/>
              <a:t>『正确答案』</a:t>
            </a:r>
            <a:r>
              <a:rPr lang="en-US" altLang="zh-CN" dirty="0" smtClean="0"/>
              <a:t>ACE</a:t>
            </a:r>
            <a:br>
              <a:rPr lang="en-US" altLang="zh-CN" dirty="0" smtClean="0"/>
            </a:b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395288" y="333375"/>
            <a:ext cx="8291512" cy="6264275"/>
          </a:xfrm>
        </p:spPr>
        <p:txBody>
          <a:bodyPr/>
          <a:lstStyle/>
          <a:p>
            <a:pPr algn="ctr">
              <a:buNone/>
            </a:pPr>
            <a:r>
              <a:rPr lang="zh-CN" altLang="en-US" b="1" dirty="0" smtClean="0"/>
              <a:t>第四节   房产税的计税依据和应纳税额的计算</a:t>
            </a:r>
          </a:p>
          <a:p>
            <a:pPr marL="0" indent="0">
              <a:lnSpc>
                <a:spcPts val="4000"/>
              </a:lnSpc>
              <a:buNone/>
            </a:pPr>
            <a:r>
              <a:rPr lang="zh-CN" altLang="en-US" sz="2400" b="1" dirty="0" smtClean="0"/>
              <a:t>房产税为</a:t>
            </a:r>
            <a:r>
              <a:rPr lang="zh-CN" altLang="en-US" sz="2400" b="1" dirty="0" smtClean="0">
                <a:solidFill>
                  <a:srgbClr val="FF0000"/>
                </a:solidFill>
              </a:rPr>
              <a:t>从价税</a:t>
            </a:r>
            <a:r>
              <a:rPr lang="zh-CN" altLang="en-US" sz="2400" b="1" dirty="0" smtClean="0"/>
              <a:t>。</a:t>
            </a:r>
          </a:p>
          <a:p>
            <a:pPr marL="0" indent="0">
              <a:lnSpc>
                <a:spcPts val="4000"/>
              </a:lnSpc>
              <a:buNone/>
            </a:pPr>
            <a:r>
              <a:rPr lang="zh-CN" altLang="en-US" sz="2400" dirty="0" smtClean="0"/>
              <a:t>计税依据为房产的</a:t>
            </a:r>
            <a:r>
              <a:rPr lang="zh-CN" altLang="en-US" sz="2400" b="1" dirty="0" smtClean="0">
                <a:solidFill>
                  <a:srgbClr val="FF0000"/>
                </a:solidFill>
              </a:rPr>
              <a:t>计税余值</a:t>
            </a:r>
            <a:r>
              <a:rPr lang="zh-CN" altLang="en-US" sz="2400" dirty="0" smtClean="0"/>
              <a:t>或房产的</a:t>
            </a:r>
            <a:r>
              <a:rPr lang="zh-CN" altLang="en-US" sz="2400" b="1" dirty="0" smtClean="0">
                <a:solidFill>
                  <a:srgbClr val="FF0000"/>
                </a:solidFill>
              </a:rPr>
              <a:t>租金收入</a:t>
            </a:r>
            <a:r>
              <a:rPr lang="zh-CN" altLang="en-US" sz="2400" dirty="0" smtClean="0"/>
              <a:t>。</a:t>
            </a:r>
          </a:p>
          <a:p>
            <a:pPr marL="0" indent="0">
              <a:lnSpc>
                <a:spcPts val="4000"/>
              </a:lnSpc>
              <a:buNone/>
            </a:pPr>
            <a:r>
              <a:rPr lang="en-US" altLang="zh-CN" sz="2400" dirty="0" smtClean="0"/>
              <a:t>A</a:t>
            </a:r>
            <a:r>
              <a:rPr lang="zh-CN" altLang="en-US" sz="2400" dirty="0" smtClean="0"/>
              <a:t>：按房产的计税余值征税的</a:t>
            </a:r>
            <a:r>
              <a:rPr lang="en-US" altLang="zh-CN" sz="2400" dirty="0" smtClean="0"/>
              <a:t>——</a:t>
            </a:r>
            <a:r>
              <a:rPr lang="zh-CN" altLang="en-US" sz="2400" dirty="0" smtClean="0"/>
              <a:t>称为</a:t>
            </a:r>
            <a:r>
              <a:rPr lang="zh-CN" altLang="en-US" sz="2400" dirty="0" smtClean="0">
                <a:solidFill>
                  <a:srgbClr val="FF0000"/>
                </a:solidFill>
              </a:rPr>
              <a:t>从价计征</a:t>
            </a:r>
          </a:p>
          <a:p>
            <a:pPr marL="0" indent="0">
              <a:lnSpc>
                <a:spcPts val="4000"/>
              </a:lnSpc>
              <a:buNone/>
            </a:pPr>
            <a:r>
              <a:rPr lang="en-US" altLang="zh-CN" sz="2400" dirty="0" smtClean="0"/>
              <a:t>B</a:t>
            </a:r>
            <a:r>
              <a:rPr lang="zh-CN" altLang="en-US" sz="2400" dirty="0" smtClean="0"/>
              <a:t>：按房产的租金收入征税的</a:t>
            </a:r>
            <a:r>
              <a:rPr lang="en-US" altLang="zh-CN" sz="2400" dirty="0" smtClean="0"/>
              <a:t>——</a:t>
            </a:r>
            <a:r>
              <a:rPr lang="zh-CN" altLang="en-US" sz="2400" dirty="0" smtClean="0"/>
              <a:t>称为</a:t>
            </a:r>
            <a:r>
              <a:rPr lang="zh-CN" altLang="en-US" sz="2400" dirty="0" smtClean="0">
                <a:solidFill>
                  <a:srgbClr val="FF0000"/>
                </a:solidFill>
              </a:rPr>
              <a:t>从租计征。</a:t>
            </a:r>
          </a:p>
          <a:p>
            <a:pPr marL="0" indent="0">
              <a:lnSpc>
                <a:spcPts val="4000"/>
              </a:lnSpc>
              <a:buNone/>
            </a:pPr>
            <a:r>
              <a:rPr lang="zh-CN" altLang="en-US" sz="3100" b="1" dirty="0" smtClean="0"/>
              <a:t>一、从价计征</a:t>
            </a:r>
          </a:p>
          <a:p>
            <a:pPr marL="0" indent="0">
              <a:lnSpc>
                <a:spcPts val="4000"/>
              </a:lnSpc>
              <a:buNone/>
            </a:pPr>
            <a:r>
              <a:rPr lang="zh-CN" altLang="en-US" dirty="0" smtClean="0"/>
              <a:t>以</a:t>
            </a:r>
            <a:r>
              <a:rPr lang="zh-CN" altLang="en-US" dirty="0" smtClean="0">
                <a:solidFill>
                  <a:srgbClr val="FF0000"/>
                </a:solidFill>
              </a:rPr>
              <a:t>房产余值</a:t>
            </a:r>
            <a:r>
              <a:rPr lang="zh-CN" altLang="en-US" dirty="0" smtClean="0"/>
              <a:t>为计税依据。</a:t>
            </a:r>
          </a:p>
          <a:p>
            <a:pPr marL="0" indent="0">
              <a:lnSpc>
                <a:spcPts val="4000"/>
              </a:lnSpc>
              <a:buNone/>
            </a:pPr>
            <a:r>
              <a:rPr lang="zh-CN" altLang="en-US" dirty="0" smtClean="0">
                <a:solidFill>
                  <a:srgbClr val="FF0000"/>
                </a:solidFill>
              </a:rPr>
              <a:t>房产余值</a:t>
            </a:r>
            <a:r>
              <a:rPr lang="en-US" altLang="zh-CN" dirty="0" smtClean="0">
                <a:solidFill>
                  <a:srgbClr val="FF0000"/>
                </a:solidFill>
              </a:rPr>
              <a:t>——</a:t>
            </a:r>
            <a:r>
              <a:rPr lang="zh-CN" altLang="en-US" dirty="0" smtClean="0"/>
              <a:t>是房产</a:t>
            </a:r>
            <a:r>
              <a:rPr lang="zh-CN" altLang="en-US" dirty="0" smtClean="0">
                <a:solidFill>
                  <a:srgbClr val="FF0000"/>
                </a:solidFill>
              </a:rPr>
              <a:t>原值</a:t>
            </a:r>
            <a:r>
              <a:rPr lang="zh-CN" altLang="en-US" dirty="0" smtClean="0"/>
              <a:t>减除</a:t>
            </a:r>
            <a:r>
              <a:rPr lang="en-US" altLang="zh-CN" dirty="0" smtClean="0">
                <a:latin typeface="Times New Roman" pitchFamily="18" charset="0"/>
                <a:cs typeface="Times New Roman" pitchFamily="18" charset="0"/>
              </a:rPr>
              <a:t>10%-30%</a:t>
            </a:r>
            <a:r>
              <a:rPr lang="zh-CN" altLang="en-US" dirty="0" smtClean="0"/>
              <a:t>后的余值。</a:t>
            </a:r>
            <a:endParaRPr lang="en-US" altLang="zh-CN" dirty="0" smtClean="0"/>
          </a:p>
          <a:p>
            <a:pPr marL="0" indent="0">
              <a:lnSpc>
                <a:spcPts val="4000"/>
              </a:lnSpc>
              <a:buNone/>
            </a:pPr>
            <a:endParaRPr lang="zh-CN" alt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21816"/>
          </a:xfrm>
        </p:spPr>
        <p:txBody>
          <a:bodyPr>
            <a:normAutofit fontScale="92500" lnSpcReduction="20000"/>
          </a:bodyPr>
          <a:lstStyle/>
          <a:p>
            <a:pPr marL="0" indent="0">
              <a:buNone/>
            </a:pPr>
            <a:r>
              <a:rPr lang="zh-CN" altLang="zh-CN" dirty="0" smtClean="0">
                <a:latin typeface="Times New Roman" pitchFamily="18" charset="0"/>
                <a:cs typeface="Times New Roman" pitchFamily="18" charset="0"/>
              </a:rPr>
              <a:t>【注意】</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　　</a:t>
            </a:r>
            <a:r>
              <a:rPr lang="en-US" altLang="zh-CN" dirty="0" smtClean="0">
                <a:latin typeface="Times New Roman" pitchFamily="18" charset="0"/>
                <a:ea typeface="楷体" pitchFamily="49" charset="-122"/>
                <a:cs typeface="Times New Roman" pitchFamily="18" charset="0"/>
              </a:rPr>
              <a:t>1.</a:t>
            </a:r>
            <a:r>
              <a:rPr lang="zh-CN" altLang="zh-CN" dirty="0" smtClean="0">
                <a:latin typeface="Times New Roman" pitchFamily="18" charset="0"/>
                <a:ea typeface="楷体" pitchFamily="49" charset="-122"/>
                <a:cs typeface="Times New Roman" pitchFamily="18" charset="0"/>
              </a:rPr>
              <a:t>对经营自用的房屋，以房产的</a:t>
            </a:r>
            <a:r>
              <a:rPr lang="zh-CN" altLang="zh-CN" b="1" dirty="0" smtClean="0">
                <a:solidFill>
                  <a:srgbClr val="FF0000"/>
                </a:solidFill>
                <a:latin typeface="Times New Roman" pitchFamily="18" charset="0"/>
                <a:ea typeface="楷体" pitchFamily="49" charset="-122"/>
                <a:cs typeface="Times New Roman" pitchFamily="18" charset="0"/>
              </a:rPr>
              <a:t>计税余值</a:t>
            </a:r>
            <a:r>
              <a:rPr lang="zh-CN" altLang="zh-CN" dirty="0" smtClean="0">
                <a:latin typeface="Times New Roman" pitchFamily="18" charset="0"/>
                <a:ea typeface="楷体" pitchFamily="49" charset="-122"/>
                <a:cs typeface="Times New Roman" pitchFamily="18" charset="0"/>
              </a:rPr>
              <a:t>作为计税依据。在确定计税余值时，房产原值的具体减除比例，由省、自治区、直辖市人民政府在税法规定的减除幅度内自行确定。</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2.</a:t>
            </a:r>
            <a:r>
              <a:rPr lang="zh-CN" altLang="zh-CN" u="sng" dirty="0" smtClean="0">
                <a:solidFill>
                  <a:srgbClr val="C00000"/>
                </a:solidFill>
                <a:latin typeface="Times New Roman" pitchFamily="18" charset="0"/>
                <a:ea typeface="楷体" pitchFamily="49" charset="-122"/>
                <a:cs typeface="Times New Roman" pitchFamily="18" charset="0"/>
              </a:rPr>
              <a:t>房产原值</a:t>
            </a:r>
            <a:r>
              <a:rPr lang="zh-CN" altLang="zh-CN" dirty="0" smtClean="0">
                <a:latin typeface="Times New Roman" pitchFamily="18" charset="0"/>
                <a:ea typeface="楷体" pitchFamily="49" charset="-122"/>
                <a:cs typeface="Times New Roman" pitchFamily="18" charset="0"/>
              </a:rPr>
              <a:t>指纳税人按照会计制度规定，在账簿“</a:t>
            </a:r>
            <a:r>
              <a:rPr lang="zh-CN" altLang="zh-CN" b="1" u="dbl" dirty="0" smtClean="0">
                <a:solidFill>
                  <a:srgbClr val="C00000"/>
                </a:solidFill>
                <a:latin typeface="Times New Roman" pitchFamily="18" charset="0"/>
                <a:ea typeface="楷体" pitchFamily="49" charset="-122"/>
                <a:cs typeface="Times New Roman" pitchFamily="18" charset="0"/>
              </a:rPr>
              <a:t>固定资产</a:t>
            </a:r>
            <a:r>
              <a:rPr lang="zh-CN" altLang="zh-CN" dirty="0" smtClean="0">
                <a:latin typeface="Times New Roman" pitchFamily="18" charset="0"/>
                <a:ea typeface="楷体" pitchFamily="49" charset="-122"/>
                <a:cs typeface="Times New Roman" pitchFamily="18" charset="0"/>
              </a:rPr>
              <a:t>”科目中记载的房屋原价。没有记载房屋原价的，按照上述原则，并</a:t>
            </a:r>
            <a:r>
              <a:rPr lang="zh-CN" altLang="zh-CN" b="1" dirty="0" smtClean="0">
                <a:solidFill>
                  <a:srgbClr val="FF0000"/>
                </a:solidFill>
                <a:latin typeface="Times New Roman" pitchFamily="18" charset="0"/>
                <a:ea typeface="楷体" pitchFamily="49" charset="-122"/>
                <a:cs typeface="Times New Roman" pitchFamily="18" charset="0"/>
              </a:rPr>
              <a:t>参照同类</a:t>
            </a:r>
            <a:r>
              <a:rPr lang="zh-CN" altLang="zh-CN" dirty="0" smtClean="0">
                <a:latin typeface="Times New Roman" pitchFamily="18" charset="0"/>
                <a:ea typeface="楷体" pitchFamily="49" charset="-122"/>
                <a:cs typeface="Times New Roman" pitchFamily="18" charset="0"/>
              </a:rPr>
              <a:t>房屋确定房产原值，按规定计征房产税。</a:t>
            </a:r>
            <a:r>
              <a:rPr lang="en-US" altLang="zh-CN" dirty="0" smtClean="0">
                <a:latin typeface="Times New Roman" pitchFamily="18" charset="0"/>
                <a:ea typeface="楷体" pitchFamily="49" charset="-122"/>
                <a:cs typeface="Times New Roman" pitchFamily="18" charset="0"/>
              </a:rPr>
              <a:t/>
            </a:r>
            <a:br>
              <a:rPr lang="en-US" altLang="zh-CN" dirty="0" smtClean="0">
                <a:latin typeface="Times New Roman" pitchFamily="18" charset="0"/>
                <a:ea typeface="楷体" pitchFamily="49" charset="-122"/>
                <a:cs typeface="Times New Roman" pitchFamily="18" charset="0"/>
              </a:rPr>
            </a:br>
            <a:r>
              <a:rPr lang="zh-CN" altLang="zh-CN" dirty="0" smtClean="0">
                <a:latin typeface="Times New Roman" pitchFamily="18" charset="0"/>
                <a:ea typeface="楷体" pitchFamily="49" charset="-122"/>
                <a:cs typeface="Times New Roman" pitchFamily="18" charset="0"/>
              </a:rPr>
              <a:t>　　</a:t>
            </a:r>
            <a:r>
              <a:rPr lang="en-US" altLang="zh-CN" dirty="0" smtClean="0">
                <a:latin typeface="Times New Roman" pitchFamily="18" charset="0"/>
                <a:ea typeface="楷体" pitchFamily="49" charset="-122"/>
                <a:cs typeface="Times New Roman" pitchFamily="18" charset="0"/>
              </a:rPr>
              <a:t>3.</a:t>
            </a:r>
            <a:r>
              <a:rPr lang="zh-CN" altLang="zh-CN" dirty="0" smtClean="0">
                <a:latin typeface="Times New Roman" pitchFamily="18" charset="0"/>
                <a:ea typeface="楷体" pitchFamily="49" charset="-122"/>
                <a:cs typeface="Times New Roman" pitchFamily="18" charset="0"/>
              </a:rPr>
              <a:t>房产原值应</a:t>
            </a:r>
            <a:r>
              <a:rPr lang="zh-CN" altLang="zh-CN" b="1" u="dbl" dirty="0" smtClean="0">
                <a:latin typeface="Times New Roman" pitchFamily="18" charset="0"/>
                <a:ea typeface="楷体" pitchFamily="49" charset="-122"/>
                <a:cs typeface="Times New Roman" pitchFamily="18" charset="0"/>
              </a:rPr>
              <a:t>包括</a:t>
            </a:r>
            <a:r>
              <a:rPr lang="zh-CN" altLang="zh-CN" dirty="0" smtClean="0">
                <a:latin typeface="Times New Roman" pitchFamily="18" charset="0"/>
                <a:ea typeface="楷体" pitchFamily="49" charset="-122"/>
                <a:cs typeface="Times New Roman" pitchFamily="18" charset="0"/>
              </a:rPr>
              <a:t>与房屋</a:t>
            </a:r>
            <a:r>
              <a:rPr lang="zh-CN" altLang="zh-CN" b="1" dirty="0" smtClean="0">
                <a:solidFill>
                  <a:srgbClr val="FF0000"/>
                </a:solidFill>
                <a:latin typeface="Times New Roman" pitchFamily="18" charset="0"/>
                <a:ea typeface="楷体" pitchFamily="49" charset="-122"/>
                <a:cs typeface="Times New Roman" pitchFamily="18" charset="0"/>
              </a:rPr>
              <a:t>不可分割</a:t>
            </a:r>
            <a:r>
              <a:rPr lang="zh-CN" altLang="zh-CN" dirty="0" smtClean="0">
                <a:latin typeface="Times New Roman" pitchFamily="18" charset="0"/>
                <a:ea typeface="楷体" pitchFamily="49" charset="-122"/>
                <a:cs typeface="Times New Roman" pitchFamily="18" charset="0"/>
              </a:rPr>
              <a:t>的各种</a:t>
            </a:r>
            <a:r>
              <a:rPr lang="zh-CN" altLang="zh-CN" b="1" dirty="0" smtClean="0">
                <a:solidFill>
                  <a:srgbClr val="FF0000"/>
                </a:solidFill>
                <a:latin typeface="Times New Roman" pitchFamily="18" charset="0"/>
                <a:ea typeface="楷体" pitchFamily="49" charset="-122"/>
                <a:cs typeface="Times New Roman" pitchFamily="18" charset="0"/>
              </a:rPr>
              <a:t>附属设备</a:t>
            </a:r>
            <a:r>
              <a:rPr lang="zh-CN" altLang="zh-CN" dirty="0" smtClean="0">
                <a:latin typeface="Times New Roman" pitchFamily="18" charset="0"/>
                <a:ea typeface="楷体" pitchFamily="49" charset="-122"/>
                <a:cs typeface="Times New Roman" pitchFamily="18" charset="0"/>
              </a:rPr>
              <a:t>或一般不单独计算价值的</a:t>
            </a:r>
            <a:r>
              <a:rPr lang="zh-CN" altLang="zh-CN" b="1" dirty="0" smtClean="0">
                <a:solidFill>
                  <a:srgbClr val="FF0000"/>
                </a:solidFill>
                <a:latin typeface="Times New Roman" pitchFamily="18" charset="0"/>
                <a:ea typeface="楷体" pitchFamily="49" charset="-122"/>
                <a:cs typeface="Times New Roman" pitchFamily="18" charset="0"/>
              </a:rPr>
              <a:t>配套设施</a:t>
            </a:r>
            <a:r>
              <a:rPr lang="zh-CN" altLang="zh-CN" dirty="0" smtClean="0">
                <a:latin typeface="Times New Roman" pitchFamily="18" charset="0"/>
                <a:ea typeface="楷体" pitchFamily="49" charset="-122"/>
                <a:cs typeface="Times New Roman" pitchFamily="18" charset="0"/>
              </a:rPr>
              <a:t>。属于房屋附属设备的水管、下水道、暖气管、煤气管等应从最近的探视井或三通管起，计算原值；电灯网、照明线从进线盒联结管起，计算原值。</a:t>
            </a:r>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49808"/>
          </a:xfrm>
        </p:spPr>
        <p:txBody>
          <a:bodyPr>
            <a:normAutofit lnSpcReduction="10000"/>
          </a:bodyPr>
          <a:lstStyle/>
          <a:p>
            <a:pPr marL="0" indent="0">
              <a:buNone/>
            </a:pPr>
            <a:r>
              <a:rPr lang="zh-CN" altLang="zh-CN" dirty="0" smtClean="0"/>
              <a:t>　　</a:t>
            </a:r>
            <a:r>
              <a:rPr lang="en-US" altLang="zh-CN" dirty="0" smtClean="0"/>
              <a:t/>
            </a:r>
            <a:br>
              <a:rPr lang="en-US" altLang="zh-CN" dirty="0" smtClean="0"/>
            </a:br>
            <a:r>
              <a:rPr lang="zh-CN" altLang="zh-CN" dirty="0" smtClean="0"/>
              <a:t>　　</a:t>
            </a:r>
            <a:r>
              <a:rPr lang="zh-CN" altLang="zh-CN" dirty="0" smtClean="0">
                <a:latin typeface="Times New Roman" pitchFamily="18" charset="0"/>
                <a:cs typeface="Times New Roman" pitchFamily="18" charset="0"/>
              </a:rPr>
              <a:t>某企业</a:t>
            </a:r>
            <a:r>
              <a:rPr lang="en-US" altLang="zh-CN" dirty="0" smtClean="0">
                <a:latin typeface="Times New Roman" pitchFamily="18" charset="0"/>
                <a:cs typeface="Times New Roman" pitchFamily="18" charset="0"/>
              </a:rPr>
              <a:t>2016</a:t>
            </a:r>
            <a:r>
              <a:rPr lang="zh-CN" altLang="zh-CN" dirty="0" smtClean="0">
                <a:latin typeface="Times New Roman" pitchFamily="18" charset="0"/>
                <a:cs typeface="Times New Roman" pitchFamily="18" charset="0"/>
              </a:rPr>
              <a:t>年</a:t>
            </a:r>
            <a:r>
              <a:rPr lang="en-US" altLang="zh-CN" dirty="0" smtClean="0">
                <a:latin typeface="Times New Roman" pitchFamily="18" charset="0"/>
                <a:cs typeface="Times New Roman" pitchFamily="18" charset="0"/>
              </a:rPr>
              <a:t>2</a:t>
            </a:r>
            <a:r>
              <a:rPr lang="zh-CN" altLang="zh-CN" dirty="0" smtClean="0">
                <a:latin typeface="Times New Roman" pitchFamily="18" charset="0"/>
                <a:cs typeface="Times New Roman" pitchFamily="18" charset="0"/>
              </a:rPr>
              <a:t>月委托一家施工单位新建厂房，</a:t>
            </a:r>
            <a:r>
              <a:rPr lang="en-US" altLang="zh-CN" dirty="0" smtClean="0">
                <a:latin typeface="Times New Roman" pitchFamily="18" charset="0"/>
                <a:cs typeface="Times New Roman" pitchFamily="18" charset="0"/>
              </a:rPr>
              <a:t>9</a:t>
            </a:r>
            <a:r>
              <a:rPr lang="zh-CN" altLang="zh-CN" dirty="0" smtClean="0">
                <a:latin typeface="Times New Roman" pitchFamily="18" charset="0"/>
                <a:cs typeface="Times New Roman" pitchFamily="18" charset="0"/>
              </a:rPr>
              <a:t>月对建成的厂房办理验收手续，同时接管基建工地上价值</a:t>
            </a:r>
            <a:r>
              <a:rPr lang="en-US" altLang="zh-CN" dirty="0" smtClean="0">
                <a:latin typeface="Times New Roman" pitchFamily="18" charset="0"/>
                <a:cs typeface="Times New Roman" pitchFamily="18" charset="0"/>
              </a:rPr>
              <a:t>100</a:t>
            </a:r>
            <a:r>
              <a:rPr lang="zh-CN" altLang="zh-CN" dirty="0" smtClean="0">
                <a:latin typeface="Times New Roman" pitchFamily="18" charset="0"/>
                <a:cs typeface="Times New Roman" pitchFamily="18" charset="0"/>
              </a:rPr>
              <a:t>万元的材料棚，一并转入固定资产，原值合计</a:t>
            </a:r>
            <a:r>
              <a:rPr lang="en-US" altLang="zh-CN" dirty="0" smtClean="0">
                <a:latin typeface="Times New Roman" pitchFamily="18" charset="0"/>
                <a:cs typeface="Times New Roman" pitchFamily="18" charset="0"/>
              </a:rPr>
              <a:t>1100</a:t>
            </a:r>
            <a:r>
              <a:rPr lang="zh-CN" altLang="zh-CN" dirty="0" smtClean="0">
                <a:latin typeface="Times New Roman" pitchFamily="18" charset="0"/>
                <a:cs typeface="Times New Roman" pitchFamily="18" charset="0"/>
              </a:rPr>
              <a:t>万元。该企业所在省规定的房产余值扣除比例为</a:t>
            </a:r>
            <a:r>
              <a:rPr lang="en-US" altLang="zh-CN" dirty="0" smtClean="0">
                <a:latin typeface="Times New Roman" pitchFamily="18" charset="0"/>
                <a:cs typeface="Times New Roman" pitchFamily="18" charset="0"/>
              </a:rPr>
              <a:t>30%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2016</a:t>
            </a:r>
            <a:r>
              <a:rPr lang="zh-CN" altLang="zh-CN" dirty="0" smtClean="0">
                <a:latin typeface="Times New Roman" pitchFamily="18" charset="0"/>
                <a:cs typeface="Times New Roman" pitchFamily="18" charset="0"/>
              </a:rPr>
              <a:t>年企业该项固定资产应缴纳房产税（　）万元。</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A.2.1</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B.2.31</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C.2.8</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D.3.08</a:t>
            </a:r>
            <a:endParaRPr lang="zh-CN" altLang="zh-CN" dirty="0" smtClean="0">
              <a:latin typeface="Times New Roman" pitchFamily="18" charset="0"/>
              <a:cs typeface="Times New Roman" pitchFamily="18" charset="0"/>
            </a:endParaRPr>
          </a:p>
          <a:p>
            <a:pPr marL="0" indent="0">
              <a:buNone/>
            </a:pPr>
            <a:r>
              <a:rPr lang="zh-CN" altLang="zh-CN" dirty="0" smtClean="0">
                <a:latin typeface="Times New Roman" pitchFamily="18" charset="0"/>
                <a:cs typeface="Times New Roman" pitchFamily="18" charset="0"/>
              </a:rPr>
              <a:t>『正确答案』</a:t>
            </a:r>
            <a:r>
              <a:rPr lang="en-US" altLang="zh-CN" dirty="0" smtClean="0">
                <a:latin typeface="Times New Roman" pitchFamily="18" charset="0"/>
                <a:cs typeface="Times New Roman" pitchFamily="18" charset="0"/>
              </a:rPr>
              <a:t>B</a:t>
            </a:r>
            <a:br>
              <a:rPr lang="en-US" altLang="zh-CN" dirty="0" smtClean="0">
                <a:latin typeface="Times New Roman" pitchFamily="18" charset="0"/>
                <a:cs typeface="Times New Roman" pitchFamily="18" charset="0"/>
              </a:rPr>
            </a:br>
            <a:endParaRPr lang="zh-CN" altLang="zh-CN" dirty="0" smtClean="0">
              <a:latin typeface="Times New Roman" pitchFamily="18" charset="0"/>
              <a:cs typeface="Times New Roman" pitchFamily="18" charset="0"/>
            </a:endParaRP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zh-CN" altLang="en-US" smtClean="0"/>
              <a:t>习题</a:t>
            </a:r>
            <a:endParaRPr lang="zh-CN" altLang="zh-CN" smtClean="0"/>
          </a:p>
        </p:txBody>
      </p:sp>
      <p:sp>
        <p:nvSpPr>
          <p:cNvPr id="125955" name="Rectangle 3"/>
          <p:cNvSpPr>
            <a:spLocks noGrp="1" noChangeArrowheads="1"/>
          </p:cNvSpPr>
          <p:nvPr>
            <p:ph type="body" idx="1"/>
          </p:nvPr>
        </p:nvSpPr>
        <p:spPr>
          <a:xfrm>
            <a:off x="395536" y="1600200"/>
            <a:ext cx="8691314" cy="4525963"/>
          </a:xfrm>
        </p:spPr>
        <p:txBody>
          <a:bodyPr/>
          <a:lstStyle/>
          <a:p>
            <a:pPr marL="0" indent="0">
              <a:buNone/>
            </a:pPr>
            <a:r>
              <a:rPr lang="zh-CN" altLang="zh-CN" dirty="0" smtClean="0">
                <a:latin typeface="宋体" pitchFamily="2" charset="-122"/>
                <a:ea typeface="宋体" pitchFamily="2" charset="-122"/>
                <a:cs typeface="仿宋_GB2312"/>
              </a:rPr>
              <a:t>下列各项中，应当计入房产税计税原值的有</a:t>
            </a:r>
            <a:r>
              <a:rPr lang="zh-CN" altLang="en-US" dirty="0" smtClean="0">
                <a:latin typeface="宋体" pitchFamily="2" charset="-122"/>
                <a:ea typeface="宋体" pitchFamily="2" charset="-122"/>
                <a:cs typeface="仿宋_GB2312"/>
              </a:rPr>
              <a:t>（）</a:t>
            </a:r>
            <a:endParaRPr lang="zh-CN" altLang="zh-CN" dirty="0" smtClean="0">
              <a:latin typeface="宋体" pitchFamily="2" charset="-122"/>
              <a:ea typeface="宋体" pitchFamily="2" charset="-122"/>
              <a:cs typeface="仿宋_GB2312"/>
            </a:endParaRPr>
          </a:p>
          <a:p>
            <a:pPr marL="0" indent="0">
              <a:buNone/>
            </a:pPr>
            <a:r>
              <a:rPr lang="en-US" altLang="zh-CN" dirty="0" smtClean="0">
                <a:latin typeface="宋体" pitchFamily="2" charset="-122"/>
                <a:ea typeface="宋体" pitchFamily="2" charset="-122"/>
                <a:cs typeface="仿宋_GB2312"/>
              </a:rPr>
              <a:t>A</a:t>
            </a:r>
            <a:r>
              <a:rPr lang="zh-CN" altLang="en-US" dirty="0" smtClean="0">
                <a:latin typeface="宋体" pitchFamily="2" charset="-122"/>
                <a:ea typeface="宋体" pitchFamily="2" charset="-122"/>
                <a:cs typeface="仿宋_GB2312"/>
              </a:rPr>
              <a:t>、</a:t>
            </a:r>
            <a:r>
              <a:rPr lang="zh-CN" altLang="zh-CN" dirty="0" smtClean="0">
                <a:latin typeface="宋体" pitchFamily="2" charset="-122"/>
                <a:ea typeface="宋体" pitchFamily="2" charset="-122"/>
                <a:cs typeface="仿宋_GB2312"/>
              </a:rPr>
              <a:t>与房屋不可分割的附属设施</a:t>
            </a:r>
            <a:r>
              <a:rPr lang="en-US" altLang="zh-CN" dirty="0" smtClean="0">
                <a:latin typeface="宋体" pitchFamily="2" charset="-122"/>
                <a:ea typeface="宋体" pitchFamily="2" charset="-122"/>
                <a:cs typeface="仿宋_GB2312"/>
              </a:rPr>
              <a:t>           </a:t>
            </a:r>
            <a:endParaRPr lang="zh-CN" altLang="zh-CN" dirty="0" smtClean="0">
              <a:latin typeface="宋体" pitchFamily="2" charset="-122"/>
              <a:ea typeface="宋体" pitchFamily="2" charset="-122"/>
              <a:cs typeface="仿宋_GB2312"/>
            </a:endParaRPr>
          </a:p>
          <a:p>
            <a:pPr marL="0" indent="0">
              <a:buNone/>
            </a:pPr>
            <a:r>
              <a:rPr lang="en-US" altLang="zh-CN" dirty="0" smtClean="0">
                <a:latin typeface="宋体" pitchFamily="2" charset="-122"/>
                <a:ea typeface="宋体" pitchFamily="2" charset="-122"/>
                <a:cs typeface="仿宋_GB2312"/>
              </a:rPr>
              <a:t>B</a:t>
            </a:r>
            <a:r>
              <a:rPr lang="zh-CN" altLang="en-US" dirty="0" smtClean="0">
                <a:latin typeface="宋体" pitchFamily="2" charset="-122"/>
                <a:ea typeface="宋体" pitchFamily="2" charset="-122"/>
                <a:cs typeface="仿宋_GB2312"/>
              </a:rPr>
              <a:t>、</a:t>
            </a:r>
            <a:r>
              <a:rPr lang="zh-CN" altLang="zh-CN" dirty="0" smtClean="0">
                <a:latin typeface="宋体" pitchFamily="2" charset="-122"/>
                <a:ea typeface="宋体" pitchFamily="2" charset="-122"/>
                <a:cs typeface="仿宋_GB2312"/>
              </a:rPr>
              <a:t>以房屋为载体，不可随意搬动的附属设备和配套设施</a:t>
            </a:r>
          </a:p>
          <a:p>
            <a:pPr marL="0" indent="0">
              <a:buNone/>
            </a:pPr>
            <a:r>
              <a:rPr lang="en-US" altLang="zh-CN" dirty="0" smtClean="0">
                <a:latin typeface="宋体" pitchFamily="2" charset="-122"/>
                <a:ea typeface="宋体" pitchFamily="2" charset="-122"/>
                <a:cs typeface="仿宋_GB2312"/>
              </a:rPr>
              <a:t>C.</a:t>
            </a:r>
            <a:r>
              <a:rPr lang="zh-CN" altLang="zh-CN" dirty="0" smtClean="0">
                <a:latin typeface="宋体" pitchFamily="2" charset="-122"/>
                <a:ea typeface="宋体" pitchFamily="2" charset="-122"/>
                <a:cs typeface="仿宋_GB2312"/>
              </a:rPr>
              <a:t>需要经常更换的附属设备零配件</a:t>
            </a:r>
            <a:r>
              <a:rPr lang="en-US" altLang="zh-CN" dirty="0" smtClean="0">
                <a:latin typeface="宋体" pitchFamily="2" charset="-122"/>
                <a:ea typeface="宋体" pitchFamily="2" charset="-122"/>
                <a:cs typeface="仿宋_GB2312"/>
              </a:rPr>
              <a:t>       </a:t>
            </a:r>
            <a:endParaRPr lang="zh-CN" altLang="zh-CN" dirty="0" smtClean="0">
              <a:latin typeface="宋体" pitchFamily="2" charset="-122"/>
              <a:ea typeface="宋体" pitchFamily="2" charset="-122"/>
              <a:cs typeface="仿宋_GB2312"/>
            </a:endParaRPr>
          </a:p>
          <a:p>
            <a:pPr marL="0" indent="0">
              <a:buNone/>
            </a:pPr>
            <a:r>
              <a:rPr lang="en-US" altLang="zh-CN" dirty="0" smtClean="0">
                <a:latin typeface="宋体" pitchFamily="2" charset="-122"/>
                <a:ea typeface="宋体" pitchFamily="2" charset="-122"/>
                <a:cs typeface="仿宋_GB2312"/>
              </a:rPr>
              <a:t>D</a:t>
            </a:r>
            <a:r>
              <a:rPr lang="zh-CN" altLang="en-US" dirty="0" smtClean="0">
                <a:latin typeface="宋体" pitchFamily="2" charset="-122"/>
                <a:ea typeface="宋体" pitchFamily="2" charset="-122"/>
                <a:cs typeface="仿宋_GB2312"/>
              </a:rPr>
              <a:t>、</a:t>
            </a:r>
            <a:r>
              <a:rPr lang="zh-CN" altLang="zh-CN" dirty="0" smtClean="0">
                <a:latin typeface="宋体" pitchFamily="2" charset="-122"/>
                <a:ea typeface="宋体" pitchFamily="2" charset="-122"/>
                <a:cs typeface="仿宋_GB2312"/>
              </a:rPr>
              <a:t>对原有房产进行改建，增加房产的部分</a:t>
            </a:r>
            <a:endParaRPr lang="en-US" altLang="zh-CN" dirty="0" smtClean="0">
              <a:latin typeface="宋体" pitchFamily="2" charset="-122"/>
              <a:ea typeface="宋体" pitchFamily="2" charset="-122"/>
              <a:cs typeface="仿宋_GB2312"/>
            </a:endParaRPr>
          </a:p>
          <a:p>
            <a:pPr marL="0" indent="0">
              <a:buNone/>
            </a:pPr>
            <a:r>
              <a:rPr lang="en-US" altLang="zh-CN" dirty="0" smtClean="0">
                <a:latin typeface="宋体" pitchFamily="2" charset="-122"/>
                <a:ea typeface="宋体" pitchFamily="2" charset="-122"/>
                <a:cs typeface="仿宋_GB2312"/>
              </a:rPr>
              <a:t>                         </a:t>
            </a:r>
            <a:endParaRPr lang="zh-CN" altLang="zh-CN" dirty="0" smtClean="0">
              <a:latin typeface="宋体" pitchFamily="2" charset="-122"/>
              <a:ea typeface="宋体" pitchFamily="2" charset="-122"/>
              <a:cs typeface="仿宋_GB231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 calcmode="lin" valueType="num">
                                      <p:cBhvr additive="base">
                                        <p:cTn id="7" dur="500" fill="hold"/>
                                        <p:tgtEl>
                                          <p:spTgt spid="125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5955">
                                            <p:txEl>
                                              <p:pRg st="1" end="1"/>
                                            </p:txEl>
                                          </p:spTgt>
                                        </p:tgtEl>
                                        <p:attrNameLst>
                                          <p:attrName>style.visibility</p:attrName>
                                        </p:attrNameLst>
                                      </p:cBhvr>
                                      <p:to>
                                        <p:strVal val="visible"/>
                                      </p:to>
                                    </p:set>
                                    <p:anim calcmode="lin" valueType="num">
                                      <p:cBhvr additive="base">
                                        <p:cTn id="13" dur="500" fill="hold"/>
                                        <p:tgtEl>
                                          <p:spTgt spid="1259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595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5955">
                                            <p:txEl>
                                              <p:pRg st="2" end="2"/>
                                            </p:txEl>
                                          </p:spTgt>
                                        </p:tgtEl>
                                        <p:attrNameLst>
                                          <p:attrName>style.visibility</p:attrName>
                                        </p:attrNameLst>
                                      </p:cBhvr>
                                      <p:to>
                                        <p:strVal val="visible"/>
                                      </p:to>
                                    </p:set>
                                    <p:anim calcmode="lin" valueType="num">
                                      <p:cBhvr additive="base">
                                        <p:cTn id="17" dur="5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595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25955">
                                            <p:txEl>
                                              <p:pRg st="3" end="3"/>
                                            </p:txEl>
                                          </p:spTgt>
                                        </p:tgtEl>
                                        <p:attrNameLst>
                                          <p:attrName>style.visibility</p:attrName>
                                        </p:attrNameLst>
                                      </p:cBhvr>
                                      <p:to>
                                        <p:strVal val="visible"/>
                                      </p:to>
                                    </p:set>
                                    <p:anim calcmode="lin" valueType="num">
                                      <p:cBhvr additive="base">
                                        <p:cTn id="21" dur="500" fill="hold"/>
                                        <p:tgtEl>
                                          <p:spTgt spid="12595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595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25955">
                                            <p:txEl>
                                              <p:pRg st="4" end="4"/>
                                            </p:txEl>
                                          </p:spTgt>
                                        </p:tgtEl>
                                        <p:attrNameLst>
                                          <p:attrName>style.visibility</p:attrName>
                                        </p:attrNameLst>
                                      </p:cBhvr>
                                      <p:to>
                                        <p:strVal val="visible"/>
                                      </p:to>
                                    </p:set>
                                    <p:anim calcmode="lin" valueType="num">
                                      <p:cBhvr additive="base">
                                        <p:cTn id="25" dur="500" fill="hold"/>
                                        <p:tgtEl>
                                          <p:spTgt spid="12595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59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25955">
                                            <p:txEl>
                                              <p:pRg st="5" end="5"/>
                                            </p:txEl>
                                          </p:spTgt>
                                        </p:tgtEl>
                                        <p:attrNameLst>
                                          <p:attrName>style.visibility</p:attrName>
                                        </p:attrNameLst>
                                      </p:cBhvr>
                                      <p:to>
                                        <p:strVal val="visible"/>
                                      </p:to>
                                    </p:set>
                                    <p:animEffect transition="in" filter="diamond(in)">
                                      <p:cBhvr>
                                        <p:cTn id="31" dur="2000"/>
                                        <p:tgtEl>
                                          <p:spTgt spid="1259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标题 1"/>
          <p:cNvSpPr>
            <a:spLocks noGrp="1"/>
          </p:cNvSpPr>
          <p:nvPr>
            <p:ph type="title"/>
          </p:nvPr>
        </p:nvSpPr>
        <p:spPr>
          <a:xfrm>
            <a:off x="1143000" y="0"/>
            <a:ext cx="7634288" cy="1143000"/>
          </a:xfrm>
        </p:spPr>
        <p:txBody>
          <a:bodyPr/>
          <a:lstStyle/>
          <a:p>
            <a:r>
              <a:rPr lang="zh-CN" altLang="en-US" dirty="0" smtClean="0">
                <a:latin typeface="黑体" pitchFamily="49" charset="-122"/>
                <a:ea typeface="黑体" pitchFamily="49" charset="-122"/>
              </a:rPr>
              <a:t>古代的房产税</a:t>
            </a:r>
          </a:p>
        </p:txBody>
      </p:sp>
      <p:sp>
        <p:nvSpPr>
          <p:cNvPr id="96259" name="内容占位符 2"/>
          <p:cNvSpPr>
            <a:spLocks noGrp="1"/>
          </p:cNvSpPr>
          <p:nvPr>
            <p:ph idx="1"/>
          </p:nvPr>
        </p:nvSpPr>
        <p:spPr>
          <a:xfrm>
            <a:off x="827584" y="1628800"/>
            <a:ext cx="7488832" cy="4824535"/>
          </a:xfrm>
        </p:spPr>
        <p:txBody>
          <a:bodyPr>
            <a:normAutofit fontScale="25000" lnSpcReduction="20000"/>
          </a:bodyPr>
          <a:lstStyle/>
          <a:p>
            <a:pPr indent="0">
              <a:lnSpc>
                <a:spcPts val="3500"/>
              </a:lnSpc>
              <a:buNone/>
            </a:pPr>
            <a:r>
              <a:rPr lang="zh-CN" altLang="en-US" sz="8000" dirty="0" smtClean="0"/>
              <a:t>       我国历史上最早的有关征收“房产税”的记载见于周代典籍</a:t>
            </a:r>
            <a:r>
              <a:rPr lang="en-US" altLang="zh-CN" sz="8000" dirty="0" smtClean="0"/>
              <a:t>《</a:t>
            </a:r>
            <a:r>
              <a:rPr lang="zh-CN" altLang="en-US" sz="8000" dirty="0" smtClean="0"/>
              <a:t>礼记</a:t>
            </a:r>
            <a:r>
              <a:rPr lang="en-US" altLang="zh-CN" sz="8000" dirty="0" smtClean="0"/>
              <a:t>·</a:t>
            </a:r>
            <a:r>
              <a:rPr lang="zh-CN" altLang="en-US" sz="8000" dirty="0" smtClean="0"/>
              <a:t>王制</a:t>
            </a:r>
            <a:r>
              <a:rPr lang="en-US" altLang="zh-CN" sz="8000" dirty="0" smtClean="0"/>
              <a:t>》</a:t>
            </a:r>
            <a:r>
              <a:rPr lang="zh-CN" altLang="en-US" sz="8000" dirty="0" smtClean="0"/>
              <a:t>：“廛，市物邸舍，税其舍而不税物”。</a:t>
            </a:r>
            <a:endParaRPr lang="en-US" altLang="zh-CN" sz="8000" dirty="0" smtClean="0"/>
          </a:p>
          <a:p>
            <a:pPr indent="0">
              <a:lnSpc>
                <a:spcPts val="3500"/>
              </a:lnSpc>
              <a:buNone/>
            </a:pPr>
            <a:r>
              <a:rPr lang="zh-CN" altLang="en-US" sz="8000" dirty="0" smtClean="0"/>
              <a:t>       房产税作为一个独立税种出现，是唐代唐德宗建中四年</a:t>
            </a:r>
            <a:r>
              <a:rPr lang="en-US" altLang="zh-CN" sz="8000" dirty="0" smtClean="0"/>
              <a:t>(</a:t>
            </a:r>
            <a:r>
              <a:rPr lang="zh-CN" altLang="en-US" sz="8000" dirty="0" smtClean="0"/>
              <a:t>公元</a:t>
            </a:r>
            <a:r>
              <a:rPr lang="en-US" altLang="zh-CN" sz="8000" dirty="0" smtClean="0"/>
              <a:t>783</a:t>
            </a:r>
            <a:r>
              <a:rPr lang="zh-CN" altLang="en-US" sz="8000" dirty="0" smtClean="0"/>
              <a:t>年</a:t>
            </a:r>
            <a:r>
              <a:rPr lang="en-US" altLang="zh-CN" sz="8000" dirty="0" smtClean="0"/>
              <a:t>)</a:t>
            </a:r>
            <a:r>
              <a:rPr lang="zh-CN" altLang="en-US" sz="8000" dirty="0" smtClean="0"/>
              <a:t>征收的“间架税”。</a:t>
            </a:r>
            <a:endParaRPr lang="en-US" altLang="zh-CN" sz="8000" dirty="0" smtClean="0"/>
          </a:p>
          <a:p>
            <a:pPr indent="0">
              <a:lnSpc>
                <a:spcPts val="3500"/>
              </a:lnSpc>
              <a:buNone/>
            </a:pPr>
            <a:r>
              <a:rPr lang="zh-CN" altLang="en-US" sz="8000" dirty="0" smtClean="0"/>
              <a:t>       康熙在位期间，因平定三藩之乱，前线军需不足，曾两次下诏，临时开征房产税，“税天下市房”，且“不论内房多寡，惟计门面间架，每间税银二钱。”即对门面房计征，按门面房间数，每间征收二钱税银。同时对农村草房、偏僻街巷、鳏寡孤独家庭等，免税一间。</a:t>
            </a:r>
            <a:br>
              <a:rPr lang="zh-CN" altLang="en-US" sz="8000" dirty="0" smtClean="0"/>
            </a:br>
            <a:r>
              <a:rPr lang="zh-CN" altLang="en-US" sz="8000" dirty="0" smtClean="0"/>
              <a:t/>
            </a:r>
            <a:br>
              <a:rPr lang="zh-CN" altLang="en-US" sz="8000" dirty="0" smtClean="0"/>
            </a:br>
            <a:r>
              <a:rPr lang="zh-CN" altLang="en-US" sz="8000" dirty="0" smtClean="0"/>
              <a:t/>
            </a:r>
            <a:br>
              <a:rPr lang="zh-CN" altLang="en-US" sz="8000" dirty="0" smtClean="0"/>
            </a:br>
            <a:r>
              <a:rPr lang="zh-CN" altLang="en-US" dirty="0" smtClean="0"/>
              <a:t/>
            </a:r>
            <a:br>
              <a:rPr lang="zh-CN" altLang="en-US" dirty="0" smtClean="0"/>
            </a:br>
            <a:endParaRPr lang="zh-CN" alt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04664"/>
            <a:ext cx="8229600" cy="6120680"/>
          </a:xfrm>
        </p:spPr>
        <p:txBody>
          <a:bodyPr>
            <a:normAutofit fontScale="85000" lnSpcReduction="10000"/>
          </a:bodyPr>
          <a:lstStyle/>
          <a:p>
            <a:pPr marL="0" indent="0">
              <a:lnSpc>
                <a:spcPts val="3500"/>
              </a:lnSpc>
              <a:buNone/>
            </a:pPr>
            <a:r>
              <a:rPr lang="en-US" altLang="zh-CN" dirty="0" smtClean="0">
                <a:latin typeface="楷体" pitchFamily="49" charset="-122"/>
                <a:ea typeface="楷体" pitchFamily="49" charset="-122"/>
              </a:rPr>
              <a:t>    </a:t>
            </a:r>
            <a:r>
              <a:rPr lang="en-US" altLang="zh-CN" sz="3000" dirty="0" smtClean="0">
                <a:latin typeface="Times New Roman" pitchFamily="18" charset="0"/>
                <a:ea typeface="黑体" pitchFamily="49" charset="-122"/>
                <a:cs typeface="Times New Roman" pitchFamily="18" charset="0"/>
              </a:rPr>
              <a:t>4.</a:t>
            </a:r>
            <a:r>
              <a:rPr lang="zh-CN" altLang="zh-CN" sz="3000" dirty="0" smtClean="0">
                <a:latin typeface="Times New Roman" pitchFamily="18" charset="0"/>
                <a:ea typeface="黑体" pitchFamily="49" charset="-122"/>
                <a:cs typeface="Times New Roman" pitchFamily="18" charset="0"/>
              </a:rPr>
              <a:t>纳税人对原有房屋进行</a:t>
            </a:r>
            <a:r>
              <a:rPr lang="zh-CN" altLang="zh-CN" sz="3000" dirty="0" smtClean="0">
                <a:solidFill>
                  <a:srgbClr val="FF0000"/>
                </a:solidFill>
                <a:latin typeface="Times New Roman" pitchFamily="18" charset="0"/>
                <a:ea typeface="黑体" pitchFamily="49" charset="-122"/>
                <a:cs typeface="Times New Roman" pitchFamily="18" charset="0"/>
              </a:rPr>
              <a:t>改建、扩建</a:t>
            </a:r>
            <a:r>
              <a:rPr lang="zh-CN" altLang="zh-CN" sz="3000" dirty="0" smtClean="0">
                <a:latin typeface="Times New Roman" pitchFamily="18" charset="0"/>
                <a:ea typeface="黑体" pitchFamily="49" charset="-122"/>
                <a:cs typeface="Times New Roman" pitchFamily="18" charset="0"/>
              </a:rPr>
              <a:t>的，要相应</a:t>
            </a:r>
            <a:r>
              <a:rPr lang="zh-CN" altLang="zh-CN" sz="3000" u="dbl" dirty="0" smtClean="0">
                <a:solidFill>
                  <a:srgbClr val="FF0000"/>
                </a:solidFill>
                <a:latin typeface="Times New Roman" pitchFamily="18" charset="0"/>
                <a:ea typeface="黑体" pitchFamily="49" charset="-122"/>
                <a:cs typeface="Times New Roman" pitchFamily="18" charset="0"/>
              </a:rPr>
              <a:t>增加</a:t>
            </a:r>
            <a:r>
              <a:rPr lang="zh-CN" altLang="zh-CN" sz="3000" dirty="0" smtClean="0">
                <a:latin typeface="Times New Roman" pitchFamily="18" charset="0"/>
                <a:ea typeface="黑体" pitchFamily="49" charset="-122"/>
                <a:cs typeface="Times New Roman" pitchFamily="18" charset="0"/>
              </a:rPr>
              <a:t>房屋的原值。</a:t>
            </a:r>
            <a:r>
              <a:rPr lang="en-US" altLang="zh-CN" sz="3000" dirty="0" smtClean="0">
                <a:latin typeface="Times New Roman" pitchFamily="18" charset="0"/>
                <a:ea typeface="黑体" pitchFamily="49" charset="-122"/>
                <a:cs typeface="Times New Roman" pitchFamily="18" charset="0"/>
              </a:rPr>
              <a:t/>
            </a:r>
            <a:br>
              <a:rPr lang="en-US" altLang="zh-CN" sz="3000" dirty="0" smtClean="0">
                <a:latin typeface="Times New Roman" pitchFamily="18" charset="0"/>
                <a:ea typeface="黑体" pitchFamily="49" charset="-122"/>
                <a:cs typeface="Times New Roman" pitchFamily="18" charset="0"/>
              </a:rPr>
            </a:br>
            <a:r>
              <a:rPr lang="zh-CN" altLang="zh-CN" sz="3000" dirty="0" smtClean="0">
                <a:latin typeface="Times New Roman" pitchFamily="18" charset="0"/>
                <a:ea typeface="黑体" pitchFamily="49" charset="-122"/>
                <a:cs typeface="Times New Roman" pitchFamily="18" charset="0"/>
              </a:rPr>
              <a:t>　　</a:t>
            </a:r>
            <a:r>
              <a:rPr lang="en-US" altLang="zh-CN" sz="3000" dirty="0" smtClean="0">
                <a:latin typeface="Times New Roman" pitchFamily="18" charset="0"/>
                <a:ea typeface="黑体" pitchFamily="49" charset="-122"/>
                <a:cs typeface="Times New Roman" pitchFamily="18" charset="0"/>
              </a:rPr>
              <a:t>5.</a:t>
            </a:r>
            <a:r>
              <a:rPr lang="zh-CN" altLang="en-US" sz="3000" dirty="0">
                <a:latin typeface="Times New Roman" pitchFamily="18" charset="0"/>
                <a:ea typeface="黑体" pitchFamily="49" charset="-122"/>
                <a:cs typeface="Times New Roman" pitchFamily="18" charset="0"/>
              </a:rPr>
              <a:t>更换房屋附属设施和配套设施的，在将其价值计入房产原值时，可扣减原来相应设备和设施的价值；对附属设备和配套设施中易损坏，需要经常更换的零配件，更新后不再计入房产原值，原零配件的原值也不扣除。</a:t>
            </a:r>
            <a:endParaRPr lang="en-US" altLang="zh-CN" sz="3000" dirty="0" smtClean="0">
              <a:latin typeface="Times New Roman" pitchFamily="18" charset="0"/>
              <a:ea typeface="黑体" pitchFamily="49" charset="-122"/>
              <a:cs typeface="Times New Roman" pitchFamily="18" charset="0"/>
            </a:endParaRPr>
          </a:p>
          <a:p>
            <a:pPr marL="0" indent="0">
              <a:lnSpc>
                <a:spcPts val="3500"/>
              </a:lnSpc>
              <a:buNone/>
            </a:pPr>
            <a:r>
              <a:rPr lang="en-US" altLang="zh-CN" sz="3000" dirty="0" smtClean="0">
                <a:latin typeface="Times New Roman" pitchFamily="18" charset="0"/>
                <a:ea typeface="黑体" pitchFamily="49" charset="-122"/>
                <a:cs typeface="Times New Roman" pitchFamily="18" charset="0"/>
              </a:rPr>
              <a:t>        6.</a:t>
            </a:r>
            <a:r>
              <a:rPr lang="zh-CN" altLang="zh-CN" sz="3000" dirty="0" smtClean="0">
                <a:latin typeface="Times New Roman" pitchFamily="18" charset="0"/>
                <a:ea typeface="黑体" pitchFamily="49" charset="-122"/>
                <a:cs typeface="Times New Roman" pitchFamily="18" charset="0"/>
              </a:rPr>
              <a:t>自</a:t>
            </a:r>
            <a:r>
              <a:rPr lang="en-US" altLang="zh-CN" sz="3000" dirty="0" smtClean="0">
                <a:latin typeface="Times New Roman" pitchFamily="18" charset="0"/>
                <a:ea typeface="黑体" pitchFamily="49" charset="-122"/>
                <a:cs typeface="Times New Roman" pitchFamily="18" charset="0"/>
              </a:rPr>
              <a:t>2006</a:t>
            </a:r>
            <a:r>
              <a:rPr lang="zh-CN" altLang="zh-CN" sz="3000" dirty="0" smtClean="0">
                <a:latin typeface="Times New Roman" pitchFamily="18" charset="0"/>
                <a:ea typeface="黑体" pitchFamily="49" charset="-122"/>
                <a:cs typeface="Times New Roman" pitchFamily="18" charset="0"/>
              </a:rPr>
              <a:t>年</a:t>
            </a:r>
            <a:r>
              <a:rPr lang="en-US" altLang="zh-CN" sz="3000" dirty="0" smtClean="0">
                <a:latin typeface="Times New Roman" pitchFamily="18" charset="0"/>
                <a:ea typeface="黑体" pitchFamily="49" charset="-122"/>
                <a:cs typeface="Times New Roman" pitchFamily="18" charset="0"/>
              </a:rPr>
              <a:t>1</a:t>
            </a:r>
            <a:r>
              <a:rPr lang="zh-CN" altLang="zh-CN" sz="3000" dirty="0" smtClean="0">
                <a:latin typeface="Times New Roman" pitchFamily="18" charset="0"/>
                <a:ea typeface="黑体" pitchFamily="49" charset="-122"/>
                <a:cs typeface="Times New Roman" pitchFamily="18" charset="0"/>
              </a:rPr>
              <a:t>月</a:t>
            </a:r>
            <a:r>
              <a:rPr lang="en-US" altLang="zh-CN" sz="3000" dirty="0" smtClean="0">
                <a:latin typeface="Times New Roman" pitchFamily="18" charset="0"/>
                <a:ea typeface="黑体" pitchFamily="49" charset="-122"/>
                <a:cs typeface="Times New Roman" pitchFamily="18" charset="0"/>
              </a:rPr>
              <a:t>1</a:t>
            </a:r>
            <a:r>
              <a:rPr lang="zh-CN" altLang="zh-CN" sz="3000" dirty="0" smtClean="0">
                <a:latin typeface="Times New Roman" pitchFamily="18" charset="0"/>
                <a:ea typeface="黑体" pitchFamily="49" charset="-122"/>
                <a:cs typeface="Times New Roman" pitchFamily="18" charset="0"/>
              </a:rPr>
              <a:t>日起，凡在房产税征收范围内的</a:t>
            </a:r>
            <a:r>
              <a:rPr lang="zh-CN" altLang="zh-CN" sz="3000" u="dbl" dirty="0" smtClean="0">
                <a:solidFill>
                  <a:srgbClr val="FF0000"/>
                </a:solidFill>
                <a:latin typeface="Times New Roman" pitchFamily="18" charset="0"/>
                <a:ea typeface="黑体" pitchFamily="49" charset="-122"/>
                <a:cs typeface="Times New Roman" pitchFamily="18" charset="0"/>
              </a:rPr>
              <a:t>具备房屋功能</a:t>
            </a:r>
            <a:r>
              <a:rPr lang="zh-CN" altLang="zh-CN" sz="3000" dirty="0" smtClean="0">
                <a:latin typeface="Times New Roman" pitchFamily="18" charset="0"/>
                <a:ea typeface="黑体" pitchFamily="49" charset="-122"/>
                <a:cs typeface="Times New Roman" pitchFamily="18" charset="0"/>
              </a:rPr>
              <a:t>的</a:t>
            </a:r>
            <a:r>
              <a:rPr lang="zh-CN" altLang="zh-CN" sz="3000" dirty="0" smtClean="0">
                <a:solidFill>
                  <a:srgbClr val="FF0000"/>
                </a:solidFill>
                <a:latin typeface="Times New Roman" pitchFamily="18" charset="0"/>
                <a:ea typeface="黑体" pitchFamily="49" charset="-122"/>
                <a:cs typeface="Times New Roman" pitchFamily="18" charset="0"/>
              </a:rPr>
              <a:t>地下建筑</a:t>
            </a:r>
            <a:r>
              <a:rPr lang="zh-CN" altLang="zh-CN" sz="3000" dirty="0" smtClean="0">
                <a:latin typeface="Times New Roman" pitchFamily="18" charset="0"/>
                <a:ea typeface="黑体" pitchFamily="49" charset="-122"/>
                <a:cs typeface="Times New Roman" pitchFamily="18" charset="0"/>
              </a:rPr>
              <a:t>，包括与地上房屋相连的地下建筑以及完全建在地面以下的建筑、地下人防设施等征收房产税。</a:t>
            </a:r>
            <a:endParaRPr lang="en-US" altLang="zh-CN" sz="3000" dirty="0" smtClean="0">
              <a:latin typeface="Times New Roman" pitchFamily="18" charset="0"/>
              <a:ea typeface="黑体" pitchFamily="49" charset="-122"/>
              <a:cs typeface="Times New Roman" pitchFamily="18" charset="0"/>
            </a:endParaRPr>
          </a:p>
          <a:p>
            <a:pPr marL="0" indent="0">
              <a:lnSpc>
                <a:spcPts val="3500"/>
              </a:lnSpc>
              <a:buNone/>
            </a:pPr>
            <a:r>
              <a:rPr lang="zh-CN" altLang="zh-CN" sz="3000" dirty="0" smtClean="0">
                <a:latin typeface="Times New Roman" pitchFamily="18" charset="0"/>
                <a:ea typeface="黑体" pitchFamily="49" charset="-122"/>
                <a:cs typeface="Times New Roman" pitchFamily="18" charset="0"/>
              </a:rPr>
              <a:t>　　</a:t>
            </a:r>
            <a:r>
              <a:rPr lang="en-US" altLang="zh-CN" sz="3000" dirty="0" smtClean="0">
                <a:latin typeface="Times New Roman" pitchFamily="18" charset="0"/>
                <a:ea typeface="黑体" pitchFamily="49" charset="-122"/>
                <a:cs typeface="Times New Roman" pitchFamily="18" charset="0"/>
              </a:rPr>
              <a:t>7.</a:t>
            </a:r>
            <a:r>
              <a:rPr lang="zh-CN" altLang="zh-CN" sz="3000" dirty="0" smtClean="0">
                <a:latin typeface="Times New Roman" pitchFamily="18" charset="0"/>
                <a:ea typeface="黑体" pitchFamily="49" charset="-122"/>
                <a:cs typeface="Times New Roman" pitchFamily="18" charset="0"/>
              </a:rPr>
              <a:t>对出租房产，租赁双方签订的租赁合同约定有免收租金期限的，</a:t>
            </a:r>
            <a:r>
              <a:rPr lang="zh-CN" altLang="zh-CN" sz="3000" u="dbl" dirty="0" smtClean="0">
                <a:latin typeface="Times New Roman" pitchFamily="18" charset="0"/>
                <a:ea typeface="黑体" pitchFamily="49" charset="-122"/>
                <a:cs typeface="Times New Roman" pitchFamily="18" charset="0"/>
              </a:rPr>
              <a:t>免收租金期间由产权所有人按照房产原值缴纳房产税</a:t>
            </a:r>
            <a:r>
              <a:rPr lang="zh-CN" altLang="zh-CN" sz="3000" dirty="0" smtClean="0">
                <a:latin typeface="Times New Roman" pitchFamily="18" charset="0"/>
                <a:ea typeface="黑体" pitchFamily="49" charset="-122"/>
                <a:cs typeface="Times New Roman" pitchFamily="18" charset="0"/>
              </a:rPr>
              <a:t>。</a:t>
            </a: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1412776"/>
            <a:ext cx="8229600" cy="4686320"/>
          </a:xfrm>
        </p:spPr>
        <p:txBody>
          <a:bodyPr/>
          <a:lstStyle/>
          <a:p>
            <a:pPr marL="0" indent="0">
              <a:buNone/>
            </a:pPr>
            <a:r>
              <a:rPr lang="en-US" altLang="zh-CN" dirty="0" smtClean="0">
                <a:latin typeface="Times New Roman" pitchFamily="18" charset="0"/>
                <a:cs typeface="Times New Roman" pitchFamily="18" charset="0"/>
              </a:rPr>
              <a:t>8.</a:t>
            </a:r>
            <a:r>
              <a:rPr lang="zh-CN" altLang="zh-CN" dirty="0" smtClean="0">
                <a:latin typeface="Times New Roman" pitchFamily="18" charset="0"/>
                <a:ea typeface="楷体" pitchFamily="49" charset="-122"/>
                <a:cs typeface="Times New Roman" pitchFamily="18" charset="0"/>
              </a:rPr>
              <a:t>对按照房产原值计税的房产，无论会计上如何核算，房产原值均应包含</a:t>
            </a:r>
            <a:r>
              <a:rPr lang="zh-CN" altLang="zh-CN" b="1" dirty="0" smtClean="0">
                <a:solidFill>
                  <a:srgbClr val="FF0000"/>
                </a:solidFill>
                <a:latin typeface="Times New Roman" pitchFamily="18" charset="0"/>
                <a:ea typeface="楷体" pitchFamily="49" charset="-122"/>
                <a:cs typeface="Times New Roman" pitchFamily="18" charset="0"/>
              </a:rPr>
              <a:t>地价</a:t>
            </a:r>
            <a:r>
              <a:rPr lang="zh-CN" altLang="zh-CN" dirty="0" smtClean="0">
                <a:latin typeface="Times New Roman" pitchFamily="18" charset="0"/>
                <a:ea typeface="楷体" pitchFamily="49" charset="-122"/>
                <a:cs typeface="Times New Roman" pitchFamily="18" charset="0"/>
              </a:rPr>
              <a:t>，包括为取得土地使用权支付的价款、开发土地发生的成本费用等。宗地容积率</a:t>
            </a:r>
            <a:r>
              <a:rPr lang="zh-CN" altLang="zh-CN" b="1" u="dbl" dirty="0" smtClean="0">
                <a:latin typeface="Times New Roman" pitchFamily="18" charset="0"/>
                <a:ea typeface="楷体" pitchFamily="49" charset="-122"/>
                <a:cs typeface="Times New Roman" pitchFamily="18" charset="0"/>
              </a:rPr>
              <a:t>低于</a:t>
            </a:r>
            <a:r>
              <a:rPr lang="en-US" altLang="zh-CN" b="1" u="dbl" dirty="0" smtClean="0">
                <a:latin typeface="Times New Roman" pitchFamily="18" charset="0"/>
                <a:ea typeface="楷体" pitchFamily="49" charset="-122"/>
                <a:cs typeface="Times New Roman" pitchFamily="18" charset="0"/>
              </a:rPr>
              <a:t>0.5</a:t>
            </a:r>
            <a:r>
              <a:rPr lang="zh-CN" altLang="zh-CN" dirty="0" smtClean="0">
                <a:latin typeface="Times New Roman" pitchFamily="18" charset="0"/>
                <a:ea typeface="楷体" pitchFamily="49" charset="-122"/>
                <a:cs typeface="Times New Roman" pitchFamily="18" charset="0"/>
              </a:rPr>
              <a:t>的，按</a:t>
            </a:r>
            <a:r>
              <a:rPr lang="zh-CN" altLang="zh-CN" b="1" u="dbl" dirty="0" smtClean="0">
                <a:latin typeface="Times New Roman" pitchFamily="18" charset="0"/>
                <a:ea typeface="楷体" pitchFamily="49" charset="-122"/>
                <a:cs typeface="Times New Roman" pitchFamily="18" charset="0"/>
              </a:rPr>
              <a:t>房产</a:t>
            </a:r>
            <a:r>
              <a:rPr lang="zh-CN" altLang="zh-CN" b="1" u="dbl" dirty="0" smtClean="0">
                <a:solidFill>
                  <a:srgbClr val="FF0000"/>
                </a:solidFill>
                <a:latin typeface="Times New Roman" pitchFamily="18" charset="0"/>
                <a:ea typeface="楷体" pitchFamily="49" charset="-122"/>
                <a:cs typeface="Times New Roman" pitchFamily="18" charset="0"/>
              </a:rPr>
              <a:t>建筑面积</a:t>
            </a:r>
            <a:r>
              <a:rPr lang="zh-CN" altLang="zh-CN" b="1" u="dbl" dirty="0" smtClean="0">
                <a:latin typeface="Times New Roman" pitchFamily="18" charset="0"/>
                <a:ea typeface="楷体" pitchFamily="49" charset="-122"/>
                <a:cs typeface="Times New Roman" pitchFamily="18" charset="0"/>
              </a:rPr>
              <a:t>的</a:t>
            </a:r>
            <a:r>
              <a:rPr lang="en-US" altLang="zh-CN" b="1" u="dbl" dirty="0" smtClean="0">
                <a:latin typeface="Times New Roman" pitchFamily="18" charset="0"/>
                <a:ea typeface="楷体" pitchFamily="49" charset="-122"/>
                <a:cs typeface="Times New Roman" pitchFamily="18" charset="0"/>
              </a:rPr>
              <a:t>2</a:t>
            </a:r>
            <a:r>
              <a:rPr lang="zh-CN" altLang="zh-CN" b="1" u="dbl" dirty="0" smtClean="0">
                <a:latin typeface="Times New Roman" pitchFamily="18" charset="0"/>
                <a:ea typeface="楷体" pitchFamily="49" charset="-122"/>
                <a:cs typeface="Times New Roman" pitchFamily="18" charset="0"/>
              </a:rPr>
              <a:t>倍</a:t>
            </a:r>
            <a:r>
              <a:rPr lang="zh-CN" altLang="zh-CN" dirty="0" smtClean="0">
                <a:latin typeface="Times New Roman" pitchFamily="18" charset="0"/>
                <a:ea typeface="楷体" pitchFamily="49" charset="-122"/>
                <a:cs typeface="Times New Roman" pitchFamily="18" charset="0"/>
              </a:rPr>
              <a:t>计算土地面积并据此确定计入房产原值的地价。</a:t>
            </a: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21816"/>
          </a:xfrm>
        </p:spPr>
        <p:txBody>
          <a:bodyPr>
            <a:normAutofit fontScale="92500"/>
          </a:bodyPr>
          <a:lstStyle/>
          <a:p>
            <a:pPr marL="0" indent="0">
              <a:buNone/>
            </a:pPr>
            <a:r>
              <a:rPr lang="zh-CN" altLang="zh-CN" dirty="0" smtClean="0"/>
              <a:t>　　</a:t>
            </a:r>
            <a:r>
              <a:rPr lang="en-US" altLang="zh-CN" dirty="0" smtClean="0"/>
              <a:t/>
            </a:r>
            <a:br>
              <a:rPr lang="en-US" altLang="zh-CN" dirty="0" smtClean="0"/>
            </a:br>
            <a:r>
              <a:rPr lang="zh-CN" altLang="zh-CN" dirty="0" smtClean="0"/>
              <a:t>　　某市一商贸企业</a:t>
            </a:r>
            <a:r>
              <a:rPr lang="en-US" altLang="zh-CN" dirty="0" smtClean="0"/>
              <a:t>2016</a:t>
            </a:r>
            <a:r>
              <a:rPr lang="zh-CN" altLang="zh-CN" dirty="0" smtClean="0"/>
              <a:t>年末建成办公楼一栋，为建造办公楼新征一块土地，面积为</a:t>
            </a:r>
            <a:r>
              <a:rPr lang="en-US" altLang="zh-CN" dirty="0" smtClean="0"/>
              <a:t>45000</a:t>
            </a:r>
            <a:r>
              <a:rPr lang="zh-CN" altLang="zh-CN" dirty="0" smtClean="0"/>
              <a:t>平方米，土地单价为每平方米</a:t>
            </a:r>
            <a:r>
              <a:rPr lang="en-US" altLang="zh-CN" dirty="0" smtClean="0"/>
              <a:t>300</a:t>
            </a:r>
            <a:r>
              <a:rPr lang="zh-CN" altLang="zh-CN" dirty="0" smtClean="0"/>
              <a:t>元，房产建筑面积为</a:t>
            </a:r>
            <a:r>
              <a:rPr lang="en-US" altLang="zh-CN" dirty="0" smtClean="0"/>
              <a:t>20000</a:t>
            </a:r>
            <a:r>
              <a:rPr lang="zh-CN" altLang="zh-CN" dirty="0" smtClean="0"/>
              <a:t>平方米，建筑成本为</a:t>
            </a:r>
            <a:r>
              <a:rPr lang="en-US" altLang="zh-CN" dirty="0" smtClean="0"/>
              <a:t>2000</a:t>
            </a:r>
            <a:r>
              <a:rPr lang="zh-CN" altLang="zh-CN" dirty="0" smtClean="0"/>
              <a:t>万元，该办公楼使用年限为</a:t>
            </a:r>
            <a:r>
              <a:rPr lang="en-US" altLang="zh-CN" dirty="0" smtClean="0"/>
              <a:t>50</a:t>
            </a:r>
            <a:r>
              <a:rPr lang="zh-CN" altLang="zh-CN" dirty="0" smtClean="0"/>
              <a:t>年，计算该办公楼原值（　）万元。</a:t>
            </a:r>
            <a:r>
              <a:rPr lang="en-US" altLang="zh-CN" dirty="0" smtClean="0"/>
              <a:t/>
            </a:r>
            <a:br>
              <a:rPr lang="en-US" altLang="zh-CN" dirty="0" smtClean="0"/>
            </a:br>
            <a:r>
              <a:rPr lang="zh-CN" altLang="zh-CN" dirty="0" smtClean="0"/>
              <a:t>　　</a:t>
            </a:r>
            <a:r>
              <a:rPr lang="en-US" altLang="zh-CN" dirty="0" smtClean="0"/>
              <a:t>A.3200</a:t>
            </a:r>
            <a:r>
              <a:rPr lang="zh-CN" altLang="zh-CN" dirty="0" smtClean="0"/>
              <a:t>　　</a:t>
            </a:r>
            <a:r>
              <a:rPr lang="en-US" altLang="zh-CN" dirty="0" smtClean="0"/>
              <a:t>B.3350</a:t>
            </a:r>
            <a:r>
              <a:rPr lang="zh-CN" altLang="zh-CN" dirty="0" smtClean="0"/>
              <a:t>　　</a:t>
            </a:r>
            <a:r>
              <a:rPr lang="en-US" altLang="zh-CN" dirty="0" smtClean="0"/>
              <a:t>C.2600</a:t>
            </a:r>
            <a:r>
              <a:rPr lang="zh-CN" altLang="zh-CN" dirty="0" smtClean="0"/>
              <a:t>　　</a:t>
            </a:r>
            <a:r>
              <a:rPr lang="en-US" altLang="zh-CN" dirty="0" smtClean="0"/>
              <a:t>D.3000</a:t>
            </a:r>
          </a:p>
          <a:p>
            <a:pPr marL="0" indent="0">
              <a:buNone/>
            </a:pPr>
            <a:endParaRPr lang="zh-CN" altLang="zh-CN" dirty="0" smtClean="0"/>
          </a:p>
          <a:p>
            <a:pPr marL="0" indent="0">
              <a:buNone/>
            </a:pPr>
            <a:r>
              <a:rPr lang="zh-CN" altLang="zh-CN" dirty="0" smtClean="0"/>
              <a:t>『正确答案』</a:t>
            </a:r>
            <a:r>
              <a:rPr lang="en-US" altLang="zh-CN" dirty="0" smtClean="0"/>
              <a:t>A</a:t>
            </a:r>
            <a:br>
              <a:rPr lang="en-US" altLang="zh-CN" dirty="0" smtClean="0"/>
            </a:br>
            <a:endParaRPr lang="zh-CN" altLang="zh-CN" dirty="0" smtClean="0"/>
          </a:p>
          <a:p>
            <a:pPr marL="0" indent="0">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a:xfrm>
            <a:off x="228600" y="333375"/>
            <a:ext cx="8686800" cy="6335713"/>
          </a:xfrm>
        </p:spPr>
        <p:txBody>
          <a:bodyPr/>
          <a:lstStyle/>
          <a:p>
            <a:pPr>
              <a:buNone/>
            </a:pPr>
            <a:r>
              <a:rPr lang="zh-CN" altLang="en-US" sz="3900" b="1" dirty="0" smtClean="0"/>
              <a:t>二、从租计征</a:t>
            </a:r>
          </a:p>
          <a:p>
            <a:pPr marL="0" indent="0">
              <a:buNone/>
            </a:pPr>
            <a:r>
              <a:rPr lang="zh-CN" altLang="en-US" dirty="0" smtClean="0"/>
              <a:t>是指以房屋出租取得的</a:t>
            </a:r>
            <a:r>
              <a:rPr lang="zh-CN" altLang="en-US" dirty="0" smtClean="0">
                <a:solidFill>
                  <a:srgbClr val="FF0000"/>
                </a:solidFill>
              </a:rPr>
              <a:t>租金收入</a:t>
            </a:r>
            <a:r>
              <a:rPr lang="zh-CN" altLang="en-US" dirty="0" smtClean="0"/>
              <a:t>为计税依据。</a:t>
            </a:r>
          </a:p>
          <a:p>
            <a:pPr marL="0" indent="0">
              <a:buNone/>
            </a:pPr>
            <a:r>
              <a:rPr lang="zh-CN" altLang="en-US" sz="2800" dirty="0" smtClean="0">
                <a:solidFill>
                  <a:srgbClr val="FF0000"/>
                </a:solidFill>
                <a:latin typeface="楷体" pitchFamily="49" charset="-122"/>
                <a:ea typeface="楷体" pitchFamily="49" charset="-122"/>
              </a:rPr>
              <a:t>租金收入</a:t>
            </a:r>
            <a:r>
              <a:rPr lang="en-US" altLang="zh-CN" sz="2800" dirty="0" smtClean="0">
                <a:solidFill>
                  <a:srgbClr val="FF0000"/>
                </a:solidFill>
                <a:latin typeface="楷体" pitchFamily="49" charset="-122"/>
                <a:ea typeface="楷体" pitchFamily="49" charset="-122"/>
              </a:rPr>
              <a:t>——</a:t>
            </a:r>
            <a:r>
              <a:rPr lang="zh-CN" altLang="en-US" sz="2800" dirty="0" smtClean="0">
                <a:latin typeface="楷体" pitchFamily="49" charset="-122"/>
                <a:ea typeface="楷体" pitchFamily="49" charset="-122"/>
              </a:rPr>
              <a:t>是房屋产权所有人出租房产使用权所得的报酬，包括货币收入和实物收入。</a:t>
            </a:r>
          </a:p>
          <a:p>
            <a:pPr marL="0" indent="0">
              <a:buNone/>
            </a:pPr>
            <a:r>
              <a:rPr lang="zh-CN" altLang="en-US" sz="2400" dirty="0" smtClean="0">
                <a:latin typeface="楷体" pitchFamily="49" charset="-122"/>
                <a:ea typeface="楷体" pitchFamily="49" charset="-122"/>
              </a:rPr>
              <a:t>    如果是以劳务或者其他形式为报酬抵付房租收入的，应根据当地同类房产的租金水平，确定一个标准租金额从租计征。</a:t>
            </a:r>
            <a:endParaRPr lang="en-US" altLang="zh-CN" sz="2400" dirty="0" smtClean="0">
              <a:latin typeface="楷体" pitchFamily="49" charset="-122"/>
              <a:ea typeface="楷体" pitchFamily="49" charset="-122"/>
            </a:endParaRPr>
          </a:p>
          <a:p>
            <a:pPr marL="0" indent="0">
              <a:buNone/>
            </a:pPr>
            <a:endParaRPr lang="en-US" altLang="zh-CN" sz="2400" dirty="0" smtClean="0">
              <a:latin typeface="楷体" pitchFamily="49" charset="-122"/>
              <a:ea typeface="楷体" pitchFamily="49" charset="-122"/>
            </a:endParaRPr>
          </a:p>
          <a:p>
            <a:pPr marL="0" indent="0">
              <a:buNone/>
            </a:pPr>
            <a:r>
              <a:rPr lang="zh-CN" altLang="en-US" sz="2800" dirty="0" smtClean="0">
                <a:latin typeface="楷体" pitchFamily="49" charset="-122"/>
                <a:ea typeface="楷体" pitchFamily="49" charset="-122"/>
              </a:rPr>
              <a:t>    对出租房产，租赁双方签订的租赁合同约定有免收租金期限的，免收租金期间由</a:t>
            </a:r>
            <a:r>
              <a:rPr lang="zh-CN" altLang="en-US" sz="2800" b="1" dirty="0" smtClean="0">
                <a:solidFill>
                  <a:srgbClr val="FF0000"/>
                </a:solidFill>
                <a:latin typeface="楷体" pitchFamily="49" charset="-122"/>
                <a:ea typeface="楷体" pitchFamily="49" charset="-122"/>
              </a:rPr>
              <a:t>产权所有人</a:t>
            </a:r>
            <a:r>
              <a:rPr lang="zh-CN" altLang="en-US" sz="2800" dirty="0" smtClean="0">
                <a:latin typeface="楷体" pitchFamily="49" charset="-122"/>
                <a:ea typeface="楷体" pitchFamily="49" charset="-122"/>
              </a:rPr>
              <a:t>按照</a:t>
            </a:r>
            <a:r>
              <a:rPr lang="zh-CN" altLang="en-US" sz="2800" b="1" dirty="0" smtClean="0">
                <a:solidFill>
                  <a:srgbClr val="FF0000"/>
                </a:solidFill>
                <a:latin typeface="楷体" pitchFamily="49" charset="-122"/>
                <a:ea typeface="楷体" pitchFamily="49" charset="-122"/>
              </a:rPr>
              <a:t>房产原值</a:t>
            </a:r>
            <a:r>
              <a:rPr lang="zh-CN" altLang="en-US" sz="2800" dirty="0" smtClean="0">
                <a:latin typeface="楷体" pitchFamily="49" charset="-122"/>
                <a:ea typeface="楷体" pitchFamily="49" charset="-122"/>
              </a:rPr>
              <a:t>缴纳房产税。</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idx="1"/>
          </p:nvPr>
        </p:nvSpPr>
        <p:spPr>
          <a:xfrm>
            <a:off x="468313" y="304800"/>
            <a:ext cx="8218487" cy="6220544"/>
          </a:xfrm>
        </p:spPr>
        <p:txBody>
          <a:bodyPr>
            <a:normAutofit fontScale="85000" lnSpcReduction="20000"/>
          </a:bodyPr>
          <a:lstStyle/>
          <a:p>
            <a:pPr marL="0" indent="0">
              <a:buNone/>
            </a:pPr>
            <a:r>
              <a:rPr lang="zh-CN" altLang="en-US" dirty="0" smtClean="0">
                <a:solidFill>
                  <a:srgbClr val="FF0000"/>
                </a:solidFill>
                <a:latin typeface="Times New Roman" pitchFamily="18" charset="0"/>
                <a:cs typeface="Times New Roman" pitchFamily="18" charset="0"/>
              </a:rPr>
              <a:t>注意：</a:t>
            </a:r>
          </a:p>
          <a:p>
            <a:pPr marL="0" indent="0">
              <a:buNone/>
            </a:pPr>
            <a:r>
              <a:rPr lang="en-US" altLang="zh-CN" sz="2800" b="1" dirty="0" smtClean="0">
                <a:latin typeface="Times New Roman" pitchFamily="18" charset="0"/>
                <a:cs typeface="Times New Roman" pitchFamily="18" charset="0"/>
              </a:rPr>
              <a:t>1</a:t>
            </a:r>
            <a:r>
              <a:rPr lang="zh-CN" altLang="en-US" sz="2800" b="1" dirty="0" smtClean="0">
                <a:latin typeface="Times New Roman" pitchFamily="18" charset="0"/>
                <a:cs typeface="Times New Roman" pitchFamily="18" charset="0"/>
              </a:rPr>
              <a:t>、对投资联营的房产</a:t>
            </a:r>
          </a:p>
          <a:p>
            <a:pPr marL="0" indent="0">
              <a:buNone/>
            </a:pPr>
            <a:r>
              <a:rPr lang="en-US" altLang="zh-CN" sz="2800" dirty="0" smtClean="0">
                <a:latin typeface="Times New Roman" pitchFamily="18" charset="0"/>
                <a:ea typeface="楷体" pitchFamily="49" charset="-122"/>
                <a:cs typeface="Times New Roman" pitchFamily="18" charset="0"/>
              </a:rPr>
              <a:t>A</a:t>
            </a:r>
            <a:r>
              <a:rPr lang="zh-CN" altLang="en-US" sz="2800" dirty="0" smtClean="0">
                <a:latin typeface="Times New Roman" pitchFamily="18" charset="0"/>
                <a:ea typeface="楷体" pitchFamily="49" charset="-122"/>
                <a:cs typeface="Times New Roman" pitchFamily="18" charset="0"/>
              </a:rPr>
              <a:t>：投资者参与投资利润分红，共担风险的</a:t>
            </a:r>
            <a:r>
              <a:rPr lang="en-US" altLang="zh-CN" sz="2800" dirty="0" smtClean="0">
                <a:latin typeface="Times New Roman" pitchFamily="18" charset="0"/>
                <a:ea typeface="楷体" pitchFamily="49" charset="-122"/>
                <a:cs typeface="Times New Roman" pitchFamily="18" charset="0"/>
              </a:rPr>
              <a:t>——</a:t>
            </a:r>
            <a:r>
              <a:rPr lang="zh-CN" altLang="en-US" sz="2800" dirty="0" smtClean="0">
                <a:latin typeface="Times New Roman" pitchFamily="18" charset="0"/>
                <a:ea typeface="楷体" pitchFamily="49" charset="-122"/>
                <a:cs typeface="Times New Roman" pitchFamily="18" charset="0"/>
              </a:rPr>
              <a:t>按</a:t>
            </a:r>
            <a:r>
              <a:rPr lang="zh-CN" altLang="en-US" sz="2800" b="1" dirty="0" smtClean="0">
                <a:solidFill>
                  <a:srgbClr val="FF0000"/>
                </a:solidFill>
                <a:latin typeface="Times New Roman" pitchFamily="18" charset="0"/>
                <a:ea typeface="楷体" pitchFamily="49" charset="-122"/>
                <a:cs typeface="Times New Roman" pitchFamily="18" charset="0"/>
              </a:rPr>
              <a:t>房产原值</a:t>
            </a:r>
            <a:r>
              <a:rPr lang="zh-CN" altLang="en-US" sz="2800" dirty="0" smtClean="0">
                <a:latin typeface="Times New Roman" pitchFamily="18" charset="0"/>
                <a:ea typeface="楷体" pitchFamily="49" charset="-122"/>
                <a:cs typeface="Times New Roman" pitchFamily="18" charset="0"/>
              </a:rPr>
              <a:t>计税</a:t>
            </a:r>
          </a:p>
          <a:p>
            <a:pPr marL="0" indent="0">
              <a:buNone/>
            </a:pPr>
            <a:r>
              <a:rPr lang="en-US" altLang="zh-CN" sz="2800" dirty="0" smtClean="0">
                <a:latin typeface="Times New Roman" pitchFamily="18" charset="0"/>
                <a:ea typeface="楷体" pitchFamily="49" charset="-122"/>
                <a:cs typeface="Times New Roman" pitchFamily="18" charset="0"/>
              </a:rPr>
              <a:t>B</a:t>
            </a:r>
            <a:r>
              <a:rPr lang="zh-CN" altLang="en-US" sz="2800" dirty="0" smtClean="0">
                <a:latin typeface="Times New Roman" pitchFamily="18" charset="0"/>
                <a:ea typeface="楷体" pitchFamily="49" charset="-122"/>
                <a:cs typeface="Times New Roman" pitchFamily="18" charset="0"/>
              </a:rPr>
              <a:t>：投资者仅收取固定收入，不承担联营风险的</a:t>
            </a:r>
            <a:r>
              <a:rPr lang="en-US" altLang="zh-CN" sz="2800" dirty="0" smtClean="0">
                <a:latin typeface="Times New Roman" pitchFamily="18" charset="0"/>
                <a:ea typeface="楷体" pitchFamily="49" charset="-122"/>
                <a:cs typeface="Times New Roman" pitchFamily="18" charset="0"/>
              </a:rPr>
              <a:t>——</a:t>
            </a:r>
            <a:r>
              <a:rPr lang="zh-CN" altLang="en-US" sz="2800" dirty="0" smtClean="0">
                <a:latin typeface="Times New Roman" pitchFamily="18" charset="0"/>
                <a:ea typeface="楷体" pitchFamily="49" charset="-122"/>
                <a:cs typeface="Times New Roman" pitchFamily="18" charset="0"/>
              </a:rPr>
              <a:t>由出租方按</a:t>
            </a:r>
            <a:r>
              <a:rPr lang="zh-CN" altLang="en-US" sz="2800" b="1" dirty="0" smtClean="0">
                <a:solidFill>
                  <a:srgbClr val="FF0000"/>
                </a:solidFill>
                <a:latin typeface="Times New Roman" pitchFamily="18" charset="0"/>
                <a:ea typeface="楷体" pitchFamily="49" charset="-122"/>
                <a:cs typeface="Times New Roman" pitchFamily="18" charset="0"/>
              </a:rPr>
              <a:t>租金收入</a:t>
            </a:r>
            <a:r>
              <a:rPr lang="zh-CN" altLang="en-US" sz="2800" dirty="0" smtClean="0">
                <a:latin typeface="Times New Roman" pitchFamily="18" charset="0"/>
                <a:ea typeface="楷体" pitchFamily="49" charset="-122"/>
                <a:cs typeface="Times New Roman" pitchFamily="18" charset="0"/>
              </a:rPr>
              <a:t>计缴房产税。</a:t>
            </a:r>
          </a:p>
          <a:p>
            <a:pPr marL="0" indent="0">
              <a:buNone/>
            </a:pPr>
            <a:r>
              <a:rPr lang="en-US" altLang="zh-CN" sz="2800" b="1" dirty="0" smtClean="0">
                <a:latin typeface="Times New Roman" pitchFamily="18" charset="0"/>
                <a:cs typeface="Times New Roman" pitchFamily="18" charset="0"/>
              </a:rPr>
              <a:t>2</a:t>
            </a:r>
            <a:r>
              <a:rPr lang="zh-CN" altLang="en-US" sz="2800" b="1" dirty="0" smtClean="0">
                <a:latin typeface="Times New Roman" pitchFamily="18" charset="0"/>
                <a:cs typeface="Times New Roman" pitchFamily="18" charset="0"/>
              </a:rPr>
              <a:t>、对融资租赁房屋的房产</a:t>
            </a:r>
          </a:p>
          <a:p>
            <a:pPr marL="0" indent="0">
              <a:buNone/>
            </a:pPr>
            <a:r>
              <a:rPr lang="zh-CN" altLang="en-US" sz="2800" dirty="0" smtClean="0">
                <a:latin typeface="Times New Roman" pitchFamily="18" charset="0"/>
                <a:ea typeface="楷体" pitchFamily="49" charset="-122"/>
                <a:cs typeface="Times New Roman" pitchFamily="18" charset="0"/>
              </a:rPr>
              <a:t>应以房产</a:t>
            </a:r>
            <a:r>
              <a:rPr lang="zh-CN" altLang="en-US" sz="2800" dirty="0" smtClean="0">
                <a:solidFill>
                  <a:srgbClr val="FF0000"/>
                </a:solidFill>
                <a:latin typeface="Times New Roman" pitchFamily="18" charset="0"/>
                <a:ea typeface="楷体" pitchFamily="49" charset="-122"/>
                <a:cs typeface="Times New Roman" pitchFamily="18" charset="0"/>
              </a:rPr>
              <a:t>余值</a:t>
            </a:r>
            <a:r>
              <a:rPr lang="zh-CN" altLang="en-US" sz="2800" dirty="0" smtClean="0">
                <a:latin typeface="Times New Roman" pitchFamily="18" charset="0"/>
                <a:ea typeface="楷体" pitchFamily="49" charset="-122"/>
                <a:cs typeface="Times New Roman" pitchFamily="18" charset="0"/>
              </a:rPr>
              <a:t>计算征收。（</a:t>
            </a:r>
            <a:r>
              <a:rPr lang="zh-CN" altLang="zh-CN" sz="2800" dirty="0" smtClean="0">
                <a:solidFill>
                  <a:srgbClr val="FF0000"/>
                </a:solidFill>
                <a:latin typeface="Times New Roman" pitchFamily="18" charset="0"/>
                <a:ea typeface="楷体" pitchFamily="49" charset="-122"/>
                <a:cs typeface="Times New Roman" pitchFamily="18" charset="0"/>
              </a:rPr>
              <a:t>融资合同约定开始日的次月起</a:t>
            </a:r>
            <a:r>
              <a:rPr lang="zh-CN" altLang="en-US" sz="2800" dirty="0" smtClean="0">
                <a:solidFill>
                  <a:srgbClr val="FF0000"/>
                </a:solidFill>
                <a:latin typeface="Times New Roman" pitchFamily="18" charset="0"/>
                <a:ea typeface="楷体" pitchFamily="49" charset="-122"/>
                <a:cs typeface="Times New Roman" pitchFamily="18" charset="0"/>
              </a:rPr>
              <a:t>；</a:t>
            </a:r>
            <a:r>
              <a:rPr lang="zh-CN" altLang="zh-CN" sz="2800" dirty="0" smtClean="0">
                <a:solidFill>
                  <a:srgbClr val="FF0000"/>
                </a:solidFill>
                <a:latin typeface="Times New Roman" pitchFamily="18" charset="0"/>
                <a:ea typeface="楷体" pitchFamily="49" charset="-122"/>
                <a:cs typeface="Times New Roman" pitchFamily="18" charset="0"/>
              </a:rPr>
              <a:t>未约定开始日的合同签订的次月起</a:t>
            </a:r>
            <a:r>
              <a:rPr lang="zh-CN" altLang="en-US" sz="2800" dirty="0" smtClean="0">
                <a:solidFill>
                  <a:srgbClr val="FF0000"/>
                </a:solidFill>
                <a:latin typeface="Times New Roman" pitchFamily="18" charset="0"/>
                <a:ea typeface="楷体" pitchFamily="49" charset="-122"/>
                <a:cs typeface="Times New Roman" pitchFamily="18" charset="0"/>
              </a:rPr>
              <a:t>）</a:t>
            </a:r>
            <a:r>
              <a:rPr lang="zh-CN" altLang="en-US" sz="2800" dirty="0" smtClean="0">
                <a:latin typeface="Times New Roman" pitchFamily="18" charset="0"/>
                <a:ea typeface="楷体" pitchFamily="49" charset="-122"/>
                <a:cs typeface="Times New Roman" pitchFamily="18" charset="0"/>
              </a:rPr>
              <a:t>纳税人由当地税务机关确定。</a:t>
            </a:r>
            <a:endParaRPr lang="en-US" altLang="zh-CN" sz="2800" dirty="0" smtClean="0">
              <a:latin typeface="Times New Roman" pitchFamily="18" charset="0"/>
              <a:ea typeface="楷体" pitchFamily="49" charset="-122"/>
              <a:cs typeface="Times New Roman" pitchFamily="18" charset="0"/>
            </a:endParaRPr>
          </a:p>
          <a:p>
            <a:pPr marL="0" indent="0">
              <a:buNone/>
            </a:pPr>
            <a:r>
              <a:rPr lang="en-US" altLang="zh-CN" sz="2800" b="1" dirty="0" smtClean="0">
                <a:latin typeface="Times New Roman" pitchFamily="18" charset="0"/>
                <a:cs typeface="Times New Roman" pitchFamily="18" charset="0"/>
              </a:rPr>
              <a:t>3</a:t>
            </a:r>
            <a:r>
              <a:rPr lang="zh-CN" altLang="en-US" sz="2800" b="1" dirty="0" smtClean="0">
                <a:latin typeface="Times New Roman" pitchFamily="18" charset="0"/>
                <a:cs typeface="Times New Roman" pitchFamily="18" charset="0"/>
              </a:rPr>
              <a:t>、居民住宅区内业主共有的经营性房产</a:t>
            </a:r>
            <a:endParaRPr lang="en-US" altLang="zh-CN" sz="2800" b="1" dirty="0" smtClean="0">
              <a:latin typeface="Times New Roman" pitchFamily="18" charset="0"/>
              <a:cs typeface="Times New Roman" pitchFamily="18" charset="0"/>
            </a:endParaRPr>
          </a:p>
          <a:p>
            <a:pPr marL="0" indent="0">
              <a:buNone/>
            </a:pPr>
            <a:r>
              <a:rPr lang="zh-CN" altLang="en-US" sz="2800" dirty="0" smtClean="0">
                <a:latin typeface="Times New Roman" pitchFamily="18" charset="0"/>
                <a:ea typeface="楷体" pitchFamily="49" charset="-122"/>
                <a:cs typeface="Times New Roman" pitchFamily="18" charset="0"/>
              </a:rPr>
              <a:t>由实际经营的代管人或使用人缴纳</a:t>
            </a:r>
            <a:endParaRPr lang="en-US" altLang="zh-CN" sz="2800" dirty="0" smtClean="0">
              <a:latin typeface="Times New Roman" pitchFamily="18" charset="0"/>
              <a:ea typeface="楷体" pitchFamily="49" charset="-122"/>
              <a:cs typeface="Times New Roman" pitchFamily="18" charset="0"/>
            </a:endParaRPr>
          </a:p>
          <a:p>
            <a:pPr marL="0" indent="0">
              <a:buNone/>
            </a:pPr>
            <a:r>
              <a:rPr lang="zh-CN" altLang="en-US" sz="2800" dirty="0" smtClean="0">
                <a:latin typeface="Times New Roman" pitchFamily="18" charset="0"/>
                <a:ea typeface="楷体" pitchFamily="49" charset="-122"/>
                <a:cs typeface="Times New Roman" pitchFamily="18" charset="0"/>
              </a:rPr>
              <a:t>自营的，按房产余值；没有房产原值或不能划分开的，由税务机关核定；</a:t>
            </a:r>
            <a:endParaRPr lang="en-US" altLang="zh-CN" sz="2800" dirty="0" smtClean="0">
              <a:latin typeface="Times New Roman" pitchFamily="18" charset="0"/>
              <a:ea typeface="楷体" pitchFamily="49" charset="-122"/>
              <a:cs typeface="Times New Roman" pitchFamily="18" charset="0"/>
            </a:endParaRPr>
          </a:p>
          <a:p>
            <a:pPr marL="0" indent="0">
              <a:buNone/>
            </a:pPr>
            <a:r>
              <a:rPr lang="zh-CN" altLang="en-US" sz="2800" dirty="0" smtClean="0">
                <a:latin typeface="Times New Roman" pitchFamily="18" charset="0"/>
                <a:ea typeface="楷体" pitchFamily="49" charset="-122"/>
                <a:cs typeface="Times New Roman" pitchFamily="18" charset="0"/>
              </a:rPr>
              <a:t>出租的，按租金</a:t>
            </a:r>
            <a:endParaRPr lang="en-US" altLang="zh-CN" sz="2800" dirty="0" smtClean="0">
              <a:latin typeface="Times New Roman" pitchFamily="18" charset="0"/>
              <a:ea typeface="楷体" pitchFamily="49" charset="-122"/>
              <a:cs typeface="Times New Roman" pitchFamily="18" charset="0"/>
            </a:endParaRPr>
          </a:p>
          <a:p>
            <a:pPr marL="0" indent="0">
              <a:buNone/>
            </a:pPr>
            <a:r>
              <a:rPr lang="en-US" altLang="zh-CN" sz="2800" b="1" dirty="0" smtClean="0">
                <a:latin typeface="Times New Roman" pitchFamily="18" charset="0"/>
                <a:cs typeface="Times New Roman" pitchFamily="18" charset="0"/>
              </a:rPr>
              <a:t>4</a:t>
            </a:r>
            <a:r>
              <a:rPr lang="zh-CN" altLang="en-US" sz="2800" b="1" dirty="0" smtClean="0">
                <a:latin typeface="Times New Roman" pitchFamily="18" charset="0"/>
                <a:cs typeface="Times New Roman" pitchFamily="18" charset="0"/>
              </a:rPr>
              <a:t>、</a:t>
            </a:r>
            <a:r>
              <a:rPr lang="zh-CN" altLang="zh-CN" sz="2800" b="1" dirty="0" smtClean="0">
                <a:latin typeface="Times New Roman" pitchFamily="18" charset="0"/>
                <a:cs typeface="Times New Roman" pitchFamily="18" charset="0"/>
              </a:rPr>
              <a:t>产权出典的房产</a:t>
            </a:r>
            <a:endParaRPr lang="en-US" altLang="zh-CN" sz="2800" b="1" dirty="0" smtClean="0">
              <a:latin typeface="Times New Roman" pitchFamily="18" charset="0"/>
              <a:cs typeface="Times New Roman" pitchFamily="18" charset="0"/>
            </a:endParaRPr>
          </a:p>
          <a:p>
            <a:pPr marL="0" indent="0">
              <a:buNone/>
            </a:pPr>
            <a:r>
              <a:rPr lang="zh-CN" altLang="zh-CN" sz="2800" dirty="0" smtClean="0">
                <a:latin typeface="Times New Roman" pitchFamily="18" charset="0"/>
                <a:ea typeface="楷体" pitchFamily="49" charset="-122"/>
                <a:cs typeface="Times New Roman" pitchFamily="18" charset="0"/>
              </a:rPr>
              <a:t>由承典人按</a:t>
            </a:r>
            <a:r>
              <a:rPr lang="zh-CN" altLang="zh-CN" sz="2800" b="1" dirty="0" smtClean="0">
                <a:solidFill>
                  <a:srgbClr val="FF0000"/>
                </a:solidFill>
                <a:latin typeface="Times New Roman" pitchFamily="18" charset="0"/>
                <a:ea typeface="楷体" pitchFamily="49" charset="-122"/>
                <a:cs typeface="Times New Roman" pitchFamily="18" charset="0"/>
              </a:rPr>
              <a:t>余值</a:t>
            </a:r>
            <a:r>
              <a:rPr lang="zh-CN" altLang="zh-CN" sz="2800" dirty="0" smtClean="0">
                <a:latin typeface="Times New Roman" pitchFamily="18" charset="0"/>
                <a:ea typeface="楷体" pitchFamily="49" charset="-122"/>
                <a:cs typeface="Times New Roman" pitchFamily="18" charset="0"/>
              </a:rPr>
              <a:t>缴纳房产税</a:t>
            </a:r>
            <a:endParaRPr lang="zh-CN" altLang="en-US" sz="2800" dirty="0" smtClean="0">
              <a:latin typeface="Times New Roman" pitchFamily="18" charset="0"/>
              <a:ea typeface="楷体" pitchFamily="49" charset="-122"/>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idx="1"/>
          </p:nvPr>
        </p:nvSpPr>
        <p:spPr>
          <a:xfrm>
            <a:off x="395288" y="260350"/>
            <a:ext cx="8291512" cy="5870575"/>
          </a:xfrm>
        </p:spPr>
        <p:txBody>
          <a:bodyPr/>
          <a:lstStyle/>
          <a:p>
            <a:pPr>
              <a:buNone/>
            </a:pPr>
            <a:r>
              <a:rPr lang="zh-CN" altLang="en-US" b="1" dirty="0" smtClean="0"/>
              <a:t>三、房产税的应纳税额的计算</a:t>
            </a:r>
          </a:p>
          <a:p>
            <a:pPr marL="0" indent="0">
              <a:buNone/>
            </a:pPr>
            <a:endParaRPr lang="en-US" altLang="zh-CN" b="1" dirty="0" smtClean="0"/>
          </a:p>
          <a:p>
            <a:pPr marL="0" indent="0">
              <a:buNone/>
            </a:pPr>
            <a:r>
              <a:rPr lang="zh-CN" altLang="en-US" b="1" dirty="0" smtClean="0"/>
              <a:t>（一）从价计征的计算</a:t>
            </a:r>
          </a:p>
          <a:p>
            <a:pPr marL="0" indent="0">
              <a:buNone/>
            </a:pPr>
            <a:r>
              <a:rPr lang="zh-CN" altLang="en-US" sz="2800" dirty="0" smtClean="0">
                <a:latin typeface="Times New Roman" pitchFamily="18" charset="0"/>
                <a:cs typeface="Times New Roman" pitchFamily="18" charset="0"/>
              </a:rPr>
              <a:t>应纳税额</a:t>
            </a:r>
            <a:r>
              <a:rPr lang="en-US" altLang="zh-CN" sz="2800" dirty="0" smtClean="0">
                <a:latin typeface="Times New Roman" pitchFamily="18" charset="0"/>
                <a:cs typeface="Times New Roman" pitchFamily="18" charset="0"/>
              </a:rPr>
              <a:t>=</a:t>
            </a:r>
            <a:r>
              <a:rPr lang="zh-CN" altLang="en-US" sz="2800" dirty="0" smtClean="0">
                <a:latin typeface="Times New Roman" pitchFamily="18" charset="0"/>
                <a:cs typeface="Times New Roman" pitchFamily="18" charset="0"/>
              </a:rPr>
              <a:t>应税</a:t>
            </a:r>
            <a:r>
              <a:rPr lang="zh-CN" altLang="en-US" sz="2800" dirty="0" smtClean="0">
                <a:solidFill>
                  <a:srgbClr val="FF0000"/>
                </a:solidFill>
                <a:latin typeface="Times New Roman" pitchFamily="18" charset="0"/>
                <a:cs typeface="Times New Roman" pitchFamily="18" charset="0"/>
              </a:rPr>
              <a:t>房产原值</a:t>
            </a:r>
            <a:r>
              <a:rPr lang="en-US" altLang="zh-CN" sz="2800" dirty="0" smtClean="0">
                <a:latin typeface="Times New Roman" pitchFamily="18" charset="0"/>
                <a:cs typeface="Times New Roman" pitchFamily="18" charset="0"/>
              </a:rPr>
              <a:t>×</a:t>
            </a:r>
            <a:r>
              <a:rPr lang="zh-CN" altLang="en-US"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1﹣</a:t>
            </a:r>
            <a:r>
              <a:rPr lang="zh-CN" altLang="en-US" sz="2800" dirty="0" smtClean="0">
                <a:latin typeface="Times New Roman" pitchFamily="18" charset="0"/>
                <a:cs typeface="Times New Roman" pitchFamily="18" charset="0"/>
              </a:rPr>
              <a:t>扣除比例） </a:t>
            </a:r>
            <a:r>
              <a:rPr lang="en-US" altLang="zh-CN" sz="2800" dirty="0" smtClean="0">
                <a:latin typeface="Times New Roman" pitchFamily="18" charset="0"/>
                <a:cs typeface="Times New Roman" pitchFamily="18" charset="0"/>
              </a:rPr>
              <a:t>×1.2%</a:t>
            </a:r>
          </a:p>
          <a:p>
            <a:pPr marL="0" indent="0">
              <a:buNone/>
            </a:pPr>
            <a:endParaRPr lang="en-US" altLang="zh-CN" b="1" dirty="0" smtClean="0">
              <a:latin typeface="Times New Roman" pitchFamily="18" charset="0"/>
              <a:cs typeface="Times New Roman" pitchFamily="18" charset="0"/>
            </a:endParaRPr>
          </a:p>
          <a:p>
            <a:pPr marL="0" indent="0">
              <a:buNone/>
            </a:pPr>
            <a:r>
              <a:rPr lang="zh-CN" altLang="en-US" b="1" dirty="0" smtClean="0">
                <a:latin typeface="Times New Roman" pitchFamily="18" charset="0"/>
                <a:cs typeface="Times New Roman" pitchFamily="18" charset="0"/>
              </a:rPr>
              <a:t>（二）从租计征的计算</a:t>
            </a:r>
          </a:p>
          <a:p>
            <a:pPr marL="0" indent="0">
              <a:buNone/>
            </a:pPr>
            <a:r>
              <a:rPr lang="zh-CN" altLang="en-US" sz="2800" dirty="0" smtClean="0">
                <a:latin typeface="Times New Roman" pitchFamily="18" charset="0"/>
                <a:cs typeface="Times New Roman" pitchFamily="18" charset="0"/>
              </a:rPr>
              <a:t>应纳税额</a:t>
            </a:r>
            <a:r>
              <a:rPr lang="en-US" altLang="zh-CN" sz="2800" dirty="0" smtClean="0">
                <a:latin typeface="Times New Roman" pitchFamily="18" charset="0"/>
                <a:cs typeface="Times New Roman" pitchFamily="18" charset="0"/>
              </a:rPr>
              <a:t>=</a:t>
            </a:r>
            <a:r>
              <a:rPr lang="zh-CN" altLang="en-US" sz="2800" dirty="0" smtClean="0">
                <a:solidFill>
                  <a:srgbClr val="FF0000"/>
                </a:solidFill>
                <a:latin typeface="Times New Roman" pitchFamily="18" charset="0"/>
                <a:cs typeface="Times New Roman" pitchFamily="18" charset="0"/>
              </a:rPr>
              <a:t>租金收入</a:t>
            </a:r>
            <a:r>
              <a:rPr lang="en-US" altLang="zh-CN" sz="2800" dirty="0" smtClean="0">
                <a:latin typeface="Times New Roman" pitchFamily="18" charset="0"/>
                <a:cs typeface="Times New Roman" pitchFamily="18" charset="0"/>
              </a:rPr>
              <a:t>×12%</a:t>
            </a:r>
            <a:r>
              <a:rPr lang="zh-CN" altLang="en-US" sz="2800" dirty="0" smtClean="0">
                <a:latin typeface="Times New Roman" pitchFamily="18" charset="0"/>
                <a:cs typeface="Times New Roman" pitchFamily="18" charset="0"/>
              </a:rPr>
              <a:t>（或</a:t>
            </a:r>
            <a:r>
              <a:rPr lang="en-US" altLang="zh-CN" sz="2800" dirty="0" smtClean="0">
                <a:latin typeface="Times New Roman" pitchFamily="18" charset="0"/>
                <a:cs typeface="Times New Roman" pitchFamily="18" charset="0"/>
              </a:rPr>
              <a:t>4%</a:t>
            </a:r>
            <a:r>
              <a:rPr lang="zh-CN" altLang="en-US" sz="2800" dirty="0" smtClean="0">
                <a:latin typeface="Times New Roman" pitchFamily="18" charset="0"/>
                <a:cs typeface="Times New Roman" pitchFamily="18" charset="0"/>
              </a:rPr>
              <a:t>）</a:t>
            </a:r>
            <a:endParaRPr lang="en-US" altLang="zh-CN" sz="2800" dirty="0" smtClean="0">
              <a:latin typeface="Times New Roman" pitchFamily="18" charset="0"/>
              <a:cs typeface="Times New Roman" pitchFamily="18" charset="0"/>
            </a:endParaRPr>
          </a:p>
          <a:p>
            <a:pPr marL="0" indent="0">
              <a:buNone/>
            </a:pPr>
            <a:r>
              <a:rPr lang="zh-CN" altLang="zh-CN" sz="2800" dirty="0" smtClean="0"/>
              <a:t>【注意】一次收取多年租金的计算！按年计算。</a:t>
            </a:r>
            <a:endParaRPr lang="en-US" altLang="zh-CN" sz="2800" dirty="0" smtClean="0"/>
          </a:p>
          <a:p>
            <a:pPr marL="0" indent="0">
              <a:buNone/>
            </a:pPr>
            <a:endParaRPr lang="zh-CN" altLang="zh-CN" sz="2800" dirty="0" smtClean="0"/>
          </a:p>
          <a:p>
            <a:pPr marL="0" indent="0">
              <a:buNone/>
            </a:pPr>
            <a:endParaRPr lang="zh-CN" altLang="en-US" sz="2800" dirty="0" smtClean="0"/>
          </a:p>
          <a:p>
            <a:pPr marL="0" indent="0">
              <a:buNone/>
            </a:pPr>
            <a:endParaRPr lang="en-US" altLang="zh-CN"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260648"/>
            <a:ext cx="8507288" cy="6264696"/>
          </a:xfrm>
        </p:spPr>
        <p:txBody>
          <a:bodyPr>
            <a:noAutofit/>
          </a:bodyPr>
          <a:lstStyle/>
          <a:p>
            <a:pPr marL="0" indent="0">
              <a:lnSpc>
                <a:spcPts val="3000"/>
              </a:lnSpc>
              <a:spcAft>
                <a:spcPts val="0"/>
              </a:spcAft>
              <a:buNone/>
            </a:pPr>
            <a:r>
              <a:rPr lang="zh-CN" altLang="zh-CN" sz="2000" dirty="0">
                <a:solidFill>
                  <a:srgbClr val="000000"/>
                </a:solidFill>
                <a:latin typeface="Times New Roman" pitchFamily="18" charset="0"/>
                <a:ea typeface="宋体"/>
                <a:cs typeface="Times New Roman" pitchFamily="18" charset="0"/>
              </a:rPr>
              <a:t>（三）两种计税方法的适用范围：</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1.</a:t>
            </a:r>
            <a:r>
              <a:rPr lang="zh-CN" altLang="zh-CN" sz="2000" dirty="0">
                <a:solidFill>
                  <a:srgbClr val="000000"/>
                </a:solidFill>
                <a:latin typeface="Times New Roman" pitchFamily="18" charset="0"/>
                <a:ea typeface="宋体"/>
                <a:cs typeface="Times New Roman" pitchFamily="18" charset="0"/>
              </a:rPr>
              <a:t>经营自用房屋—从价计征；出租房屋—从租计征。</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2.</a:t>
            </a:r>
            <a:r>
              <a:rPr lang="zh-CN" altLang="zh-CN" sz="2000" b="1" u="dbl" dirty="0">
                <a:solidFill>
                  <a:srgbClr val="A50021"/>
                </a:solidFill>
                <a:latin typeface="Times New Roman" pitchFamily="18" charset="0"/>
                <a:ea typeface="宋体"/>
                <a:cs typeface="Times New Roman" pitchFamily="18" charset="0"/>
              </a:rPr>
              <a:t>产权出典</a:t>
            </a:r>
            <a:r>
              <a:rPr lang="zh-CN" altLang="zh-CN" sz="2000" dirty="0">
                <a:solidFill>
                  <a:srgbClr val="000000"/>
                </a:solidFill>
                <a:latin typeface="Times New Roman" pitchFamily="18" charset="0"/>
                <a:ea typeface="宋体"/>
                <a:cs typeface="Times New Roman" pitchFamily="18" charset="0"/>
              </a:rPr>
              <a:t>的房产，由</a:t>
            </a:r>
            <a:r>
              <a:rPr lang="zh-CN" altLang="zh-CN" sz="2000" b="1" u="dbl" dirty="0">
                <a:solidFill>
                  <a:srgbClr val="A50021"/>
                </a:solidFill>
                <a:latin typeface="Times New Roman" pitchFamily="18" charset="0"/>
                <a:ea typeface="宋体"/>
                <a:cs typeface="Times New Roman" pitchFamily="18" charset="0"/>
              </a:rPr>
              <a:t>承典人</a:t>
            </a:r>
            <a:r>
              <a:rPr lang="zh-CN" altLang="zh-CN" sz="2000" dirty="0">
                <a:solidFill>
                  <a:srgbClr val="000000"/>
                </a:solidFill>
                <a:latin typeface="Times New Roman" pitchFamily="18" charset="0"/>
                <a:ea typeface="宋体"/>
                <a:cs typeface="Times New Roman" pitchFamily="18" charset="0"/>
              </a:rPr>
              <a:t>按余值缴纳房产税。</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3.</a:t>
            </a:r>
            <a:r>
              <a:rPr lang="zh-CN" altLang="zh-CN" sz="2000" dirty="0">
                <a:solidFill>
                  <a:srgbClr val="000000"/>
                </a:solidFill>
                <a:latin typeface="Times New Roman" pitchFamily="18" charset="0"/>
                <a:ea typeface="宋体"/>
                <a:cs typeface="Times New Roman" pitchFamily="18" charset="0"/>
              </a:rPr>
              <a:t>投资联营房产的计税依据。</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1</a:t>
            </a:r>
            <a:r>
              <a:rPr lang="zh-CN" altLang="zh-CN" sz="2000" dirty="0">
                <a:solidFill>
                  <a:srgbClr val="000000"/>
                </a:solidFill>
                <a:latin typeface="Times New Roman" pitchFamily="18" charset="0"/>
                <a:ea typeface="宋体"/>
                <a:cs typeface="Times New Roman" pitchFamily="18" charset="0"/>
              </a:rPr>
              <a:t>）以房产投资联营，投资者参与投资利润分红，</a:t>
            </a:r>
            <a:r>
              <a:rPr lang="zh-CN" altLang="zh-CN" sz="2000" b="1" u="dbl" dirty="0">
                <a:solidFill>
                  <a:srgbClr val="A50021"/>
                </a:solidFill>
                <a:latin typeface="Times New Roman" pitchFamily="18" charset="0"/>
                <a:ea typeface="宋体"/>
                <a:cs typeface="Times New Roman" pitchFamily="18" charset="0"/>
              </a:rPr>
              <a:t>共担风险</a:t>
            </a:r>
            <a:r>
              <a:rPr lang="zh-CN" altLang="zh-CN" sz="2000" dirty="0">
                <a:solidFill>
                  <a:srgbClr val="000000"/>
                </a:solidFill>
                <a:latin typeface="Times New Roman" pitchFamily="18" charset="0"/>
                <a:ea typeface="宋体"/>
                <a:cs typeface="Times New Roman" pitchFamily="18" charset="0"/>
              </a:rPr>
              <a:t>的，按</a:t>
            </a:r>
            <a:r>
              <a:rPr lang="zh-CN" altLang="zh-CN" sz="2000" b="1" u="dbl" dirty="0">
                <a:solidFill>
                  <a:srgbClr val="A50021"/>
                </a:solidFill>
                <a:latin typeface="Times New Roman" pitchFamily="18" charset="0"/>
                <a:ea typeface="宋体"/>
                <a:cs typeface="Times New Roman" pitchFamily="18" charset="0"/>
              </a:rPr>
              <a:t>房产的余值</a:t>
            </a:r>
            <a:r>
              <a:rPr lang="zh-CN" altLang="zh-CN" sz="2000" dirty="0">
                <a:solidFill>
                  <a:srgbClr val="000000"/>
                </a:solidFill>
                <a:latin typeface="Times New Roman" pitchFamily="18" charset="0"/>
                <a:ea typeface="宋体"/>
                <a:cs typeface="Times New Roman" pitchFamily="18" charset="0"/>
              </a:rPr>
              <a:t>作为计税依据计征房产税；</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2</a:t>
            </a:r>
            <a:r>
              <a:rPr lang="zh-CN" altLang="zh-CN" sz="2000" dirty="0">
                <a:solidFill>
                  <a:srgbClr val="000000"/>
                </a:solidFill>
                <a:latin typeface="Times New Roman" pitchFamily="18" charset="0"/>
                <a:ea typeface="宋体"/>
                <a:cs typeface="Times New Roman" pitchFamily="18" charset="0"/>
              </a:rPr>
              <a:t>）以房产投资，收取固定收入，</a:t>
            </a:r>
            <a:r>
              <a:rPr lang="zh-CN" altLang="zh-CN" sz="2000" b="1" u="dbl" dirty="0">
                <a:solidFill>
                  <a:srgbClr val="A50021"/>
                </a:solidFill>
                <a:latin typeface="Times New Roman" pitchFamily="18" charset="0"/>
                <a:ea typeface="宋体"/>
                <a:cs typeface="Times New Roman" pitchFamily="18" charset="0"/>
              </a:rPr>
              <a:t>不承担联营风险</a:t>
            </a:r>
            <a:r>
              <a:rPr lang="zh-CN" altLang="zh-CN" sz="2000" dirty="0">
                <a:solidFill>
                  <a:srgbClr val="000000"/>
                </a:solidFill>
                <a:latin typeface="Times New Roman" pitchFamily="18" charset="0"/>
                <a:ea typeface="宋体"/>
                <a:cs typeface="Times New Roman" pitchFamily="18" charset="0"/>
              </a:rPr>
              <a:t>的，按</a:t>
            </a:r>
            <a:r>
              <a:rPr lang="zh-CN" altLang="zh-CN" sz="2000" b="1" u="dbl" dirty="0">
                <a:solidFill>
                  <a:srgbClr val="A50021"/>
                </a:solidFill>
                <a:latin typeface="Times New Roman" pitchFamily="18" charset="0"/>
                <a:ea typeface="宋体"/>
                <a:cs typeface="Times New Roman" pitchFamily="18" charset="0"/>
              </a:rPr>
              <a:t>租金</a:t>
            </a:r>
            <a:r>
              <a:rPr lang="zh-CN" altLang="zh-CN" sz="2000" dirty="0">
                <a:solidFill>
                  <a:srgbClr val="000000"/>
                </a:solidFill>
                <a:latin typeface="Times New Roman" pitchFamily="18" charset="0"/>
                <a:ea typeface="宋体"/>
                <a:cs typeface="Times New Roman" pitchFamily="18" charset="0"/>
              </a:rPr>
              <a:t>收入计算缴纳房产税。</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4.</a:t>
            </a:r>
            <a:r>
              <a:rPr lang="zh-CN" altLang="zh-CN" sz="2000" dirty="0">
                <a:solidFill>
                  <a:srgbClr val="000000"/>
                </a:solidFill>
                <a:latin typeface="Times New Roman" pitchFamily="18" charset="0"/>
                <a:ea typeface="宋体"/>
                <a:cs typeface="Times New Roman" pitchFamily="18" charset="0"/>
              </a:rPr>
              <a:t>融资租赁房产的计税依据：</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1</a:t>
            </a:r>
            <a:r>
              <a:rPr lang="zh-CN" altLang="zh-CN" sz="2000" dirty="0">
                <a:solidFill>
                  <a:srgbClr val="000000"/>
                </a:solidFill>
                <a:latin typeface="Times New Roman" pitchFamily="18" charset="0"/>
                <a:ea typeface="宋体"/>
                <a:cs typeface="Times New Roman" pitchFamily="18" charset="0"/>
              </a:rPr>
              <a:t>）融资租赁合同约定开始日的次月起依据房产余值计算征收；</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2</a:t>
            </a:r>
            <a:r>
              <a:rPr lang="zh-CN" altLang="zh-CN" sz="2000" dirty="0">
                <a:solidFill>
                  <a:srgbClr val="000000"/>
                </a:solidFill>
                <a:latin typeface="Times New Roman" pitchFamily="18" charset="0"/>
                <a:ea typeface="宋体"/>
                <a:cs typeface="Times New Roman" pitchFamily="18" charset="0"/>
              </a:rPr>
              <a:t>）</a:t>
            </a:r>
            <a:r>
              <a:rPr lang="zh-CN" altLang="zh-CN" sz="2000" b="1" u="dbl" dirty="0">
                <a:solidFill>
                  <a:srgbClr val="A50021"/>
                </a:solidFill>
                <a:latin typeface="Times New Roman" pitchFamily="18" charset="0"/>
                <a:ea typeface="宋体"/>
                <a:cs typeface="Times New Roman" pitchFamily="18" charset="0"/>
              </a:rPr>
              <a:t>未约定开始日</a:t>
            </a:r>
            <a:r>
              <a:rPr lang="zh-CN" altLang="zh-CN" sz="2000" dirty="0">
                <a:solidFill>
                  <a:srgbClr val="000000"/>
                </a:solidFill>
                <a:latin typeface="Times New Roman" pitchFamily="18" charset="0"/>
                <a:ea typeface="宋体"/>
                <a:cs typeface="Times New Roman" pitchFamily="18" charset="0"/>
              </a:rPr>
              <a:t>的，自</a:t>
            </a:r>
            <a:r>
              <a:rPr lang="zh-CN" altLang="zh-CN" sz="2000" b="1" u="dbl" dirty="0">
                <a:solidFill>
                  <a:srgbClr val="A50021"/>
                </a:solidFill>
                <a:latin typeface="Times New Roman" pitchFamily="18" charset="0"/>
                <a:ea typeface="宋体"/>
                <a:cs typeface="Times New Roman" pitchFamily="18" charset="0"/>
              </a:rPr>
              <a:t>合同签订</a:t>
            </a:r>
            <a:r>
              <a:rPr lang="zh-CN" altLang="zh-CN" sz="2000" dirty="0">
                <a:solidFill>
                  <a:srgbClr val="000000"/>
                </a:solidFill>
                <a:latin typeface="Times New Roman" pitchFamily="18" charset="0"/>
                <a:ea typeface="宋体"/>
                <a:cs typeface="Times New Roman" pitchFamily="18" charset="0"/>
              </a:rPr>
              <a:t>的</a:t>
            </a:r>
            <a:r>
              <a:rPr lang="zh-CN" altLang="zh-CN" sz="2000" b="1" u="dbl" dirty="0">
                <a:solidFill>
                  <a:srgbClr val="A50021"/>
                </a:solidFill>
                <a:latin typeface="Times New Roman" pitchFamily="18" charset="0"/>
                <a:ea typeface="宋体"/>
                <a:cs typeface="Times New Roman" pitchFamily="18" charset="0"/>
              </a:rPr>
              <a:t>次月</a:t>
            </a:r>
            <a:r>
              <a:rPr lang="zh-CN" altLang="zh-CN" sz="2000" dirty="0">
                <a:solidFill>
                  <a:srgbClr val="000000"/>
                </a:solidFill>
                <a:latin typeface="Times New Roman" pitchFamily="18" charset="0"/>
                <a:ea typeface="宋体"/>
                <a:cs typeface="Times New Roman" pitchFamily="18" charset="0"/>
              </a:rPr>
              <a:t>起计算缴纳。</a:t>
            </a:r>
            <a:endParaRPr lang="zh-CN" altLang="zh-CN" sz="2400" dirty="0">
              <a:latin typeface="Times New Roman" pitchFamily="18" charset="0"/>
              <a:ea typeface="宋体"/>
              <a:cs typeface="Times New Roman" pitchFamily="18" charset="0"/>
            </a:endParaRPr>
          </a:p>
          <a:p>
            <a:pPr marL="0" indent="0">
              <a:lnSpc>
                <a:spcPts val="3000"/>
              </a:lnSpc>
              <a:buNone/>
            </a:pP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5.</a:t>
            </a:r>
            <a:r>
              <a:rPr lang="zh-CN" altLang="zh-CN" sz="2000" dirty="0">
                <a:solidFill>
                  <a:srgbClr val="000000"/>
                </a:solidFill>
                <a:latin typeface="Times New Roman" pitchFamily="18" charset="0"/>
                <a:ea typeface="宋体"/>
                <a:cs typeface="Times New Roman" pitchFamily="18" charset="0"/>
              </a:rPr>
              <a:t>居民住宅区内业主共有的经营性房产的计税依据</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1</a:t>
            </a:r>
            <a:r>
              <a:rPr lang="zh-CN" altLang="zh-CN" sz="2000" dirty="0">
                <a:solidFill>
                  <a:srgbClr val="000000"/>
                </a:solidFill>
                <a:latin typeface="Times New Roman" pitchFamily="18" charset="0"/>
                <a:ea typeface="宋体"/>
                <a:cs typeface="Times New Roman" pitchFamily="18" charset="0"/>
              </a:rPr>
              <a:t>）由实际经营（包括自营和出租）的</a:t>
            </a:r>
            <a:r>
              <a:rPr lang="zh-CN" altLang="zh-CN" sz="2000" b="1" u="dbl" dirty="0">
                <a:solidFill>
                  <a:srgbClr val="A50021"/>
                </a:solidFill>
                <a:latin typeface="Times New Roman" pitchFamily="18" charset="0"/>
                <a:ea typeface="宋体"/>
                <a:cs typeface="Times New Roman" pitchFamily="18" charset="0"/>
              </a:rPr>
              <a:t>代管人或使用人</a:t>
            </a:r>
            <a:r>
              <a:rPr lang="zh-CN" altLang="zh-CN" sz="2000" dirty="0">
                <a:solidFill>
                  <a:srgbClr val="000000"/>
                </a:solidFill>
                <a:latin typeface="Times New Roman" pitchFamily="18" charset="0"/>
                <a:ea typeface="宋体"/>
                <a:cs typeface="Times New Roman" pitchFamily="18" charset="0"/>
              </a:rPr>
              <a:t>缴纳房产税；</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2</a:t>
            </a:r>
            <a:r>
              <a:rPr lang="zh-CN" altLang="zh-CN" sz="2000" dirty="0">
                <a:solidFill>
                  <a:srgbClr val="000000"/>
                </a:solidFill>
                <a:latin typeface="Times New Roman" pitchFamily="18" charset="0"/>
                <a:ea typeface="宋体"/>
                <a:cs typeface="Times New Roman" pitchFamily="18" charset="0"/>
              </a:rPr>
              <a:t>）自营的，依照房产余值计征，没有房产原值或</a:t>
            </a:r>
            <a:r>
              <a:rPr lang="zh-CN" altLang="zh-CN" sz="2000" b="1" u="dbl" dirty="0">
                <a:solidFill>
                  <a:srgbClr val="A50021"/>
                </a:solidFill>
                <a:latin typeface="Times New Roman" pitchFamily="18" charset="0"/>
                <a:ea typeface="宋体"/>
                <a:cs typeface="Times New Roman" pitchFamily="18" charset="0"/>
              </a:rPr>
              <a:t>不能</a:t>
            </a:r>
            <a:r>
              <a:rPr lang="zh-CN" altLang="zh-CN" sz="2000" dirty="0">
                <a:solidFill>
                  <a:srgbClr val="000000"/>
                </a:solidFill>
                <a:latin typeface="Times New Roman" pitchFamily="18" charset="0"/>
                <a:ea typeface="宋体"/>
                <a:cs typeface="Times New Roman" pitchFamily="18" charset="0"/>
              </a:rPr>
              <a:t>将共有住房</a:t>
            </a:r>
            <a:r>
              <a:rPr lang="zh-CN" altLang="zh-CN" sz="2000" b="1" u="dbl" dirty="0">
                <a:solidFill>
                  <a:srgbClr val="A50021"/>
                </a:solidFill>
                <a:latin typeface="Times New Roman" pitchFamily="18" charset="0"/>
                <a:ea typeface="宋体"/>
                <a:cs typeface="Times New Roman" pitchFamily="18" charset="0"/>
              </a:rPr>
              <a:t>划分</a:t>
            </a:r>
            <a:r>
              <a:rPr lang="zh-CN" altLang="zh-CN" sz="2000" dirty="0">
                <a:solidFill>
                  <a:srgbClr val="000000"/>
                </a:solidFill>
                <a:latin typeface="Times New Roman" pitchFamily="18" charset="0"/>
                <a:ea typeface="宋体"/>
                <a:cs typeface="Times New Roman" pitchFamily="18" charset="0"/>
              </a:rPr>
              <a:t>开的，由房产所在地地方税务机关参照同类房产</a:t>
            </a:r>
            <a:r>
              <a:rPr lang="zh-CN" altLang="zh-CN" sz="2000" b="1" u="dbl" dirty="0">
                <a:solidFill>
                  <a:srgbClr val="A50021"/>
                </a:solidFill>
                <a:latin typeface="Times New Roman" pitchFamily="18" charset="0"/>
                <a:ea typeface="宋体"/>
                <a:cs typeface="Times New Roman" pitchFamily="18" charset="0"/>
              </a:rPr>
              <a:t>核定</a:t>
            </a:r>
            <a:r>
              <a:rPr lang="zh-CN" altLang="zh-CN" sz="2000" dirty="0">
                <a:solidFill>
                  <a:srgbClr val="000000"/>
                </a:solidFill>
                <a:latin typeface="Times New Roman" pitchFamily="18" charset="0"/>
                <a:ea typeface="宋体"/>
                <a:cs typeface="Times New Roman" pitchFamily="18" charset="0"/>
              </a:rPr>
              <a:t>房产原值；</a:t>
            </a:r>
            <a:r>
              <a:rPr lang="en-US" altLang="zh-CN" sz="2000" dirty="0">
                <a:solidFill>
                  <a:srgbClr val="000000"/>
                </a:solidFill>
                <a:latin typeface="Times New Roman" pitchFamily="18" charset="0"/>
                <a:ea typeface="宋体"/>
                <a:cs typeface="Times New Roman" pitchFamily="18" charset="0"/>
              </a:rPr>
              <a:t/>
            </a:r>
            <a:br>
              <a:rPr lang="en-US" altLang="zh-CN" sz="2000" dirty="0">
                <a:solidFill>
                  <a:srgbClr val="000000"/>
                </a:solidFill>
                <a:latin typeface="Times New Roman" pitchFamily="18" charset="0"/>
                <a:ea typeface="宋体"/>
                <a:cs typeface="Times New Roman" pitchFamily="18" charset="0"/>
              </a:rPr>
            </a:br>
            <a:r>
              <a:rPr lang="zh-CN" altLang="zh-CN" sz="2000" dirty="0">
                <a:solidFill>
                  <a:srgbClr val="000000"/>
                </a:solidFill>
                <a:latin typeface="Times New Roman" pitchFamily="18" charset="0"/>
                <a:ea typeface="宋体"/>
                <a:cs typeface="Times New Roman" pitchFamily="18" charset="0"/>
              </a:rPr>
              <a:t>　　（</a:t>
            </a:r>
            <a:r>
              <a:rPr lang="en-US" altLang="zh-CN" sz="2000" dirty="0">
                <a:solidFill>
                  <a:srgbClr val="000000"/>
                </a:solidFill>
                <a:latin typeface="Times New Roman" pitchFamily="18" charset="0"/>
                <a:ea typeface="宋体"/>
                <a:cs typeface="Times New Roman" pitchFamily="18" charset="0"/>
              </a:rPr>
              <a:t>3</a:t>
            </a:r>
            <a:r>
              <a:rPr lang="zh-CN" altLang="zh-CN" sz="2000" dirty="0">
                <a:solidFill>
                  <a:srgbClr val="000000"/>
                </a:solidFill>
                <a:latin typeface="Times New Roman" pitchFamily="18" charset="0"/>
                <a:ea typeface="宋体"/>
                <a:cs typeface="Times New Roman" pitchFamily="18" charset="0"/>
              </a:rPr>
              <a:t>）出租的，依照租金收入计征。</a:t>
            </a:r>
            <a:endParaRPr lang="zh-CN" alt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35053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76672"/>
            <a:ext cx="8229600" cy="5904656"/>
          </a:xfrm>
        </p:spPr>
        <p:txBody>
          <a:bodyPr>
            <a:normAutofit/>
          </a:bodyPr>
          <a:lstStyle/>
          <a:p>
            <a:pPr marL="0" indent="0">
              <a:buNone/>
            </a:pPr>
            <a:r>
              <a:rPr lang="en-US" altLang="zh-CN" sz="3600" dirty="0" smtClean="0">
                <a:latin typeface="楷体" pitchFamily="49" charset="-122"/>
                <a:ea typeface="楷体" pitchFamily="49" charset="-122"/>
              </a:rPr>
              <a:t>   </a:t>
            </a:r>
            <a:r>
              <a:rPr lang="zh-CN" altLang="zh-CN" sz="3600" dirty="0" smtClean="0">
                <a:latin typeface="Times New Roman" pitchFamily="18" charset="0"/>
                <a:ea typeface="宋体" pitchFamily="2" charset="-122"/>
                <a:cs typeface="Times New Roman" pitchFamily="18" charset="0"/>
              </a:rPr>
              <a:t>甲公司</a:t>
            </a:r>
            <a:r>
              <a:rPr lang="en-US" altLang="zh-CN" sz="3600" dirty="0" smtClean="0">
                <a:latin typeface="Times New Roman" pitchFamily="18" charset="0"/>
                <a:ea typeface="宋体" pitchFamily="2" charset="-122"/>
                <a:cs typeface="Times New Roman" pitchFamily="18" charset="0"/>
              </a:rPr>
              <a:t>2017</a:t>
            </a:r>
            <a:r>
              <a:rPr lang="zh-CN" altLang="zh-CN" sz="3600" dirty="0" smtClean="0">
                <a:latin typeface="Times New Roman" pitchFamily="18" charset="0"/>
                <a:ea typeface="宋体" pitchFamily="2" charset="-122"/>
                <a:cs typeface="Times New Roman" pitchFamily="18" charset="0"/>
              </a:rPr>
              <a:t>年年初房产原值为</a:t>
            </a:r>
            <a:r>
              <a:rPr lang="en-US" altLang="zh-CN" sz="3600" dirty="0" smtClean="0">
                <a:latin typeface="Times New Roman" pitchFamily="18" charset="0"/>
                <a:ea typeface="宋体" pitchFamily="2" charset="-122"/>
                <a:cs typeface="Times New Roman" pitchFamily="18" charset="0"/>
              </a:rPr>
              <a:t>8000</a:t>
            </a:r>
            <a:r>
              <a:rPr lang="zh-CN" altLang="zh-CN" sz="3600" dirty="0" smtClean="0">
                <a:latin typeface="Times New Roman" pitchFamily="18" charset="0"/>
                <a:ea typeface="宋体" pitchFamily="2" charset="-122"/>
                <a:cs typeface="Times New Roman" pitchFamily="18" charset="0"/>
              </a:rPr>
              <a:t>万元，</a:t>
            </a:r>
            <a:r>
              <a:rPr lang="en-US" altLang="zh-CN" sz="3600" dirty="0" smtClean="0">
                <a:latin typeface="Times New Roman" pitchFamily="18" charset="0"/>
                <a:ea typeface="宋体" pitchFamily="2" charset="-122"/>
                <a:cs typeface="Times New Roman" pitchFamily="18" charset="0"/>
              </a:rPr>
              <a:t>3</a:t>
            </a:r>
            <a:r>
              <a:rPr lang="zh-CN" altLang="zh-CN" sz="3600" dirty="0" smtClean="0">
                <a:latin typeface="Times New Roman" pitchFamily="18" charset="0"/>
                <a:ea typeface="宋体" pitchFamily="2" charset="-122"/>
                <a:cs typeface="Times New Roman" pitchFamily="18" charset="0"/>
              </a:rPr>
              <a:t>月与乙公司签订租赁合同，约定自</a:t>
            </a:r>
            <a:r>
              <a:rPr lang="en-US" altLang="zh-CN" sz="3600" dirty="0" smtClean="0">
                <a:latin typeface="Times New Roman" pitchFamily="18" charset="0"/>
                <a:ea typeface="宋体" pitchFamily="2" charset="-122"/>
                <a:cs typeface="Times New Roman" pitchFamily="18" charset="0"/>
              </a:rPr>
              <a:t>2016</a:t>
            </a:r>
            <a:r>
              <a:rPr lang="zh-CN" altLang="zh-CN" sz="3600" dirty="0" smtClean="0">
                <a:latin typeface="Times New Roman" pitchFamily="18" charset="0"/>
                <a:ea typeface="宋体" pitchFamily="2" charset="-122"/>
                <a:cs typeface="Times New Roman" pitchFamily="18" charset="0"/>
              </a:rPr>
              <a:t>年</a:t>
            </a:r>
            <a:r>
              <a:rPr lang="en-US" altLang="zh-CN" sz="3600" dirty="0" smtClean="0">
                <a:latin typeface="Times New Roman" pitchFamily="18" charset="0"/>
                <a:ea typeface="宋体" pitchFamily="2" charset="-122"/>
                <a:cs typeface="Times New Roman" pitchFamily="18" charset="0"/>
              </a:rPr>
              <a:t>4</a:t>
            </a:r>
            <a:r>
              <a:rPr lang="zh-CN" altLang="zh-CN" sz="3600" dirty="0" smtClean="0">
                <a:latin typeface="Times New Roman" pitchFamily="18" charset="0"/>
                <a:ea typeface="宋体" pitchFamily="2" charset="-122"/>
                <a:cs typeface="Times New Roman" pitchFamily="18" charset="0"/>
              </a:rPr>
              <a:t>月起将原值</a:t>
            </a:r>
            <a:r>
              <a:rPr lang="en-US" altLang="zh-CN" sz="3600" dirty="0" smtClean="0">
                <a:latin typeface="Times New Roman" pitchFamily="18" charset="0"/>
                <a:ea typeface="宋体" pitchFamily="2" charset="-122"/>
                <a:cs typeface="Times New Roman" pitchFamily="18" charset="0"/>
              </a:rPr>
              <a:t>500</a:t>
            </a:r>
            <a:r>
              <a:rPr lang="zh-CN" altLang="zh-CN" sz="3600" dirty="0" smtClean="0">
                <a:latin typeface="Times New Roman" pitchFamily="18" charset="0"/>
                <a:ea typeface="宋体" pitchFamily="2" charset="-122"/>
                <a:cs typeface="Times New Roman" pitchFamily="18" charset="0"/>
              </a:rPr>
              <a:t>万元房产租赁给乙公司，租期</a:t>
            </a:r>
            <a:r>
              <a:rPr lang="en-US" altLang="zh-CN" sz="3600" dirty="0" smtClean="0">
                <a:latin typeface="Times New Roman" pitchFamily="18" charset="0"/>
                <a:ea typeface="宋体" pitchFamily="2" charset="-122"/>
                <a:cs typeface="Times New Roman" pitchFamily="18" charset="0"/>
              </a:rPr>
              <a:t>3</a:t>
            </a:r>
            <a:r>
              <a:rPr lang="zh-CN" altLang="zh-CN" sz="3600" dirty="0" smtClean="0">
                <a:latin typeface="Times New Roman" pitchFamily="18" charset="0"/>
                <a:ea typeface="宋体" pitchFamily="2" charset="-122"/>
                <a:cs typeface="Times New Roman" pitchFamily="18" charset="0"/>
              </a:rPr>
              <a:t>年，月租金</a:t>
            </a:r>
            <a:r>
              <a:rPr lang="en-US" altLang="zh-CN" sz="3600" dirty="0" smtClean="0">
                <a:latin typeface="Times New Roman" pitchFamily="18" charset="0"/>
                <a:ea typeface="宋体" pitchFamily="2" charset="-122"/>
                <a:cs typeface="Times New Roman" pitchFamily="18" charset="0"/>
              </a:rPr>
              <a:t>2</a:t>
            </a:r>
            <a:r>
              <a:rPr lang="zh-CN" altLang="zh-CN" sz="3600" dirty="0" smtClean="0">
                <a:latin typeface="Times New Roman" pitchFamily="18" charset="0"/>
                <a:ea typeface="宋体" pitchFamily="2" charset="-122"/>
                <a:cs typeface="Times New Roman" pitchFamily="18" charset="0"/>
              </a:rPr>
              <a:t>万元，</a:t>
            </a:r>
            <a:r>
              <a:rPr lang="en-US" altLang="zh-CN" sz="3600" dirty="0" smtClean="0">
                <a:latin typeface="Times New Roman" pitchFamily="18" charset="0"/>
                <a:ea typeface="宋体" pitchFamily="2" charset="-122"/>
                <a:cs typeface="Times New Roman" pitchFamily="18" charset="0"/>
              </a:rPr>
              <a:t>2017</a:t>
            </a:r>
            <a:r>
              <a:rPr lang="zh-CN" altLang="zh-CN" sz="3600" dirty="0" smtClean="0">
                <a:latin typeface="Times New Roman" pitchFamily="18" charset="0"/>
                <a:ea typeface="宋体" pitchFamily="2" charset="-122"/>
                <a:cs typeface="Times New Roman" pitchFamily="18" charset="0"/>
              </a:rPr>
              <a:t>年</a:t>
            </a:r>
            <a:r>
              <a:rPr lang="en-US" altLang="zh-CN" sz="3600" dirty="0" smtClean="0">
                <a:latin typeface="Times New Roman" pitchFamily="18" charset="0"/>
                <a:ea typeface="宋体" pitchFamily="2" charset="-122"/>
                <a:cs typeface="Times New Roman" pitchFamily="18" charset="0"/>
              </a:rPr>
              <a:t>4</a:t>
            </a:r>
            <a:r>
              <a:rPr lang="zh-CN" altLang="zh-CN" sz="3600" dirty="0" smtClean="0">
                <a:latin typeface="Times New Roman" pitchFamily="18" charset="0"/>
                <a:ea typeface="宋体" pitchFamily="2" charset="-122"/>
                <a:cs typeface="Times New Roman" pitchFamily="18" charset="0"/>
              </a:rPr>
              <a:t>～</a:t>
            </a:r>
            <a:r>
              <a:rPr lang="en-US" altLang="zh-CN" sz="3600" dirty="0" smtClean="0">
                <a:latin typeface="Times New Roman" pitchFamily="18" charset="0"/>
                <a:ea typeface="宋体" pitchFamily="2" charset="-122"/>
                <a:cs typeface="Times New Roman" pitchFamily="18" charset="0"/>
              </a:rPr>
              <a:t>6</a:t>
            </a:r>
            <a:r>
              <a:rPr lang="zh-CN" altLang="zh-CN" sz="3600" dirty="0" smtClean="0">
                <a:latin typeface="Times New Roman" pitchFamily="18" charset="0"/>
                <a:ea typeface="宋体" pitchFamily="2" charset="-122"/>
                <a:cs typeface="Times New Roman" pitchFamily="18" charset="0"/>
              </a:rPr>
              <a:t>月为免租使用期间。甲公司所在地计算房产税余值减除比例为</a:t>
            </a:r>
            <a:r>
              <a:rPr lang="en-US" altLang="zh-CN" sz="3600" dirty="0" smtClean="0">
                <a:latin typeface="Times New Roman" pitchFamily="18" charset="0"/>
                <a:ea typeface="宋体" pitchFamily="2" charset="-122"/>
                <a:cs typeface="Times New Roman" pitchFamily="18" charset="0"/>
              </a:rPr>
              <a:t>30%</a:t>
            </a:r>
            <a:r>
              <a:rPr lang="zh-CN" altLang="zh-CN" sz="3600" dirty="0" smtClean="0">
                <a:latin typeface="Times New Roman" pitchFamily="18" charset="0"/>
                <a:ea typeface="宋体" pitchFamily="2" charset="-122"/>
                <a:cs typeface="Times New Roman" pitchFamily="18" charset="0"/>
              </a:rPr>
              <a:t>，甲公司</a:t>
            </a:r>
            <a:r>
              <a:rPr lang="en-US" altLang="zh-CN" sz="3600" dirty="0" smtClean="0">
                <a:latin typeface="Times New Roman" pitchFamily="18" charset="0"/>
                <a:ea typeface="宋体" pitchFamily="2" charset="-122"/>
                <a:cs typeface="Times New Roman" pitchFamily="18" charset="0"/>
              </a:rPr>
              <a:t>2016</a:t>
            </a:r>
            <a:r>
              <a:rPr lang="zh-CN" altLang="zh-CN" sz="3600" dirty="0" smtClean="0">
                <a:latin typeface="Times New Roman" pitchFamily="18" charset="0"/>
                <a:ea typeface="宋体" pitchFamily="2" charset="-122"/>
                <a:cs typeface="Times New Roman" pitchFamily="18" charset="0"/>
              </a:rPr>
              <a:t>年度应缴纳的房产税为（　）万元。</a:t>
            </a:r>
            <a:r>
              <a:rPr lang="en-US" altLang="zh-CN" sz="3600" dirty="0" smtClean="0">
                <a:latin typeface="Times New Roman" pitchFamily="18" charset="0"/>
                <a:ea typeface="宋体" pitchFamily="2" charset="-122"/>
                <a:cs typeface="Times New Roman" pitchFamily="18" charset="0"/>
              </a:rPr>
              <a:t/>
            </a:r>
            <a:br>
              <a:rPr lang="en-US" altLang="zh-CN" sz="3600" dirty="0" smtClean="0">
                <a:latin typeface="Times New Roman" pitchFamily="18" charset="0"/>
                <a:ea typeface="宋体" pitchFamily="2" charset="-122"/>
                <a:cs typeface="Times New Roman" pitchFamily="18" charset="0"/>
              </a:rPr>
            </a:br>
            <a:r>
              <a:rPr lang="zh-CN" altLang="zh-CN" sz="3600" dirty="0" smtClean="0">
                <a:latin typeface="Times New Roman" pitchFamily="18" charset="0"/>
                <a:ea typeface="宋体" pitchFamily="2" charset="-122"/>
                <a:cs typeface="Times New Roman" pitchFamily="18" charset="0"/>
              </a:rPr>
              <a:t>　　</a:t>
            </a:r>
            <a:r>
              <a:rPr lang="en-US" altLang="zh-CN" sz="3600" dirty="0" smtClean="0">
                <a:latin typeface="Times New Roman" pitchFamily="18" charset="0"/>
                <a:ea typeface="宋体" pitchFamily="2" charset="-122"/>
                <a:cs typeface="Times New Roman" pitchFamily="18" charset="0"/>
              </a:rPr>
              <a:t>A.65.49</a:t>
            </a:r>
            <a:r>
              <a:rPr lang="zh-CN" altLang="zh-CN" sz="3600" dirty="0" smtClean="0">
                <a:latin typeface="Times New Roman" pitchFamily="18" charset="0"/>
                <a:ea typeface="宋体" pitchFamily="2" charset="-122"/>
                <a:cs typeface="Times New Roman" pitchFamily="18" charset="0"/>
              </a:rPr>
              <a:t>　　</a:t>
            </a:r>
            <a:r>
              <a:rPr lang="en-US" altLang="zh-CN" sz="3600" dirty="0" smtClean="0">
                <a:latin typeface="Times New Roman" pitchFamily="18" charset="0"/>
                <a:ea typeface="宋体" pitchFamily="2" charset="-122"/>
                <a:cs typeface="Times New Roman" pitchFamily="18" charset="0"/>
              </a:rPr>
              <a:t>B.66.21</a:t>
            </a:r>
            <a:br>
              <a:rPr lang="en-US" altLang="zh-CN" sz="3600" dirty="0" smtClean="0">
                <a:latin typeface="Times New Roman" pitchFamily="18" charset="0"/>
                <a:ea typeface="宋体" pitchFamily="2" charset="-122"/>
                <a:cs typeface="Times New Roman" pitchFamily="18" charset="0"/>
              </a:rPr>
            </a:br>
            <a:r>
              <a:rPr lang="zh-CN" altLang="zh-CN" sz="3600" dirty="0" smtClean="0">
                <a:latin typeface="Times New Roman" pitchFamily="18" charset="0"/>
                <a:ea typeface="宋体" pitchFamily="2" charset="-122"/>
                <a:cs typeface="Times New Roman" pitchFamily="18" charset="0"/>
              </a:rPr>
              <a:t>　　</a:t>
            </a:r>
            <a:r>
              <a:rPr lang="en-US" altLang="zh-CN" sz="3600" dirty="0" smtClean="0">
                <a:latin typeface="Times New Roman" pitchFamily="18" charset="0"/>
                <a:ea typeface="宋体" pitchFamily="2" charset="-122"/>
                <a:cs typeface="Times New Roman" pitchFamily="18" charset="0"/>
              </a:rPr>
              <a:t>C.66.54</a:t>
            </a:r>
            <a:r>
              <a:rPr lang="zh-CN" altLang="zh-CN" sz="3600" dirty="0" smtClean="0">
                <a:latin typeface="Times New Roman" pitchFamily="18" charset="0"/>
                <a:ea typeface="宋体" pitchFamily="2" charset="-122"/>
                <a:cs typeface="Times New Roman" pitchFamily="18" charset="0"/>
              </a:rPr>
              <a:t>　　</a:t>
            </a:r>
            <a:r>
              <a:rPr lang="en-US" altLang="zh-CN" sz="3600" dirty="0" smtClean="0">
                <a:latin typeface="Times New Roman" pitchFamily="18" charset="0"/>
                <a:ea typeface="宋体" pitchFamily="2" charset="-122"/>
                <a:cs typeface="Times New Roman" pitchFamily="18" charset="0"/>
              </a:rPr>
              <a:t>D.67.26</a:t>
            </a:r>
            <a:endParaRPr lang="zh-CN" altLang="zh-CN" sz="3600" dirty="0" smtClean="0">
              <a:latin typeface="Times New Roman" pitchFamily="18" charset="0"/>
              <a:ea typeface="宋体" pitchFamily="2" charset="-122"/>
              <a:cs typeface="Times New Roman" pitchFamily="18" charset="0"/>
            </a:endParaRPr>
          </a:p>
          <a:p>
            <a:pPr marL="0" indent="0">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48680"/>
            <a:ext cx="8229600" cy="5737840"/>
          </a:xfrm>
        </p:spPr>
        <p:txBody>
          <a:bodyPr>
            <a:normAutofit/>
          </a:bodyPr>
          <a:lstStyle/>
          <a:p>
            <a:pPr marL="0" indent="0">
              <a:buNone/>
            </a:pPr>
            <a:r>
              <a:rPr lang="zh-CN" altLang="zh-CN" dirty="0" smtClean="0"/>
              <a:t>　　</a:t>
            </a:r>
            <a:r>
              <a:rPr lang="en-US" altLang="zh-CN" dirty="0" smtClean="0"/>
              <a:t/>
            </a:r>
            <a:br>
              <a:rPr lang="en-US" altLang="zh-CN" dirty="0" smtClean="0"/>
            </a:br>
            <a:r>
              <a:rPr lang="zh-CN" altLang="zh-CN" dirty="0" smtClean="0"/>
              <a:t>　　</a:t>
            </a:r>
            <a:r>
              <a:rPr lang="zh-CN" altLang="zh-CN" dirty="0" smtClean="0">
                <a:latin typeface="Times New Roman" pitchFamily="18" charset="0"/>
                <a:cs typeface="Times New Roman" pitchFamily="18" charset="0"/>
              </a:rPr>
              <a:t>赵某拥有三套房产，一套供自己和家人居住；另一套于</a:t>
            </a:r>
            <a:r>
              <a:rPr lang="en-US" altLang="zh-CN" dirty="0" smtClean="0">
                <a:latin typeface="Times New Roman" pitchFamily="18" charset="0"/>
                <a:cs typeface="Times New Roman" pitchFamily="18" charset="0"/>
              </a:rPr>
              <a:t>7</a:t>
            </a:r>
            <a:r>
              <a:rPr lang="zh-CN" altLang="zh-CN"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1</a:t>
            </a:r>
            <a:r>
              <a:rPr lang="zh-CN" altLang="zh-CN" dirty="0" smtClean="0">
                <a:latin typeface="Times New Roman" pitchFamily="18" charset="0"/>
                <a:cs typeface="Times New Roman" pitchFamily="18" charset="0"/>
              </a:rPr>
              <a:t>日出租给王某居住，每月租金收入</a:t>
            </a:r>
            <a:r>
              <a:rPr lang="en-US" altLang="zh-CN" dirty="0" smtClean="0">
                <a:latin typeface="Times New Roman" pitchFamily="18" charset="0"/>
                <a:cs typeface="Times New Roman" pitchFamily="18" charset="0"/>
              </a:rPr>
              <a:t>1200</a:t>
            </a:r>
            <a:r>
              <a:rPr lang="zh-CN" altLang="zh-CN" dirty="0" smtClean="0">
                <a:latin typeface="Times New Roman" pitchFamily="18" charset="0"/>
                <a:cs typeface="Times New Roman" pitchFamily="18" charset="0"/>
              </a:rPr>
              <a:t>元：还有一套于</a:t>
            </a:r>
            <a:r>
              <a:rPr lang="en-US" altLang="zh-CN" dirty="0" smtClean="0">
                <a:latin typeface="Times New Roman" pitchFamily="18" charset="0"/>
                <a:cs typeface="Times New Roman" pitchFamily="18" charset="0"/>
              </a:rPr>
              <a:t>9</a:t>
            </a:r>
            <a:r>
              <a:rPr lang="zh-CN" altLang="zh-CN"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1</a:t>
            </a:r>
            <a:r>
              <a:rPr lang="zh-CN" altLang="zh-CN" dirty="0" smtClean="0">
                <a:latin typeface="Times New Roman" pitchFamily="18" charset="0"/>
                <a:cs typeface="Times New Roman" pitchFamily="18" charset="0"/>
              </a:rPr>
              <a:t>日出租给李某用于生产经营，每月租金</a:t>
            </a:r>
            <a:r>
              <a:rPr lang="en-US" altLang="zh-CN" dirty="0" smtClean="0">
                <a:latin typeface="Times New Roman" pitchFamily="18" charset="0"/>
                <a:cs typeface="Times New Roman" pitchFamily="18" charset="0"/>
              </a:rPr>
              <a:t>5000</a:t>
            </a:r>
            <a:r>
              <a:rPr lang="zh-CN" altLang="zh-CN" dirty="0" smtClean="0">
                <a:latin typeface="Times New Roman" pitchFamily="18" charset="0"/>
                <a:cs typeface="Times New Roman" pitchFamily="18" charset="0"/>
              </a:rPr>
              <a:t>元。赵某应缴纳房产税（　）元。</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A.1088</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B.1664</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C.2688</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D.3264</a:t>
            </a:r>
            <a:endParaRPr lang="zh-CN" altLang="zh-CN"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  </a:t>
            </a:r>
            <a:endParaRPr lang="zh-CN" altLang="zh-CN" dirty="0" smtClean="0">
              <a:latin typeface="Times New Roman" pitchFamily="18" charset="0"/>
              <a:cs typeface="Times New Roman" pitchFamily="18" charset="0"/>
            </a:endParaRPr>
          </a:p>
          <a:p>
            <a:pPr marL="0" indent="0">
              <a:buNone/>
            </a:pPr>
            <a:r>
              <a:rPr lang="zh-CN" altLang="zh-CN" dirty="0" smtClean="0">
                <a:latin typeface="Times New Roman" pitchFamily="18" charset="0"/>
                <a:cs typeface="Times New Roman" pitchFamily="18" charset="0"/>
              </a:rPr>
              <a:t>『正确答案』应缴纳房产税＝</a:t>
            </a:r>
            <a:r>
              <a:rPr lang="en-US" altLang="zh-CN" dirty="0" smtClean="0">
                <a:latin typeface="Times New Roman" pitchFamily="18" charset="0"/>
                <a:cs typeface="Times New Roman" pitchFamily="18" charset="0"/>
              </a:rPr>
              <a:t>1200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6</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4%</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5000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4</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4%</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1088</a:t>
            </a:r>
            <a:r>
              <a:rPr lang="zh-CN" altLang="zh-CN" dirty="0" smtClean="0">
                <a:latin typeface="Times New Roman" pitchFamily="18" charset="0"/>
                <a:cs typeface="Times New Roman" pitchFamily="18" charset="0"/>
              </a:rPr>
              <a:t>（元）</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792088"/>
          </a:xfrm>
        </p:spPr>
        <p:txBody>
          <a:bodyPr>
            <a:normAutofit/>
          </a:bodyPr>
          <a:lstStyle/>
          <a:p>
            <a:pPr marL="0" indent="0">
              <a:buNone/>
            </a:pPr>
            <a:r>
              <a:rPr lang="zh-CN" altLang="zh-CN" dirty="0" smtClean="0"/>
              <a:t>（</a:t>
            </a:r>
            <a:r>
              <a:rPr lang="zh-CN" altLang="en-US" dirty="0" smtClean="0"/>
              <a:t>四</a:t>
            </a:r>
            <a:r>
              <a:rPr lang="zh-CN" altLang="zh-CN" dirty="0" smtClean="0"/>
              <a:t>）独立地下建筑物</a:t>
            </a:r>
          </a:p>
          <a:p>
            <a:endParaRPr lang="zh-CN" altLang="en-US" dirty="0"/>
          </a:p>
        </p:txBody>
      </p:sp>
      <p:graphicFrame>
        <p:nvGraphicFramePr>
          <p:cNvPr id="4" name="表格 3"/>
          <p:cNvGraphicFramePr>
            <a:graphicFrameLocks noGrp="1"/>
          </p:cNvGraphicFramePr>
          <p:nvPr/>
        </p:nvGraphicFramePr>
        <p:xfrm>
          <a:off x="539552" y="1268760"/>
          <a:ext cx="7704858" cy="5201330"/>
        </p:xfrm>
        <a:graphic>
          <a:graphicData uri="http://schemas.openxmlformats.org/drawingml/2006/table">
            <a:tbl>
              <a:tblPr/>
              <a:tblGrid>
                <a:gridCol w="2568286"/>
                <a:gridCol w="2568286"/>
                <a:gridCol w="2568286"/>
              </a:tblGrid>
              <a:tr h="446450">
                <a:tc>
                  <a:txBody>
                    <a:bodyPr/>
                    <a:lstStyle/>
                    <a:p>
                      <a:pPr>
                        <a:spcAft>
                          <a:spcPts val="0"/>
                        </a:spcAft>
                      </a:pPr>
                      <a:r>
                        <a:rPr lang="zh-CN" sz="2400" kern="100" dirty="0">
                          <a:solidFill>
                            <a:srgbClr val="000000"/>
                          </a:solidFill>
                          <a:latin typeface="Times New Roman"/>
                          <a:ea typeface="宋体"/>
                          <a:cs typeface="宋体"/>
                        </a:rPr>
                        <a:t>房产用途</a:t>
                      </a:r>
                      <a:endParaRPr lang="zh-CN" sz="2400" kern="100" dirty="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a:solidFill>
                            <a:srgbClr val="000000"/>
                          </a:solidFill>
                          <a:latin typeface="Times New Roman"/>
                          <a:ea typeface="宋体"/>
                          <a:cs typeface="宋体"/>
                        </a:rPr>
                        <a:t>应税原值</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a:solidFill>
                            <a:srgbClr val="000000"/>
                          </a:solidFill>
                          <a:latin typeface="Times New Roman"/>
                          <a:ea typeface="宋体"/>
                          <a:cs typeface="宋体"/>
                        </a:rPr>
                        <a:t>税额计算公式</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39348">
                <a:tc>
                  <a:txBody>
                    <a:bodyPr/>
                    <a:lstStyle/>
                    <a:p>
                      <a:pPr>
                        <a:spcAft>
                          <a:spcPts val="0"/>
                        </a:spcAft>
                      </a:pPr>
                      <a:r>
                        <a:rPr lang="en-US" sz="2400" kern="100">
                          <a:solidFill>
                            <a:srgbClr val="000000"/>
                          </a:solidFill>
                          <a:latin typeface="宋体"/>
                          <a:ea typeface="宋体"/>
                          <a:cs typeface="宋体"/>
                        </a:rPr>
                        <a:t>1.</a:t>
                      </a:r>
                      <a:r>
                        <a:rPr lang="zh-CN" sz="2400" b="1" u="dbl" kern="100">
                          <a:solidFill>
                            <a:srgbClr val="A50021"/>
                          </a:solidFill>
                          <a:latin typeface="Times New Roman"/>
                          <a:ea typeface="宋体"/>
                          <a:cs typeface="宋体"/>
                        </a:rPr>
                        <a:t>工业</a:t>
                      </a:r>
                      <a:r>
                        <a:rPr lang="zh-CN" sz="2400" kern="100">
                          <a:solidFill>
                            <a:srgbClr val="000000"/>
                          </a:solidFill>
                          <a:latin typeface="Times New Roman"/>
                          <a:ea typeface="宋体"/>
                          <a:cs typeface="宋体"/>
                        </a:rPr>
                        <a:t>用房产</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a:solidFill>
                            <a:srgbClr val="000000"/>
                          </a:solidFill>
                          <a:latin typeface="Times New Roman"/>
                          <a:ea typeface="宋体"/>
                          <a:cs typeface="宋体"/>
                        </a:rPr>
                        <a:t>房屋原价的</a:t>
                      </a:r>
                      <a:r>
                        <a:rPr lang="en-US" sz="2400" b="1" u="dbl" kern="100">
                          <a:solidFill>
                            <a:srgbClr val="A50021"/>
                          </a:solidFill>
                          <a:latin typeface="宋体"/>
                          <a:ea typeface="宋体"/>
                          <a:cs typeface="宋体"/>
                        </a:rPr>
                        <a:t>50</a:t>
                      </a:r>
                      <a:r>
                        <a:rPr lang="zh-CN" sz="2400" b="1" u="dbl" kern="100">
                          <a:solidFill>
                            <a:srgbClr val="A50021"/>
                          </a:solidFill>
                          <a:latin typeface="Times New Roman"/>
                          <a:ea typeface="宋体"/>
                          <a:cs typeface="宋体"/>
                        </a:rPr>
                        <a:t>～</a:t>
                      </a:r>
                      <a:r>
                        <a:rPr lang="en-US" sz="2400" b="1" u="dbl" kern="100">
                          <a:solidFill>
                            <a:srgbClr val="A50021"/>
                          </a:solidFill>
                          <a:latin typeface="Times New Roman"/>
                          <a:ea typeface="宋体"/>
                          <a:cs typeface="宋体"/>
                        </a:rPr>
                        <a:t>60%</a:t>
                      </a:r>
                      <a:r>
                        <a:rPr lang="zh-CN" sz="2400" kern="100">
                          <a:solidFill>
                            <a:srgbClr val="000000"/>
                          </a:solidFill>
                          <a:latin typeface="Times New Roman"/>
                          <a:ea typeface="宋体"/>
                          <a:cs typeface="宋体"/>
                        </a:rPr>
                        <a:t>作为应税房产原值</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a:solidFill>
                            <a:srgbClr val="000000"/>
                          </a:solidFill>
                          <a:latin typeface="Times New Roman"/>
                          <a:ea typeface="宋体"/>
                          <a:cs typeface="宋体"/>
                        </a:rPr>
                        <a:t>应纳房产税的税额＝应税房产原值×（</a:t>
                      </a:r>
                      <a:r>
                        <a:rPr lang="en-US" sz="2400" kern="100">
                          <a:solidFill>
                            <a:srgbClr val="000000"/>
                          </a:solidFill>
                          <a:latin typeface="Times New Roman"/>
                          <a:ea typeface="宋体"/>
                          <a:cs typeface="宋体"/>
                        </a:rPr>
                        <a:t>1</a:t>
                      </a:r>
                      <a:r>
                        <a:rPr lang="zh-CN" sz="2400" kern="100">
                          <a:solidFill>
                            <a:srgbClr val="000000"/>
                          </a:solidFill>
                          <a:latin typeface="Times New Roman"/>
                          <a:ea typeface="宋体"/>
                          <a:cs typeface="宋体"/>
                        </a:rPr>
                        <a:t>－原值减除比例）×</a:t>
                      </a:r>
                      <a:r>
                        <a:rPr lang="en-US" sz="2400" kern="100">
                          <a:solidFill>
                            <a:srgbClr val="000000"/>
                          </a:solidFill>
                          <a:latin typeface="Times New Roman"/>
                          <a:ea typeface="宋体"/>
                          <a:cs typeface="宋体"/>
                        </a:rPr>
                        <a:t>1.2%</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39348">
                <a:tc>
                  <a:txBody>
                    <a:bodyPr/>
                    <a:lstStyle/>
                    <a:p>
                      <a:pPr>
                        <a:spcAft>
                          <a:spcPts val="0"/>
                        </a:spcAft>
                      </a:pPr>
                      <a:r>
                        <a:rPr lang="en-US" sz="2400" kern="100">
                          <a:solidFill>
                            <a:srgbClr val="000000"/>
                          </a:solidFill>
                          <a:latin typeface="宋体"/>
                          <a:ea typeface="宋体"/>
                          <a:cs typeface="宋体"/>
                        </a:rPr>
                        <a:t>2.</a:t>
                      </a:r>
                      <a:r>
                        <a:rPr lang="zh-CN" sz="2400" b="1" u="dbl" kern="100">
                          <a:solidFill>
                            <a:srgbClr val="A50021"/>
                          </a:solidFill>
                          <a:latin typeface="Times New Roman"/>
                          <a:ea typeface="宋体"/>
                          <a:cs typeface="宋体"/>
                        </a:rPr>
                        <a:t>商业</a:t>
                      </a:r>
                      <a:r>
                        <a:rPr lang="zh-CN" sz="2400" kern="100">
                          <a:solidFill>
                            <a:srgbClr val="000000"/>
                          </a:solidFill>
                          <a:latin typeface="Times New Roman"/>
                          <a:ea typeface="宋体"/>
                          <a:cs typeface="宋体"/>
                        </a:rPr>
                        <a:t>和其他用房产</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dirty="0">
                          <a:solidFill>
                            <a:srgbClr val="000000"/>
                          </a:solidFill>
                          <a:latin typeface="Times New Roman"/>
                          <a:ea typeface="宋体"/>
                          <a:cs typeface="宋体"/>
                        </a:rPr>
                        <a:t>房屋原价的</a:t>
                      </a:r>
                      <a:r>
                        <a:rPr lang="en-US" sz="2400" b="1" u="dbl" kern="100" dirty="0">
                          <a:solidFill>
                            <a:srgbClr val="A50021"/>
                          </a:solidFill>
                          <a:latin typeface="宋体"/>
                          <a:ea typeface="宋体"/>
                          <a:cs typeface="宋体"/>
                        </a:rPr>
                        <a:t>70</a:t>
                      </a:r>
                      <a:r>
                        <a:rPr lang="zh-CN" sz="2400" b="1" u="dbl" kern="100" dirty="0">
                          <a:solidFill>
                            <a:srgbClr val="A50021"/>
                          </a:solidFill>
                          <a:latin typeface="Times New Roman"/>
                          <a:ea typeface="宋体"/>
                          <a:cs typeface="宋体"/>
                        </a:rPr>
                        <a:t>～</a:t>
                      </a:r>
                      <a:r>
                        <a:rPr lang="en-US" sz="2400" b="1" u="dbl" kern="100" dirty="0">
                          <a:solidFill>
                            <a:srgbClr val="A50021"/>
                          </a:solidFill>
                          <a:latin typeface="Times New Roman"/>
                          <a:ea typeface="宋体"/>
                          <a:cs typeface="宋体"/>
                        </a:rPr>
                        <a:t>80%</a:t>
                      </a:r>
                      <a:r>
                        <a:rPr lang="zh-CN" sz="2400" kern="100" dirty="0">
                          <a:solidFill>
                            <a:srgbClr val="000000"/>
                          </a:solidFill>
                          <a:latin typeface="Times New Roman"/>
                          <a:ea typeface="宋体"/>
                          <a:cs typeface="宋体"/>
                        </a:rPr>
                        <a:t>作为应税房产原值</a:t>
                      </a:r>
                      <a:endParaRPr lang="zh-CN" sz="2400" kern="100" dirty="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zh-CN" sz="2400" kern="100">
                          <a:solidFill>
                            <a:srgbClr val="000000"/>
                          </a:solidFill>
                          <a:latin typeface="Times New Roman"/>
                          <a:ea typeface="宋体"/>
                          <a:cs typeface="宋体"/>
                        </a:rPr>
                        <a:t>应纳房产税的税额＝应税房产原值×（</a:t>
                      </a:r>
                      <a:r>
                        <a:rPr lang="en-US" sz="2400" kern="100">
                          <a:solidFill>
                            <a:srgbClr val="000000"/>
                          </a:solidFill>
                          <a:latin typeface="Times New Roman"/>
                          <a:ea typeface="宋体"/>
                          <a:cs typeface="宋体"/>
                        </a:rPr>
                        <a:t>1</a:t>
                      </a:r>
                      <a:r>
                        <a:rPr lang="zh-CN" sz="2400" kern="100">
                          <a:solidFill>
                            <a:srgbClr val="000000"/>
                          </a:solidFill>
                          <a:latin typeface="Times New Roman"/>
                          <a:ea typeface="宋体"/>
                          <a:cs typeface="宋体"/>
                        </a:rPr>
                        <a:t>－原值减除比例）×</a:t>
                      </a:r>
                      <a:r>
                        <a:rPr lang="en-US" sz="2400" kern="100">
                          <a:solidFill>
                            <a:srgbClr val="000000"/>
                          </a:solidFill>
                          <a:latin typeface="Times New Roman"/>
                          <a:ea typeface="宋体"/>
                          <a:cs typeface="宋体"/>
                        </a:rPr>
                        <a:t>1.2%</a:t>
                      </a:r>
                      <a:endParaRPr lang="zh-CN" sz="2400" kern="10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39348">
                <a:tc gridSpan="3">
                  <a:txBody>
                    <a:bodyPr/>
                    <a:lstStyle/>
                    <a:p>
                      <a:pPr>
                        <a:spcAft>
                          <a:spcPts val="0"/>
                        </a:spcAft>
                      </a:pPr>
                      <a:r>
                        <a:rPr lang="en-US" sz="2400" kern="100" dirty="0">
                          <a:solidFill>
                            <a:srgbClr val="000000"/>
                          </a:solidFill>
                          <a:latin typeface="宋体"/>
                          <a:ea typeface="宋体"/>
                          <a:cs typeface="宋体"/>
                        </a:rPr>
                        <a:t>3.</a:t>
                      </a:r>
                      <a:r>
                        <a:rPr lang="zh-CN" sz="2400" kern="100" dirty="0">
                          <a:solidFill>
                            <a:srgbClr val="000000"/>
                          </a:solidFill>
                          <a:latin typeface="Times New Roman"/>
                          <a:ea typeface="宋体"/>
                          <a:cs typeface="宋体"/>
                        </a:rPr>
                        <a:t>出租的地下建筑，按照出租地上房屋建筑的有关规定计算征收房产税。</a:t>
                      </a:r>
                      <a:r>
                        <a:rPr lang="en-US" sz="2400" kern="100" dirty="0">
                          <a:solidFill>
                            <a:srgbClr val="000000"/>
                          </a:solidFill>
                          <a:latin typeface="Times New Roman"/>
                          <a:ea typeface="宋体"/>
                          <a:cs typeface="宋体"/>
                        </a:rPr>
                        <a:t/>
                      </a:r>
                      <a:br>
                        <a:rPr lang="en-US" sz="2400" kern="100" dirty="0">
                          <a:solidFill>
                            <a:srgbClr val="000000"/>
                          </a:solidFill>
                          <a:latin typeface="Times New Roman"/>
                          <a:ea typeface="宋体"/>
                          <a:cs typeface="宋体"/>
                        </a:rPr>
                      </a:br>
                      <a:r>
                        <a:rPr lang="en-US" sz="2400" kern="100" dirty="0">
                          <a:solidFill>
                            <a:srgbClr val="000000"/>
                          </a:solidFill>
                          <a:latin typeface="Times New Roman"/>
                          <a:ea typeface="宋体"/>
                          <a:cs typeface="宋体"/>
                        </a:rPr>
                        <a:t>4.</a:t>
                      </a:r>
                      <a:r>
                        <a:rPr lang="zh-CN" sz="2400" kern="100" dirty="0">
                          <a:solidFill>
                            <a:srgbClr val="000000"/>
                          </a:solidFill>
                          <a:latin typeface="Times New Roman"/>
                          <a:ea typeface="宋体"/>
                          <a:cs typeface="宋体"/>
                        </a:rPr>
                        <a:t>地下建筑物的原价折算为房产原值的比例，由各省、自治区、直辖市和计划单列市财政和地方税务部门在幅度内自行确定；</a:t>
                      </a:r>
                      <a:endParaRPr lang="zh-CN" sz="2400" kern="100" dirty="0">
                        <a:latin typeface="Times New Roman"/>
                        <a:ea typeface="宋体"/>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tc hMerge="1">
                  <a:txBody>
                    <a:bodyPr/>
                    <a:lstStyle/>
                    <a:p>
                      <a:endParaRPr lang="zh-CN" altLang="en-US"/>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idx="1"/>
          </p:nvPr>
        </p:nvSpPr>
        <p:spPr>
          <a:xfrm>
            <a:off x="395288" y="260350"/>
            <a:ext cx="8291512" cy="5870575"/>
          </a:xfrm>
        </p:spPr>
        <p:txBody>
          <a:bodyPr/>
          <a:lstStyle/>
          <a:p>
            <a:pPr algn="ctr">
              <a:buFont typeface="Wingdings" pitchFamily="2" charset="2"/>
              <a:buNone/>
            </a:pPr>
            <a:r>
              <a:rPr lang="zh-CN" altLang="en-US" sz="4400" b="1" dirty="0" smtClean="0"/>
              <a:t>第一节    房产税概述</a:t>
            </a:r>
          </a:p>
          <a:p>
            <a:endParaRPr lang="zh-CN" altLang="en-US" b="1" dirty="0" smtClean="0"/>
          </a:p>
          <a:p>
            <a:pPr marL="0" indent="0">
              <a:buNone/>
            </a:pPr>
            <a:r>
              <a:rPr lang="zh-CN" altLang="en-US" b="1" dirty="0" smtClean="0"/>
              <a:t>一、房产税的概念</a:t>
            </a:r>
          </a:p>
          <a:p>
            <a:pPr marL="0" indent="0">
              <a:buNone/>
            </a:pPr>
            <a:r>
              <a:rPr lang="zh-CN" altLang="en-US" dirty="0" smtClean="0"/>
              <a:t>       房产税是以</a:t>
            </a:r>
            <a:r>
              <a:rPr lang="zh-CN" altLang="en-US" dirty="0"/>
              <a:t>房屋</a:t>
            </a:r>
            <a:r>
              <a:rPr lang="zh-CN" altLang="en-US" dirty="0" smtClean="0"/>
              <a:t>为征税对象，依据房屋的</a:t>
            </a:r>
            <a:r>
              <a:rPr lang="zh-CN" altLang="en-US" u="dbl" dirty="0" smtClean="0">
                <a:solidFill>
                  <a:srgbClr val="C00000"/>
                </a:solidFill>
              </a:rPr>
              <a:t>计税余值或房产租金</a:t>
            </a:r>
            <a:r>
              <a:rPr lang="zh-CN" altLang="en-US" dirty="0" smtClean="0"/>
              <a:t>收入，向房产所有人或经营人所征收的一种</a:t>
            </a:r>
            <a:r>
              <a:rPr lang="zh-CN" altLang="en-US" dirty="0" smtClean="0">
                <a:solidFill>
                  <a:srgbClr val="C00000"/>
                </a:solidFill>
              </a:rPr>
              <a:t>财产税</a:t>
            </a:r>
            <a:r>
              <a:rPr lang="zh-CN" altLang="en-US" dirty="0" smtClean="0"/>
              <a:t>。</a:t>
            </a:r>
          </a:p>
          <a:p>
            <a:pPr marL="0" indent="0">
              <a:buNone/>
            </a:pPr>
            <a:r>
              <a:rPr lang="zh-CN" altLang="en-US" dirty="0" smtClean="0"/>
              <a:t>    </a:t>
            </a:r>
            <a:r>
              <a:rPr lang="en-US" altLang="zh-CN" dirty="0" smtClean="0"/>
              <a:t>《</a:t>
            </a:r>
            <a:r>
              <a:rPr lang="zh-CN" altLang="en-US" dirty="0" smtClean="0"/>
              <a:t>房产税暂行条例</a:t>
            </a:r>
            <a:r>
              <a:rPr lang="en-US" altLang="zh-CN" dirty="0" smtClean="0"/>
              <a:t>》</a:t>
            </a:r>
            <a:r>
              <a:rPr lang="zh-CN" altLang="en-US" dirty="0" smtClean="0"/>
              <a:t>于</a:t>
            </a:r>
            <a:r>
              <a:rPr lang="en-US" altLang="zh-CN" dirty="0" smtClean="0"/>
              <a:t>1986</a:t>
            </a:r>
            <a:r>
              <a:rPr lang="zh-CN" altLang="en-US" dirty="0" smtClean="0"/>
              <a:t>年</a:t>
            </a:r>
            <a:r>
              <a:rPr lang="en-US" altLang="zh-CN" dirty="0" smtClean="0"/>
              <a:t>10</a:t>
            </a:r>
            <a:r>
              <a:rPr lang="zh-CN" altLang="en-US" dirty="0" smtClean="0"/>
              <a:t>月</a:t>
            </a:r>
            <a:r>
              <a:rPr lang="en-US" altLang="zh-CN" dirty="0" smtClean="0"/>
              <a:t>1</a:t>
            </a:r>
            <a:r>
              <a:rPr lang="zh-CN" altLang="en-US" dirty="0" smtClean="0"/>
              <a:t>日在全国实施。</a:t>
            </a:r>
          </a:p>
          <a:p>
            <a:pPr marL="0" indent="0">
              <a:buNone/>
            </a:pPr>
            <a:r>
              <a:rPr lang="zh-CN" altLang="en-US" dirty="0" smtClean="0"/>
              <a:t>各</a:t>
            </a:r>
            <a:r>
              <a:rPr lang="zh-CN" altLang="en-US" dirty="0" smtClean="0">
                <a:solidFill>
                  <a:srgbClr val="FF0000"/>
                </a:solidFill>
              </a:rPr>
              <a:t>省、自治区、直辖市政府</a:t>
            </a:r>
            <a:r>
              <a:rPr lang="zh-CN" altLang="en-US" dirty="0" smtClean="0"/>
              <a:t>根据条例规定，先后制定了</a:t>
            </a:r>
            <a:r>
              <a:rPr lang="en-US" altLang="zh-CN" dirty="0" smtClean="0"/>
              <a:t>《</a:t>
            </a:r>
            <a:r>
              <a:rPr lang="zh-CN" altLang="en-US" dirty="0" smtClean="0"/>
              <a:t>实施细则</a:t>
            </a:r>
            <a:r>
              <a:rPr lang="en-US" altLang="zh-CN" dirty="0" smtClean="0"/>
              <a:t>》</a:t>
            </a:r>
          </a:p>
          <a:p>
            <a:endParaRPr lang="en-US" altLang="zh-CN"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593824"/>
          </a:xfrm>
        </p:spPr>
        <p:txBody>
          <a:bodyPr>
            <a:normAutofit fontScale="70000" lnSpcReduction="20000"/>
          </a:bodyPr>
          <a:lstStyle/>
          <a:p>
            <a:pPr marL="0" indent="0">
              <a:lnSpc>
                <a:spcPts val="4000"/>
              </a:lnSpc>
              <a:buNone/>
            </a:pPr>
            <a:r>
              <a:rPr lang="en-US" altLang="zh-CN" dirty="0" smtClean="0">
                <a:latin typeface="宋体" pitchFamily="2" charset="-122"/>
                <a:ea typeface="宋体" pitchFamily="2" charset="-122"/>
              </a:rPr>
              <a:t>    </a:t>
            </a:r>
            <a:r>
              <a:rPr lang="zh-CN" altLang="zh-CN" dirty="0" smtClean="0">
                <a:latin typeface="宋体" pitchFamily="2" charset="-122"/>
                <a:ea typeface="宋体" pitchFamily="2" charset="-122"/>
              </a:rPr>
              <a:t>某企业有两处独立的地下建筑物，分别为工业用途房产（原价</a:t>
            </a:r>
            <a:r>
              <a:rPr lang="en-US" altLang="zh-CN" dirty="0" smtClean="0">
                <a:latin typeface="宋体" pitchFamily="2" charset="-122"/>
                <a:ea typeface="宋体" pitchFamily="2" charset="-122"/>
              </a:rPr>
              <a:t>30</a:t>
            </a:r>
            <a:r>
              <a:rPr lang="zh-CN" altLang="zh-CN" dirty="0" smtClean="0">
                <a:latin typeface="宋体" pitchFamily="2" charset="-122"/>
                <a:ea typeface="宋体" pitchFamily="2" charset="-122"/>
              </a:rPr>
              <a:t>万元）和非工业用途房产（原价</a:t>
            </a:r>
            <a:r>
              <a:rPr lang="en-US" altLang="zh-CN" dirty="0" smtClean="0">
                <a:latin typeface="宋体" pitchFamily="2" charset="-122"/>
                <a:ea typeface="宋体" pitchFamily="2" charset="-122"/>
              </a:rPr>
              <a:t>20</a:t>
            </a:r>
            <a:r>
              <a:rPr lang="zh-CN" altLang="zh-CN" dirty="0" smtClean="0">
                <a:latin typeface="宋体" pitchFamily="2" charset="-122"/>
                <a:ea typeface="宋体" pitchFamily="2" charset="-122"/>
              </a:rPr>
              <a:t>万元）。该企业所在省规定房产税依照房产原值减除</a:t>
            </a:r>
            <a:r>
              <a:rPr lang="en-US" altLang="zh-CN" dirty="0" smtClean="0">
                <a:latin typeface="宋体" pitchFamily="2" charset="-122"/>
                <a:ea typeface="宋体" pitchFamily="2" charset="-122"/>
              </a:rPr>
              <a:t>30%</a:t>
            </a:r>
            <a:r>
              <a:rPr lang="zh-CN" altLang="zh-CN" dirty="0" smtClean="0">
                <a:latin typeface="宋体" pitchFamily="2" charset="-122"/>
                <a:ea typeface="宋体" pitchFamily="2" charset="-122"/>
              </a:rPr>
              <a:t>后的余值计算缴纳，工业用途地下建筑房产以原价的</a:t>
            </a:r>
            <a:r>
              <a:rPr lang="en-US" altLang="zh-CN" dirty="0" smtClean="0">
                <a:latin typeface="宋体" pitchFamily="2" charset="-122"/>
                <a:ea typeface="宋体" pitchFamily="2" charset="-122"/>
              </a:rPr>
              <a:t>50%</a:t>
            </a:r>
            <a:r>
              <a:rPr lang="zh-CN" altLang="zh-CN" dirty="0" smtClean="0">
                <a:latin typeface="宋体" pitchFamily="2" charset="-122"/>
                <a:ea typeface="宋体" pitchFamily="2" charset="-122"/>
              </a:rPr>
              <a:t>作为应税房产原值，其他用途地下建筑房产以原价的</a:t>
            </a:r>
            <a:r>
              <a:rPr lang="en-US" altLang="zh-CN" dirty="0" smtClean="0">
                <a:latin typeface="宋体" pitchFamily="2" charset="-122"/>
                <a:ea typeface="宋体" pitchFamily="2" charset="-122"/>
              </a:rPr>
              <a:t>80%</a:t>
            </a:r>
            <a:r>
              <a:rPr lang="zh-CN" altLang="zh-CN" dirty="0" smtClean="0">
                <a:latin typeface="宋体" pitchFamily="2" charset="-122"/>
                <a:ea typeface="宋体" pitchFamily="2" charset="-122"/>
              </a:rPr>
              <a:t>作为应税房产原值。该企业的地下建筑物应缴纳房产税（　）元。</a:t>
            </a:r>
            <a:r>
              <a:rPr lang="en-US" altLang="zh-CN" dirty="0" smtClean="0">
                <a:latin typeface="宋体" pitchFamily="2" charset="-122"/>
                <a:ea typeface="宋体" pitchFamily="2" charset="-122"/>
              </a:rPr>
              <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A.2604</a:t>
            </a: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B.2576</a:t>
            </a: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C.3864</a:t>
            </a:r>
            <a:r>
              <a:rPr lang="zh-CN" altLang="zh-CN" dirty="0" smtClean="0">
                <a:latin typeface="宋体" pitchFamily="2" charset="-122"/>
                <a:ea typeface="宋体" pitchFamily="2" charset="-122"/>
              </a:rPr>
              <a:t>　　</a:t>
            </a:r>
            <a:r>
              <a:rPr lang="en-US" altLang="zh-CN" dirty="0" smtClean="0">
                <a:latin typeface="宋体" pitchFamily="2" charset="-122"/>
                <a:ea typeface="宋体" pitchFamily="2" charset="-122"/>
              </a:rPr>
              <a:t>D.4200</a:t>
            </a:r>
          </a:p>
          <a:p>
            <a:pPr marL="0" indent="0">
              <a:lnSpc>
                <a:spcPts val="4000"/>
              </a:lnSpc>
              <a:buNone/>
            </a:pPr>
            <a:endParaRPr lang="en-US" altLang="zh-CN" dirty="0" smtClean="0">
              <a:latin typeface="宋体" pitchFamily="2" charset="-122"/>
              <a:ea typeface="宋体" pitchFamily="2" charset="-122"/>
            </a:endParaRPr>
          </a:p>
          <a:p>
            <a:pPr marL="0" indent="0">
              <a:lnSpc>
                <a:spcPts val="3300"/>
              </a:lnSpc>
              <a:buNone/>
            </a:pPr>
            <a:r>
              <a:rPr lang="zh-CN" altLang="zh-CN" dirty="0" smtClean="0">
                <a:latin typeface="宋体" pitchFamily="2" charset="-122"/>
                <a:ea typeface="宋体" pitchFamily="2" charset="-122"/>
              </a:rPr>
              <a:t>『正确答案』</a:t>
            </a:r>
            <a:r>
              <a:rPr lang="en-US" altLang="zh-CN" dirty="0" smtClean="0">
                <a:latin typeface="宋体" pitchFamily="2" charset="-122"/>
                <a:ea typeface="宋体" pitchFamily="2" charset="-122"/>
              </a:rPr>
              <a:t>A</a:t>
            </a:r>
            <a:br>
              <a:rPr lang="en-US" altLang="zh-CN" dirty="0" smtClean="0">
                <a:latin typeface="宋体" pitchFamily="2" charset="-122"/>
                <a:ea typeface="宋体" pitchFamily="2" charset="-122"/>
              </a:rPr>
            </a:br>
            <a:r>
              <a:rPr lang="zh-CN" altLang="zh-CN" dirty="0" smtClean="0">
                <a:latin typeface="宋体" pitchFamily="2" charset="-122"/>
                <a:ea typeface="宋体" pitchFamily="2" charset="-122"/>
              </a:rPr>
              <a:t>『答案解析』应缴纳房产税＝</a:t>
            </a:r>
            <a:r>
              <a:rPr lang="en-US" altLang="zh-CN" dirty="0" smtClean="0">
                <a:latin typeface="宋体" pitchFamily="2" charset="-122"/>
                <a:ea typeface="宋体" pitchFamily="2" charset="-122"/>
              </a:rPr>
              <a:t>[30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50%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1</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30%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1.2%</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20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80%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1</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30%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1.2%]</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10000</a:t>
            </a:r>
            <a:r>
              <a:rPr lang="zh-CN" altLang="zh-CN" dirty="0" smtClean="0">
                <a:latin typeface="宋体" pitchFamily="2" charset="-122"/>
                <a:ea typeface="宋体" pitchFamily="2" charset="-122"/>
              </a:rPr>
              <a:t>＝</a:t>
            </a:r>
            <a:r>
              <a:rPr lang="en-US" altLang="zh-CN" dirty="0" smtClean="0">
                <a:latin typeface="宋体" pitchFamily="2" charset="-122"/>
                <a:ea typeface="宋体" pitchFamily="2" charset="-122"/>
              </a:rPr>
              <a:t>2604</a:t>
            </a:r>
            <a:r>
              <a:rPr lang="zh-CN" altLang="zh-CN" dirty="0" smtClean="0">
                <a:latin typeface="宋体" pitchFamily="2" charset="-122"/>
                <a:ea typeface="宋体" pitchFamily="2" charset="-122"/>
              </a:rPr>
              <a:t>（元）</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idx="1"/>
          </p:nvPr>
        </p:nvSpPr>
        <p:spPr>
          <a:xfrm>
            <a:off x="323850" y="333375"/>
            <a:ext cx="8362950" cy="6191250"/>
          </a:xfrm>
        </p:spPr>
        <p:txBody>
          <a:bodyPr/>
          <a:lstStyle/>
          <a:p>
            <a:pPr algn="ctr">
              <a:buNone/>
            </a:pPr>
            <a:r>
              <a:rPr lang="zh-CN" altLang="en-US" b="1" dirty="0" smtClean="0"/>
              <a:t>第五节  征收管理</a:t>
            </a:r>
            <a:endParaRPr lang="en-US" altLang="zh-CN" b="1" dirty="0" smtClean="0"/>
          </a:p>
          <a:p>
            <a:pPr algn="ctr">
              <a:buNone/>
            </a:pPr>
            <a:endParaRPr lang="zh-CN" altLang="en-US" b="1" dirty="0" smtClean="0"/>
          </a:p>
          <a:p>
            <a:pPr marL="0" indent="0">
              <a:buNone/>
            </a:pPr>
            <a:r>
              <a:rPr lang="zh-CN" altLang="en-US" b="1" dirty="0" smtClean="0"/>
              <a:t>一、</a:t>
            </a:r>
            <a:r>
              <a:rPr lang="zh-CN" altLang="zh-CN" b="1" dirty="0" smtClean="0"/>
              <a:t>纳税期限：</a:t>
            </a:r>
            <a:endParaRPr lang="en-US" altLang="zh-CN" b="1" dirty="0" smtClean="0"/>
          </a:p>
          <a:p>
            <a:pPr marL="0" indent="0">
              <a:buNone/>
            </a:pPr>
            <a:r>
              <a:rPr lang="zh-CN" altLang="zh-CN" dirty="0" smtClean="0">
                <a:latin typeface="楷体" pitchFamily="49" charset="-122"/>
                <a:ea typeface="楷体" pitchFamily="49" charset="-122"/>
              </a:rPr>
              <a:t>房产税实行</a:t>
            </a:r>
            <a:r>
              <a:rPr lang="zh-CN" altLang="zh-CN" b="1" u="dbl" dirty="0" smtClean="0">
                <a:latin typeface="楷体" pitchFamily="49" charset="-122"/>
                <a:ea typeface="楷体" pitchFamily="49" charset="-122"/>
              </a:rPr>
              <a:t>按</a:t>
            </a:r>
            <a:r>
              <a:rPr lang="zh-CN" altLang="zh-CN" b="1" u="dbl" dirty="0" smtClean="0">
                <a:solidFill>
                  <a:srgbClr val="FF0000"/>
                </a:solidFill>
                <a:latin typeface="楷体" pitchFamily="49" charset="-122"/>
                <a:ea typeface="楷体" pitchFamily="49" charset="-122"/>
              </a:rPr>
              <a:t>年</a:t>
            </a:r>
            <a:r>
              <a:rPr lang="zh-CN" altLang="zh-CN" b="1" u="dbl" dirty="0" smtClean="0">
                <a:latin typeface="楷体" pitchFamily="49" charset="-122"/>
                <a:ea typeface="楷体" pitchFamily="49" charset="-122"/>
              </a:rPr>
              <a:t>计算</a:t>
            </a:r>
            <a:r>
              <a:rPr lang="zh-CN" altLang="zh-CN" dirty="0" smtClean="0">
                <a:latin typeface="楷体" pitchFamily="49" charset="-122"/>
                <a:ea typeface="楷体" pitchFamily="49" charset="-122"/>
              </a:rPr>
              <a:t>、</a:t>
            </a:r>
            <a:r>
              <a:rPr lang="zh-CN" altLang="zh-CN" b="1" dirty="0" smtClean="0">
                <a:solidFill>
                  <a:srgbClr val="FF0000"/>
                </a:solidFill>
                <a:latin typeface="楷体" pitchFamily="49" charset="-122"/>
                <a:ea typeface="楷体" pitchFamily="49" charset="-122"/>
              </a:rPr>
              <a:t>分期缴纳</a:t>
            </a:r>
            <a:r>
              <a:rPr lang="zh-CN" altLang="zh-CN" dirty="0" smtClean="0">
                <a:latin typeface="楷体" pitchFamily="49" charset="-122"/>
                <a:ea typeface="楷体" pitchFamily="49" charset="-122"/>
              </a:rPr>
              <a:t>的征收方法，具体纳税期限由省、自治区、直辖市人民政府确定。</a:t>
            </a:r>
            <a:r>
              <a:rPr lang="en-US" altLang="zh-CN" dirty="0" smtClean="0"/>
              <a:t/>
            </a:r>
            <a:br>
              <a:rPr lang="en-US" altLang="zh-CN" dirty="0" smtClean="0"/>
            </a:br>
            <a:r>
              <a:rPr lang="zh-CN" altLang="zh-CN" dirty="0" smtClean="0"/>
              <a:t>　　</a:t>
            </a:r>
            <a:r>
              <a:rPr lang="en-US" altLang="zh-CN" dirty="0" smtClean="0"/>
              <a:t/>
            </a:r>
            <a:br>
              <a:rPr lang="en-US" altLang="zh-CN" dirty="0" smtClean="0"/>
            </a:br>
            <a:r>
              <a:rPr lang="zh-CN" altLang="en-US" b="1" dirty="0" smtClean="0"/>
              <a:t>二</a:t>
            </a:r>
            <a:r>
              <a:rPr lang="zh-CN" altLang="zh-CN" b="1" dirty="0" smtClean="0"/>
              <a:t>、纳税地点：</a:t>
            </a:r>
            <a:endParaRPr lang="en-US" altLang="zh-CN" b="1" dirty="0" smtClean="0"/>
          </a:p>
          <a:p>
            <a:pPr marL="0" indent="0">
              <a:buNone/>
            </a:pPr>
            <a:r>
              <a:rPr lang="zh-CN" altLang="zh-CN" dirty="0" smtClean="0">
                <a:latin typeface="楷体" pitchFamily="49" charset="-122"/>
                <a:ea typeface="楷体" pitchFamily="49" charset="-122"/>
              </a:rPr>
              <a:t>在</a:t>
            </a:r>
            <a:r>
              <a:rPr lang="zh-CN" altLang="zh-CN" b="1" dirty="0" smtClean="0">
                <a:solidFill>
                  <a:srgbClr val="FF0000"/>
                </a:solidFill>
                <a:latin typeface="楷体" pitchFamily="49" charset="-122"/>
                <a:ea typeface="楷体" pitchFamily="49" charset="-122"/>
              </a:rPr>
              <a:t>房产所在地</a:t>
            </a:r>
            <a:r>
              <a:rPr lang="zh-CN" altLang="zh-CN" dirty="0" smtClean="0">
                <a:latin typeface="楷体" pitchFamily="49" charset="-122"/>
                <a:ea typeface="楷体" pitchFamily="49" charset="-122"/>
              </a:rPr>
              <a:t>缴纳。房产不在同一地方的纳税人，应按房产的坐落地点</a:t>
            </a:r>
            <a:r>
              <a:rPr lang="zh-CN" altLang="zh-CN" b="1" dirty="0" smtClean="0">
                <a:solidFill>
                  <a:srgbClr val="FF0000"/>
                </a:solidFill>
                <a:latin typeface="楷体" pitchFamily="49" charset="-122"/>
                <a:ea typeface="楷体" pitchFamily="49" charset="-122"/>
              </a:rPr>
              <a:t>分别</a:t>
            </a:r>
            <a:r>
              <a:rPr lang="zh-CN" altLang="zh-CN" dirty="0" smtClean="0">
                <a:latin typeface="楷体" pitchFamily="49" charset="-122"/>
                <a:ea typeface="楷体" pitchFamily="49" charset="-122"/>
              </a:rPr>
              <a:t>向房产所在地的税务机关缴纳。</a:t>
            </a:r>
          </a:p>
          <a:p>
            <a:endParaRPr lang="zh-CN" altLang="en-US" dirty="0" smtClean="0"/>
          </a:p>
          <a:p>
            <a:endParaRPr lang="zh-CN" altLang="en-US"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81000" y="381000"/>
            <a:ext cx="7634288" cy="887760"/>
          </a:xfrm>
        </p:spPr>
        <p:txBody>
          <a:bodyPr>
            <a:normAutofit fontScale="90000"/>
          </a:bodyPr>
          <a:lstStyle/>
          <a:p>
            <a:r>
              <a:rPr lang="zh-CN" altLang="en-US" sz="3200" b="1" dirty="0" smtClean="0">
                <a:solidFill>
                  <a:schemeClr val="tx1"/>
                </a:solidFill>
              </a:rPr>
              <a:t>三、房产税纳税义务发生时间</a:t>
            </a:r>
            <a:r>
              <a:rPr lang="zh-CN" altLang="en-US" sz="3200" dirty="0" smtClean="0">
                <a:solidFill>
                  <a:schemeClr val="tx1"/>
                </a:solidFill>
              </a:rPr>
              <a:t> </a:t>
            </a:r>
            <a:br>
              <a:rPr lang="zh-CN" altLang="en-US" sz="3200" dirty="0" smtClean="0">
                <a:solidFill>
                  <a:schemeClr val="tx1"/>
                </a:solidFill>
              </a:rPr>
            </a:br>
            <a:endParaRPr lang="zh-CN" altLang="zh-CN" sz="3200" dirty="0" smtClean="0">
              <a:solidFill>
                <a:schemeClr val="tx1"/>
              </a:solidFill>
            </a:endParaRPr>
          </a:p>
        </p:txBody>
      </p:sp>
      <p:sp>
        <p:nvSpPr>
          <p:cNvPr id="66563" name="Rectangle 3"/>
          <p:cNvSpPr>
            <a:spLocks noGrp="1" noChangeArrowheads="1"/>
          </p:cNvSpPr>
          <p:nvPr>
            <p:ph idx="1"/>
          </p:nvPr>
        </p:nvSpPr>
        <p:spPr>
          <a:xfrm>
            <a:off x="609600" y="1340768"/>
            <a:ext cx="8066856" cy="4824536"/>
          </a:xfrm>
        </p:spPr>
        <p:txBody>
          <a:bodyPr>
            <a:normAutofit/>
          </a:bodyPr>
          <a:lstStyle/>
          <a:p>
            <a:pPr marL="0" indent="0">
              <a:buNone/>
              <a:defRPr/>
            </a:pPr>
            <a:r>
              <a:rPr lang="en-US" altLang="zh-CN" sz="2800" dirty="0" smtClean="0">
                <a:latin typeface="Times New Roman" pitchFamily="18" charset="0"/>
                <a:cs typeface="Times New Roman" pitchFamily="18" charset="0"/>
              </a:rPr>
              <a:t>     1.</a:t>
            </a:r>
            <a:r>
              <a:rPr lang="zh-CN" altLang="en-US" sz="2800" dirty="0" smtClean="0">
                <a:latin typeface="Times New Roman" pitchFamily="18" charset="0"/>
                <a:cs typeface="Times New Roman" pitchFamily="18" charset="0"/>
              </a:rPr>
              <a:t>纳税人将原有房产用于生产经营，从</a:t>
            </a:r>
            <a:r>
              <a:rPr lang="zh-CN" altLang="en-US" sz="2800" dirty="0" smtClean="0">
                <a:solidFill>
                  <a:srgbClr val="FF0000"/>
                </a:solidFill>
                <a:latin typeface="Times New Roman" pitchFamily="18" charset="0"/>
                <a:cs typeface="Times New Roman" pitchFamily="18" charset="0"/>
              </a:rPr>
              <a:t>生产经营之月起</a:t>
            </a:r>
            <a:r>
              <a:rPr lang="zh-CN" altLang="en-US" sz="2800" dirty="0" smtClean="0">
                <a:latin typeface="Times New Roman" pitchFamily="18" charset="0"/>
                <a:cs typeface="Times New Roman" pitchFamily="18" charset="0"/>
              </a:rPr>
              <a:t>，缴纳房产税。 </a:t>
            </a:r>
          </a:p>
          <a:p>
            <a:pPr marL="0" indent="0">
              <a:buNone/>
              <a:defRPr/>
            </a:pPr>
            <a:r>
              <a:rPr lang="zh-CN" altLang="en-US" sz="2800"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2.</a:t>
            </a:r>
            <a:r>
              <a:rPr lang="zh-CN" altLang="en-US" sz="2800" dirty="0" smtClean="0">
                <a:latin typeface="Times New Roman" pitchFamily="18" charset="0"/>
                <a:cs typeface="Times New Roman" pitchFamily="18" charset="0"/>
              </a:rPr>
              <a:t>纳税人自行新建房屋用于生产经营，从建成之</a:t>
            </a:r>
            <a:r>
              <a:rPr lang="zh-CN" altLang="en-US" sz="2800" dirty="0" smtClean="0">
                <a:solidFill>
                  <a:srgbClr val="FF0000"/>
                </a:solidFill>
                <a:latin typeface="Times New Roman" pitchFamily="18" charset="0"/>
                <a:cs typeface="Times New Roman" pitchFamily="18" charset="0"/>
              </a:rPr>
              <a:t>次月</a:t>
            </a:r>
            <a:r>
              <a:rPr lang="zh-CN" altLang="en-US" sz="2800" dirty="0" smtClean="0">
                <a:latin typeface="Times New Roman" pitchFamily="18" charset="0"/>
                <a:cs typeface="Times New Roman" pitchFamily="18" charset="0"/>
              </a:rPr>
              <a:t>起，缴纳房产税。 </a:t>
            </a:r>
          </a:p>
          <a:p>
            <a:pPr marL="0" indent="0">
              <a:buNone/>
              <a:defRPr/>
            </a:pPr>
            <a:r>
              <a:rPr lang="zh-CN" altLang="en-US" sz="2800"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3.</a:t>
            </a:r>
            <a:r>
              <a:rPr lang="zh-CN" altLang="en-US" sz="2800" dirty="0" smtClean="0">
                <a:latin typeface="Times New Roman" pitchFamily="18" charset="0"/>
                <a:cs typeface="Times New Roman" pitchFamily="18" charset="0"/>
              </a:rPr>
              <a:t>纳税人委托施工企业建设的房屋，从办理验收手续之</a:t>
            </a:r>
            <a:r>
              <a:rPr lang="zh-CN" altLang="en-US" sz="2800" dirty="0" smtClean="0">
                <a:solidFill>
                  <a:srgbClr val="FF0000"/>
                </a:solidFill>
                <a:latin typeface="Times New Roman" pitchFamily="18" charset="0"/>
                <a:cs typeface="Times New Roman" pitchFamily="18" charset="0"/>
              </a:rPr>
              <a:t>次月</a:t>
            </a:r>
            <a:r>
              <a:rPr lang="zh-CN" altLang="en-US" sz="2800" dirty="0" smtClean="0">
                <a:latin typeface="Times New Roman" pitchFamily="18" charset="0"/>
                <a:cs typeface="Times New Roman" pitchFamily="18" charset="0"/>
              </a:rPr>
              <a:t>起，缴纳房产税。 </a:t>
            </a:r>
          </a:p>
          <a:p>
            <a:pPr marL="0" indent="0">
              <a:buNone/>
              <a:defRPr/>
            </a:pPr>
            <a:r>
              <a:rPr lang="zh-CN" altLang="en-US" sz="2800" dirty="0">
                <a:latin typeface="Times New Roman" pitchFamily="18" charset="0"/>
                <a:cs typeface="Times New Roman" pitchFamily="18" charset="0"/>
              </a:rPr>
              <a:t> </a:t>
            </a:r>
            <a:r>
              <a:rPr lang="zh-CN" altLang="en-US" sz="2800"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4.</a:t>
            </a:r>
            <a:r>
              <a:rPr lang="zh-CN" altLang="en-US" sz="2800" dirty="0" smtClean="0">
                <a:latin typeface="Times New Roman" pitchFamily="18" charset="0"/>
                <a:cs typeface="Times New Roman" pitchFamily="18" charset="0"/>
              </a:rPr>
              <a:t>纳税人购置新建商品房，自房屋交付使用之</a:t>
            </a:r>
            <a:r>
              <a:rPr lang="zh-CN" altLang="en-US" sz="2800" dirty="0" smtClean="0">
                <a:solidFill>
                  <a:srgbClr val="FF0000"/>
                </a:solidFill>
                <a:latin typeface="Times New Roman" pitchFamily="18" charset="0"/>
                <a:cs typeface="Times New Roman" pitchFamily="18" charset="0"/>
              </a:rPr>
              <a:t>次月</a:t>
            </a:r>
            <a:r>
              <a:rPr lang="zh-CN" altLang="en-US" sz="2800" dirty="0" smtClean="0">
                <a:latin typeface="Times New Roman" pitchFamily="18" charset="0"/>
                <a:cs typeface="Times New Roman" pitchFamily="18" charset="0"/>
              </a:rPr>
              <a:t>起，缴纳房产税。 </a:t>
            </a:r>
          </a:p>
          <a:p>
            <a:pPr marL="0" indent="0">
              <a:buNone/>
              <a:defRPr/>
            </a:pPr>
            <a:r>
              <a:rPr lang="zh-CN" altLang="en-US" sz="2800" dirty="0" smtClean="0">
                <a:latin typeface="Times New Roman" pitchFamily="18" charset="0"/>
                <a:cs typeface="Times New Roman" pitchFamily="18" charset="0"/>
              </a:rPr>
              <a:t>     </a:t>
            </a:r>
          </a:p>
          <a:p>
            <a:pPr marL="0" indent="0">
              <a:buNone/>
              <a:defRPr/>
            </a:pPr>
            <a:r>
              <a:rPr lang="zh-CN" altLang="en-US" sz="2800" dirty="0" smtClean="0">
                <a:latin typeface="Times New Roman" pitchFamily="18" charset="0"/>
                <a:cs typeface="Times New Roman" pitchFamily="18" charset="0"/>
              </a:rPr>
              <a:t> </a:t>
            </a:r>
            <a:endParaRPr lang="zh-CN" altLang="zh-CN"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内容占位符 2"/>
          <p:cNvSpPr>
            <a:spLocks noGrp="1"/>
          </p:cNvSpPr>
          <p:nvPr>
            <p:ph idx="1"/>
          </p:nvPr>
        </p:nvSpPr>
        <p:spPr>
          <a:xfrm>
            <a:off x="467544" y="1124744"/>
            <a:ext cx="8153400" cy="4525963"/>
          </a:xfrm>
        </p:spPr>
        <p:txBody>
          <a:bodyPr>
            <a:normAutofit fontScale="92500"/>
          </a:bodyPr>
          <a:lstStyle/>
          <a:p>
            <a:pPr marL="0" indent="0">
              <a:lnSpc>
                <a:spcPts val="4000"/>
              </a:lnSpc>
              <a:buNone/>
            </a:pPr>
            <a:r>
              <a:rPr lang="en-US" altLang="zh-CN" sz="3000" dirty="0" smtClean="0">
                <a:latin typeface="Times New Roman" pitchFamily="18" charset="0"/>
                <a:cs typeface="Times New Roman" pitchFamily="18" charset="0"/>
              </a:rPr>
              <a:t>     </a:t>
            </a:r>
            <a:r>
              <a:rPr lang="en-US" altLang="zh-CN" sz="3000" dirty="0" smtClean="0">
                <a:solidFill>
                  <a:prstClr val="black"/>
                </a:solidFill>
                <a:latin typeface="Times New Roman" pitchFamily="18" charset="0"/>
                <a:cs typeface="Times New Roman" pitchFamily="18" charset="0"/>
              </a:rPr>
              <a:t>5</a:t>
            </a:r>
            <a:r>
              <a:rPr lang="en-US" altLang="zh-CN" sz="3000" dirty="0">
                <a:solidFill>
                  <a:prstClr val="black"/>
                </a:solidFill>
                <a:latin typeface="Times New Roman" pitchFamily="18" charset="0"/>
                <a:cs typeface="Times New Roman" pitchFamily="18" charset="0"/>
              </a:rPr>
              <a:t>.</a:t>
            </a:r>
            <a:r>
              <a:rPr lang="zh-CN" altLang="en-US" sz="3000" dirty="0">
                <a:solidFill>
                  <a:prstClr val="black"/>
                </a:solidFill>
                <a:latin typeface="Times New Roman" pitchFamily="18" charset="0"/>
                <a:cs typeface="Times New Roman" pitchFamily="18" charset="0"/>
              </a:rPr>
              <a:t>纳税人购置存量房，自办理房屋权属转移、变更登记手续，房地产权属登记机关签发房屋权属证书之</a:t>
            </a:r>
            <a:r>
              <a:rPr lang="zh-CN" altLang="en-US" sz="3000" dirty="0">
                <a:solidFill>
                  <a:srgbClr val="FF0000"/>
                </a:solidFill>
                <a:latin typeface="Times New Roman" pitchFamily="18" charset="0"/>
                <a:cs typeface="Times New Roman" pitchFamily="18" charset="0"/>
              </a:rPr>
              <a:t>次月</a:t>
            </a:r>
            <a:r>
              <a:rPr lang="zh-CN" altLang="en-US" sz="3000" dirty="0">
                <a:solidFill>
                  <a:prstClr val="black"/>
                </a:solidFill>
                <a:latin typeface="Times New Roman" pitchFamily="18" charset="0"/>
                <a:cs typeface="Times New Roman" pitchFamily="18" charset="0"/>
              </a:rPr>
              <a:t>起，缴纳房产税。</a:t>
            </a:r>
            <a:endParaRPr lang="en-US" altLang="zh-CN" sz="3000" dirty="0" smtClean="0">
              <a:latin typeface="Times New Roman" pitchFamily="18" charset="0"/>
              <a:cs typeface="Times New Roman" pitchFamily="18" charset="0"/>
            </a:endParaRPr>
          </a:p>
          <a:p>
            <a:pPr marL="0" indent="0">
              <a:lnSpc>
                <a:spcPts val="4000"/>
              </a:lnSpc>
              <a:buNone/>
            </a:pPr>
            <a:r>
              <a:rPr lang="en-US" altLang="zh-CN" sz="2800" dirty="0" smtClean="0">
                <a:latin typeface="Times New Roman" pitchFamily="18" charset="0"/>
                <a:cs typeface="Times New Roman" pitchFamily="18" charset="0"/>
              </a:rPr>
              <a:t>     6.</a:t>
            </a:r>
            <a:r>
              <a:rPr lang="zh-CN" altLang="en-US" sz="2800" dirty="0" smtClean="0">
                <a:latin typeface="Times New Roman" pitchFamily="18" charset="0"/>
                <a:cs typeface="Times New Roman" pitchFamily="18" charset="0"/>
              </a:rPr>
              <a:t>纳税人出租、出借房产，自</a:t>
            </a:r>
            <a:r>
              <a:rPr lang="zh-CN" altLang="en-US" sz="2800" dirty="0" smtClean="0">
                <a:solidFill>
                  <a:srgbClr val="FF0000"/>
                </a:solidFill>
                <a:latin typeface="Times New Roman" pitchFamily="18" charset="0"/>
                <a:cs typeface="Times New Roman" pitchFamily="18" charset="0"/>
              </a:rPr>
              <a:t>交付</a:t>
            </a:r>
            <a:r>
              <a:rPr lang="zh-CN" altLang="en-US" sz="2800" dirty="0" smtClean="0">
                <a:latin typeface="Times New Roman" pitchFamily="18" charset="0"/>
                <a:cs typeface="Times New Roman" pitchFamily="18" charset="0"/>
              </a:rPr>
              <a:t>出租、出借本企业房产之</a:t>
            </a:r>
            <a:r>
              <a:rPr lang="zh-CN" altLang="en-US" sz="2800" dirty="0" smtClean="0">
                <a:solidFill>
                  <a:srgbClr val="FF0000"/>
                </a:solidFill>
                <a:latin typeface="Times New Roman" pitchFamily="18" charset="0"/>
                <a:cs typeface="Times New Roman" pitchFamily="18" charset="0"/>
              </a:rPr>
              <a:t>次月</a:t>
            </a:r>
            <a:r>
              <a:rPr lang="zh-CN" altLang="en-US" sz="2800" dirty="0" smtClean="0">
                <a:latin typeface="Times New Roman" pitchFamily="18" charset="0"/>
                <a:cs typeface="Times New Roman" pitchFamily="18" charset="0"/>
              </a:rPr>
              <a:t>起，缴纳房产税。 </a:t>
            </a:r>
          </a:p>
          <a:p>
            <a:pPr marL="0" indent="0">
              <a:lnSpc>
                <a:spcPts val="4000"/>
              </a:lnSpc>
              <a:buNone/>
            </a:pPr>
            <a:r>
              <a:rPr lang="en-US" altLang="zh-CN" sz="2800" dirty="0" smtClean="0">
                <a:latin typeface="Times New Roman" pitchFamily="18" charset="0"/>
                <a:cs typeface="Times New Roman" pitchFamily="18" charset="0"/>
              </a:rPr>
              <a:t>      7.</a:t>
            </a:r>
            <a:r>
              <a:rPr lang="zh-CN" altLang="en-US" sz="2800" dirty="0" smtClean="0">
                <a:latin typeface="Times New Roman" pitchFamily="18" charset="0"/>
                <a:cs typeface="Times New Roman" pitchFamily="18" charset="0"/>
              </a:rPr>
              <a:t>房地产开发企业自用、出租、出借本企业建造的商品房，自房屋</a:t>
            </a:r>
            <a:r>
              <a:rPr lang="zh-CN" altLang="en-US" sz="2800" dirty="0" smtClean="0">
                <a:solidFill>
                  <a:srgbClr val="FF0000"/>
                </a:solidFill>
                <a:latin typeface="Times New Roman" pitchFamily="18" charset="0"/>
                <a:cs typeface="Times New Roman" pitchFamily="18" charset="0"/>
              </a:rPr>
              <a:t>使用或交付</a:t>
            </a:r>
            <a:r>
              <a:rPr lang="zh-CN" altLang="en-US" sz="2800" dirty="0" smtClean="0">
                <a:latin typeface="Times New Roman" pitchFamily="18" charset="0"/>
                <a:cs typeface="Times New Roman" pitchFamily="18" charset="0"/>
              </a:rPr>
              <a:t>之</a:t>
            </a:r>
            <a:r>
              <a:rPr lang="zh-CN" altLang="en-US" sz="2800" dirty="0" smtClean="0">
                <a:solidFill>
                  <a:srgbClr val="FF0000"/>
                </a:solidFill>
                <a:latin typeface="Times New Roman" pitchFamily="18" charset="0"/>
                <a:cs typeface="Times New Roman" pitchFamily="18" charset="0"/>
              </a:rPr>
              <a:t>次月</a:t>
            </a:r>
            <a:r>
              <a:rPr lang="zh-CN" altLang="en-US" sz="2800" dirty="0" smtClean="0">
                <a:latin typeface="Times New Roman" pitchFamily="18" charset="0"/>
                <a:cs typeface="Times New Roman" pitchFamily="18" charset="0"/>
              </a:rPr>
              <a:t>起，缴纳房产税。 </a:t>
            </a:r>
          </a:p>
          <a:p>
            <a:pPr marL="0" indent="0">
              <a:lnSpc>
                <a:spcPts val="4000"/>
              </a:lnSpc>
              <a:buNone/>
            </a:pPr>
            <a:r>
              <a:rPr lang="zh-CN" altLang="en-US" sz="2800" dirty="0" smtClean="0">
                <a:latin typeface="Times New Roman"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377800"/>
          </a:xfrm>
        </p:spPr>
        <p:txBody>
          <a:bodyPr>
            <a:normAutofit lnSpcReduction="10000"/>
          </a:bodyPr>
          <a:lstStyle/>
          <a:p>
            <a:pPr marL="0" indent="0">
              <a:buNone/>
            </a:pPr>
            <a:r>
              <a:rPr lang="en-US" altLang="zh-CN" dirty="0" smtClean="0">
                <a:latin typeface="Times New Roman" pitchFamily="18" charset="0"/>
                <a:cs typeface="Times New Roman" pitchFamily="18" charset="0"/>
              </a:rPr>
              <a:t>     </a:t>
            </a:r>
            <a:r>
              <a:rPr lang="zh-CN" altLang="zh-CN" dirty="0" smtClean="0">
                <a:latin typeface="Times New Roman" pitchFamily="18" charset="0"/>
                <a:cs typeface="Times New Roman" pitchFamily="18" charset="0"/>
              </a:rPr>
              <a:t>甲企业</a:t>
            </a:r>
            <a:r>
              <a:rPr lang="en-US" altLang="zh-CN" dirty="0" smtClean="0">
                <a:latin typeface="Times New Roman" pitchFamily="18" charset="0"/>
                <a:cs typeface="Times New Roman" pitchFamily="18" charset="0"/>
              </a:rPr>
              <a:t>2012</a:t>
            </a:r>
            <a:r>
              <a:rPr lang="zh-CN" altLang="zh-CN" dirty="0" smtClean="0">
                <a:latin typeface="Times New Roman" pitchFamily="18" charset="0"/>
                <a:cs typeface="Times New Roman" pitchFamily="18" charset="0"/>
              </a:rPr>
              <a:t>年初拥有厂房原值</a:t>
            </a:r>
            <a:r>
              <a:rPr lang="en-US" altLang="zh-CN" dirty="0" smtClean="0">
                <a:latin typeface="Times New Roman" pitchFamily="18" charset="0"/>
                <a:cs typeface="Times New Roman" pitchFamily="18" charset="0"/>
              </a:rPr>
              <a:t>2000</a:t>
            </a:r>
            <a:r>
              <a:rPr lang="zh-CN" altLang="zh-CN" dirty="0" smtClean="0">
                <a:latin typeface="Times New Roman" pitchFamily="18" charset="0"/>
                <a:cs typeface="Times New Roman" pitchFamily="18" charset="0"/>
              </a:rPr>
              <a:t>万元，仓库原值</a:t>
            </a:r>
            <a:r>
              <a:rPr lang="en-US" altLang="zh-CN" dirty="0" smtClean="0">
                <a:latin typeface="Times New Roman" pitchFamily="18" charset="0"/>
                <a:cs typeface="Times New Roman" pitchFamily="18" charset="0"/>
              </a:rPr>
              <a:t>500</a:t>
            </a:r>
            <a:r>
              <a:rPr lang="zh-CN" altLang="zh-CN" dirty="0" smtClean="0">
                <a:latin typeface="Times New Roman" pitchFamily="18" charset="0"/>
                <a:cs typeface="Times New Roman" pitchFamily="18" charset="0"/>
              </a:rPr>
              <a:t>万元。</a:t>
            </a:r>
            <a:r>
              <a:rPr lang="en-US" altLang="zh-CN" dirty="0" smtClean="0">
                <a:latin typeface="Times New Roman" pitchFamily="18" charset="0"/>
                <a:cs typeface="Times New Roman" pitchFamily="18" charset="0"/>
              </a:rPr>
              <a:t>2012</a:t>
            </a:r>
            <a:r>
              <a:rPr lang="zh-CN" altLang="zh-CN" dirty="0" smtClean="0">
                <a:latin typeface="Times New Roman" pitchFamily="18" charset="0"/>
                <a:cs typeface="Times New Roman" pitchFamily="18" charset="0"/>
              </a:rPr>
              <a:t>年</a:t>
            </a:r>
            <a:r>
              <a:rPr lang="en-US" altLang="zh-CN" dirty="0" smtClean="0">
                <a:latin typeface="Times New Roman" pitchFamily="18" charset="0"/>
                <a:cs typeface="Times New Roman" pitchFamily="18" charset="0"/>
              </a:rPr>
              <a:t>5</a:t>
            </a:r>
            <a:r>
              <a:rPr lang="zh-CN" altLang="zh-CN"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20</a:t>
            </a:r>
            <a:r>
              <a:rPr lang="zh-CN" altLang="zh-CN" dirty="0" smtClean="0">
                <a:latin typeface="Times New Roman" pitchFamily="18" charset="0"/>
                <a:cs typeface="Times New Roman" pitchFamily="18" charset="0"/>
              </a:rPr>
              <a:t>日，将仓库以</a:t>
            </a:r>
            <a:r>
              <a:rPr lang="en-US" altLang="zh-CN" dirty="0" smtClean="0">
                <a:latin typeface="Times New Roman" pitchFamily="18" charset="0"/>
                <a:cs typeface="Times New Roman" pitchFamily="18" charset="0"/>
              </a:rPr>
              <a:t>1000</a:t>
            </a:r>
            <a:r>
              <a:rPr lang="zh-CN" altLang="zh-CN" dirty="0" smtClean="0">
                <a:latin typeface="Times New Roman" pitchFamily="18" charset="0"/>
                <a:cs typeface="Times New Roman" pitchFamily="18" charset="0"/>
              </a:rPr>
              <a:t>万元的价格转让给乙企业，当地政府规定房产税减除比例为</a:t>
            </a:r>
            <a:r>
              <a:rPr lang="en-US" altLang="zh-CN" dirty="0" smtClean="0">
                <a:latin typeface="Times New Roman" pitchFamily="18" charset="0"/>
                <a:cs typeface="Times New Roman" pitchFamily="18" charset="0"/>
              </a:rPr>
              <a:t>30%</a:t>
            </a:r>
            <a:r>
              <a:rPr lang="zh-CN" altLang="zh-CN" dirty="0" smtClean="0">
                <a:latin typeface="Times New Roman" pitchFamily="18" charset="0"/>
                <a:cs typeface="Times New Roman" pitchFamily="18" charset="0"/>
              </a:rPr>
              <a:t>。甲企业当年应缴纳房产税（　）万元。</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A.17.65</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B.18.2</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C.18.55</a:t>
            </a:r>
            <a:r>
              <a:rPr lang="zh-CN"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D.20.3</a:t>
            </a:r>
          </a:p>
          <a:p>
            <a:pPr marL="0" indent="0">
              <a:buNone/>
            </a:pPr>
            <a:endParaRPr lang="zh-CN" altLang="zh-CN" dirty="0" smtClean="0">
              <a:latin typeface="Times New Roman" pitchFamily="18" charset="0"/>
              <a:cs typeface="Times New Roman" pitchFamily="18" charset="0"/>
            </a:endParaRPr>
          </a:p>
          <a:p>
            <a:pPr marL="0" indent="0">
              <a:buNone/>
            </a:pPr>
            <a:r>
              <a:rPr lang="zh-CN" altLang="zh-CN" dirty="0" smtClean="0">
                <a:latin typeface="Times New Roman" pitchFamily="18" charset="0"/>
                <a:cs typeface="Times New Roman" pitchFamily="18" charset="0"/>
              </a:rPr>
              <a:t>『正确答案』</a:t>
            </a:r>
            <a:r>
              <a:rPr lang="en-US" altLang="zh-CN" dirty="0" smtClean="0">
                <a:latin typeface="Times New Roman" pitchFamily="18" charset="0"/>
                <a:cs typeface="Times New Roman" pitchFamily="18" charset="0"/>
              </a:rPr>
              <a:t>C</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『答案解析』应缴纳房产税＝</a:t>
            </a:r>
            <a:r>
              <a:rPr lang="en-US" altLang="zh-CN" dirty="0" smtClean="0">
                <a:latin typeface="Times New Roman" pitchFamily="18" charset="0"/>
                <a:cs typeface="Times New Roman" pitchFamily="18" charset="0"/>
              </a:rPr>
              <a:t>2000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30%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1.2%</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500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30%</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1.2%</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5/12</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18.55</a:t>
            </a:r>
            <a:r>
              <a:rPr lang="zh-CN" altLang="zh-CN" dirty="0" smtClean="0">
                <a:latin typeface="Times New Roman" pitchFamily="18" charset="0"/>
                <a:cs typeface="Times New Roman" pitchFamily="18" charset="0"/>
              </a:rPr>
              <a:t>（万元）</a:t>
            </a:r>
          </a:p>
          <a:p>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764704"/>
            <a:ext cx="8229600" cy="4686320"/>
          </a:xfrm>
        </p:spPr>
        <p:txBody>
          <a:bodyPr/>
          <a:lstStyle/>
          <a:p>
            <a:pPr marL="0" indent="0">
              <a:buNone/>
            </a:pPr>
            <a:r>
              <a:rPr lang="zh-CN" altLang="en-US" dirty="0"/>
              <a:t>本章总结</a:t>
            </a:r>
          </a:p>
          <a:p>
            <a:pPr marL="0" indent="0">
              <a:buNone/>
            </a:pPr>
            <a:r>
              <a:rPr lang="zh-CN" altLang="en-US" dirty="0"/>
              <a:t>　　</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征税范围、纳税人和税率；</a:t>
            </a:r>
          </a:p>
          <a:p>
            <a:pPr marL="0" indent="0">
              <a:buNone/>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2.</a:t>
            </a:r>
            <a:r>
              <a:rPr lang="zh-CN" altLang="en-US" dirty="0">
                <a:latin typeface="Times New Roman" pitchFamily="18" charset="0"/>
                <a:cs typeface="Times New Roman" pitchFamily="18" charset="0"/>
              </a:rPr>
              <a:t>减免税优惠；</a:t>
            </a:r>
          </a:p>
          <a:p>
            <a:pPr marL="0" indent="0">
              <a:buNone/>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3.</a:t>
            </a:r>
            <a:r>
              <a:rPr lang="zh-CN" altLang="en-US" dirty="0">
                <a:latin typeface="Times New Roman" pitchFamily="18" charset="0"/>
                <a:cs typeface="Times New Roman" pitchFamily="18" charset="0"/>
              </a:rPr>
              <a:t>计税依据和税额计算；</a:t>
            </a:r>
          </a:p>
          <a:p>
            <a:pPr marL="0" indent="0">
              <a:buNone/>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4.</a:t>
            </a:r>
            <a:r>
              <a:rPr lang="zh-CN" altLang="en-US" dirty="0">
                <a:latin typeface="Times New Roman" pitchFamily="18" charset="0"/>
                <a:cs typeface="Times New Roman" pitchFamily="18" charset="0"/>
              </a:rPr>
              <a:t>征收管理。</a:t>
            </a:r>
          </a:p>
          <a:p>
            <a:pPr marL="0" indent="0">
              <a:buNone/>
            </a:pPr>
            <a:endParaRPr lang="zh-CN" altLang="en-US" dirty="0">
              <a:latin typeface="Times New Roman" pitchFamily="18" charset="0"/>
              <a:cs typeface="Times New Roman" pitchFamily="18" charset="0"/>
            </a:endParaRPr>
          </a:p>
          <a:p>
            <a:pPr marL="0" indent="0">
              <a:buNone/>
            </a:pP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70195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标题 1"/>
          <p:cNvSpPr>
            <a:spLocks noGrp="1"/>
          </p:cNvSpPr>
          <p:nvPr>
            <p:ph type="title"/>
          </p:nvPr>
        </p:nvSpPr>
        <p:spPr/>
        <p:txBody>
          <a:bodyPr/>
          <a:lstStyle/>
          <a:p>
            <a:r>
              <a:rPr lang="zh-CN" altLang="en-US" smtClean="0"/>
              <a:t>练习</a:t>
            </a:r>
          </a:p>
        </p:txBody>
      </p:sp>
      <p:sp>
        <p:nvSpPr>
          <p:cNvPr id="114691" name="内容占位符 2"/>
          <p:cNvSpPr>
            <a:spLocks noGrp="1"/>
          </p:cNvSpPr>
          <p:nvPr>
            <p:ph idx="1"/>
          </p:nvPr>
        </p:nvSpPr>
        <p:spPr>
          <a:xfrm>
            <a:off x="611560" y="1447800"/>
            <a:ext cx="8089528" cy="4525963"/>
          </a:xfrm>
        </p:spPr>
        <p:txBody>
          <a:bodyPr/>
          <a:lstStyle/>
          <a:p>
            <a:pPr marL="0" indent="0">
              <a:buNone/>
            </a:pPr>
            <a:r>
              <a:rPr lang="zh-CN" altLang="en-US" dirty="0" smtClean="0"/>
              <a:t>     </a:t>
            </a:r>
            <a:r>
              <a:rPr lang="zh-CN" altLang="en-US" dirty="0" smtClean="0">
                <a:latin typeface="Times New Roman" pitchFamily="18" charset="0"/>
                <a:cs typeface="Times New Roman" pitchFamily="18" charset="0"/>
              </a:rPr>
              <a:t>某企业</a:t>
            </a:r>
            <a:r>
              <a:rPr lang="en-US" altLang="zh-CN" dirty="0" smtClean="0">
                <a:latin typeface="Times New Roman" pitchFamily="18" charset="0"/>
                <a:cs typeface="Times New Roman" pitchFamily="18" charset="0"/>
              </a:rPr>
              <a:t>2012</a:t>
            </a:r>
            <a:r>
              <a:rPr lang="zh-CN" altLang="en-US" dirty="0" smtClean="0">
                <a:latin typeface="Times New Roman" pitchFamily="18" charset="0"/>
                <a:cs typeface="Times New Roman" pitchFamily="18" charset="0"/>
              </a:rPr>
              <a:t>年自建一栋办公楼，</a:t>
            </a:r>
            <a:r>
              <a:rPr lang="en-US" altLang="zh-CN" dirty="0" smtClean="0">
                <a:latin typeface="Times New Roman" pitchFamily="18" charset="0"/>
                <a:cs typeface="Times New Roman" pitchFamily="18" charset="0"/>
              </a:rPr>
              <a:t>6</a:t>
            </a:r>
            <a:r>
              <a:rPr lang="zh-CN" altLang="en-US"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30</a:t>
            </a:r>
            <a:r>
              <a:rPr lang="zh-CN" altLang="en-US" dirty="0" smtClean="0">
                <a:latin typeface="Times New Roman" pitchFamily="18" charset="0"/>
                <a:cs typeface="Times New Roman" pitchFamily="18" charset="0"/>
              </a:rPr>
              <a:t>日建成投入生产经营，入账金额为</a:t>
            </a:r>
            <a:r>
              <a:rPr lang="en-US" altLang="zh-CN" dirty="0" smtClean="0">
                <a:latin typeface="Times New Roman" pitchFamily="18" charset="0"/>
                <a:cs typeface="Times New Roman" pitchFamily="18" charset="0"/>
              </a:rPr>
              <a:t>800</a:t>
            </a:r>
            <a:r>
              <a:rPr lang="zh-CN" altLang="en-US" dirty="0" smtClean="0">
                <a:latin typeface="Times New Roman" pitchFamily="18" charset="0"/>
                <a:cs typeface="Times New Roman" pitchFamily="18" charset="0"/>
              </a:rPr>
              <a:t>万元，</a:t>
            </a:r>
            <a:r>
              <a:rPr lang="en-US" altLang="zh-CN" dirty="0" smtClean="0">
                <a:latin typeface="Times New Roman" pitchFamily="18" charset="0"/>
                <a:cs typeface="Times New Roman" pitchFamily="18" charset="0"/>
              </a:rPr>
              <a:t>7</a:t>
            </a:r>
            <a:r>
              <a:rPr lang="zh-CN" altLang="en-US"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31</a:t>
            </a:r>
            <a:r>
              <a:rPr lang="zh-CN" altLang="en-US" dirty="0" smtClean="0">
                <a:latin typeface="Times New Roman" pitchFamily="18" charset="0"/>
                <a:cs typeface="Times New Roman" pitchFamily="18" charset="0"/>
              </a:rPr>
              <a:t>日将办公楼的</a:t>
            </a:r>
            <a:r>
              <a:rPr lang="en-US" altLang="zh-CN" dirty="0" smtClean="0">
                <a:latin typeface="Times New Roman" pitchFamily="18" charset="0"/>
                <a:cs typeface="Times New Roman" pitchFamily="18" charset="0"/>
              </a:rPr>
              <a:t>50%</a:t>
            </a:r>
            <a:r>
              <a:rPr lang="zh-CN" altLang="en-US" dirty="0" smtClean="0">
                <a:latin typeface="Times New Roman" pitchFamily="18" charset="0"/>
                <a:cs typeface="Times New Roman" pitchFamily="18" charset="0"/>
              </a:rPr>
              <a:t>用于出租，从</a:t>
            </a:r>
            <a:r>
              <a:rPr lang="en-US" altLang="zh-CN" dirty="0" smtClean="0">
                <a:latin typeface="Times New Roman" pitchFamily="18" charset="0"/>
                <a:cs typeface="Times New Roman" pitchFamily="18" charset="0"/>
              </a:rPr>
              <a:t>8</a:t>
            </a:r>
            <a:r>
              <a:rPr lang="zh-CN" altLang="en-US" dirty="0" smtClean="0">
                <a:latin typeface="Times New Roman" pitchFamily="18" charset="0"/>
                <a:cs typeface="Times New Roman" pitchFamily="18" charset="0"/>
              </a:rPr>
              <a:t>月</a:t>
            </a:r>
            <a:r>
              <a:rPr lang="en-US" altLang="zh-CN"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日起收取租金，根据合同，收取三年租金</a:t>
            </a:r>
            <a:r>
              <a:rPr lang="en-US" altLang="zh-CN" dirty="0" smtClean="0">
                <a:latin typeface="Times New Roman" pitchFamily="18" charset="0"/>
                <a:cs typeface="Times New Roman" pitchFamily="18" charset="0"/>
              </a:rPr>
              <a:t>7.2</a:t>
            </a:r>
            <a:r>
              <a:rPr lang="zh-CN" altLang="en-US" dirty="0" smtClean="0">
                <a:latin typeface="Times New Roman" pitchFamily="18" charset="0"/>
                <a:cs typeface="Times New Roman" pitchFamily="18" charset="0"/>
              </a:rPr>
              <a:t>万；已知当地政府规定的计算房产余值的扣除比例为</a:t>
            </a:r>
            <a:r>
              <a:rPr lang="en-US" altLang="zh-CN" dirty="0" smtClean="0">
                <a:latin typeface="Times New Roman" pitchFamily="18" charset="0"/>
                <a:cs typeface="Times New Roman" pitchFamily="18" charset="0"/>
              </a:rPr>
              <a:t>30%</a:t>
            </a:r>
            <a:r>
              <a:rPr lang="zh-CN" altLang="en-US" dirty="0" smtClean="0">
                <a:latin typeface="Times New Roman" pitchFamily="18" charset="0"/>
                <a:cs typeface="Times New Roman" pitchFamily="18" charset="0"/>
              </a:rPr>
              <a:t>。计算该企业</a:t>
            </a:r>
            <a:r>
              <a:rPr lang="en-US" altLang="zh-CN" dirty="0" smtClean="0">
                <a:latin typeface="Times New Roman" pitchFamily="18" charset="0"/>
                <a:cs typeface="Times New Roman" pitchFamily="18" charset="0"/>
              </a:rPr>
              <a:t>2012</a:t>
            </a:r>
            <a:r>
              <a:rPr lang="zh-CN" altLang="en-US" dirty="0" smtClean="0">
                <a:latin typeface="Times New Roman" pitchFamily="18" charset="0"/>
                <a:cs typeface="Times New Roman" pitchFamily="18" charset="0"/>
              </a:rPr>
              <a:t>年度应纳房产税。</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内容占位符 2"/>
          <p:cNvSpPr>
            <a:spLocks noGrp="1"/>
          </p:cNvSpPr>
          <p:nvPr>
            <p:ph idx="1"/>
          </p:nvPr>
        </p:nvSpPr>
        <p:spPr>
          <a:xfrm>
            <a:off x="685800" y="914400"/>
            <a:ext cx="7634288" cy="4525963"/>
          </a:xfrm>
        </p:spPr>
        <p:txBody>
          <a:bodyPr>
            <a:normAutofit/>
          </a:bodyPr>
          <a:lstStyle/>
          <a:p>
            <a:pPr marL="0" indent="0">
              <a:buNone/>
            </a:pPr>
            <a:r>
              <a:rPr lang="en-US" altLang="zh-CN" dirty="0" smtClean="0"/>
              <a:t>【</a:t>
            </a:r>
            <a:r>
              <a:rPr lang="zh-CN" altLang="en-US" dirty="0" smtClean="0"/>
              <a:t>解析</a:t>
            </a:r>
            <a:r>
              <a:rPr lang="en-US" altLang="zh-CN" dirty="0" smtClean="0"/>
              <a:t>】</a:t>
            </a:r>
          </a:p>
          <a:p>
            <a:pPr marL="0" indent="0">
              <a:buNone/>
            </a:pPr>
            <a:r>
              <a:rPr lang="en-US" altLang="zh-CN" dirty="0" smtClean="0"/>
              <a:t>  </a:t>
            </a:r>
            <a:r>
              <a:rPr lang="zh-CN" altLang="en-US" dirty="0" smtClean="0">
                <a:latin typeface="Times New Roman" pitchFamily="18" charset="0"/>
                <a:cs typeface="Times New Roman" pitchFamily="18" charset="0"/>
              </a:rPr>
              <a:t>从租计税：</a:t>
            </a:r>
            <a:r>
              <a:rPr lang="en-US" altLang="zh-CN" dirty="0" smtClean="0">
                <a:latin typeface="Times New Roman" pitchFamily="18" charset="0"/>
                <a:cs typeface="Times New Roman" pitchFamily="18" charset="0"/>
              </a:rPr>
              <a:t>72000÷3÷12×5×12%=1200(</a:t>
            </a:r>
            <a:r>
              <a:rPr lang="zh-CN" altLang="en-US" dirty="0" smtClean="0">
                <a:latin typeface="Times New Roman" pitchFamily="18" charset="0"/>
                <a:cs typeface="Times New Roman" pitchFamily="18" charset="0"/>
              </a:rPr>
              <a:t>元）</a:t>
            </a:r>
            <a:endParaRPr lang="en-US" altLang="zh-CN" dirty="0" smtClean="0">
              <a:latin typeface="Times New Roman" pitchFamily="18" charset="0"/>
              <a:cs typeface="Times New Roman" pitchFamily="18" charset="0"/>
            </a:endParaRPr>
          </a:p>
          <a:p>
            <a:pPr marL="0" indent="0">
              <a:buNone/>
            </a:pPr>
            <a:r>
              <a:rPr lang="zh-CN" altLang="en-US" dirty="0" smtClean="0">
                <a:latin typeface="Times New Roman" pitchFamily="18" charset="0"/>
                <a:cs typeface="Times New Roman" pitchFamily="18" charset="0"/>
              </a:rPr>
              <a:t> 从价计税：</a:t>
            </a:r>
            <a:endParaRPr lang="en-US" altLang="zh-CN"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4000000×</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1-30%</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×1.2%×6÷12+4000000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1-30%</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×1.2%×1÷12=19600</a:t>
            </a:r>
            <a:r>
              <a:rPr lang="zh-CN" altLang="en-US" dirty="0" smtClean="0">
                <a:latin typeface="Times New Roman" pitchFamily="18" charset="0"/>
                <a:cs typeface="Times New Roman" pitchFamily="18" charset="0"/>
              </a:rPr>
              <a:t>（元）</a:t>
            </a:r>
            <a:endParaRPr lang="en-US" altLang="zh-CN" dirty="0" smtClean="0">
              <a:latin typeface="Times New Roman" pitchFamily="18" charset="0"/>
              <a:cs typeface="Times New Roman" pitchFamily="18" charset="0"/>
            </a:endParaRPr>
          </a:p>
          <a:p>
            <a:pPr marL="0" indent="0">
              <a:buNone/>
            </a:pPr>
            <a:r>
              <a:rPr lang="zh-CN" altLang="en-US" dirty="0" smtClean="0">
                <a:latin typeface="Times New Roman" pitchFamily="18" charset="0"/>
                <a:cs typeface="Times New Roman" pitchFamily="18" charset="0"/>
              </a:rPr>
              <a:t>合计应纳房产税</a:t>
            </a:r>
            <a:r>
              <a:rPr lang="en-US" altLang="zh-CN" dirty="0" smtClean="0">
                <a:latin typeface="Times New Roman" pitchFamily="18" charset="0"/>
                <a:cs typeface="Times New Roman" pitchFamily="18" charset="0"/>
              </a:rPr>
              <a:t>=1200+19600=20800</a:t>
            </a:r>
            <a:r>
              <a:rPr lang="zh-CN" altLang="en-US" dirty="0" smtClean="0">
                <a:latin typeface="Times New Roman" pitchFamily="18" charset="0"/>
                <a:cs typeface="Times New Roman" pitchFamily="18" charset="0"/>
              </a:rPr>
              <a:t>（元）</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404664"/>
            <a:ext cx="8363272" cy="6120680"/>
          </a:xfrm>
        </p:spPr>
        <p:txBody>
          <a:bodyPr/>
          <a:lstStyle/>
          <a:p>
            <a:pPr marL="0" indent="0">
              <a:buNone/>
            </a:pPr>
            <a:r>
              <a:rPr lang="zh-CN" altLang="en-US" dirty="0" smtClean="0"/>
              <a:t>二、房产税的特点</a:t>
            </a:r>
            <a:endParaRPr lang="en-US" altLang="zh-CN" dirty="0" smtClean="0"/>
          </a:p>
          <a:p>
            <a:pPr marL="0" indent="0">
              <a:buNone/>
            </a:pPr>
            <a:r>
              <a:rPr lang="en-US" altLang="zh-CN" dirty="0" smtClean="0"/>
              <a:t>     1</a:t>
            </a:r>
            <a:r>
              <a:rPr lang="en-US" altLang="zh-CN" dirty="0"/>
              <a:t>.</a:t>
            </a:r>
            <a:r>
              <a:rPr lang="zh-CN" altLang="zh-CN" dirty="0"/>
              <a:t>房产税属于财产税中的</a:t>
            </a:r>
            <a:r>
              <a:rPr lang="zh-CN" altLang="zh-CN" b="1" u="dbl" dirty="0">
                <a:solidFill>
                  <a:srgbClr val="C00000"/>
                </a:solidFill>
              </a:rPr>
              <a:t>个别财产税</a:t>
            </a:r>
            <a:r>
              <a:rPr lang="zh-CN" altLang="zh-CN" dirty="0"/>
              <a:t>。</a:t>
            </a:r>
            <a:r>
              <a:rPr lang="en-US" altLang="zh-CN" dirty="0"/>
              <a:t/>
            </a:r>
            <a:br>
              <a:rPr lang="en-US" altLang="zh-CN" dirty="0"/>
            </a:br>
            <a:r>
              <a:rPr lang="zh-CN" altLang="zh-CN" dirty="0"/>
              <a:t>　</a:t>
            </a:r>
            <a:r>
              <a:rPr lang="zh-CN" altLang="zh-CN" dirty="0" smtClean="0"/>
              <a:t>【注】</a:t>
            </a:r>
            <a:r>
              <a:rPr lang="zh-CN" altLang="zh-CN" dirty="0"/>
              <a:t>一般财产税也称“综合财产税”，是对纳税人拥有的各类财产实行综合课征的税收，个别财产税也称“单项财产税”，是对纳税人拥有的土地、房屋、资本和其他财产分别课征的税收。</a:t>
            </a:r>
            <a:r>
              <a:rPr lang="en-US" altLang="zh-CN" dirty="0"/>
              <a:t/>
            </a:r>
            <a:br>
              <a:rPr lang="en-US" altLang="zh-CN" dirty="0"/>
            </a:br>
            <a:r>
              <a:rPr lang="zh-CN" altLang="zh-CN" dirty="0"/>
              <a:t>　</a:t>
            </a:r>
            <a:r>
              <a:rPr lang="en-US" altLang="zh-CN" dirty="0" smtClean="0"/>
              <a:t> 2</a:t>
            </a:r>
            <a:r>
              <a:rPr lang="en-US" altLang="zh-CN" dirty="0"/>
              <a:t>.</a:t>
            </a:r>
            <a:r>
              <a:rPr lang="zh-CN" altLang="zh-CN" dirty="0"/>
              <a:t>限于征税范围内的</a:t>
            </a:r>
            <a:r>
              <a:rPr lang="zh-CN" altLang="zh-CN" b="1" u="dbl" dirty="0">
                <a:solidFill>
                  <a:srgbClr val="C00000"/>
                </a:solidFill>
              </a:rPr>
              <a:t>经营性房屋</a:t>
            </a:r>
            <a:r>
              <a:rPr lang="zh-CN" altLang="zh-CN" dirty="0"/>
              <a:t>。</a:t>
            </a:r>
            <a:r>
              <a:rPr lang="en-US" altLang="zh-CN" dirty="0"/>
              <a:t/>
            </a:r>
            <a:br>
              <a:rPr lang="en-US" altLang="zh-CN" dirty="0"/>
            </a:br>
            <a:r>
              <a:rPr lang="zh-CN" altLang="zh-CN" dirty="0"/>
              <a:t>　</a:t>
            </a:r>
            <a:r>
              <a:rPr lang="en-US" altLang="zh-CN" dirty="0" smtClean="0"/>
              <a:t> 3</a:t>
            </a:r>
            <a:r>
              <a:rPr lang="en-US" altLang="zh-CN" dirty="0"/>
              <a:t>.</a:t>
            </a:r>
            <a:r>
              <a:rPr lang="zh-CN" altLang="zh-CN" dirty="0"/>
              <a:t>区别房屋的经营使用方式规定不同的计税依据。</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593824"/>
          </a:xfrm>
        </p:spPr>
        <p:txBody>
          <a:bodyPr/>
          <a:lstStyle/>
          <a:p>
            <a:pPr marL="0" indent="0">
              <a:buNone/>
            </a:pPr>
            <a:r>
              <a:rPr lang="zh-CN" altLang="en-US" dirty="0" smtClean="0"/>
              <a:t>三、房产税的立法原则</a:t>
            </a:r>
            <a:endParaRPr lang="en-US" altLang="zh-CN" dirty="0" smtClean="0"/>
          </a:p>
          <a:p>
            <a:pPr marL="0" indent="0">
              <a:buNone/>
            </a:pPr>
            <a:r>
              <a:rPr lang="zh-CN" altLang="en-US" dirty="0" smtClean="0"/>
              <a:t>（一）筹集地方财政收入</a:t>
            </a:r>
            <a:endParaRPr lang="en-US" altLang="zh-CN" dirty="0" smtClean="0"/>
          </a:p>
          <a:p>
            <a:pPr marL="0" indent="0">
              <a:buNone/>
            </a:pPr>
            <a:r>
              <a:rPr lang="zh-CN" altLang="en-US" dirty="0" smtClean="0"/>
              <a:t>（二）调节财富分配</a:t>
            </a:r>
            <a:endParaRPr lang="en-US" altLang="zh-CN" dirty="0" smtClean="0"/>
          </a:p>
          <a:p>
            <a:pPr marL="0" indent="0">
              <a:buNone/>
            </a:pPr>
            <a:r>
              <a:rPr lang="zh-CN" altLang="en-US" dirty="0" smtClean="0"/>
              <a:t>（三）有利于加强房产管理，配合城市住房制度改革</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idx="1"/>
          </p:nvPr>
        </p:nvSpPr>
        <p:spPr>
          <a:xfrm>
            <a:off x="250825" y="260350"/>
            <a:ext cx="8435975" cy="6597650"/>
          </a:xfrm>
        </p:spPr>
        <p:txBody>
          <a:bodyPr/>
          <a:lstStyle/>
          <a:p>
            <a:pPr marL="0" indent="0" algn="ctr">
              <a:buNone/>
            </a:pPr>
            <a:r>
              <a:rPr lang="zh-CN" altLang="en-US" sz="3500" b="1" dirty="0" smtClean="0"/>
              <a:t>第二节 征税范围、纳税人和税率</a:t>
            </a:r>
            <a:endParaRPr lang="en-US" altLang="zh-CN" sz="3500" b="1" dirty="0" smtClean="0"/>
          </a:p>
          <a:p>
            <a:pPr marL="0" indent="0">
              <a:buNone/>
            </a:pPr>
            <a:r>
              <a:rPr lang="zh-CN" altLang="en-US" sz="3500" b="1" dirty="0" smtClean="0"/>
              <a:t>一、房产税的征税对象</a:t>
            </a:r>
          </a:p>
          <a:p>
            <a:pPr marL="0" indent="0">
              <a:buNone/>
            </a:pPr>
            <a:r>
              <a:rPr lang="zh-CN" altLang="en-US" dirty="0" smtClean="0"/>
              <a:t>      房产税的征税对象是</a:t>
            </a:r>
            <a:r>
              <a:rPr lang="zh-CN" altLang="en-US" dirty="0" smtClean="0">
                <a:solidFill>
                  <a:srgbClr val="C00000"/>
                </a:solidFill>
              </a:rPr>
              <a:t>房产</a:t>
            </a:r>
            <a:r>
              <a:rPr lang="zh-CN" altLang="en-US" dirty="0" smtClean="0"/>
              <a:t>。</a:t>
            </a:r>
          </a:p>
          <a:p>
            <a:pPr marL="0" indent="0">
              <a:buNone/>
            </a:pPr>
            <a:r>
              <a:rPr lang="zh-CN" altLang="en-US" dirty="0" smtClean="0">
                <a:solidFill>
                  <a:srgbClr val="C00000"/>
                </a:solidFill>
                <a:latin typeface="楷体" pitchFamily="49" charset="-122"/>
                <a:ea typeface="楷体" pitchFamily="49" charset="-122"/>
              </a:rPr>
              <a:t>房产</a:t>
            </a:r>
            <a:r>
              <a:rPr lang="zh-CN" altLang="en-US" dirty="0" smtClean="0">
                <a:latin typeface="楷体" pitchFamily="49" charset="-122"/>
                <a:ea typeface="楷体" pitchFamily="49" charset="-122"/>
              </a:rPr>
              <a:t>是指有</a:t>
            </a:r>
            <a:r>
              <a:rPr lang="zh-CN" altLang="en-US" dirty="0" smtClean="0">
                <a:solidFill>
                  <a:srgbClr val="C00000"/>
                </a:solidFill>
                <a:latin typeface="楷体" pitchFamily="49" charset="-122"/>
                <a:ea typeface="楷体" pitchFamily="49" charset="-122"/>
              </a:rPr>
              <a:t>屋面</a:t>
            </a:r>
            <a:r>
              <a:rPr lang="zh-CN" altLang="en-US" dirty="0" smtClean="0">
                <a:latin typeface="楷体" pitchFamily="49" charset="-122"/>
                <a:ea typeface="楷体" pitchFamily="49" charset="-122"/>
              </a:rPr>
              <a:t>和</a:t>
            </a:r>
            <a:r>
              <a:rPr lang="zh-CN" altLang="en-US" dirty="0" smtClean="0">
                <a:solidFill>
                  <a:srgbClr val="C00000"/>
                </a:solidFill>
                <a:latin typeface="楷体" pitchFamily="49" charset="-122"/>
                <a:ea typeface="楷体" pitchFamily="49" charset="-122"/>
              </a:rPr>
              <a:t>围护结构</a:t>
            </a:r>
            <a:r>
              <a:rPr lang="zh-CN" altLang="en-US" dirty="0" smtClean="0">
                <a:latin typeface="楷体" pitchFamily="49" charset="-122"/>
                <a:ea typeface="楷体" pitchFamily="49" charset="-122"/>
              </a:rPr>
              <a:t>（有墙或两边有柱），能够遮风避雨，可供人们在其中生产、学习、工作、娱乐、居住或储藏物资的场所。</a:t>
            </a:r>
            <a:endParaRPr lang="en-US" altLang="zh-CN" dirty="0" smtClean="0">
              <a:latin typeface="楷体" pitchFamily="49" charset="-122"/>
              <a:ea typeface="楷体" pitchFamily="49" charset="-122"/>
            </a:endParaRPr>
          </a:p>
          <a:p>
            <a:pPr marL="0" indent="0">
              <a:buNone/>
            </a:pPr>
            <a:r>
              <a:rPr lang="zh-CN" altLang="en-US" dirty="0" smtClean="0"/>
              <a:t>不包括</a:t>
            </a:r>
            <a:r>
              <a:rPr lang="zh-CN" altLang="en-US" dirty="0" smtClean="0">
                <a:solidFill>
                  <a:srgbClr val="0070C0"/>
                </a:solidFill>
              </a:rPr>
              <a:t>独立于房屋之外</a:t>
            </a:r>
            <a:r>
              <a:rPr lang="zh-CN" altLang="en-US" dirty="0" smtClean="0"/>
              <a:t>的建筑物：</a:t>
            </a:r>
            <a:endParaRPr lang="en-US" altLang="zh-CN" dirty="0" smtClean="0"/>
          </a:p>
          <a:p>
            <a:pPr marL="0" indent="0">
              <a:buNone/>
            </a:pPr>
            <a:r>
              <a:rPr lang="en-US" altLang="zh-CN" dirty="0" smtClean="0"/>
              <a:t>        </a:t>
            </a:r>
            <a:r>
              <a:rPr lang="zh-CN" altLang="en-US" dirty="0" smtClean="0">
                <a:latin typeface="楷体" pitchFamily="49" charset="-122"/>
                <a:ea typeface="楷体" pitchFamily="49" charset="-122"/>
              </a:rPr>
              <a:t>围墙、烟囱、水塔、变电塔、油池油柜、酒窖菜窖、酒精池、室外游泳池、玻璃暖房、砖瓦石灰窑以及各种油气罐</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animEffect transition="in" filter="box(in)">
                                      <p:cBhvr>
                                        <p:cTn id="7" dur="500"/>
                                        <p:tgtEl>
                                          <p:spTgt spid="757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5778">
                                            <p:txEl>
                                              <p:pRg st="1" end="1"/>
                                            </p:txEl>
                                          </p:spTgt>
                                        </p:tgtEl>
                                        <p:attrNameLst>
                                          <p:attrName>style.visibility</p:attrName>
                                        </p:attrNameLst>
                                      </p:cBhvr>
                                      <p:to>
                                        <p:strVal val="visible"/>
                                      </p:to>
                                    </p:set>
                                    <p:animEffect transition="in" filter="box(in)">
                                      <p:cBhvr>
                                        <p:cTn id="12" dur="500"/>
                                        <p:tgtEl>
                                          <p:spTgt spid="757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5778">
                                            <p:txEl>
                                              <p:pRg st="2" end="2"/>
                                            </p:txEl>
                                          </p:spTgt>
                                        </p:tgtEl>
                                        <p:attrNameLst>
                                          <p:attrName>style.visibility</p:attrName>
                                        </p:attrNameLst>
                                      </p:cBhvr>
                                      <p:to>
                                        <p:strVal val="visible"/>
                                      </p:to>
                                    </p:set>
                                    <p:animEffect transition="in" filter="box(in)">
                                      <p:cBhvr>
                                        <p:cTn id="17" dur="500"/>
                                        <p:tgtEl>
                                          <p:spTgt spid="757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5778">
                                            <p:txEl>
                                              <p:pRg st="3" end="3"/>
                                            </p:txEl>
                                          </p:spTgt>
                                        </p:tgtEl>
                                        <p:attrNameLst>
                                          <p:attrName>style.visibility</p:attrName>
                                        </p:attrNameLst>
                                      </p:cBhvr>
                                      <p:to>
                                        <p:strVal val="visible"/>
                                      </p:to>
                                    </p:set>
                                    <p:animEffect transition="in" filter="box(in)">
                                      <p:cBhvr>
                                        <p:cTn id="22" dur="500"/>
                                        <p:tgtEl>
                                          <p:spTgt spid="7577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5778">
                                            <p:txEl>
                                              <p:pRg st="4" end="4"/>
                                            </p:txEl>
                                          </p:spTgt>
                                        </p:tgtEl>
                                        <p:attrNameLst>
                                          <p:attrName>style.visibility</p:attrName>
                                        </p:attrNameLst>
                                      </p:cBhvr>
                                      <p:to>
                                        <p:strVal val="visible"/>
                                      </p:to>
                                    </p:set>
                                    <p:animEffect transition="in" filter="box(in)">
                                      <p:cBhvr>
                                        <p:cTn id="27" dur="500"/>
                                        <p:tgtEl>
                                          <p:spTgt spid="7577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5778">
                                            <p:txEl>
                                              <p:pRg st="5" end="5"/>
                                            </p:txEl>
                                          </p:spTgt>
                                        </p:tgtEl>
                                        <p:attrNameLst>
                                          <p:attrName>style.visibility</p:attrName>
                                        </p:attrNameLst>
                                      </p:cBhvr>
                                      <p:to>
                                        <p:strVal val="visible"/>
                                      </p:to>
                                    </p:set>
                                    <p:animEffect transition="in" filter="box(in)">
                                      <p:cBhvr>
                                        <p:cTn id="32" dur="500"/>
                                        <p:tgtEl>
                                          <p:spTgt spid="7577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idx="1"/>
          </p:nvPr>
        </p:nvSpPr>
        <p:spPr>
          <a:xfrm>
            <a:off x="395536" y="620688"/>
            <a:ext cx="8362950" cy="6553200"/>
          </a:xfrm>
        </p:spPr>
        <p:txBody>
          <a:bodyPr>
            <a:normAutofit/>
          </a:bodyPr>
          <a:lstStyle/>
          <a:p>
            <a:pPr marL="0" indent="0">
              <a:buNone/>
              <a:defRPr/>
            </a:pPr>
            <a:r>
              <a:rPr lang="zh-CN" altLang="en-US" sz="3400" b="1" dirty="0" smtClean="0"/>
              <a:t>二、</a:t>
            </a:r>
            <a:r>
              <a:rPr lang="zh-CN" altLang="en-US" sz="3600" b="1" dirty="0" smtClean="0"/>
              <a:t>房产税的</a:t>
            </a:r>
            <a:r>
              <a:rPr lang="zh-CN" altLang="en-US" sz="3400" b="1" dirty="0" smtClean="0"/>
              <a:t>征税范围</a:t>
            </a:r>
          </a:p>
          <a:p>
            <a:pPr marL="0" indent="0">
              <a:buNone/>
              <a:defRPr/>
            </a:pPr>
            <a:r>
              <a:rPr lang="zh-CN" altLang="en-US" sz="2800" b="1" dirty="0" smtClean="0"/>
              <a:t>征税范围：</a:t>
            </a:r>
          </a:p>
          <a:p>
            <a:pPr marL="0" indent="0">
              <a:lnSpc>
                <a:spcPts val="3500"/>
              </a:lnSpc>
              <a:buNone/>
              <a:defRPr/>
            </a:pPr>
            <a:r>
              <a:rPr lang="en-US" altLang="zh-CN" sz="2400" dirty="0" smtClean="0">
                <a:latin typeface="Times New Roman" pitchFamily="18" charset="0"/>
                <a:cs typeface="Times New Roman" pitchFamily="18" charset="0"/>
              </a:rPr>
              <a:t>1</a:t>
            </a:r>
            <a:r>
              <a:rPr lang="zh-CN" altLang="en-US" sz="2400" dirty="0" smtClean="0">
                <a:latin typeface="Times New Roman" pitchFamily="18" charset="0"/>
                <a:cs typeface="Times New Roman" pitchFamily="18" charset="0"/>
              </a:rPr>
              <a:t>、城市。包括市区、郊区和</a:t>
            </a:r>
            <a:r>
              <a:rPr lang="zh-CN" altLang="en-US" sz="2400" dirty="0" smtClean="0">
                <a:solidFill>
                  <a:srgbClr val="FF0000"/>
                </a:solidFill>
                <a:latin typeface="Times New Roman" pitchFamily="18" charset="0"/>
                <a:cs typeface="Times New Roman" pitchFamily="18" charset="0"/>
              </a:rPr>
              <a:t>市辖县</a:t>
            </a:r>
            <a:r>
              <a:rPr lang="zh-CN" altLang="en-US" sz="2400" dirty="0" smtClean="0">
                <a:latin typeface="Times New Roman" pitchFamily="18" charset="0"/>
                <a:cs typeface="Times New Roman" pitchFamily="18" charset="0"/>
              </a:rPr>
              <a:t>县城，</a:t>
            </a:r>
            <a:r>
              <a:rPr lang="zh-CN" altLang="en-US" sz="2400" u="dbl" dirty="0" smtClean="0">
                <a:solidFill>
                  <a:srgbClr val="C00000"/>
                </a:solidFill>
                <a:latin typeface="Times New Roman" pitchFamily="18" charset="0"/>
                <a:cs typeface="Times New Roman" pitchFamily="18" charset="0"/>
              </a:rPr>
              <a:t>不包括农村</a:t>
            </a:r>
            <a:r>
              <a:rPr lang="zh-CN" altLang="en-US" sz="2400" dirty="0" smtClean="0">
                <a:latin typeface="Times New Roman" pitchFamily="18" charset="0"/>
                <a:cs typeface="Times New Roman" pitchFamily="18" charset="0"/>
              </a:rPr>
              <a:t>。</a:t>
            </a:r>
          </a:p>
          <a:p>
            <a:pPr marL="0" indent="0">
              <a:lnSpc>
                <a:spcPts val="3500"/>
              </a:lnSpc>
              <a:buNone/>
              <a:defRPr/>
            </a:pPr>
            <a:r>
              <a:rPr lang="en-US" altLang="zh-CN" sz="2400" dirty="0" smtClean="0">
                <a:latin typeface="Times New Roman" pitchFamily="18" charset="0"/>
                <a:cs typeface="Times New Roman" pitchFamily="18" charset="0"/>
              </a:rPr>
              <a:t>2</a:t>
            </a:r>
            <a:r>
              <a:rPr lang="zh-CN" altLang="en-US" sz="2400" dirty="0" smtClean="0">
                <a:latin typeface="Times New Roman" pitchFamily="18" charset="0"/>
                <a:cs typeface="Times New Roman" pitchFamily="18" charset="0"/>
              </a:rPr>
              <a:t>、县城。</a:t>
            </a:r>
            <a:r>
              <a:rPr lang="zh-CN" altLang="zh-CN" sz="2400" dirty="0" smtClean="0">
                <a:latin typeface="Times New Roman" pitchFamily="18" charset="0"/>
                <a:cs typeface="Times New Roman" pitchFamily="18" charset="0"/>
              </a:rPr>
              <a:t>指县人民政府所在地</a:t>
            </a:r>
            <a:r>
              <a:rPr lang="zh-CN" altLang="en-US" sz="2400" dirty="0" smtClean="0">
                <a:latin typeface="Times New Roman" pitchFamily="18" charset="0"/>
                <a:cs typeface="Times New Roman" pitchFamily="18" charset="0"/>
              </a:rPr>
              <a:t>。</a:t>
            </a:r>
          </a:p>
          <a:p>
            <a:pPr marL="0" indent="0">
              <a:lnSpc>
                <a:spcPts val="3500"/>
              </a:lnSpc>
              <a:buNone/>
              <a:defRPr/>
            </a:pPr>
            <a:r>
              <a:rPr lang="en-US" altLang="zh-CN" sz="2400" dirty="0" smtClean="0">
                <a:latin typeface="Times New Roman" pitchFamily="18" charset="0"/>
                <a:cs typeface="Times New Roman" pitchFamily="18" charset="0"/>
              </a:rPr>
              <a:t>3</a:t>
            </a:r>
            <a:r>
              <a:rPr lang="zh-CN" altLang="en-US" sz="2400" dirty="0" smtClean="0">
                <a:latin typeface="Times New Roman" pitchFamily="18" charset="0"/>
                <a:cs typeface="Times New Roman" pitchFamily="18" charset="0"/>
              </a:rPr>
              <a:t>、建制镇的征税范围为</a:t>
            </a:r>
            <a:r>
              <a:rPr lang="zh-CN" altLang="zh-CN" sz="2400" dirty="0" smtClean="0">
                <a:latin typeface="Times New Roman" pitchFamily="18" charset="0"/>
                <a:cs typeface="Times New Roman" pitchFamily="18" charset="0"/>
              </a:rPr>
              <a:t>镇人民政府所在地，</a:t>
            </a:r>
            <a:r>
              <a:rPr lang="zh-CN" altLang="zh-CN" sz="2400" b="1" u="dbl" dirty="0" smtClean="0">
                <a:solidFill>
                  <a:srgbClr val="C00000"/>
                </a:solidFill>
                <a:latin typeface="Times New Roman" pitchFamily="18" charset="0"/>
                <a:cs typeface="Times New Roman" pitchFamily="18" charset="0"/>
              </a:rPr>
              <a:t>不包括所辖的行政村</a:t>
            </a:r>
            <a:r>
              <a:rPr lang="zh-CN" altLang="zh-CN" sz="2400" dirty="0" smtClean="0">
                <a:latin typeface="Times New Roman" pitchFamily="18" charset="0"/>
                <a:cs typeface="Times New Roman" pitchFamily="18" charset="0"/>
              </a:rPr>
              <a:t>。</a:t>
            </a:r>
            <a:endParaRPr lang="zh-CN" altLang="en-US" sz="2400" dirty="0" smtClean="0">
              <a:latin typeface="Times New Roman" pitchFamily="18" charset="0"/>
              <a:cs typeface="Times New Roman" pitchFamily="18" charset="0"/>
            </a:endParaRPr>
          </a:p>
          <a:p>
            <a:pPr marL="0" indent="0">
              <a:lnSpc>
                <a:spcPts val="3500"/>
              </a:lnSpc>
              <a:buNone/>
              <a:defRPr/>
            </a:pPr>
            <a:r>
              <a:rPr lang="en-US" altLang="zh-CN" sz="2400" dirty="0" smtClean="0">
                <a:latin typeface="Times New Roman" pitchFamily="18" charset="0"/>
                <a:cs typeface="Times New Roman" pitchFamily="18" charset="0"/>
              </a:rPr>
              <a:t>4</a:t>
            </a:r>
            <a:r>
              <a:rPr lang="zh-CN" altLang="en-US" sz="2400" dirty="0" smtClean="0">
                <a:latin typeface="Times New Roman" pitchFamily="18" charset="0"/>
                <a:cs typeface="Times New Roman" pitchFamily="18" charset="0"/>
              </a:rPr>
              <a:t>、工矿区</a:t>
            </a:r>
            <a:r>
              <a:rPr lang="zh-CN" altLang="en-US" sz="2400" dirty="0">
                <a:latin typeface="Times New Roman" pitchFamily="18" charset="0"/>
                <a:cs typeface="Times New Roman" pitchFamily="18" charset="0"/>
              </a:rPr>
              <a:t>：</a:t>
            </a:r>
            <a:r>
              <a:rPr lang="zh-CN" altLang="en-US" sz="2400" dirty="0" smtClean="0">
                <a:latin typeface="Times New Roman" pitchFamily="18" charset="0"/>
                <a:cs typeface="Times New Roman" pitchFamily="18" charset="0"/>
              </a:rPr>
              <a:t>指符合国务院规定的建制镇标准，但尚未设立建制镇的大中型工矿企业所在地。</a:t>
            </a:r>
          </a:p>
          <a:p>
            <a:pPr marL="0" indent="0">
              <a:lnSpc>
                <a:spcPts val="3500"/>
              </a:lnSpc>
              <a:buNone/>
              <a:defRPr/>
            </a:pPr>
            <a:r>
              <a:rPr lang="zh-CN" altLang="en-US" sz="2400" dirty="0" smtClean="0">
                <a:latin typeface="Times New Roman" pitchFamily="18" charset="0"/>
                <a:cs typeface="Times New Roman" pitchFamily="18" charset="0"/>
              </a:rPr>
              <a:t>开征房产税的工矿区须经省、自治区、直辖市人民政府批准。</a:t>
            </a:r>
          </a:p>
          <a:p>
            <a:pPr marL="0" indent="0">
              <a:buNone/>
              <a:defRPr/>
            </a:pPr>
            <a:endParaRPr lang="en-US" altLang="zh-CN"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250825" y="228600"/>
            <a:ext cx="8641655" cy="6629400"/>
          </a:xfrm>
        </p:spPr>
        <p:txBody>
          <a:bodyPr>
            <a:normAutofit/>
          </a:bodyPr>
          <a:lstStyle/>
          <a:p>
            <a:pPr>
              <a:buFont typeface="Wingdings" pitchFamily="2" charset="2"/>
              <a:buNone/>
              <a:defRPr/>
            </a:pPr>
            <a:r>
              <a:rPr lang="zh-CN" altLang="en-US" b="1" dirty="0" smtClean="0"/>
              <a:t>三、房产税的纳税人</a:t>
            </a:r>
          </a:p>
          <a:p>
            <a:pPr marL="0" indent="0">
              <a:buNone/>
              <a:defRPr/>
            </a:pPr>
            <a:r>
              <a:rPr lang="zh-CN" altLang="en-US" sz="2600" dirty="0" smtClean="0">
                <a:solidFill>
                  <a:srgbClr val="C00000"/>
                </a:solidFill>
              </a:rPr>
              <a:t>房产税的纳税人</a:t>
            </a:r>
            <a:r>
              <a:rPr lang="zh-CN" altLang="en-US" sz="2600" dirty="0" smtClean="0"/>
              <a:t>为</a:t>
            </a:r>
            <a:r>
              <a:rPr lang="zh-CN" altLang="en-US" sz="2600" dirty="0">
                <a:solidFill>
                  <a:srgbClr val="C00000"/>
                </a:solidFill>
              </a:rPr>
              <a:t>征税范围内房屋的产权</a:t>
            </a:r>
            <a:r>
              <a:rPr lang="zh-CN" altLang="en-US" sz="2600" dirty="0" smtClean="0"/>
              <a:t>所有人。</a:t>
            </a:r>
          </a:p>
          <a:p>
            <a:pPr marL="0" indent="0">
              <a:buNone/>
              <a:defRPr/>
            </a:pPr>
            <a:r>
              <a:rPr lang="zh-CN" altLang="en-US" sz="2600" dirty="0" smtClean="0"/>
              <a:t>具体为：</a:t>
            </a:r>
          </a:p>
          <a:p>
            <a:pPr marL="0" indent="0">
              <a:buNone/>
              <a:defRPr/>
            </a:pPr>
            <a:r>
              <a:rPr lang="en-US" altLang="zh-CN" sz="2600" dirty="0" smtClean="0"/>
              <a:t>1</a:t>
            </a:r>
            <a:r>
              <a:rPr lang="zh-CN" altLang="en-US" sz="2600" dirty="0" smtClean="0"/>
              <a:t>、产权属于国家所有的</a:t>
            </a:r>
            <a:r>
              <a:rPr lang="en-US" altLang="zh-CN" sz="2600" dirty="0" smtClean="0"/>
              <a:t>——</a:t>
            </a:r>
            <a:r>
              <a:rPr lang="zh-CN" altLang="en-US" sz="2600" dirty="0" smtClean="0"/>
              <a:t>其</a:t>
            </a:r>
            <a:r>
              <a:rPr lang="zh-CN" altLang="en-US" sz="2600" dirty="0">
                <a:solidFill>
                  <a:srgbClr val="C00000"/>
                </a:solidFill>
              </a:rPr>
              <a:t>经营管理单位</a:t>
            </a:r>
            <a:r>
              <a:rPr lang="zh-CN" altLang="en-US" sz="2600" dirty="0" smtClean="0"/>
              <a:t>是纳税人</a:t>
            </a:r>
            <a:endParaRPr lang="en-US" altLang="zh-CN" sz="2600" dirty="0" smtClean="0"/>
          </a:p>
          <a:p>
            <a:pPr marL="0" indent="0">
              <a:buNone/>
              <a:defRPr/>
            </a:pPr>
            <a:r>
              <a:rPr lang="en-US" altLang="zh-CN" sz="2600" dirty="0" smtClean="0"/>
              <a:t>2</a:t>
            </a:r>
            <a:r>
              <a:rPr lang="zh-CN" altLang="en-US" sz="2600" dirty="0" smtClean="0"/>
              <a:t>、</a:t>
            </a:r>
            <a:r>
              <a:rPr lang="zh-CN" altLang="zh-CN" sz="2600" dirty="0" smtClean="0"/>
              <a:t>产权属集体和个人所有的</a:t>
            </a:r>
            <a:r>
              <a:rPr lang="en-US" altLang="zh-CN" sz="2600" dirty="0" smtClean="0"/>
              <a:t>——</a:t>
            </a:r>
            <a:r>
              <a:rPr lang="zh-CN" altLang="zh-CN" sz="2600" dirty="0" smtClean="0"/>
              <a:t>由集体</a:t>
            </a:r>
            <a:r>
              <a:rPr lang="zh-CN" altLang="en-US" sz="2600" dirty="0" smtClean="0"/>
              <a:t>单位</a:t>
            </a:r>
            <a:r>
              <a:rPr lang="zh-CN" altLang="zh-CN" sz="2600" dirty="0" smtClean="0"/>
              <a:t>和个人纳税</a:t>
            </a:r>
            <a:r>
              <a:rPr lang="zh-CN" altLang="zh-CN" sz="2800" dirty="0" smtClean="0"/>
              <a:t>。</a:t>
            </a:r>
            <a:endParaRPr lang="zh-CN" altLang="en-US" sz="2600" dirty="0" smtClean="0"/>
          </a:p>
          <a:p>
            <a:pPr marL="0" indent="0">
              <a:buNone/>
              <a:defRPr/>
            </a:pPr>
            <a:r>
              <a:rPr lang="en-US" altLang="zh-CN" sz="2600" dirty="0" smtClean="0"/>
              <a:t>3</a:t>
            </a:r>
            <a:r>
              <a:rPr lang="zh-CN" altLang="en-US" sz="2600" dirty="0" smtClean="0"/>
              <a:t>、产权出典的</a:t>
            </a:r>
            <a:r>
              <a:rPr lang="en-US" altLang="zh-CN" sz="2600" dirty="0" smtClean="0"/>
              <a:t>——</a:t>
            </a:r>
            <a:r>
              <a:rPr lang="zh-CN" altLang="en-US" sz="2600" dirty="0"/>
              <a:t>由</a:t>
            </a:r>
            <a:r>
              <a:rPr lang="zh-CN" altLang="en-US" sz="2600" dirty="0" smtClean="0">
                <a:solidFill>
                  <a:srgbClr val="C00000"/>
                </a:solidFill>
              </a:rPr>
              <a:t>承</a:t>
            </a:r>
            <a:r>
              <a:rPr lang="zh-CN" altLang="en-US" sz="2600" dirty="0">
                <a:solidFill>
                  <a:srgbClr val="C00000"/>
                </a:solidFill>
              </a:rPr>
              <a:t>典</a:t>
            </a:r>
            <a:r>
              <a:rPr lang="zh-CN" altLang="en-US" sz="2600" dirty="0" smtClean="0">
                <a:solidFill>
                  <a:srgbClr val="C00000"/>
                </a:solidFill>
              </a:rPr>
              <a:t>人</a:t>
            </a:r>
            <a:r>
              <a:rPr lang="zh-CN" altLang="en-US" sz="2600" dirty="0" smtClean="0"/>
              <a:t>纳税。</a:t>
            </a:r>
          </a:p>
          <a:p>
            <a:pPr marL="0" indent="0">
              <a:buNone/>
              <a:defRPr/>
            </a:pPr>
            <a:r>
              <a:rPr lang="en-US" altLang="zh-CN" sz="2600" dirty="0" smtClean="0"/>
              <a:t>4</a:t>
            </a:r>
            <a:r>
              <a:rPr lang="zh-CN" altLang="en-US" sz="2600" dirty="0" smtClean="0"/>
              <a:t>、产权所有人、承典人不在房产所在地的</a:t>
            </a:r>
            <a:r>
              <a:rPr lang="en-US" altLang="zh-CN" sz="2600" dirty="0" smtClean="0"/>
              <a:t>——</a:t>
            </a:r>
            <a:r>
              <a:rPr lang="zh-CN" altLang="en-US" sz="2600" dirty="0">
                <a:solidFill>
                  <a:srgbClr val="C00000"/>
                </a:solidFill>
              </a:rPr>
              <a:t>代管人或使用人</a:t>
            </a:r>
            <a:r>
              <a:rPr lang="zh-CN" altLang="en-US" sz="2600" dirty="0" smtClean="0"/>
              <a:t>为纳税人。</a:t>
            </a:r>
          </a:p>
          <a:p>
            <a:pPr marL="0" indent="0">
              <a:buNone/>
              <a:defRPr/>
            </a:pPr>
            <a:r>
              <a:rPr lang="en-US" altLang="zh-CN" sz="2600" dirty="0" smtClean="0"/>
              <a:t>5</a:t>
            </a:r>
            <a:r>
              <a:rPr lang="zh-CN" altLang="en-US" sz="2600" dirty="0" smtClean="0"/>
              <a:t>、产权未确定及租典纠纷未解决的</a:t>
            </a:r>
            <a:r>
              <a:rPr lang="en-US" altLang="zh-CN" sz="2600" dirty="0" smtClean="0"/>
              <a:t>——</a:t>
            </a:r>
            <a:r>
              <a:rPr lang="zh-CN" altLang="en-US" sz="2600" dirty="0">
                <a:solidFill>
                  <a:srgbClr val="C00000"/>
                </a:solidFill>
              </a:rPr>
              <a:t>房产代管人或使用人</a:t>
            </a:r>
            <a:r>
              <a:rPr lang="zh-CN" altLang="en-US" sz="2600" dirty="0" smtClean="0"/>
              <a:t>为纳税人。</a:t>
            </a:r>
          </a:p>
          <a:p>
            <a:pPr marL="0" indent="0">
              <a:buNone/>
              <a:defRPr/>
            </a:pPr>
            <a:r>
              <a:rPr lang="zh-CN" altLang="en-US" sz="2600" dirty="0" smtClean="0"/>
              <a:t>所谓</a:t>
            </a:r>
            <a:r>
              <a:rPr lang="zh-CN" altLang="en-US" sz="2600" dirty="0">
                <a:solidFill>
                  <a:srgbClr val="C00000"/>
                </a:solidFill>
              </a:rPr>
              <a:t>租典纠纷</a:t>
            </a:r>
            <a:r>
              <a:rPr lang="zh-CN" altLang="en-US" sz="2600" dirty="0" smtClean="0"/>
              <a:t>，是指产权所有人在房产出典和租赁关系上，与承典人、租赁人发生各种争议，特别是权利和义务的争议悬而未决的。此外，还有一些产权归属不清的问题，也都属于租典纠纷。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7826">
                                            <p:txEl>
                                              <p:pRg st="3" end="3"/>
                                            </p:txEl>
                                          </p:spTgt>
                                        </p:tgtEl>
                                        <p:attrNameLst>
                                          <p:attrName>style.visibility</p:attrName>
                                        </p:attrNameLst>
                                      </p:cBhvr>
                                      <p:to>
                                        <p:strVal val="visible"/>
                                      </p:to>
                                    </p:set>
                                    <p:anim calcmode="lin" valueType="num">
                                      <p:cBhvr additive="base">
                                        <p:cTn id="7" dur="500" fill="hold"/>
                                        <p:tgtEl>
                                          <p:spTgt spid="7782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7826">
                                            <p:txEl>
                                              <p:pRg st="4" end="4"/>
                                            </p:txEl>
                                          </p:spTgt>
                                        </p:tgtEl>
                                        <p:attrNameLst>
                                          <p:attrName>style.visibility</p:attrName>
                                        </p:attrNameLst>
                                      </p:cBhvr>
                                      <p:to>
                                        <p:strVal val="visible"/>
                                      </p:to>
                                    </p:set>
                                    <p:anim calcmode="lin" valueType="num">
                                      <p:cBhvr additive="base">
                                        <p:cTn id="13" dur="500" fill="hold"/>
                                        <p:tgtEl>
                                          <p:spTgt spid="7782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7826">
                                            <p:txEl>
                                              <p:pRg st="5" end="5"/>
                                            </p:txEl>
                                          </p:spTgt>
                                        </p:tgtEl>
                                        <p:attrNameLst>
                                          <p:attrName>style.visibility</p:attrName>
                                        </p:attrNameLst>
                                      </p:cBhvr>
                                      <p:to>
                                        <p:strVal val="visible"/>
                                      </p:to>
                                    </p:set>
                                    <p:anim calcmode="lin" valueType="num">
                                      <p:cBhvr additive="base">
                                        <p:cTn id="19" dur="500" fill="hold"/>
                                        <p:tgtEl>
                                          <p:spTgt spid="7782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7826">
                                            <p:txEl>
                                              <p:pRg st="6" end="6"/>
                                            </p:txEl>
                                          </p:spTgt>
                                        </p:tgtEl>
                                        <p:attrNameLst>
                                          <p:attrName>style.visibility</p:attrName>
                                        </p:attrNameLst>
                                      </p:cBhvr>
                                      <p:to>
                                        <p:strVal val="visible"/>
                                      </p:to>
                                    </p:set>
                                    <p:anim calcmode="lin" valueType="num">
                                      <p:cBhvr additive="base">
                                        <p:cTn id="25" dur="500" fill="hold"/>
                                        <p:tgtEl>
                                          <p:spTgt spid="7782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7826">
                                            <p:txEl>
                                              <p:pRg st="7" end="7"/>
                                            </p:txEl>
                                          </p:spTgt>
                                        </p:tgtEl>
                                        <p:attrNameLst>
                                          <p:attrName>style.visibility</p:attrName>
                                        </p:attrNameLst>
                                      </p:cBhvr>
                                      <p:to>
                                        <p:strVal val="visible"/>
                                      </p:to>
                                    </p:set>
                                    <p:anim calcmode="lin" valueType="num">
                                      <p:cBhvr additive="base">
                                        <p:cTn id="31" dur="500" fill="hold"/>
                                        <p:tgtEl>
                                          <p:spTgt spid="7782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7826">
                                            <p:txEl>
                                              <p:pRg st="8" end="8"/>
                                            </p:txEl>
                                          </p:spTgt>
                                        </p:tgtEl>
                                        <p:attrNameLst>
                                          <p:attrName>style.visibility</p:attrName>
                                        </p:attrNameLst>
                                      </p:cBhvr>
                                      <p:to>
                                        <p:strVal val="visible"/>
                                      </p:to>
                                    </p:set>
                                    <p:anim calcmode="lin" valueType="num">
                                      <p:cBhvr additive="base">
                                        <p:cTn id="37" dur="500" fill="hold"/>
                                        <p:tgtEl>
                                          <p:spTgt spid="77826">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idx="1"/>
          </p:nvPr>
        </p:nvSpPr>
        <p:spPr>
          <a:xfrm>
            <a:off x="395288" y="333375"/>
            <a:ext cx="8291512" cy="5797550"/>
          </a:xfrm>
        </p:spPr>
        <p:txBody>
          <a:bodyPr>
            <a:normAutofit lnSpcReduction="10000"/>
          </a:bodyPr>
          <a:lstStyle/>
          <a:p>
            <a:pPr marL="0" indent="0">
              <a:buNone/>
            </a:pPr>
            <a:r>
              <a:rPr lang="en-US" altLang="zh-CN" dirty="0" smtClean="0"/>
              <a:t>6.</a:t>
            </a:r>
            <a:r>
              <a:rPr lang="zh-CN" altLang="zh-CN" dirty="0" smtClean="0"/>
              <a:t>无租使用其他房产的问题。</a:t>
            </a:r>
            <a:endParaRPr lang="en-US" altLang="zh-CN" dirty="0" smtClean="0"/>
          </a:p>
          <a:p>
            <a:pPr marL="0" indent="0">
              <a:buNone/>
            </a:pPr>
            <a:r>
              <a:rPr lang="zh-CN" altLang="zh-CN" dirty="0" smtClean="0">
                <a:latin typeface="仿宋" pitchFamily="49" charset="-122"/>
                <a:ea typeface="仿宋" pitchFamily="49" charset="-122"/>
              </a:rPr>
              <a:t>纳税单位和个人无租使用房产管理部门、免税单位及纳税单位的房产，应由</a:t>
            </a:r>
            <a:r>
              <a:rPr lang="zh-CN" altLang="zh-CN" u="dbl" dirty="0" smtClean="0">
                <a:solidFill>
                  <a:srgbClr val="C00000"/>
                </a:solidFill>
                <a:latin typeface="仿宋" pitchFamily="49" charset="-122"/>
                <a:ea typeface="仿宋" pitchFamily="49" charset="-122"/>
              </a:rPr>
              <a:t>使用人</a:t>
            </a:r>
            <a:r>
              <a:rPr lang="zh-CN" altLang="zh-CN" dirty="0" smtClean="0">
                <a:latin typeface="仿宋" pitchFamily="49" charset="-122"/>
                <a:ea typeface="仿宋" pitchFamily="49" charset="-122"/>
              </a:rPr>
              <a:t>代为缴纳房产税。</a:t>
            </a:r>
            <a:endParaRPr lang="en-US" altLang="zh-CN" dirty="0" smtClean="0">
              <a:latin typeface="仿宋" pitchFamily="49" charset="-122"/>
              <a:ea typeface="仿宋" pitchFamily="49" charset="-122"/>
            </a:endParaRPr>
          </a:p>
          <a:p>
            <a:pPr marL="0" indent="0">
              <a:buNone/>
            </a:pPr>
            <a:endParaRPr lang="zh-CN" altLang="zh-CN" dirty="0" smtClean="0">
              <a:latin typeface="仿宋" pitchFamily="49" charset="-122"/>
              <a:ea typeface="仿宋" pitchFamily="49" charset="-122"/>
            </a:endParaRPr>
          </a:p>
          <a:p>
            <a:pPr marL="0" indent="0">
              <a:buNone/>
            </a:pPr>
            <a:r>
              <a:rPr lang="zh-CN" altLang="zh-CN" dirty="0" smtClean="0"/>
              <a:t>下列各项中，符合房产税纳税义务人规定的是（　）。</a:t>
            </a:r>
            <a:r>
              <a:rPr lang="en-US" altLang="zh-CN" dirty="0" smtClean="0"/>
              <a:t/>
            </a:r>
            <a:br>
              <a:rPr lang="en-US" altLang="zh-CN" dirty="0" smtClean="0"/>
            </a:br>
            <a:r>
              <a:rPr lang="zh-CN" altLang="zh-CN" dirty="0" smtClean="0"/>
              <a:t>　　</a:t>
            </a:r>
            <a:r>
              <a:rPr lang="en-US" altLang="zh-CN" dirty="0" smtClean="0"/>
              <a:t>A.</a:t>
            </a:r>
            <a:r>
              <a:rPr lang="zh-CN" altLang="zh-CN" dirty="0" smtClean="0"/>
              <a:t>产权属于集体的由承典人缴纳</a:t>
            </a:r>
            <a:r>
              <a:rPr lang="en-US" altLang="zh-CN" dirty="0" smtClean="0"/>
              <a:t/>
            </a:r>
            <a:br>
              <a:rPr lang="en-US" altLang="zh-CN" dirty="0" smtClean="0"/>
            </a:br>
            <a:r>
              <a:rPr lang="zh-CN" altLang="zh-CN" dirty="0" smtClean="0"/>
              <a:t>　　</a:t>
            </a:r>
            <a:r>
              <a:rPr lang="en-US" altLang="zh-CN" dirty="0" smtClean="0"/>
              <a:t>B.</a:t>
            </a:r>
            <a:r>
              <a:rPr lang="zh-CN" altLang="zh-CN" dirty="0" smtClean="0"/>
              <a:t>房屋产权出典的由出典人缴纳</a:t>
            </a:r>
            <a:r>
              <a:rPr lang="en-US" altLang="zh-CN" dirty="0" smtClean="0"/>
              <a:t/>
            </a:r>
            <a:br>
              <a:rPr lang="en-US" altLang="zh-CN" dirty="0" smtClean="0"/>
            </a:br>
            <a:r>
              <a:rPr lang="zh-CN" altLang="zh-CN" dirty="0" smtClean="0"/>
              <a:t>　　</a:t>
            </a:r>
            <a:r>
              <a:rPr lang="en-US" altLang="zh-CN" dirty="0" smtClean="0"/>
              <a:t>C</a:t>
            </a:r>
            <a:r>
              <a:rPr lang="zh-CN" altLang="en-US" dirty="0" smtClean="0"/>
              <a:t>、</a:t>
            </a:r>
            <a:r>
              <a:rPr lang="zh-CN" altLang="zh-CN" dirty="0" smtClean="0"/>
              <a:t>产权纠纷未解决的由代管人或使用人缴纳</a:t>
            </a:r>
            <a:r>
              <a:rPr lang="en-US" altLang="zh-CN" dirty="0" smtClean="0"/>
              <a:t/>
            </a:r>
            <a:br>
              <a:rPr lang="en-US" altLang="zh-CN" dirty="0" smtClean="0"/>
            </a:br>
            <a:r>
              <a:rPr lang="zh-CN" altLang="zh-CN" dirty="0" smtClean="0"/>
              <a:t>　　</a:t>
            </a:r>
            <a:r>
              <a:rPr lang="en-US" altLang="zh-CN" dirty="0" smtClean="0"/>
              <a:t>D.</a:t>
            </a:r>
            <a:r>
              <a:rPr lang="zh-CN" altLang="zh-CN" dirty="0" smtClean="0"/>
              <a:t>产权属于国家所有的不缴纳</a:t>
            </a:r>
            <a:endParaRPr lang="en-US" altLang="zh-CN" dirty="0" smtClean="0">
              <a:solidFill>
                <a:srgbClr val="FF0000"/>
              </a:solidFill>
            </a:endParaRPr>
          </a:p>
          <a:p>
            <a:endParaRPr lang="en-US" altLang="zh-CN" dirty="0" smtClean="0">
              <a:solidFill>
                <a:srgbClr val="FF0000"/>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CCE8C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TotalTime>
  <Words>2237</Words>
  <Application>Microsoft Office PowerPoint</Application>
  <PresentationFormat>全屏显示(4:3)</PresentationFormat>
  <Paragraphs>167</Paragraphs>
  <Slides>37</Slides>
  <Notes>1</Notes>
  <HiddenSlides>0</HiddenSlides>
  <MMClips>0</MMClips>
  <ScaleCrop>false</ScaleCrop>
  <HeadingPairs>
    <vt:vector size="4" baseType="variant">
      <vt:variant>
        <vt:lpstr>主题</vt:lpstr>
      </vt:variant>
      <vt:variant>
        <vt:i4>1</vt:i4>
      </vt:variant>
      <vt:variant>
        <vt:lpstr>幻灯片标题</vt:lpstr>
      </vt:variant>
      <vt:variant>
        <vt:i4>37</vt:i4>
      </vt:variant>
    </vt:vector>
  </HeadingPairs>
  <TitlesOfParts>
    <vt:vector size="38" baseType="lpstr">
      <vt:lpstr>暗香扑面</vt:lpstr>
      <vt:lpstr>第二章 </vt:lpstr>
      <vt:lpstr>古代的房产税</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习题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三、房产税纳税义务发生时间  </vt:lpstr>
      <vt:lpstr>PowerPoint 演示文稿</vt:lpstr>
      <vt:lpstr>PowerPoint 演示文稿</vt:lpstr>
      <vt:lpstr>PowerPoint 演示文稿</vt:lpstr>
      <vt:lpstr>练习</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第二章 </dc:title>
  <dc:creator>Hello</dc:creator>
  <cp:lastModifiedBy>xhl</cp:lastModifiedBy>
  <cp:revision>20</cp:revision>
  <dcterms:created xsi:type="dcterms:W3CDTF">2017-10-30T11:24:56Z</dcterms:created>
  <dcterms:modified xsi:type="dcterms:W3CDTF">2018-11-29T13:20:58Z</dcterms:modified>
</cp:coreProperties>
</file>