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Lst>
  <p:sldIdLst>
    <p:sldId id="769" r:id="rId3"/>
    <p:sldId id="767" r:id="rId4"/>
    <p:sldId id="505" r:id="rId5"/>
    <p:sldId id="837" r:id="rId6"/>
    <p:sldId id="874" r:id="rId7"/>
    <p:sldId id="508" r:id="rId8"/>
    <p:sldId id="509" r:id="rId9"/>
    <p:sldId id="511" r:id="rId10"/>
    <p:sldId id="642" r:id="rId11"/>
    <p:sldId id="596" r:id="rId12"/>
    <p:sldId id="695" r:id="rId13"/>
    <p:sldId id="517" r:id="rId14"/>
    <p:sldId id="723" r:id="rId15"/>
    <p:sldId id="519" r:id="rId16"/>
    <p:sldId id="520" r:id="rId17"/>
    <p:sldId id="521" r:id="rId18"/>
    <p:sldId id="522" r:id="rId19"/>
    <p:sldId id="523" r:id="rId20"/>
    <p:sldId id="865" r:id="rId21"/>
    <p:sldId id="525" r:id="rId22"/>
    <p:sldId id="752" r:id="rId23"/>
    <p:sldId id="526" r:id="rId24"/>
    <p:sldId id="904" r:id="rId25"/>
    <p:sldId id="528" r:id="rId26"/>
    <p:sldId id="897" r:id="rId27"/>
    <p:sldId id="898" r:id="rId28"/>
    <p:sldId id="899" r:id="rId29"/>
    <p:sldId id="590" r:id="rId30"/>
    <p:sldId id="633" r:id="rId31"/>
    <p:sldId id="634" r:id="rId32"/>
    <p:sldId id="768" r:id="rId33"/>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5pPr>
    <a:lvl6pPr marL="22860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6pPr>
    <a:lvl7pPr marL="27432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7pPr>
    <a:lvl8pPr marL="32004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8pPr>
    <a:lvl9pPr marL="36576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9pPr>
  </p:defaultTextStyle>
  <p:extLst>
    <p:ext uri="{EFAFB233-063F-42B5-8137-9DF3F51BA10A}">
      <p15:sldGuideLst xmlns:p15="http://schemas.microsoft.com/office/powerpoint/2012/main">
        <p15:guide id="1" orient="horz" pos="2134">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34"/>
        <p:guide pos="28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2E3A8AB-DF37-44FC-882A-8726EF35C97D}"/>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FF7CC6B6-6EF2-4C1F-B75F-0A45F36B2F5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EFDA97C-D542-4415-ABB6-9B1F8ABFF621}"/>
              </a:ext>
            </a:extLst>
          </p:cNvPr>
          <p:cNvSpPr>
            <a:spLocks noGrp="1"/>
          </p:cNvSpPr>
          <p:nvPr>
            <p:ph type="dt" sz="half" idx="10"/>
          </p:nvPr>
        </p:nvSpPr>
        <p:spPr/>
        <p:txBody>
          <a:bodyPr/>
          <a:lstStyle>
            <a:lvl1pPr>
              <a:defRPr/>
            </a:lvl1pPr>
          </a:lstStyle>
          <a:p>
            <a:fld id="{B1E8D0F7-321D-49EC-A2ED-7C8112AC043A}" type="datetime1">
              <a:rPr lang="zh-CN" altLang="en-US"/>
              <a:pPr/>
              <a:t>2018/12/13</a:t>
            </a:fld>
            <a:endParaRPr lang="zh-CN" altLang="en-US"/>
          </a:p>
        </p:txBody>
      </p:sp>
      <p:sp>
        <p:nvSpPr>
          <p:cNvPr id="5" name="页脚占位符 4">
            <a:extLst>
              <a:ext uri="{FF2B5EF4-FFF2-40B4-BE49-F238E27FC236}">
                <a16:creationId xmlns:a16="http://schemas.microsoft.com/office/drawing/2014/main" id="{E8385025-9478-4958-9387-196AB0E5EA40}"/>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25F1CC7C-6422-4409-82D7-FFA71B4A13A6}"/>
              </a:ext>
            </a:extLst>
          </p:cNvPr>
          <p:cNvSpPr>
            <a:spLocks noGrp="1"/>
          </p:cNvSpPr>
          <p:nvPr>
            <p:ph type="sldNum" sz="quarter" idx="12"/>
          </p:nvPr>
        </p:nvSpPr>
        <p:spPr/>
        <p:txBody>
          <a:bodyPr/>
          <a:lstStyle>
            <a:lvl1pPr>
              <a:defRPr/>
            </a:lvl1pPr>
          </a:lstStyle>
          <a:p>
            <a:fld id="{37855B91-C52F-4D3A-8101-DB7BF566C1A0}" type="slidenum">
              <a:rPr lang="zh-CN" altLang="en-US"/>
              <a:pPr/>
              <a:t>‹#›</a:t>
            </a:fld>
            <a:endParaRPr lang="zh-CN" altLang="en-US"/>
          </a:p>
        </p:txBody>
      </p:sp>
    </p:spTree>
    <p:extLst>
      <p:ext uri="{BB962C8B-B14F-4D97-AF65-F5344CB8AC3E}">
        <p14:creationId xmlns:p14="http://schemas.microsoft.com/office/powerpoint/2010/main" val="2715261174"/>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A9C830A-5348-4E64-B73B-37EDF6838959}"/>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6986F572-7D66-4BD9-BB71-67FDDD574D29}"/>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7A07057-4813-4D9E-92BB-8C0F9F74BEA9}"/>
              </a:ext>
            </a:extLst>
          </p:cNvPr>
          <p:cNvSpPr>
            <a:spLocks noGrp="1"/>
          </p:cNvSpPr>
          <p:nvPr>
            <p:ph type="dt" sz="half" idx="10"/>
          </p:nvPr>
        </p:nvSpPr>
        <p:spPr/>
        <p:txBody>
          <a:bodyPr/>
          <a:lstStyle>
            <a:lvl1pPr>
              <a:defRPr/>
            </a:lvl1pPr>
          </a:lstStyle>
          <a:p>
            <a:fld id="{FFAE00FF-F83E-4418-8D89-2EA5445286C8}" type="datetime1">
              <a:rPr lang="zh-CN" altLang="en-US"/>
              <a:pPr/>
              <a:t>2018/12/13</a:t>
            </a:fld>
            <a:endParaRPr lang="zh-CN" altLang="en-US"/>
          </a:p>
        </p:txBody>
      </p:sp>
      <p:sp>
        <p:nvSpPr>
          <p:cNvPr id="5" name="页脚占位符 4">
            <a:extLst>
              <a:ext uri="{FF2B5EF4-FFF2-40B4-BE49-F238E27FC236}">
                <a16:creationId xmlns:a16="http://schemas.microsoft.com/office/drawing/2014/main" id="{9F64367B-4281-4353-A3E1-2945A46464F5}"/>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1B048096-190D-40BB-95C3-E53FD4D86386}"/>
              </a:ext>
            </a:extLst>
          </p:cNvPr>
          <p:cNvSpPr>
            <a:spLocks noGrp="1"/>
          </p:cNvSpPr>
          <p:nvPr>
            <p:ph type="sldNum" sz="quarter" idx="12"/>
          </p:nvPr>
        </p:nvSpPr>
        <p:spPr/>
        <p:txBody>
          <a:bodyPr/>
          <a:lstStyle>
            <a:lvl1pPr>
              <a:defRPr/>
            </a:lvl1pPr>
          </a:lstStyle>
          <a:p>
            <a:fld id="{7B10AAD2-A4FD-4965-9436-9448AA437F83}" type="slidenum">
              <a:rPr lang="zh-CN" altLang="en-US"/>
              <a:pPr/>
              <a:t>‹#›</a:t>
            </a:fld>
            <a:endParaRPr lang="zh-CN" altLang="en-US"/>
          </a:p>
        </p:txBody>
      </p:sp>
    </p:spTree>
    <p:extLst>
      <p:ext uri="{BB962C8B-B14F-4D97-AF65-F5344CB8AC3E}">
        <p14:creationId xmlns:p14="http://schemas.microsoft.com/office/powerpoint/2010/main" val="4277264338"/>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0AE3E35-084D-478F-AD80-94E398A232DF}"/>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C7CEC6A8-2694-428F-B86A-355E8E9206C0}"/>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0616AFA2-F5D9-46FC-89D9-B977C01516A0}"/>
              </a:ext>
            </a:extLst>
          </p:cNvPr>
          <p:cNvSpPr>
            <a:spLocks noGrp="1"/>
          </p:cNvSpPr>
          <p:nvPr>
            <p:ph type="dt" sz="half" idx="10"/>
          </p:nvPr>
        </p:nvSpPr>
        <p:spPr/>
        <p:txBody>
          <a:bodyPr/>
          <a:lstStyle>
            <a:lvl1pPr>
              <a:defRPr/>
            </a:lvl1pPr>
          </a:lstStyle>
          <a:p>
            <a:fld id="{D0C4E71E-8122-4135-B4E4-726AE2EDCA21}" type="datetime1">
              <a:rPr lang="zh-CN" altLang="en-US"/>
              <a:pPr/>
              <a:t>2018/12/13</a:t>
            </a:fld>
            <a:endParaRPr lang="zh-CN" altLang="en-US"/>
          </a:p>
        </p:txBody>
      </p:sp>
      <p:sp>
        <p:nvSpPr>
          <p:cNvPr id="5" name="页脚占位符 4">
            <a:extLst>
              <a:ext uri="{FF2B5EF4-FFF2-40B4-BE49-F238E27FC236}">
                <a16:creationId xmlns:a16="http://schemas.microsoft.com/office/drawing/2014/main" id="{AB31C7F8-162C-458B-B58E-514899EE2739}"/>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1368AD30-B42B-4F29-BDDF-BBB0B2E9880C}"/>
              </a:ext>
            </a:extLst>
          </p:cNvPr>
          <p:cNvSpPr>
            <a:spLocks noGrp="1"/>
          </p:cNvSpPr>
          <p:nvPr>
            <p:ph type="sldNum" sz="quarter" idx="12"/>
          </p:nvPr>
        </p:nvSpPr>
        <p:spPr/>
        <p:txBody>
          <a:bodyPr/>
          <a:lstStyle>
            <a:lvl1pPr>
              <a:defRPr/>
            </a:lvl1pPr>
          </a:lstStyle>
          <a:p>
            <a:fld id="{05C291AE-EE7B-48A3-99DD-B9435A6B287E}" type="slidenum">
              <a:rPr lang="zh-CN" altLang="en-US"/>
              <a:pPr/>
              <a:t>‹#›</a:t>
            </a:fld>
            <a:endParaRPr lang="zh-CN" altLang="en-US"/>
          </a:p>
        </p:txBody>
      </p:sp>
    </p:spTree>
    <p:extLst>
      <p:ext uri="{BB962C8B-B14F-4D97-AF65-F5344CB8AC3E}">
        <p14:creationId xmlns:p14="http://schemas.microsoft.com/office/powerpoint/2010/main" val="249127685"/>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80E3EBC-101B-4954-A104-29B6B711E758}"/>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表格占位符 2">
            <a:extLst>
              <a:ext uri="{FF2B5EF4-FFF2-40B4-BE49-F238E27FC236}">
                <a16:creationId xmlns:a16="http://schemas.microsoft.com/office/drawing/2014/main" id="{9C89CBD8-91AC-403F-8901-B1868383B62A}"/>
              </a:ext>
            </a:extLst>
          </p:cNvPr>
          <p:cNvSpPr>
            <a:spLocks noGrp="1"/>
          </p:cNvSpPr>
          <p:nvPr>
            <p:ph type="tbl" idx="1"/>
          </p:nvPr>
        </p:nvSpPr>
        <p:spPr>
          <a:xfrm>
            <a:off x="457200" y="1357313"/>
            <a:ext cx="8229600" cy="4768850"/>
          </a:xfrm>
        </p:spPr>
        <p:txBody>
          <a:bodyPr/>
          <a:lstStyle/>
          <a:p>
            <a:endParaRPr lang="zh-CN" altLang="en-US"/>
          </a:p>
        </p:txBody>
      </p:sp>
      <p:sp>
        <p:nvSpPr>
          <p:cNvPr id="4" name="日期占位符 3">
            <a:extLst>
              <a:ext uri="{FF2B5EF4-FFF2-40B4-BE49-F238E27FC236}">
                <a16:creationId xmlns:a16="http://schemas.microsoft.com/office/drawing/2014/main" id="{5BC62323-5DC9-49B1-B26E-F055F93EEDFB}"/>
              </a:ext>
            </a:extLst>
          </p:cNvPr>
          <p:cNvSpPr>
            <a:spLocks noGrp="1"/>
          </p:cNvSpPr>
          <p:nvPr>
            <p:ph type="dt" sz="half" idx="10"/>
          </p:nvPr>
        </p:nvSpPr>
        <p:spPr>
          <a:xfrm>
            <a:off x="457200" y="6356350"/>
            <a:ext cx="2133600" cy="365125"/>
          </a:xfrm>
        </p:spPr>
        <p:txBody>
          <a:bodyPr/>
          <a:lstStyle>
            <a:lvl1pPr>
              <a:defRPr/>
            </a:lvl1pPr>
          </a:lstStyle>
          <a:p>
            <a:fld id="{71EC1F21-6CF8-472F-A3F2-85C4E748EE7F}" type="datetime1">
              <a:rPr lang="zh-CN" altLang="en-US"/>
              <a:pPr/>
              <a:t>2018/12/13</a:t>
            </a:fld>
            <a:endParaRPr lang="zh-CN" altLang="en-US"/>
          </a:p>
        </p:txBody>
      </p:sp>
      <p:sp>
        <p:nvSpPr>
          <p:cNvPr id="5" name="页脚占位符 4">
            <a:extLst>
              <a:ext uri="{FF2B5EF4-FFF2-40B4-BE49-F238E27FC236}">
                <a16:creationId xmlns:a16="http://schemas.microsoft.com/office/drawing/2014/main" id="{3EF81142-5DAE-4984-824C-17DFC5838522}"/>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3FAB602A-66C6-4B49-847F-FFB8791B2CF7}"/>
              </a:ext>
            </a:extLst>
          </p:cNvPr>
          <p:cNvSpPr>
            <a:spLocks noGrp="1"/>
          </p:cNvSpPr>
          <p:nvPr>
            <p:ph type="sldNum" sz="quarter" idx="12"/>
          </p:nvPr>
        </p:nvSpPr>
        <p:spPr>
          <a:xfrm>
            <a:off x="6553200" y="6356350"/>
            <a:ext cx="2447925" cy="365125"/>
          </a:xfrm>
        </p:spPr>
        <p:txBody>
          <a:bodyPr/>
          <a:lstStyle>
            <a:lvl1pPr>
              <a:defRPr/>
            </a:lvl1pPr>
          </a:lstStyle>
          <a:p>
            <a:fld id="{E5A7F966-EDF0-40F9-AB9F-C41CEFAF5A20}" type="slidenum">
              <a:rPr lang="zh-CN" altLang="en-US"/>
              <a:pPr/>
              <a:t>‹#›</a:t>
            </a:fld>
            <a:endParaRPr lang="zh-CN" altLang="en-US"/>
          </a:p>
        </p:txBody>
      </p:sp>
    </p:spTree>
    <p:extLst>
      <p:ext uri="{BB962C8B-B14F-4D97-AF65-F5344CB8AC3E}">
        <p14:creationId xmlns:p14="http://schemas.microsoft.com/office/powerpoint/2010/main" val="3621875505"/>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A09ADC5-900C-46F1-A464-848883D9A8E7}"/>
              </a:ext>
            </a:extLst>
          </p:cNvPr>
          <p:cNvSpPr>
            <a:spLocks noGrp="1"/>
          </p:cNvSpPr>
          <p:nvPr>
            <p:ph type="title"/>
          </p:nvPr>
        </p:nvSpPr>
        <p:spPr>
          <a:xfrm>
            <a:off x="214313" y="214313"/>
            <a:ext cx="7237412" cy="725487"/>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B535D1B8-BFF0-4D35-B284-2F81380CE909}"/>
              </a:ext>
            </a:extLst>
          </p:cNvPr>
          <p:cNvSpPr>
            <a:spLocks noGrp="1"/>
          </p:cNvSpPr>
          <p:nvPr>
            <p:ph type="body"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7678753A-43DF-48A0-81B1-12ABB7E6B76E}"/>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A9036BD-07BF-463F-A421-167CCCF36C0A}"/>
              </a:ext>
            </a:extLst>
          </p:cNvPr>
          <p:cNvSpPr>
            <a:spLocks noGrp="1"/>
          </p:cNvSpPr>
          <p:nvPr>
            <p:ph type="dt" sz="half" idx="10"/>
          </p:nvPr>
        </p:nvSpPr>
        <p:spPr>
          <a:xfrm>
            <a:off x="457200" y="6356350"/>
            <a:ext cx="2133600" cy="365125"/>
          </a:xfrm>
        </p:spPr>
        <p:txBody>
          <a:bodyPr/>
          <a:lstStyle>
            <a:lvl1pPr>
              <a:defRPr/>
            </a:lvl1pPr>
          </a:lstStyle>
          <a:p>
            <a:fld id="{D4DE0115-D27D-4019-940A-CB5984EED91B}" type="datetime1">
              <a:rPr lang="zh-CN" altLang="en-US"/>
              <a:pPr/>
              <a:t>2018/12/13</a:t>
            </a:fld>
            <a:endParaRPr lang="zh-CN" altLang="en-US"/>
          </a:p>
        </p:txBody>
      </p:sp>
      <p:sp>
        <p:nvSpPr>
          <p:cNvPr id="6" name="页脚占位符 5">
            <a:extLst>
              <a:ext uri="{FF2B5EF4-FFF2-40B4-BE49-F238E27FC236}">
                <a16:creationId xmlns:a16="http://schemas.microsoft.com/office/drawing/2014/main" id="{0203CE92-9AAA-4215-AB19-FAC8B66D99AA}"/>
              </a:ext>
            </a:extLst>
          </p:cNvPr>
          <p:cNvSpPr>
            <a:spLocks noGrp="1"/>
          </p:cNvSpPr>
          <p:nvPr>
            <p:ph type="ftr" sz="quarter" idx="11"/>
          </p:nvPr>
        </p:nvSpPr>
        <p:spPr>
          <a:xfrm>
            <a:off x="3124200" y="6356350"/>
            <a:ext cx="2895600" cy="365125"/>
          </a:xfrm>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2C1DC72A-A816-464D-8559-4E5076313DF7}"/>
              </a:ext>
            </a:extLst>
          </p:cNvPr>
          <p:cNvSpPr>
            <a:spLocks noGrp="1"/>
          </p:cNvSpPr>
          <p:nvPr>
            <p:ph type="sldNum" sz="quarter" idx="12"/>
          </p:nvPr>
        </p:nvSpPr>
        <p:spPr>
          <a:xfrm>
            <a:off x="6553200" y="6356350"/>
            <a:ext cx="2447925" cy="365125"/>
          </a:xfrm>
        </p:spPr>
        <p:txBody>
          <a:bodyPr/>
          <a:lstStyle>
            <a:lvl1pPr>
              <a:defRPr/>
            </a:lvl1pPr>
          </a:lstStyle>
          <a:p>
            <a:fld id="{4E845BA4-2A61-4114-AC44-42563A8C9668}" type="slidenum">
              <a:rPr lang="zh-CN" altLang="en-US"/>
              <a:pPr/>
              <a:t>‹#›</a:t>
            </a:fld>
            <a:endParaRPr lang="zh-CN" altLang="en-US"/>
          </a:p>
        </p:txBody>
      </p:sp>
    </p:spTree>
    <p:extLst>
      <p:ext uri="{BB962C8B-B14F-4D97-AF65-F5344CB8AC3E}">
        <p14:creationId xmlns:p14="http://schemas.microsoft.com/office/powerpoint/2010/main" val="3433293280"/>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B110F7D-35E4-4B94-A299-9A6D527C8312}"/>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4AF41BC4-E1ED-41BE-93D2-FFF3BEA3F58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060E8D09-2F3A-4EF0-8B5A-3A39CAB5E998}"/>
              </a:ext>
            </a:extLst>
          </p:cNvPr>
          <p:cNvSpPr>
            <a:spLocks noGrp="1"/>
          </p:cNvSpPr>
          <p:nvPr>
            <p:ph type="dt" sz="half" idx="10"/>
          </p:nvPr>
        </p:nvSpPr>
        <p:spPr/>
        <p:txBody>
          <a:bodyPr/>
          <a:lstStyle>
            <a:lvl1pPr>
              <a:defRPr/>
            </a:lvl1pPr>
          </a:lstStyle>
          <a:p>
            <a:fld id="{EBB03E2E-DBDD-4811-B982-9047CBF606A8}" type="datetime1">
              <a:rPr lang="zh-CN" altLang="en-US"/>
              <a:pPr/>
              <a:t>2018/12/13</a:t>
            </a:fld>
            <a:endParaRPr lang="zh-CN" altLang="en-US"/>
          </a:p>
        </p:txBody>
      </p:sp>
      <p:sp>
        <p:nvSpPr>
          <p:cNvPr id="5" name="页脚占位符 4">
            <a:extLst>
              <a:ext uri="{FF2B5EF4-FFF2-40B4-BE49-F238E27FC236}">
                <a16:creationId xmlns:a16="http://schemas.microsoft.com/office/drawing/2014/main" id="{9BF8A4BB-AB12-4C2F-8DC6-D17F0D2D95D9}"/>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804328869"/>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9F75666-D5F1-47DF-AAA5-A1D0AC95E268}"/>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9ADDF26-CAA6-433A-8643-D0F155A108CD}"/>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61828472-4584-4331-87A1-42D8A9A4FA19}"/>
              </a:ext>
            </a:extLst>
          </p:cNvPr>
          <p:cNvSpPr>
            <a:spLocks noGrp="1"/>
          </p:cNvSpPr>
          <p:nvPr>
            <p:ph type="dt" sz="half" idx="10"/>
          </p:nvPr>
        </p:nvSpPr>
        <p:spPr/>
        <p:txBody>
          <a:bodyPr/>
          <a:lstStyle>
            <a:lvl1pPr>
              <a:defRPr/>
            </a:lvl1pPr>
          </a:lstStyle>
          <a:p>
            <a:fld id="{BAB01B5D-D187-4218-B6D0-68D97F42905D}" type="datetime1">
              <a:rPr lang="zh-CN" altLang="en-US"/>
              <a:pPr/>
              <a:t>2018/12/13</a:t>
            </a:fld>
            <a:endParaRPr lang="zh-CN" altLang="en-US"/>
          </a:p>
        </p:txBody>
      </p:sp>
      <p:sp>
        <p:nvSpPr>
          <p:cNvPr id="5" name="页脚占位符 4">
            <a:extLst>
              <a:ext uri="{FF2B5EF4-FFF2-40B4-BE49-F238E27FC236}">
                <a16:creationId xmlns:a16="http://schemas.microsoft.com/office/drawing/2014/main" id="{0FA6A9CF-BA7B-4C99-8C33-27E48105E4AC}"/>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488199098"/>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C1267D-D488-4E85-9131-8B03285F109F}"/>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EA9BD50-C432-4885-A2E2-A53A0E6EB38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1BCC95A2-D571-4857-B883-4A822585FB4D}"/>
              </a:ext>
            </a:extLst>
          </p:cNvPr>
          <p:cNvSpPr>
            <a:spLocks noGrp="1"/>
          </p:cNvSpPr>
          <p:nvPr>
            <p:ph type="dt" sz="half" idx="10"/>
          </p:nvPr>
        </p:nvSpPr>
        <p:spPr/>
        <p:txBody>
          <a:bodyPr/>
          <a:lstStyle>
            <a:lvl1pPr>
              <a:defRPr/>
            </a:lvl1pPr>
          </a:lstStyle>
          <a:p>
            <a:fld id="{110F7FC7-77E5-4BA8-ABF5-BC9F590B3A7D}" type="datetime1">
              <a:rPr lang="zh-CN" altLang="en-US"/>
              <a:pPr/>
              <a:t>2018/12/13</a:t>
            </a:fld>
            <a:endParaRPr lang="zh-CN" altLang="en-US"/>
          </a:p>
        </p:txBody>
      </p:sp>
      <p:sp>
        <p:nvSpPr>
          <p:cNvPr id="5" name="页脚占位符 4">
            <a:extLst>
              <a:ext uri="{FF2B5EF4-FFF2-40B4-BE49-F238E27FC236}">
                <a16:creationId xmlns:a16="http://schemas.microsoft.com/office/drawing/2014/main" id="{6B462543-F1CD-4790-B646-C84C208F04F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796750033"/>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E9F2D0-08C2-4F6F-881B-8EADE25E782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43A44634-C417-4849-97C3-8ED46DD106A0}"/>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6E100B21-F630-4F84-A29D-F4BA30497F21}"/>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01E7208-BEA2-41D9-9F55-21267D4D1DF1}"/>
              </a:ext>
            </a:extLst>
          </p:cNvPr>
          <p:cNvSpPr>
            <a:spLocks noGrp="1"/>
          </p:cNvSpPr>
          <p:nvPr>
            <p:ph type="dt" sz="half" idx="10"/>
          </p:nvPr>
        </p:nvSpPr>
        <p:spPr/>
        <p:txBody>
          <a:bodyPr/>
          <a:lstStyle>
            <a:lvl1pPr>
              <a:defRPr/>
            </a:lvl1pPr>
          </a:lstStyle>
          <a:p>
            <a:fld id="{9549F98A-4756-456B-8397-9B354C49095C}" type="datetime1">
              <a:rPr lang="zh-CN" altLang="en-US"/>
              <a:pPr/>
              <a:t>2018/12/13</a:t>
            </a:fld>
            <a:endParaRPr lang="zh-CN" altLang="en-US"/>
          </a:p>
        </p:txBody>
      </p:sp>
      <p:sp>
        <p:nvSpPr>
          <p:cNvPr id="6" name="页脚占位符 5">
            <a:extLst>
              <a:ext uri="{FF2B5EF4-FFF2-40B4-BE49-F238E27FC236}">
                <a16:creationId xmlns:a16="http://schemas.microsoft.com/office/drawing/2014/main" id="{26ACD1AB-154A-4141-8685-309061FACF7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190298001"/>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9675DA-5687-4020-A19A-F83B30C64DD2}"/>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9AD5354-7222-4F13-A855-BF244A5A445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DDAB07C4-36F0-4F9B-BA71-8893983C3D70}"/>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865CF50B-D398-4801-A88C-1D9FD4ED0292}"/>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CC727831-FCB8-4E1F-B310-DCB2E92889C8}"/>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C319E049-88CA-4136-B986-7D0AB223FD35}"/>
              </a:ext>
            </a:extLst>
          </p:cNvPr>
          <p:cNvSpPr>
            <a:spLocks noGrp="1"/>
          </p:cNvSpPr>
          <p:nvPr>
            <p:ph type="dt" sz="half" idx="10"/>
          </p:nvPr>
        </p:nvSpPr>
        <p:spPr/>
        <p:txBody>
          <a:bodyPr/>
          <a:lstStyle>
            <a:lvl1pPr>
              <a:defRPr/>
            </a:lvl1pPr>
          </a:lstStyle>
          <a:p>
            <a:fld id="{B2D74974-AF17-4D95-8BBE-6E2AD555ABD1}" type="datetime1">
              <a:rPr lang="zh-CN" altLang="en-US"/>
              <a:pPr/>
              <a:t>2018/12/13</a:t>
            </a:fld>
            <a:endParaRPr lang="zh-CN" altLang="en-US"/>
          </a:p>
        </p:txBody>
      </p:sp>
      <p:sp>
        <p:nvSpPr>
          <p:cNvPr id="8" name="页脚占位符 7">
            <a:extLst>
              <a:ext uri="{FF2B5EF4-FFF2-40B4-BE49-F238E27FC236}">
                <a16:creationId xmlns:a16="http://schemas.microsoft.com/office/drawing/2014/main" id="{3F3EDDB7-1AA6-49F5-A1B2-96E49E49776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803212019"/>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71BD1F9-FC63-47CE-8427-2207C0B8AF6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D24C8F6E-F3CA-4D74-8258-3A42A71FDBBF}"/>
              </a:ext>
            </a:extLst>
          </p:cNvPr>
          <p:cNvSpPr>
            <a:spLocks noGrp="1"/>
          </p:cNvSpPr>
          <p:nvPr>
            <p:ph type="dt" sz="half" idx="10"/>
          </p:nvPr>
        </p:nvSpPr>
        <p:spPr/>
        <p:txBody>
          <a:bodyPr/>
          <a:lstStyle>
            <a:lvl1pPr>
              <a:defRPr/>
            </a:lvl1pPr>
          </a:lstStyle>
          <a:p>
            <a:fld id="{8595DA98-27D3-4C46-8F55-F19AC8C7DAB8}" type="datetime1">
              <a:rPr lang="zh-CN" altLang="en-US"/>
              <a:pPr/>
              <a:t>2018/12/13</a:t>
            </a:fld>
            <a:endParaRPr lang="zh-CN" altLang="en-US"/>
          </a:p>
        </p:txBody>
      </p:sp>
      <p:sp>
        <p:nvSpPr>
          <p:cNvPr id="4" name="页脚占位符 3">
            <a:extLst>
              <a:ext uri="{FF2B5EF4-FFF2-40B4-BE49-F238E27FC236}">
                <a16:creationId xmlns:a16="http://schemas.microsoft.com/office/drawing/2014/main" id="{4DF8B0DF-4EED-41E9-9E35-97AA8D89D87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961630537"/>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D11DA05-0091-4397-AA9C-C22F220479CD}"/>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DD010BDC-EC09-4F46-9A49-6ED572F02929}"/>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497EE95-C9C8-488D-BEDC-960A3ECED880}"/>
              </a:ext>
            </a:extLst>
          </p:cNvPr>
          <p:cNvSpPr>
            <a:spLocks noGrp="1"/>
          </p:cNvSpPr>
          <p:nvPr>
            <p:ph type="dt" sz="half" idx="10"/>
          </p:nvPr>
        </p:nvSpPr>
        <p:spPr/>
        <p:txBody>
          <a:bodyPr/>
          <a:lstStyle>
            <a:lvl1pPr>
              <a:defRPr/>
            </a:lvl1pPr>
          </a:lstStyle>
          <a:p>
            <a:fld id="{E87A6E92-2FB0-48E6-8695-6A60ADE73F61}" type="datetime1">
              <a:rPr lang="zh-CN" altLang="en-US"/>
              <a:pPr/>
              <a:t>2018/12/13</a:t>
            </a:fld>
            <a:endParaRPr lang="zh-CN" altLang="en-US"/>
          </a:p>
        </p:txBody>
      </p:sp>
      <p:sp>
        <p:nvSpPr>
          <p:cNvPr id="5" name="页脚占位符 4">
            <a:extLst>
              <a:ext uri="{FF2B5EF4-FFF2-40B4-BE49-F238E27FC236}">
                <a16:creationId xmlns:a16="http://schemas.microsoft.com/office/drawing/2014/main" id="{B0068D20-AFD9-4756-B673-1B4E7CD92B58}"/>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71AF42D2-F959-4EA4-A1A4-FBFFDC91177D}"/>
              </a:ext>
            </a:extLst>
          </p:cNvPr>
          <p:cNvSpPr>
            <a:spLocks noGrp="1"/>
          </p:cNvSpPr>
          <p:nvPr>
            <p:ph type="sldNum" sz="quarter" idx="12"/>
          </p:nvPr>
        </p:nvSpPr>
        <p:spPr/>
        <p:txBody>
          <a:bodyPr/>
          <a:lstStyle>
            <a:lvl1pPr>
              <a:defRPr/>
            </a:lvl1pPr>
          </a:lstStyle>
          <a:p>
            <a:fld id="{407B55D3-D5F4-4B00-BED9-A10DFF0AC865}" type="slidenum">
              <a:rPr lang="zh-CN" altLang="en-US"/>
              <a:pPr/>
              <a:t>‹#›</a:t>
            </a:fld>
            <a:endParaRPr lang="zh-CN" altLang="en-US"/>
          </a:p>
        </p:txBody>
      </p:sp>
    </p:spTree>
    <p:extLst>
      <p:ext uri="{BB962C8B-B14F-4D97-AF65-F5344CB8AC3E}">
        <p14:creationId xmlns:p14="http://schemas.microsoft.com/office/powerpoint/2010/main" val="133973390"/>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36A47C9-2B69-4F93-81E2-6AE6361109DB}"/>
              </a:ext>
            </a:extLst>
          </p:cNvPr>
          <p:cNvSpPr>
            <a:spLocks noGrp="1"/>
          </p:cNvSpPr>
          <p:nvPr>
            <p:ph type="dt" sz="half" idx="10"/>
          </p:nvPr>
        </p:nvSpPr>
        <p:spPr/>
        <p:txBody>
          <a:bodyPr/>
          <a:lstStyle>
            <a:lvl1pPr>
              <a:defRPr/>
            </a:lvl1pPr>
          </a:lstStyle>
          <a:p>
            <a:fld id="{C856236A-243B-4BEF-B676-54D6758FF697}" type="datetime1">
              <a:rPr lang="zh-CN" altLang="en-US"/>
              <a:pPr/>
              <a:t>2018/12/13</a:t>
            </a:fld>
            <a:endParaRPr lang="zh-CN" altLang="en-US"/>
          </a:p>
        </p:txBody>
      </p:sp>
      <p:sp>
        <p:nvSpPr>
          <p:cNvPr id="3" name="页脚占位符 2">
            <a:extLst>
              <a:ext uri="{FF2B5EF4-FFF2-40B4-BE49-F238E27FC236}">
                <a16:creationId xmlns:a16="http://schemas.microsoft.com/office/drawing/2014/main" id="{BA292461-3C63-47C8-A440-E8BDB725368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562573807"/>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C405165-4DE6-49A4-BB31-20C8755CC724}"/>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261CB694-2CF2-4B1E-88F1-4F245BBFE48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D7B399C6-5CF6-47A5-A136-A510E16B447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14C072C-0E05-4CBE-A6DD-7468DBAE9328}"/>
              </a:ext>
            </a:extLst>
          </p:cNvPr>
          <p:cNvSpPr>
            <a:spLocks noGrp="1"/>
          </p:cNvSpPr>
          <p:nvPr>
            <p:ph type="dt" sz="half" idx="10"/>
          </p:nvPr>
        </p:nvSpPr>
        <p:spPr/>
        <p:txBody>
          <a:bodyPr/>
          <a:lstStyle>
            <a:lvl1pPr>
              <a:defRPr/>
            </a:lvl1pPr>
          </a:lstStyle>
          <a:p>
            <a:fld id="{077DE7D9-7C59-4D20-A587-21F4F7759FED}" type="datetime1">
              <a:rPr lang="zh-CN" altLang="en-US"/>
              <a:pPr/>
              <a:t>2018/12/13</a:t>
            </a:fld>
            <a:endParaRPr lang="zh-CN" altLang="en-US"/>
          </a:p>
        </p:txBody>
      </p:sp>
      <p:sp>
        <p:nvSpPr>
          <p:cNvPr id="6" name="页脚占位符 5">
            <a:extLst>
              <a:ext uri="{FF2B5EF4-FFF2-40B4-BE49-F238E27FC236}">
                <a16:creationId xmlns:a16="http://schemas.microsoft.com/office/drawing/2014/main" id="{37CE8824-70AE-4122-A6C6-FB634CE42902}"/>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105570000"/>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FABB711-A482-4D94-9B2D-A884344D5F66}"/>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9FFB082-AE8F-422D-B71B-5EDED167B568}"/>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635D3A1E-A4F1-405E-ABAD-3EA26B588F0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D7831B9-883B-4598-8FEF-476062251ABE}"/>
              </a:ext>
            </a:extLst>
          </p:cNvPr>
          <p:cNvSpPr>
            <a:spLocks noGrp="1"/>
          </p:cNvSpPr>
          <p:nvPr>
            <p:ph type="dt" sz="half" idx="10"/>
          </p:nvPr>
        </p:nvSpPr>
        <p:spPr/>
        <p:txBody>
          <a:bodyPr/>
          <a:lstStyle>
            <a:lvl1pPr>
              <a:defRPr/>
            </a:lvl1pPr>
          </a:lstStyle>
          <a:p>
            <a:fld id="{631411C2-714C-48F7-B0A0-400725946844}" type="datetime1">
              <a:rPr lang="zh-CN" altLang="en-US"/>
              <a:pPr/>
              <a:t>2018/12/13</a:t>
            </a:fld>
            <a:endParaRPr lang="zh-CN" altLang="en-US"/>
          </a:p>
        </p:txBody>
      </p:sp>
      <p:sp>
        <p:nvSpPr>
          <p:cNvPr id="6" name="页脚占位符 5">
            <a:extLst>
              <a:ext uri="{FF2B5EF4-FFF2-40B4-BE49-F238E27FC236}">
                <a16:creationId xmlns:a16="http://schemas.microsoft.com/office/drawing/2014/main" id="{9489D13D-C331-4948-89B3-5780A5B496EE}"/>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626114650"/>
      </p:ext>
    </p:extLst>
  </p:cSld>
  <p:clrMapOvr>
    <a:masterClrMapping/>
  </p:clrMapOvr>
  <p:transition spd="slow">
    <p:random/>
    <p:sndAc>
      <p:stSnd>
        <p:snd r:embed="rId1" name="camera.wav"/>
      </p:stSnd>
    </p:sndAc>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2A1D541-5071-4977-9AF9-440CE3B7C16A}"/>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0ADB16E2-ED48-4557-ADD8-553125B99195}"/>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83E4B23-F330-4F1B-B3DE-8F05CABCB8C2}"/>
              </a:ext>
            </a:extLst>
          </p:cNvPr>
          <p:cNvSpPr>
            <a:spLocks noGrp="1"/>
          </p:cNvSpPr>
          <p:nvPr>
            <p:ph type="dt" sz="half" idx="10"/>
          </p:nvPr>
        </p:nvSpPr>
        <p:spPr/>
        <p:txBody>
          <a:bodyPr/>
          <a:lstStyle>
            <a:lvl1pPr>
              <a:defRPr/>
            </a:lvl1pPr>
          </a:lstStyle>
          <a:p>
            <a:fld id="{06758895-F870-4C12-8FB0-4E544CA33E0B}" type="datetime1">
              <a:rPr lang="zh-CN" altLang="en-US"/>
              <a:pPr/>
              <a:t>2018/12/13</a:t>
            </a:fld>
            <a:endParaRPr lang="zh-CN" altLang="en-US"/>
          </a:p>
        </p:txBody>
      </p:sp>
      <p:sp>
        <p:nvSpPr>
          <p:cNvPr id="5" name="页脚占位符 4">
            <a:extLst>
              <a:ext uri="{FF2B5EF4-FFF2-40B4-BE49-F238E27FC236}">
                <a16:creationId xmlns:a16="http://schemas.microsoft.com/office/drawing/2014/main" id="{044DA808-33E8-478B-94E0-C69C275E1A01}"/>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289215138"/>
      </p:ext>
    </p:extLst>
  </p:cSld>
  <p:clrMapOvr>
    <a:masterClrMapping/>
  </p:clrMapOvr>
  <p:transition spd="slow">
    <p:random/>
    <p:sndAc>
      <p:stSnd>
        <p:snd r:embed="rId1" name="camera.wav"/>
      </p:stSnd>
    </p:sndAc>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806C4700-4B7E-4BCA-A253-E7DA868DC039}"/>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1A46FA4-5AB6-4460-BA57-41318EE85521}"/>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4DE134B-480A-443D-9440-7E07790EEF78}"/>
              </a:ext>
            </a:extLst>
          </p:cNvPr>
          <p:cNvSpPr>
            <a:spLocks noGrp="1"/>
          </p:cNvSpPr>
          <p:nvPr>
            <p:ph type="dt" sz="half" idx="10"/>
          </p:nvPr>
        </p:nvSpPr>
        <p:spPr/>
        <p:txBody>
          <a:bodyPr/>
          <a:lstStyle>
            <a:lvl1pPr>
              <a:defRPr/>
            </a:lvl1pPr>
          </a:lstStyle>
          <a:p>
            <a:fld id="{CC693105-0453-496E-B198-D6073DD4CC81}" type="datetime1">
              <a:rPr lang="zh-CN" altLang="en-US"/>
              <a:pPr/>
              <a:t>2018/12/13</a:t>
            </a:fld>
            <a:endParaRPr lang="zh-CN" altLang="en-US"/>
          </a:p>
        </p:txBody>
      </p:sp>
      <p:sp>
        <p:nvSpPr>
          <p:cNvPr id="5" name="页脚占位符 4">
            <a:extLst>
              <a:ext uri="{FF2B5EF4-FFF2-40B4-BE49-F238E27FC236}">
                <a16:creationId xmlns:a16="http://schemas.microsoft.com/office/drawing/2014/main" id="{75F7F826-EB9D-42B0-B3EB-F7568884387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545001131"/>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6C87210-DE1B-40C8-BCD4-B854CBC5DA8B}"/>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EE7C2F34-A9F3-41B0-86EA-988641B5E5F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E893EE10-D738-42A7-B590-0638BE793A23}"/>
              </a:ext>
            </a:extLst>
          </p:cNvPr>
          <p:cNvSpPr>
            <a:spLocks noGrp="1"/>
          </p:cNvSpPr>
          <p:nvPr>
            <p:ph type="dt" sz="half" idx="10"/>
          </p:nvPr>
        </p:nvSpPr>
        <p:spPr/>
        <p:txBody>
          <a:bodyPr/>
          <a:lstStyle>
            <a:lvl1pPr>
              <a:defRPr/>
            </a:lvl1pPr>
          </a:lstStyle>
          <a:p>
            <a:fld id="{FD16655C-2743-47D0-9FAE-44E1B52A7279}" type="datetime1">
              <a:rPr lang="zh-CN" altLang="en-US"/>
              <a:pPr/>
              <a:t>2018/12/13</a:t>
            </a:fld>
            <a:endParaRPr lang="zh-CN" altLang="en-US"/>
          </a:p>
        </p:txBody>
      </p:sp>
      <p:sp>
        <p:nvSpPr>
          <p:cNvPr id="5" name="页脚占位符 4">
            <a:extLst>
              <a:ext uri="{FF2B5EF4-FFF2-40B4-BE49-F238E27FC236}">
                <a16:creationId xmlns:a16="http://schemas.microsoft.com/office/drawing/2014/main" id="{D63AE187-52E7-4614-84D5-1BF8749B225E}"/>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CD3CE759-49C4-42F0-B772-E2C1F5670E6C}"/>
              </a:ext>
            </a:extLst>
          </p:cNvPr>
          <p:cNvSpPr>
            <a:spLocks noGrp="1"/>
          </p:cNvSpPr>
          <p:nvPr>
            <p:ph type="sldNum" sz="quarter" idx="12"/>
          </p:nvPr>
        </p:nvSpPr>
        <p:spPr/>
        <p:txBody>
          <a:bodyPr/>
          <a:lstStyle>
            <a:lvl1pPr>
              <a:defRPr/>
            </a:lvl1pPr>
          </a:lstStyle>
          <a:p>
            <a:fld id="{AD05217D-CCA1-4B0E-9E4C-5010E71F2BC8}" type="slidenum">
              <a:rPr lang="zh-CN" altLang="en-US"/>
              <a:pPr/>
              <a:t>‹#›</a:t>
            </a:fld>
            <a:endParaRPr lang="zh-CN" altLang="en-US"/>
          </a:p>
        </p:txBody>
      </p:sp>
    </p:spTree>
    <p:extLst>
      <p:ext uri="{BB962C8B-B14F-4D97-AF65-F5344CB8AC3E}">
        <p14:creationId xmlns:p14="http://schemas.microsoft.com/office/powerpoint/2010/main" val="807235824"/>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94EA95-70D0-4952-8DAF-4AB0318F8697}"/>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712BAF7A-136A-414B-8424-8C200E9E11C0}"/>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5546D088-FD69-4E04-9DE8-01A5E13ECE19}"/>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11DCCDED-03DF-42DD-AD25-42C3A7E3DA94}"/>
              </a:ext>
            </a:extLst>
          </p:cNvPr>
          <p:cNvSpPr>
            <a:spLocks noGrp="1"/>
          </p:cNvSpPr>
          <p:nvPr>
            <p:ph type="dt" sz="half" idx="10"/>
          </p:nvPr>
        </p:nvSpPr>
        <p:spPr/>
        <p:txBody>
          <a:bodyPr/>
          <a:lstStyle>
            <a:lvl1pPr>
              <a:defRPr/>
            </a:lvl1pPr>
          </a:lstStyle>
          <a:p>
            <a:fld id="{BB4BDB21-8BBE-4A18-92A2-3EC8A457CF24}" type="datetime1">
              <a:rPr lang="zh-CN" altLang="en-US"/>
              <a:pPr/>
              <a:t>2018/12/13</a:t>
            </a:fld>
            <a:endParaRPr lang="zh-CN" altLang="en-US"/>
          </a:p>
        </p:txBody>
      </p:sp>
      <p:sp>
        <p:nvSpPr>
          <p:cNvPr id="6" name="页脚占位符 5">
            <a:extLst>
              <a:ext uri="{FF2B5EF4-FFF2-40B4-BE49-F238E27FC236}">
                <a16:creationId xmlns:a16="http://schemas.microsoft.com/office/drawing/2014/main" id="{FCBD5A7E-D134-4694-95D5-F52E6FCEE7E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510C70D8-E223-4CF3-99FA-8EECDB3D4696}"/>
              </a:ext>
            </a:extLst>
          </p:cNvPr>
          <p:cNvSpPr>
            <a:spLocks noGrp="1"/>
          </p:cNvSpPr>
          <p:nvPr>
            <p:ph type="sldNum" sz="quarter" idx="12"/>
          </p:nvPr>
        </p:nvSpPr>
        <p:spPr/>
        <p:txBody>
          <a:bodyPr/>
          <a:lstStyle>
            <a:lvl1pPr>
              <a:defRPr/>
            </a:lvl1pPr>
          </a:lstStyle>
          <a:p>
            <a:fld id="{0EE9BF5F-4000-4C29-9578-420AC905E555}" type="slidenum">
              <a:rPr lang="zh-CN" altLang="en-US"/>
              <a:pPr/>
              <a:t>‹#›</a:t>
            </a:fld>
            <a:endParaRPr lang="zh-CN" altLang="en-US"/>
          </a:p>
        </p:txBody>
      </p:sp>
    </p:spTree>
    <p:extLst>
      <p:ext uri="{BB962C8B-B14F-4D97-AF65-F5344CB8AC3E}">
        <p14:creationId xmlns:p14="http://schemas.microsoft.com/office/powerpoint/2010/main" val="1128390190"/>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CD33C05-B15A-4D4F-96D9-2E0883A84660}"/>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926DD7CB-DF32-4CF1-A572-59AAF4926521}"/>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8BE2B08C-9728-4772-9186-998F736207F2}"/>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6E870065-178C-4B23-AA0C-D8EFF2FDB7A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3D118AFA-6EB3-4041-8701-8E3B8C2A6050}"/>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C48B484A-4760-4D8D-9026-093898EFF323}"/>
              </a:ext>
            </a:extLst>
          </p:cNvPr>
          <p:cNvSpPr>
            <a:spLocks noGrp="1"/>
          </p:cNvSpPr>
          <p:nvPr>
            <p:ph type="dt" sz="half" idx="10"/>
          </p:nvPr>
        </p:nvSpPr>
        <p:spPr/>
        <p:txBody>
          <a:bodyPr/>
          <a:lstStyle>
            <a:lvl1pPr>
              <a:defRPr/>
            </a:lvl1pPr>
          </a:lstStyle>
          <a:p>
            <a:fld id="{7202EA3F-33C2-45E6-889B-44C7E2F15B69}" type="datetime1">
              <a:rPr lang="zh-CN" altLang="en-US"/>
              <a:pPr/>
              <a:t>2018/12/13</a:t>
            </a:fld>
            <a:endParaRPr lang="zh-CN" altLang="en-US"/>
          </a:p>
        </p:txBody>
      </p:sp>
      <p:sp>
        <p:nvSpPr>
          <p:cNvPr id="8" name="页脚占位符 7">
            <a:extLst>
              <a:ext uri="{FF2B5EF4-FFF2-40B4-BE49-F238E27FC236}">
                <a16:creationId xmlns:a16="http://schemas.microsoft.com/office/drawing/2014/main" id="{1D71773C-0070-4EF9-8C63-DE077B799422}"/>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91A172D5-73BA-4707-B763-C666FC9CAA53}"/>
              </a:ext>
            </a:extLst>
          </p:cNvPr>
          <p:cNvSpPr>
            <a:spLocks noGrp="1"/>
          </p:cNvSpPr>
          <p:nvPr>
            <p:ph type="sldNum" sz="quarter" idx="12"/>
          </p:nvPr>
        </p:nvSpPr>
        <p:spPr/>
        <p:txBody>
          <a:bodyPr/>
          <a:lstStyle>
            <a:lvl1pPr>
              <a:defRPr/>
            </a:lvl1pPr>
          </a:lstStyle>
          <a:p>
            <a:fld id="{64E9ECD2-E7F8-4C71-99A2-7E1F4C9395CF}" type="slidenum">
              <a:rPr lang="zh-CN" altLang="en-US"/>
              <a:pPr/>
              <a:t>‹#›</a:t>
            </a:fld>
            <a:endParaRPr lang="zh-CN" altLang="en-US"/>
          </a:p>
        </p:txBody>
      </p:sp>
    </p:spTree>
    <p:extLst>
      <p:ext uri="{BB962C8B-B14F-4D97-AF65-F5344CB8AC3E}">
        <p14:creationId xmlns:p14="http://schemas.microsoft.com/office/powerpoint/2010/main" val="854572645"/>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A602D59-7807-4CAA-B971-2A362DB11180}"/>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9A92DE0-B808-4094-AC23-F36F34F35F56}"/>
              </a:ext>
            </a:extLst>
          </p:cNvPr>
          <p:cNvSpPr>
            <a:spLocks noGrp="1"/>
          </p:cNvSpPr>
          <p:nvPr>
            <p:ph type="dt" sz="half" idx="10"/>
          </p:nvPr>
        </p:nvSpPr>
        <p:spPr/>
        <p:txBody>
          <a:bodyPr/>
          <a:lstStyle>
            <a:lvl1pPr>
              <a:defRPr/>
            </a:lvl1pPr>
          </a:lstStyle>
          <a:p>
            <a:fld id="{24F50827-8AAE-4FC8-A0CE-E0CD0EB603FD}" type="datetime1">
              <a:rPr lang="zh-CN" altLang="en-US"/>
              <a:pPr/>
              <a:t>2018/12/13</a:t>
            </a:fld>
            <a:endParaRPr lang="zh-CN" altLang="en-US"/>
          </a:p>
        </p:txBody>
      </p:sp>
      <p:sp>
        <p:nvSpPr>
          <p:cNvPr id="4" name="页脚占位符 3">
            <a:extLst>
              <a:ext uri="{FF2B5EF4-FFF2-40B4-BE49-F238E27FC236}">
                <a16:creationId xmlns:a16="http://schemas.microsoft.com/office/drawing/2014/main" id="{5124461E-FE1E-45C6-94B9-DD040C8786AF}"/>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08892B22-6998-4A57-AA77-B2BCBD86F89F}"/>
              </a:ext>
            </a:extLst>
          </p:cNvPr>
          <p:cNvSpPr>
            <a:spLocks noGrp="1"/>
          </p:cNvSpPr>
          <p:nvPr>
            <p:ph type="sldNum" sz="quarter" idx="12"/>
          </p:nvPr>
        </p:nvSpPr>
        <p:spPr/>
        <p:txBody>
          <a:bodyPr/>
          <a:lstStyle>
            <a:lvl1pPr>
              <a:defRPr/>
            </a:lvl1pPr>
          </a:lstStyle>
          <a:p>
            <a:fld id="{C37AF1D2-9FE5-4D7A-BFC6-5B023803A1AB}" type="slidenum">
              <a:rPr lang="zh-CN" altLang="en-US"/>
              <a:pPr/>
              <a:t>‹#›</a:t>
            </a:fld>
            <a:endParaRPr lang="zh-CN" altLang="en-US"/>
          </a:p>
        </p:txBody>
      </p:sp>
    </p:spTree>
    <p:extLst>
      <p:ext uri="{BB962C8B-B14F-4D97-AF65-F5344CB8AC3E}">
        <p14:creationId xmlns:p14="http://schemas.microsoft.com/office/powerpoint/2010/main" val="3988969063"/>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09FBE83-B4BF-4366-909E-57A98D2DE687}"/>
              </a:ext>
            </a:extLst>
          </p:cNvPr>
          <p:cNvSpPr>
            <a:spLocks noGrp="1"/>
          </p:cNvSpPr>
          <p:nvPr>
            <p:ph type="dt" sz="half" idx="10"/>
          </p:nvPr>
        </p:nvSpPr>
        <p:spPr/>
        <p:txBody>
          <a:bodyPr/>
          <a:lstStyle>
            <a:lvl1pPr>
              <a:defRPr/>
            </a:lvl1pPr>
          </a:lstStyle>
          <a:p>
            <a:fld id="{848F335F-8920-490F-9D4B-BB47805C4E03}" type="datetime1">
              <a:rPr lang="zh-CN" altLang="en-US"/>
              <a:pPr/>
              <a:t>2018/12/13</a:t>
            </a:fld>
            <a:endParaRPr lang="zh-CN" altLang="en-US"/>
          </a:p>
        </p:txBody>
      </p:sp>
      <p:sp>
        <p:nvSpPr>
          <p:cNvPr id="3" name="页脚占位符 2">
            <a:extLst>
              <a:ext uri="{FF2B5EF4-FFF2-40B4-BE49-F238E27FC236}">
                <a16:creationId xmlns:a16="http://schemas.microsoft.com/office/drawing/2014/main" id="{AD1F345A-A18B-4DC7-B8FE-D77F7596911E}"/>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C2A2DBD8-3E73-472E-8424-4480FB91FD1C}"/>
              </a:ext>
            </a:extLst>
          </p:cNvPr>
          <p:cNvSpPr>
            <a:spLocks noGrp="1"/>
          </p:cNvSpPr>
          <p:nvPr>
            <p:ph type="sldNum" sz="quarter" idx="12"/>
          </p:nvPr>
        </p:nvSpPr>
        <p:spPr/>
        <p:txBody>
          <a:bodyPr/>
          <a:lstStyle>
            <a:lvl1pPr>
              <a:defRPr/>
            </a:lvl1pPr>
          </a:lstStyle>
          <a:p>
            <a:fld id="{46B9F2B7-9233-4C93-BC3C-756670EA3700}" type="slidenum">
              <a:rPr lang="zh-CN" altLang="en-US"/>
              <a:pPr/>
              <a:t>‹#›</a:t>
            </a:fld>
            <a:endParaRPr lang="zh-CN" altLang="en-US"/>
          </a:p>
        </p:txBody>
      </p:sp>
    </p:spTree>
    <p:extLst>
      <p:ext uri="{BB962C8B-B14F-4D97-AF65-F5344CB8AC3E}">
        <p14:creationId xmlns:p14="http://schemas.microsoft.com/office/powerpoint/2010/main" val="2648647609"/>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520D767-5E67-4461-A159-CFEAF5DDAF52}"/>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6F8E82B2-2A6A-487C-9C67-8B42AD3DBFA9}"/>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8D329A3E-7145-4211-98B5-0CAD2FFD94D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4A5C122A-7821-465F-ABFD-F560C6415314}"/>
              </a:ext>
            </a:extLst>
          </p:cNvPr>
          <p:cNvSpPr>
            <a:spLocks noGrp="1"/>
          </p:cNvSpPr>
          <p:nvPr>
            <p:ph type="dt" sz="half" idx="10"/>
          </p:nvPr>
        </p:nvSpPr>
        <p:spPr/>
        <p:txBody>
          <a:bodyPr/>
          <a:lstStyle>
            <a:lvl1pPr>
              <a:defRPr/>
            </a:lvl1pPr>
          </a:lstStyle>
          <a:p>
            <a:fld id="{F17E3F97-C89D-4B7E-980E-4AA1A5FB42D2}" type="datetime1">
              <a:rPr lang="zh-CN" altLang="en-US"/>
              <a:pPr/>
              <a:t>2018/12/13</a:t>
            </a:fld>
            <a:endParaRPr lang="zh-CN" altLang="en-US"/>
          </a:p>
        </p:txBody>
      </p:sp>
      <p:sp>
        <p:nvSpPr>
          <p:cNvPr id="6" name="页脚占位符 5">
            <a:extLst>
              <a:ext uri="{FF2B5EF4-FFF2-40B4-BE49-F238E27FC236}">
                <a16:creationId xmlns:a16="http://schemas.microsoft.com/office/drawing/2014/main" id="{EE59A3FF-B23F-491A-9934-BB0FC9DDBED0}"/>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67A93859-4E10-4959-94C0-2C70E801B9E4}"/>
              </a:ext>
            </a:extLst>
          </p:cNvPr>
          <p:cNvSpPr>
            <a:spLocks noGrp="1"/>
          </p:cNvSpPr>
          <p:nvPr>
            <p:ph type="sldNum" sz="quarter" idx="12"/>
          </p:nvPr>
        </p:nvSpPr>
        <p:spPr/>
        <p:txBody>
          <a:bodyPr/>
          <a:lstStyle>
            <a:lvl1pPr>
              <a:defRPr/>
            </a:lvl1pPr>
          </a:lstStyle>
          <a:p>
            <a:fld id="{F9ECCCFB-C250-4E5B-B7BB-AA72880A59C1}" type="slidenum">
              <a:rPr lang="zh-CN" altLang="en-US"/>
              <a:pPr/>
              <a:t>‹#›</a:t>
            </a:fld>
            <a:endParaRPr lang="zh-CN" altLang="en-US"/>
          </a:p>
        </p:txBody>
      </p:sp>
    </p:spTree>
    <p:extLst>
      <p:ext uri="{BB962C8B-B14F-4D97-AF65-F5344CB8AC3E}">
        <p14:creationId xmlns:p14="http://schemas.microsoft.com/office/powerpoint/2010/main" val="3920777357"/>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7AD9DCB-D326-4CDE-B63D-121C50E5CCF5}"/>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28F2D06A-D081-458E-BB6A-5C069B55A500}"/>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BBBF673-F02B-40A1-A9A7-F52BB711F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D52D0625-F9C4-4FD2-97D9-DA499D8D9BEB}"/>
              </a:ext>
            </a:extLst>
          </p:cNvPr>
          <p:cNvSpPr>
            <a:spLocks noGrp="1"/>
          </p:cNvSpPr>
          <p:nvPr>
            <p:ph type="dt" sz="half" idx="10"/>
          </p:nvPr>
        </p:nvSpPr>
        <p:spPr/>
        <p:txBody>
          <a:bodyPr/>
          <a:lstStyle>
            <a:lvl1pPr>
              <a:defRPr/>
            </a:lvl1pPr>
          </a:lstStyle>
          <a:p>
            <a:fld id="{1FD3684F-66F1-4AF4-AF25-F9E2E5F010C3}" type="datetime1">
              <a:rPr lang="zh-CN" altLang="en-US"/>
              <a:pPr/>
              <a:t>2018/12/13</a:t>
            </a:fld>
            <a:endParaRPr lang="zh-CN" altLang="en-US"/>
          </a:p>
        </p:txBody>
      </p:sp>
      <p:sp>
        <p:nvSpPr>
          <p:cNvPr id="6" name="页脚占位符 5">
            <a:extLst>
              <a:ext uri="{FF2B5EF4-FFF2-40B4-BE49-F238E27FC236}">
                <a16:creationId xmlns:a16="http://schemas.microsoft.com/office/drawing/2014/main" id="{B032987E-AF1A-4D61-9184-1D02913D64AE}"/>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4C653D1C-BB9B-4C14-9F4B-2E4276E7C6C7}"/>
              </a:ext>
            </a:extLst>
          </p:cNvPr>
          <p:cNvSpPr>
            <a:spLocks noGrp="1"/>
          </p:cNvSpPr>
          <p:nvPr>
            <p:ph type="sldNum" sz="quarter" idx="12"/>
          </p:nvPr>
        </p:nvSpPr>
        <p:spPr/>
        <p:txBody>
          <a:bodyPr/>
          <a:lstStyle>
            <a:lvl1pPr>
              <a:defRPr/>
            </a:lvl1pPr>
          </a:lstStyle>
          <a:p>
            <a:fld id="{C91FCAD5-80D4-454E-B299-0A9BEA3B6F2A}" type="slidenum">
              <a:rPr lang="zh-CN" altLang="en-US"/>
              <a:pPr/>
              <a:t>‹#›</a:t>
            </a:fld>
            <a:endParaRPr lang="zh-CN" altLang="en-US"/>
          </a:p>
        </p:txBody>
      </p:sp>
    </p:spTree>
    <p:extLst>
      <p:ext uri="{BB962C8B-B14F-4D97-AF65-F5344CB8AC3E}">
        <p14:creationId xmlns:p14="http://schemas.microsoft.com/office/powerpoint/2010/main" val="2078007894"/>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audio" Target="../media/audio1.wav"/><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audio" Target="../media/audio1.wav"/><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BE529299-2923-4451-BAEB-0F811B86E212}"/>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E2C88363-D191-40F9-BD81-00637E63010F}"/>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AEED6ACE-CD54-4D66-9816-C0734A6CFAC9}"/>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1BBDC82C-0752-47C4-BF1A-942F2BAC2C0E}" type="datetime1">
              <a:rPr lang="zh-CN" altLang="en-US"/>
              <a:pPr/>
              <a:t>2018/12/13</a:t>
            </a:fld>
            <a:endParaRPr lang="zh-CN" altLang="en-US"/>
          </a:p>
        </p:txBody>
      </p:sp>
      <p:sp>
        <p:nvSpPr>
          <p:cNvPr id="1029" name="页脚占位符 4">
            <a:extLst>
              <a:ext uri="{FF2B5EF4-FFF2-40B4-BE49-F238E27FC236}">
                <a16:creationId xmlns:a16="http://schemas.microsoft.com/office/drawing/2014/main" id="{9EFCE5A9-6C19-4B29-93F2-5EB92BC4B8E3}"/>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A03D2930-0BE2-4515-BF28-AFA5B25F5E7C}"/>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A80F69F4-DEA2-4B94-BDA4-823B9EE8D1AF}"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74" r:id="rId12"/>
    <p:sldLayoutId id="2147483675" r:id="rId13"/>
  </p:sldLayoutIdLst>
  <p:transition spd="slow">
    <p:random/>
    <p:sndAc>
      <p:stSnd>
        <p:snd r:embed="rId15"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CC5DF570-A858-4780-9B5F-C358848A51B9}"/>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596E6703-4CA7-43F6-A228-9B50B5F1BA3A}"/>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026D2E4C-44C2-4DCF-BBBF-132844BE3290}"/>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7E8BD1FD-E914-422C-881D-745EA6379852}" type="datetime1">
              <a:rPr lang="zh-CN" altLang="en-US"/>
              <a:pPr/>
              <a:t>2018/12/13</a:t>
            </a:fld>
            <a:endParaRPr lang="zh-CN" altLang="en-US"/>
          </a:p>
        </p:txBody>
      </p:sp>
      <p:sp>
        <p:nvSpPr>
          <p:cNvPr id="2053" name="页脚占位符 4">
            <a:extLst>
              <a:ext uri="{FF2B5EF4-FFF2-40B4-BE49-F238E27FC236}">
                <a16:creationId xmlns:a16="http://schemas.microsoft.com/office/drawing/2014/main" id="{CC76D9A2-D35D-4057-ACBD-3799FC510EE9}"/>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sldNum="0"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0.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4B4005AD-832D-4E84-B63B-F8B9E294ED83}"/>
              </a:ext>
            </a:extLst>
          </p:cNvPr>
          <p:cNvSpPr>
            <a:spLocks noGrp="1"/>
          </p:cNvSpPr>
          <p:nvPr>
            <p:ph type="dt" sz="half" idx="10"/>
          </p:nvPr>
        </p:nvSpPr>
        <p:spPr/>
        <p:txBody>
          <a:bodyPr/>
          <a:lstStyle/>
          <a:p>
            <a:fld id="{FEDDD70F-F1C8-49B2-9ADE-E912341FF18F}" type="datetime1">
              <a:rPr lang="zh-CN" altLang="en-US"/>
              <a:pPr/>
              <a:t>2018/12/13</a:t>
            </a:fld>
            <a:endParaRPr lang="zh-CN" altLang="en-US"/>
          </a:p>
        </p:txBody>
      </p:sp>
      <p:sp>
        <p:nvSpPr>
          <p:cNvPr id="4098" name="Rectangle 9">
            <a:extLst>
              <a:ext uri="{FF2B5EF4-FFF2-40B4-BE49-F238E27FC236}">
                <a16:creationId xmlns:a16="http://schemas.microsoft.com/office/drawing/2014/main" id="{1E3C7157-53BB-4600-96A0-4694B1E9D4BA}"/>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第一章、多级政府的设立与地方财政问题的凸显</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25BA48E-0528-493C-9DF9-C80E650E7CD1}"/>
              </a:ext>
            </a:extLst>
          </p:cNvPr>
          <p:cNvSpPr>
            <a:spLocks noGrp="1"/>
          </p:cNvSpPr>
          <p:nvPr>
            <p:ph type="dt" sz="half" idx="10"/>
          </p:nvPr>
        </p:nvSpPr>
        <p:spPr/>
        <p:txBody>
          <a:bodyPr/>
          <a:lstStyle/>
          <a:p>
            <a:fld id="{3DE78B36-2568-44D9-91FB-624DDC4FD45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5238EBB-D7B3-4E08-98A2-EF006E85FA81}"/>
              </a:ext>
            </a:extLst>
          </p:cNvPr>
          <p:cNvSpPr>
            <a:spLocks noGrp="1"/>
          </p:cNvSpPr>
          <p:nvPr>
            <p:ph type="sldNum" sz="quarter" idx="12"/>
          </p:nvPr>
        </p:nvSpPr>
        <p:spPr/>
        <p:txBody>
          <a:bodyPr/>
          <a:lstStyle/>
          <a:p>
            <a:fld id="{3E8A64D0-CDC6-4817-A8B0-6ADAD1FD73CD}" type="slidenum">
              <a:rPr lang="zh-CN" altLang="en-US"/>
              <a:pPr/>
              <a:t>10</a:t>
            </a:fld>
            <a:endParaRPr lang="zh-CN" altLang="en-US"/>
          </a:p>
        </p:txBody>
      </p:sp>
      <p:sp>
        <p:nvSpPr>
          <p:cNvPr id="13314" name="Rectangle 2">
            <a:extLst>
              <a:ext uri="{FF2B5EF4-FFF2-40B4-BE49-F238E27FC236}">
                <a16:creationId xmlns:a16="http://schemas.microsoft.com/office/drawing/2014/main" id="{066F6C6F-4B4E-4CAC-8F5B-0379231BB4F3}"/>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1.1.4  </a:t>
            </a:r>
            <a:r>
              <a:rPr lang="zh-CN" altLang="en-US">
                <a:ea typeface="黑体" panose="02010609060101010101" pitchFamily="49" charset="-122"/>
                <a:sym typeface="Arial" panose="020B0604020202020204" pitchFamily="34" charset="0"/>
              </a:rPr>
              <a:t>地方财政的构成要素</a:t>
            </a:r>
          </a:p>
        </p:txBody>
      </p:sp>
      <p:sp>
        <p:nvSpPr>
          <p:cNvPr id="13315" name="Rectangle 3">
            <a:extLst>
              <a:ext uri="{FF2B5EF4-FFF2-40B4-BE49-F238E27FC236}">
                <a16:creationId xmlns:a16="http://schemas.microsoft.com/office/drawing/2014/main" id="{F636F1F2-33F3-4517-9A90-ECB58E5FE05C}"/>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一级事权：</a:t>
            </a:r>
          </a:p>
          <a:p>
            <a:pPr marL="0" indent="0">
              <a:lnSpc>
                <a:spcPct val="90000"/>
              </a:lnSpc>
              <a:buFont typeface="Arial" panose="020B0604020202020204" pitchFamily="34" charset="0"/>
              <a:buNone/>
            </a:pPr>
            <a:r>
              <a:rPr lang="en-US" altLang="zh-CN">
                <a:latin typeface="黑体" panose="02010609060101010101" pitchFamily="49" charset="-122"/>
                <a:ea typeface="黑体" panose="02010609060101010101" pitchFamily="49" charset="-122"/>
                <a:sym typeface="Arial" panose="020B0604020202020204" pitchFamily="34" charset="0"/>
              </a:rPr>
              <a:t>		</a:t>
            </a:r>
            <a:r>
              <a:rPr lang="zh-CN" altLang="en-US">
                <a:latin typeface="黑体" panose="02010609060101010101" pitchFamily="49" charset="-122"/>
                <a:ea typeface="黑体" panose="02010609060101010101" pitchFamily="49" charset="-122"/>
                <a:sym typeface="Arial" panose="020B0604020202020204" pitchFamily="34" charset="0"/>
              </a:rPr>
              <a:t>某一级政府所承担或拥有的管理社会公共事务的责任和权力。</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解决政府职能在不同级次政府间的配置问题</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确定了一级政府的财政支出范围</a:t>
            </a:r>
          </a:p>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一级财力：</a:t>
            </a:r>
          </a:p>
          <a:p>
            <a:pPr marL="0" indent="0">
              <a:lnSpc>
                <a:spcPct val="90000"/>
              </a:lnSpc>
              <a:buFont typeface="Arial" panose="020B0604020202020204" pitchFamily="34" charset="0"/>
              <a:buNone/>
            </a:pPr>
            <a:r>
              <a:rPr lang="en-US" altLang="zh-CN">
                <a:latin typeface="黑体" panose="02010609060101010101" pitchFamily="49" charset="-122"/>
                <a:ea typeface="黑体" panose="02010609060101010101" pitchFamily="49" charset="-122"/>
                <a:sym typeface="Arial" panose="020B0604020202020204" pitchFamily="34" charset="0"/>
              </a:rPr>
              <a:t>		</a:t>
            </a:r>
            <a:r>
              <a:rPr lang="zh-CN" altLang="en-US">
                <a:latin typeface="黑体" panose="02010609060101010101" pitchFamily="49" charset="-122"/>
                <a:ea typeface="黑体" panose="02010609060101010101" pitchFamily="49" charset="-122"/>
                <a:sym typeface="Arial" panose="020B0604020202020204" pitchFamily="34" charset="0"/>
              </a:rPr>
              <a:t>各级政府在一定时期内实际支配的以货币形式存在的财政资源。</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自有财政收入</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上级转移支付收入</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2000"/>
                                        <p:tgtEl>
                                          <p:spTgt spid="133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315">
                                            <p:txEl>
                                              <p:pRg st="0" end="0"/>
                                            </p:txEl>
                                          </p:spTgt>
                                        </p:tgtEl>
                                        <p:attrNameLst>
                                          <p:attrName>style.visibility</p:attrName>
                                        </p:attrNameLst>
                                      </p:cBhvr>
                                      <p:to>
                                        <p:strVal val="visible"/>
                                      </p:to>
                                    </p:set>
                                    <p:animEffect transition="in" filter="fade">
                                      <p:cBhvr>
                                        <p:cTn id="12" dur="2000"/>
                                        <p:tgtEl>
                                          <p:spTgt spid="1331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315">
                                            <p:txEl>
                                              <p:pRg st="1" end="1"/>
                                            </p:txEl>
                                          </p:spTgt>
                                        </p:tgtEl>
                                        <p:attrNameLst>
                                          <p:attrName>style.visibility</p:attrName>
                                        </p:attrNameLst>
                                      </p:cBhvr>
                                      <p:to>
                                        <p:strVal val="visible"/>
                                      </p:to>
                                    </p:set>
                                    <p:animEffect transition="in" filter="fade">
                                      <p:cBhvr>
                                        <p:cTn id="17" dur="2000"/>
                                        <p:tgtEl>
                                          <p:spTgt spid="1331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315">
                                            <p:txEl>
                                              <p:pRg st="2" end="2"/>
                                            </p:txEl>
                                          </p:spTgt>
                                        </p:tgtEl>
                                        <p:attrNameLst>
                                          <p:attrName>style.visibility</p:attrName>
                                        </p:attrNameLst>
                                      </p:cBhvr>
                                      <p:to>
                                        <p:strVal val="visible"/>
                                      </p:to>
                                    </p:set>
                                    <p:animEffect transition="in" filter="fade">
                                      <p:cBhvr>
                                        <p:cTn id="22" dur="2000"/>
                                        <p:tgtEl>
                                          <p:spTgt spid="1331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3315">
                                            <p:txEl>
                                              <p:pRg st="3" end="3"/>
                                            </p:txEl>
                                          </p:spTgt>
                                        </p:tgtEl>
                                        <p:attrNameLst>
                                          <p:attrName>style.visibility</p:attrName>
                                        </p:attrNameLst>
                                      </p:cBhvr>
                                      <p:to>
                                        <p:strVal val="visible"/>
                                      </p:to>
                                    </p:set>
                                    <p:animEffect transition="in" filter="fade">
                                      <p:cBhvr>
                                        <p:cTn id="27" dur="2000"/>
                                        <p:tgtEl>
                                          <p:spTgt spid="1331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3315">
                                            <p:txEl>
                                              <p:pRg st="4" end="4"/>
                                            </p:txEl>
                                          </p:spTgt>
                                        </p:tgtEl>
                                        <p:attrNameLst>
                                          <p:attrName>style.visibility</p:attrName>
                                        </p:attrNameLst>
                                      </p:cBhvr>
                                      <p:to>
                                        <p:strVal val="visible"/>
                                      </p:to>
                                    </p:set>
                                    <p:animEffect transition="in" filter="fade">
                                      <p:cBhvr>
                                        <p:cTn id="32" dur="2000"/>
                                        <p:tgtEl>
                                          <p:spTgt spid="13315">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3315">
                                            <p:txEl>
                                              <p:pRg st="5" end="5"/>
                                            </p:txEl>
                                          </p:spTgt>
                                        </p:tgtEl>
                                        <p:attrNameLst>
                                          <p:attrName>style.visibility</p:attrName>
                                        </p:attrNameLst>
                                      </p:cBhvr>
                                      <p:to>
                                        <p:strVal val="visible"/>
                                      </p:to>
                                    </p:set>
                                    <p:animEffect transition="in" filter="fade">
                                      <p:cBhvr>
                                        <p:cTn id="37" dur="2000"/>
                                        <p:tgtEl>
                                          <p:spTgt spid="13315">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315">
                                            <p:txEl>
                                              <p:pRg st="6" end="6"/>
                                            </p:txEl>
                                          </p:spTgt>
                                        </p:tgtEl>
                                        <p:attrNameLst>
                                          <p:attrName>style.visibility</p:attrName>
                                        </p:attrNameLst>
                                      </p:cBhvr>
                                      <p:to>
                                        <p:strVal val="visible"/>
                                      </p:to>
                                    </p:set>
                                    <p:animEffect transition="in" filter="fade">
                                      <p:cBhvr>
                                        <p:cTn id="42" dur="2000"/>
                                        <p:tgtEl>
                                          <p:spTgt spid="13315">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315">
                                            <p:txEl>
                                              <p:pRg st="7" end="7"/>
                                            </p:txEl>
                                          </p:spTgt>
                                        </p:tgtEl>
                                        <p:attrNameLst>
                                          <p:attrName>style.visibility</p:attrName>
                                        </p:attrNameLst>
                                      </p:cBhvr>
                                      <p:to>
                                        <p:strVal val="visible"/>
                                      </p:to>
                                    </p:set>
                                    <p:animEffect transition="in" filter="fade">
                                      <p:cBhvr>
                                        <p:cTn id="47" dur="2000"/>
                                        <p:tgtEl>
                                          <p:spTgt spid="1331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ldLvl="0" autoUpdateAnimBg="0"/>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F0A01EB-D4E8-49E4-AFBF-CF9C736AC5F0}"/>
              </a:ext>
            </a:extLst>
          </p:cNvPr>
          <p:cNvSpPr>
            <a:spLocks noGrp="1"/>
          </p:cNvSpPr>
          <p:nvPr>
            <p:ph type="dt" sz="half" idx="10"/>
          </p:nvPr>
        </p:nvSpPr>
        <p:spPr/>
        <p:txBody>
          <a:bodyPr/>
          <a:lstStyle/>
          <a:p>
            <a:fld id="{C5F37705-416E-4118-B10B-408CF0EEEBB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3B4FEF6-CE8F-4167-9C7F-582137A3EF02}"/>
              </a:ext>
            </a:extLst>
          </p:cNvPr>
          <p:cNvSpPr>
            <a:spLocks noGrp="1"/>
          </p:cNvSpPr>
          <p:nvPr>
            <p:ph type="sldNum" sz="quarter" idx="12"/>
          </p:nvPr>
        </p:nvSpPr>
        <p:spPr/>
        <p:txBody>
          <a:bodyPr/>
          <a:lstStyle/>
          <a:p>
            <a:fld id="{3DC563FD-C684-46B2-81DB-E560630F9540}" type="slidenum">
              <a:rPr lang="zh-CN" altLang="en-US"/>
              <a:pPr/>
              <a:t>11</a:t>
            </a:fld>
            <a:endParaRPr lang="zh-CN" altLang="en-US"/>
          </a:p>
        </p:txBody>
      </p:sp>
      <p:sp>
        <p:nvSpPr>
          <p:cNvPr id="14338" name="Rectangle 2">
            <a:extLst>
              <a:ext uri="{FF2B5EF4-FFF2-40B4-BE49-F238E27FC236}">
                <a16:creationId xmlns:a16="http://schemas.microsoft.com/office/drawing/2014/main" id="{FCA53963-DE2C-49D2-B088-2319E15C42B5}"/>
              </a:ext>
            </a:extLst>
          </p:cNvPr>
          <p:cNvSpPr>
            <a:spLocks noChangeArrowheads="1"/>
          </p:cNvSpPr>
          <p:nvPr>
            <p:ph type="title"/>
          </p:nvPr>
        </p:nvSpPr>
        <p:spPr/>
        <p:txBody>
          <a:bodyPr/>
          <a:lstStyle/>
          <a:p>
            <a:r>
              <a:rPr lang="zh-CN" altLang="en-US">
                <a:ea typeface="黑体" panose="02010609060101010101" pitchFamily="49" charset="-122"/>
                <a:sym typeface="Arial" panose="020B0604020202020204" pitchFamily="34" charset="0"/>
              </a:rPr>
              <a:t>地方财政的构成要素</a:t>
            </a:r>
          </a:p>
        </p:txBody>
      </p:sp>
      <p:sp>
        <p:nvSpPr>
          <p:cNvPr id="14339" name="Rectangle 3">
            <a:extLst>
              <a:ext uri="{FF2B5EF4-FFF2-40B4-BE49-F238E27FC236}">
                <a16:creationId xmlns:a16="http://schemas.microsoft.com/office/drawing/2014/main" id="{906FEAEA-E28C-4820-A50D-2FABDE3A339F}"/>
              </a:ext>
            </a:extLst>
          </p:cNvPr>
          <p:cNvSpPr>
            <a:spLocks noChangeArrowheads="1"/>
          </p:cNvSpPr>
          <p:nvPr>
            <p:ph type="body" idx="1"/>
          </p:nvPr>
        </p:nvSpPr>
        <p:spPr/>
        <p:txBody>
          <a:bodyPr/>
          <a:lstStyle/>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一级财权：</a:t>
            </a:r>
          </a:p>
          <a:p>
            <a:pPr marL="0" indent="0">
              <a:lnSpc>
                <a:spcPct val="90000"/>
              </a:lnSpc>
              <a:buFont typeface="Arial" panose="020B0604020202020204" pitchFamily="34" charset="0"/>
              <a:buNone/>
            </a:pPr>
            <a:r>
              <a:rPr lang="en-US" altLang="zh-CN">
                <a:latin typeface="黑体" panose="02010609060101010101" pitchFamily="49" charset="-122"/>
                <a:ea typeface="黑体" panose="02010609060101010101" pitchFamily="49" charset="-122"/>
                <a:sym typeface="Arial" panose="020B0604020202020204" pitchFamily="34" charset="0"/>
              </a:rPr>
              <a:t>		</a:t>
            </a:r>
            <a:r>
              <a:rPr lang="zh-CN" altLang="en-US">
                <a:latin typeface="黑体" panose="02010609060101010101" pitchFamily="49" charset="-122"/>
                <a:ea typeface="黑体" panose="02010609060101010101" pitchFamily="49" charset="-122"/>
                <a:sym typeface="Arial" panose="020B0604020202020204" pitchFamily="34" charset="0"/>
              </a:rPr>
              <a:t>政府为了履行其职能，取得和管理财政收入的权力。</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税权</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债权</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费权</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产权</a:t>
            </a:r>
          </a:p>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一级预算</a:t>
            </a:r>
          </a:p>
          <a:p>
            <a:pPr>
              <a:lnSpc>
                <a:spcPct val="90000"/>
              </a:lnSpc>
            </a:pPr>
            <a:r>
              <a:rPr lang="zh-CN" altLang="en-US">
                <a:latin typeface="黑体" panose="02010609060101010101" pitchFamily="49" charset="-122"/>
                <a:ea typeface="黑体" panose="02010609060101010101" pitchFamily="49" charset="-122"/>
                <a:sym typeface="Arial" panose="020B0604020202020204" pitchFamily="34" charset="0"/>
              </a:rPr>
              <a:t>地方财政基本构成要素的配置模式</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财权与事权相匹配/财力与事权相匹配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2000"/>
                                        <p:tgtEl>
                                          <p:spTgt spid="14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39">
                                            <p:txEl>
                                              <p:pRg st="0" end="0"/>
                                            </p:txEl>
                                          </p:spTgt>
                                        </p:tgtEl>
                                        <p:attrNameLst>
                                          <p:attrName>style.visibility</p:attrName>
                                        </p:attrNameLst>
                                      </p:cBhvr>
                                      <p:to>
                                        <p:strVal val="visible"/>
                                      </p:to>
                                    </p:set>
                                    <p:animEffect transition="in" filter="fade">
                                      <p:cBhvr>
                                        <p:cTn id="12" dur="2000"/>
                                        <p:tgtEl>
                                          <p:spTgt spid="1433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39">
                                            <p:txEl>
                                              <p:pRg st="1" end="1"/>
                                            </p:txEl>
                                          </p:spTgt>
                                        </p:tgtEl>
                                        <p:attrNameLst>
                                          <p:attrName>style.visibility</p:attrName>
                                        </p:attrNameLst>
                                      </p:cBhvr>
                                      <p:to>
                                        <p:strVal val="visible"/>
                                      </p:to>
                                    </p:set>
                                    <p:animEffect transition="in" filter="fade">
                                      <p:cBhvr>
                                        <p:cTn id="17" dur="2000"/>
                                        <p:tgtEl>
                                          <p:spTgt spid="1433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animEffect transition="in" filter="fade">
                                      <p:cBhvr>
                                        <p:cTn id="22" dur="2000"/>
                                        <p:tgtEl>
                                          <p:spTgt spid="1433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4339">
                                            <p:txEl>
                                              <p:pRg st="3" end="3"/>
                                            </p:txEl>
                                          </p:spTgt>
                                        </p:tgtEl>
                                        <p:attrNameLst>
                                          <p:attrName>style.visibility</p:attrName>
                                        </p:attrNameLst>
                                      </p:cBhvr>
                                      <p:to>
                                        <p:strVal val="visible"/>
                                      </p:to>
                                    </p:set>
                                    <p:animEffect transition="in" filter="fade">
                                      <p:cBhvr>
                                        <p:cTn id="27" dur="2000"/>
                                        <p:tgtEl>
                                          <p:spTgt spid="1433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4339">
                                            <p:txEl>
                                              <p:pRg st="4" end="4"/>
                                            </p:txEl>
                                          </p:spTgt>
                                        </p:tgtEl>
                                        <p:attrNameLst>
                                          <p:attrName>style.visibility</p:attrName>
                                        </p:attrNameLst>
                                      </p:cBhvr>
                                      <p:to>
                                        <p:strVal val="visible"/>
                                      </p:to>
                                    </p:set>
                                    <p:animEffect transition="in" filter="fade">
                                      <p:cBhvr>
                                        <p:cTn id="32" dur="2000"/>
                                        <p:tgtEl>
                                          <p:spTgt spid="1433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4339">
                                            <p:txEl>
                                              <p:pRg st="5" end="5"/>
                                            </p:txEl>
                                          </p:spTgt>
                                        </p:tgtEl>
                                        <p:attrNameLst>
                                          <p:attrName>style.visibility</p:attrName>
                                        </p:attrNameLst>
                                      </p:cBhvr>
                                      <p:to>
                                        <p:strVal val="visible"/>
                                      </p:to>
                                    </p:set>
                                    <p:animEffect transition="in" filter="fade">
                                      <p:cBhvr>
                                        <p:cTn id="37" dur="2000"/>
                                        <p:tgtEl>
                                          <p:spTgt spid="1433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4339">
                                            <p:txEl>
                                              <p:pRg st="6" end="6"/>
                                            </p:txEl>
                                          </p:spTgt>
                                        </p:tgtEl>
                                        <p:attrNameLst>
                                          <p:attrName>style.visibility</p:attrName>
                                        </p:attrNameLst>
                                      </p:cBhvr>
                                      <p:to>
                                        <p:strVal val="visible"/>
                                      </p:to>
                                    </p:set>
                                    <p:animEffect transition="in" filter="fade">
                                      <p:cBhvr>
                                        <p:cTn id="42" dur="2000"/>
                                        <p:tgtEl>
                                          <p:spTgt spid="14339">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4339">
                                            <p:txEl>
                                              <p:pRg st="7" end="7"/>
                                            </p:txEl>
                                          </p:spTgt>
                                        </p:tgtEl>
                                        <p:attrNameLst>
                                          <p:attrName>style.visibility</p:attrName>
                                        </p:attrNameLst>
                                      </p:cBhvr>
                                      <p:to>
                                        <p:strVal val="visible"/>
                                      </p:to>
                                    </p:set>
                                    <p:animEffect transition="in" filter="fade">
                                      <p:cBhvr>
                                        <p:cTn id="47" dur="2000"/>
                                        <p:tgtEl>
                                          <p:spTgt spid="14339">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339">
                                            <p:txEl>
                                              <p:pRg st="8" end="8"/>
                                            </p:txEl>
                                          </p:spTgt>
                                        </p:tgtEl>
                                        <p:attrNameLst>
                                          <p:attrName>style.visibility</p:attrName>
                                        </p:attrNameLst>
                                      </p:cBhvr>
                                      <p:to>
                                        <p:strVal val="visible"/>
                                      </p:to>
                                    </p:set>
                                    <p:animEffect transition="in" filter="fade">
                                      <p:cBhvr>
                                        <p:cTn id="52" dur="2000"/>
                                        <p:tgtEl>
                                          <p:spTgt spid="1433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ldLvl="0" autoUpdateAnimBg="0"/>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2E038E6-C353-4AD5-9B58-7402BDD8839C}"/>
              </a:ext>
            </a:extLst>
          </p:cNvPr>
          <p:cNvSpPr>
            <a:spLocks noGrp="1"/>
          </p:cNvSpPr>
          <p:nvPr>
            <p:ph type="dt" sz="half" idx="10"/>
          </p:nvPr>
        </p:nvSpPr>
        <p:spPr/>
        <p:txBody>
          <a:bodyPr/>
          <a:lstStyle/>
          <a:p>
            <a:fld id="{AC1514E8-D964-4FA7-A054-D13C0559C1B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C6C8043-5C3E-4152-B69B-7FA6DD262F41}"/>
              </a:ext>
            </a:extLst>
          </p:cNvPr>
          <p:cNvSpPr>
            <a:spLocks noGrp="1"/>
          </p:cNvSpPr>
          <p:nvPr>
            <p:ph type="sldNum" sz="quarter" idx="12"/>
          </p:nvPr>
        </p:nvSpPr>
        <p:spPr/>
        <p:txBody>
          <a:bodyPr/>
          <a:lstStyle/>
          <a:p>
            <a:fld id="{6CBAC3B0-677F-4003-B169-1D40F3DCDBE9}" type="slidenum">
              <a:rPr lang="zh-CN" altLang="en-US"/>
              <a:pPr/>
              <a:t>12</a:t>
            </a:fld>
            <a:endParaRPr lang="zh-CN" altLang="en-US"/>
          </a:p>
        </p:txBody>
      </p:sp>
      <p:sp>
        <p:nvSpPr>
          <p:cNvPr id="15362" name="Rectangle 2">
            <a:extLst>
              <a:ext uri="{FF2B5EF4-FFF2-40B4-BE49-F238E27FC236}">
                <a16:creationId xmlns:a16="http://schemas.microsoft.com/office/drawing/2014/main" id="{C153A12A-B114-4F5F-8331-E96A498AD1B1}"/>
              </a:ext>
            </a:extLst>
          </p:cNvPr>
          <p:cNvSpPr>
            <a:spLocks noChangeArrowheads="1"/>
          </p:cNvSpPr>
          <p:nvPr>
            <p:ph type="title"/>
          </p:nvPr>
        </p:nvSpPr>
        <p:spPr/>
        <p:txBody>
          <a:bodyPr/>
          <a:lstStyle/>
          <a:p>
            <a:endParaRPr lang="zh-CN" altLang="zh-CN"/>
          </a:p>
        </p:txBody>
      </p:sp>
      <p:sp>
        <p:nvSpPr>
          <p:cNvPr id="15363" name="Rectangle 3">
            <a:extLst>
              <a:ext uri="{FF2B5EF4-FFF2-40B4-BE49-F238E27FC236}">
                <a16:creationId xmlns:a16="http://schemas.microsoft.com/office/drawing/2014/main" id="{C8D5C427-3BF9-4773-B286-1BD2BCD25B78}"/>
              </a:ext>
            </a:extLst>
          </p:cNvPr>
          <p:cNvSpPr>
            <a:spLocks noChangeArrowheads="1"/>
          </p:cNvSpPr>
          <p:nvPr>
            <p:ph type="body" idx="1"/>
          </p:nvPr>
        </p:nvSpPr>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1.2 </a:t>
            </a:r>
            <a:r>
              <a:rPr lang="zh-CN" altLang="en-US" sz="5400">
                <a:ea typeface="黑体" panose="02010609060101010101" pitchFamily="49" charset="-122"/>
              </a:rPr>
              <a:t>我国地方财政问题的凸显</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15362"/>
                                        </p:tgtEl>
                                        <p:attrNameLst>
                                          <p:attrName>style.visibility</p:attrName>
                                        </p:attrNameLst>
                                      </p:cBhvr>
                                      <p:to>
                                        <p:strVal val="visible"/>
                                      </p:to>
                                    </p:set>
                                    <p:anim calcmode="lin" valueType="num">
                                      <p:cBhvr>
                                        <p:cTn id="7" dur="500" fill="hold"/>
                                        <p:tgtEl>
                                          <p:spTgt spid="15362"/>
                                        </p:tgtEl>
                                        <p:attrNameLst>
                                          <p:attrName>ppt_w</p:attrName>
                                        </p:attrNameLst>
                                      </p:cBhvr>
                                      <p:tavLst>
                                        <p:tav tm="0">
                                          <p:val>
                                            <p:fltVal val="0"/>
                                          </p:val>
                                        </p:tav>
                                        <p:tav tm="100000">
                                          <p:val>
                                            <p:strVal val="#ppt_w"/>
                                          </p:val>
                                        </p:tav>
                                      </p:tavLst>
                                    </p:anim>
                                    <p:anim calcmode="lin" valueType="num">
                                      <p:cBhvr>
                                        <p:cTn id="8" dur="500" fill="hold"/>
                                        <p:tgtEl>
                                          <p:spTgt spid="15362"/>
                                        </p:tgtEl>
                                        <p:attrNameLst>
                                          <p:attrName>ppt_h</p:attrName>
                                        </p:attrNameLst>
                                      </p:cBhvr>
                                      <p:tavLst>
                                        <p:tav tm="0">
                                          <p:val>
                                            <p:fltVal val="0"/>
                                          </p:val>
                                        </p:tav>
                                        <p:tav tm="100000">
                                          <p:val>
                                            <p:strVal val="#ppt_h"/>
                                          </p:val>
                                        </p:tav>
                                      </p:tavLst>
                                    </p:anim>
                                    <p:anim calcmode="lin" valueType="num">
                                      <p:cBhvr>
                                        <p:cTn id="9" dur="500" fill="hold"/>
                                        <p:tgtEl>
                                          <p:spTgt spid="15362"/>
                                        </p:tgtEl>
                                        <p:attrNameLst>
                                          <p:attrName>style.rotation</p:attrName>
                                        </p:attrNameLst>
                                      </p:cBhvr>
                                      <p:tavLst>
                                        <p:tav tm="0">
                                          <p:val>
                                            <p:fltVal val="360"/>
                                          </p:val>
                                        </p:tav>
                                        <p:tav tm="100000">
                                          <p:val>
                                            <p:fltVal val="0"/>
                                          </p:val>
                                        </p:tav>
                                      </p:tavLst>
                                    </p:anim>
                                    <p:animEffect transition="in" filter="fade">
                                      <p:cBhvr>
                                        <p:cTn id="10" dur="500"/>
                                        <p:tgtEl>
                                          <p:spTgt spid="1536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5363">
                                            <p:txEl>
                                              <p:pRg st="1" end="1"/>
                                            </p:txEl>
                                          </p:spTgt>
                                        </p:tgtEl>
                                        <p:attrNameLst>
                                          <p:attrName>style.visibility</p:attrName>
                                        </p:attrNameLst>
                                      </p:cBhvr>
                                      <p:to>
                                        <p:strVal val="visible"/>
                                      </p:to>
                                    </p:set>
                                    <p:anim calcmode="lin" valueType="num">
                                      <p:cBhvr>
                                        <p:cTn id="15" dur="500" fill="hold"/>
                                        <p:tgtEl>
                                          <p:spTgt spid="15363">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15363">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15363">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1536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 name="日期占位符 3">
            <a:extLst>
              <a:ext uri="{FF2B5EF4-FFF2-40B4-BE49-F238E27FC236}">
                <a16:creationId xmlns:a16="http://schemas.microsoft.com/office/drawing/2014/main" id="{0253ACA2-95C8-4D64-A023-E2E6E50DA595}"/>
              </a:ext>
            </a:extLst>
          </p:cNvPr>
          <p:cNvSpPr>
            <a:spLocks noGrp="1"/>
          </p:cNvSpPr>
          <p:nvPr>
            <p:ph type="dt" sz="half" idx="10"/>
          </p:nvPr>
        </p:nvSpPr>
        <p:spPr/>
        <p:txBody>
          <a:bodyPr/>
          <a:lstStyle/>
          <a:p>
            <a:fld id="{FDA032EC-8184-46DB-8651-18D6AE273748}" type="datetime1">
              <a:rPr lang="zh-CN" altLang="en-US"/>
              <a:pPr/>
              <a:t>2018/12/13</a:t>
            </a:fld>
            <a:endParaRPr lang="zh-CN" altLang="en-US"/>
          </a:p>
        </p:txBody>
      </p:sp>
      <p:sp>
        <p:nvSpPr>
          <p:cNvPr id="203" name="灯片编号占位符 5">
            <a:extLst>
              <a:ext uri="{FF2B5EF4-FFF2-40B4-BE49-F238E27FC236}">
                <a16:creationId xmlns:a16="http://schemas.microsoft.com/office/drawing/2014/main" id="{13CFD57F-3648-4FDE-8002-448102E9DEDE}"/>
              </a:ext>
            </a:extLst>
          </p:cNvPr>
          <p:cNvSpPr>
            <a:spLocks noGrp="1"/>
          </p:cNvSpPr>
          <p:nvPr>
            <p:ph type="sldNum" sz="quarter" idx="12"/>
          </p:nvPr>
        </p:nvSpPr>
        <p:spPr/>
        <p:txBody>
          <a:bodyPr/>
          <a:lstStyle/>
          <a:p>
            <a:fld id="{08D0F727-0B03-46BD-845E-F70F9D733DB8}" type="slidenum">
              <a:rPr lang="zh-CN" altLang="en-US"/>
              <a:pPr/>
              <a:t>13</a:t>
            </a:fld>
            <a:endParaRPr lang="zh-CN" altLang="en-US"/>
          </a:p>
        </p:txBody>
      </p:sp>
      <p:graphicFrame>
        <p:nvGraphicFramePr>
          <p:cNvPr id="16386" name="Group 2">
            <a:extLst>
              <a:ext uri="{FF2B5EF4-FFF2-40B4-BE49-F238E27FC236}">
                <a16:creationId xmlns:a16="http://schemas.microsoft.com/office/drawing/2014/main" id="{644F47E9-002F-444E-A26C-355E0CCAD090}"/>
              </a:ext>
            </a:extLst>
          </p:cNvPr>
          <p:cNvGraphicFramePr>
            <a:graphicFrameLocks noGrp="1"/>
          </p:cNvGraphicFramePr>
          <p:nvPr>
            <p:ph type="tbl" idx="1"/>
          </p:nvPr>
        </p:nvGraphicFramePr>
        <p:xfrm>
          <a:off x="323850" y="1412875"/>
          <a:ext cx="8229600" cy="5080000"/>
        </p:xfrm>
        <a:graphic>
          <a:graphicData uri="http://schemas.openxmlformats.org/drawingml/2006/table">
            <a:tbl>
              <a:tblPr/>
              <a:tblGrid>
                <a:gridCol w="1574800">
                  <a:extLst>
                    <a:ext uri="{9D8B030D-6E8A-4147-A177-3AD203B41FA5}">
                      <a16:colId xmlns:a16="http://schemas.microsoft.com/office/drawing/2014/main" val="2752296918"/>
                    </a:ext>
                  </a:extLst>
                </a:gridCol>
                <a:gridCol w="1630363">
                  <a:extLst>
                    <a:ext uri="{9D8B030D-6E8A-4147-A177-3AD203B41FA5}">
                      <a16:colId xmlns:a16="http://schemas.microsoft.com/office/drawing/2014/main" val="1139297602"/>
                    </a:ext>
                  </a:extLst>
                </a:gridCol>
                <a:gridCol w="1673225">
                  <a:extLst>
                    <a:ext uri="{9D8B030D-6E8A-4147-A177-3AD203B41FA5}">
                      <a16:colId xmlns:a16="http://schemas.microsoft.com/office/drawing/2014/main" val="794283109"/>
                    </a:ext>
                  </a:extLst>
                </a:gridCol>
                <a:gridCol w="1747837">
                  <a:extLst>
                    <a:ext uri="{9D8B030D-6E8A-4147-A177-3AD203B41FA5}">
                      <a16:colId xmlns:a16="http://schemas.microsoft.com/office/drawing/2014/main" val="2579014981"/>
                    </a:ext>
                  </a:extLst>
                </a:gridCol>
                <a:gridCol w="1603375">
                  <a:extLst>
                    <a:ext uri="{9D8B030D-6E8A-4147-A177-3AD203B41FA5}">
                      <a16:colId xmlns:a16="http://schemas.microsoft.com/office/drawing/2014/main" val="3550778424"/>
                    </a:ext>
                  </a:extLst>
                </a:gridCol>
              </a:tblGrid>
              <a:tr h="7016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sym typeface="Arial" panose="020B0604020202020204" pitchFamily="34" charset="0"/>
                        </a:rPr>
                        <a:t>国家</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sym typeface="Arial" panose="020B0604020202020204" pitchFamily="34" charset="0"/>
                        </a:rPr>
                        <a:t>一级地方政府数量</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sym typeface="Arial" panose="020B0604020202020204" pitchFamily="34" charset="0"/>
                        </a:rPr>
                        <a:t>二级地方政府数量</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sym typeface="Arial" panose="020B0604020202020204" pitchFamily="34" charset="0"/>
                        </a:rPr>
                        <a:t>三级地方政府数量</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sym typeface="Arial" panose="020B0604020202020204" pitchFamily="34" charset="0"/>
                        </a:rPr>
                        <a:t>四级地方政府数量</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4205856491"/>
                  </a:ext>
                </a:extLst>
              </a:tr>
              <a:tr h="40322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中国</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sym typeface="Arial" panose="020B0604020202020204" pitchFamily="34" charset="0"/>
                        </a:rPr>
                        <a:t>31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sym typeface="Arial" panose="020B0604020202020204" pitchFamily="34" charset="0"/>
                        </a:rPr>
                        <a:t>332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sym typeface="Arial" panose="020B0604020202020204" pitchFamily="34" charset="0"/>
                        </a:rPr>
                        <a:t>2 853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sym typeface="Arial" panose="020B0604020202020204" pitchFamily="34" charset="0"/>
                        </a:rPr>
                        <a:t>40 466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664087998"/>
                  </a:ext>
                </a:extLst>
              </a:tr>
              <a:tr h="40322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印度尼西亚</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30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410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3 844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a:t>
                      </a:r>
                      <a:r>
                        <a:rPr kumimoji="0" lang="zh-CN" altLang="en-US" sz="20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sym typeface="Arial" panose="020B0604020202020204" pitchFamily="34" charset="0"/>
                        </a:rPr>
                        <a:t>  </a:t>
                      </a:r>
                      <a:r>
                        <a:rPr kumimoji="0" lang="zh-CN" altLang="en-US"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65 852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744750210"/>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法国</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22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106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36 681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910760457"/>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俄罗斯</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89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2 864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25 736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3060986"/>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西班牙</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50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8 041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187271207"/>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美国</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51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82 949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79917246"/>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英国</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155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55503149"/>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日本</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47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1 851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95932299"/>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澳大利亚</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720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02058674"/>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乌拉圭</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4287719"/>
                  </a:ext>
                </a:extLst>
              </a:tr>
              <a:tr h="396875">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Calibri" panose="020F0502020204030204" pitchFamily="34" charset="0"/>
                          <a:ea typeface="黑体" panose="02010609060101010101" pitchFamily="49" charset="-122"/>
                          <a:sym typeface="Arial" panose="020B0604020202020204" pitchFamily="34" charset="0"/>
                        </a:rPr>
                        <a:t>纳米比亚</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sym typeface="Arial" panose="020B0604020202020204" pitchFamily="34" charset="0"/>
                        </a:rPr>
                        <a:t>　　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marL="342900" indent="-342900">
                        <a:spcBef>
                          <a:spcPct val="20000"/>
                        </a:spcBef>
                        <a:defRPr sz="24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defRPr sz="20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defRPr>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defRPr>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defRPr>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sym typeface="Arial" panose="020B0604020202020204" pitchFamily="34" charset="0"/>
                        </a:rPr>
                        <a:t>　　－</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691996087"/>
                  </a:ext>
                </a:extLst>
              </a:tr>
            </a:tbl>
          </a:graphicData>
        </a:graphic>
      </p:graphicFrame>
      <p:sp>
        <p:nvSpPr>
          <p:cNvPr id="16584" name="Rectangle 200">
            <a:extLst>
              <a:ext uri="{FF2B5EF4-FFF2-40B4-BE49-F238E27FC236}">
                <a16:creationId xmlns:a16="http://schemas.microsoft.com/office/drawing/2014/main" id="{3D24EC92-604C-4318-AC18-FA1FB06BBAF9}"/>
              </a:ext>
            </a:extLst>
          </p:cNvPr>
          <p:cNvSpPr>
            <a:spLocks noChangeArrowheads="1"/>
          </p:cNvSpPr>
          <p:nvPr>
            <p:ph type="title"/>
          </p:nvPr>
        </p:nvSpPr>
        <p:spPr>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en-US">
                <a:latin typeface="黑体" panose="02010609060101010101" pitchFamily="49" charset="-122"/>
                <a:ea typeface="黑体" panose="02010609060101010101" pitchFamily="49" charset="-122"/>
              </a:rPr>
              <a:t>1.2.1 地区间的差异性与流动性</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6584"/>
                                        </p:tgtEl>
                                        <p:attrNameLst>
                                          <p:attrName>style.visibility</p:attrName>
                                        </p:attrNameLst>
                                      </p:cBhvr>
                                      <p:to>
                                        <p:strVal val="visible"/>
                                      </p:to>
                                    </p:set>
                                    <p:animEffect transition="in" filter="box(in)">
                                      <p:cBhvr>
                                        <p:cTn id="7" dur="500"/>
                                        <p:tgtEl>
                                          <p:spTgt spid="1658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diamond(in)">
                                      <p:cBhvr>
                                        <p:cTn id="12" dur="2000"/>
                                        <p:tgtEl>
                                          <p:spTgt spid="163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4" grpId="0" bldLvl="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E73FC4D-6658-41AD-B3DB-9D827EFD8FEA}"/>
              </a:ext>
            </a:extLst>
          </p:cNvPr>
          <p:cNvSpPr>
            <a:spLocks noGrp="1"/>
          </p:cNvSpPr>
          <p:nvPr>
            <p:ph type="dt" sz="half" idx="10"/>
          </p:nvPr>
        </p:nvSpPr>
        <p:spPr/>
        <p:txBody>
          <a:bodyPr/>
          <a:lstStyle/>
          <a:p>
            <a:fld id="{17219114-212E-4F36-86FB-E8A19ECAEF4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30BF0C9-470B-4311-9A61-ECD3DEC91851}"/>
              </a:ext>
            </a:extLst>
          </p:cNvPr>
          <p:cNvSpPr>
            <a:spLocks noGrp="1"/>
          </p:cNvSpPr>
          <p:nvPr>
            <p:ph type="sldNum" sz="quarter" idx="12"/>
          </p:nvPr>
        </p:nvSpPr>
        <p:spPr/>
        <p:txBody>
          <a:bodyPr/>
          <a:lstStyle/>
          <a:p>
            <a:fld id="{5FF414B8-C342-4347-88DE-545BAC096ECB}" type="slidenum">
              <a:rPr lang="zh-CN" altLang="en-US"/>
              <a:pPr/>
              <a:t>14</a:t>
            </a:fld>
            <a:endParaRPr lang="zh-CN" altLang="en-US"/>
          </a:p>
        </p:txBody>
      </p:sp>
      <p:sp>
        <p:nvSpPr>
          <p:cNvPr id="17410" name="Rectangle 2">
            <a:extLst>
              <a:ext uri="{FF2B5EF4-FFF2-40B4-BE49-F238E27FC236}">
                <a16:creationId xmlns:a16="http://schemas.microsoft.com/office/drawing/2014/main" id="{1F8F1134-C1B6-4ACB-B4CB-8E997F16C19D}"/>
              </a:ext>
            </a:extLst>
          </p:cNvPr>
          <p:cNvSpPr>
            <a:spLocks noChangeArrowheads="1"/>
          </p:cNvSpPr>
          <p:nvPr>
            <p:ph type="title"/>
          </p:nvPr>
        </p:nvSpPr>
        <p:spPr/>
        <p:txBody>
          <a:bodyPr/>
          <a:lstStyle/>
          <a:p>
            <a:r>
              <a:rPr lang="zh-CN" altLang="zh-CN">
                <a:ea typeface="黑体" panose="02010609060101010101" pitchFamily="49" charset="-122"/>
              </a:rPr>
              <a:t>地区间的差异性</a:t>
            </a:r>
          </a:p>
        </p:txBody>
      </p:sp>
      <p:sp>
        <p:nvSpPr>
          <p:cNvPr id="17411" name="Rectangle 3">
            <a:extLst>
              <a:ext uri="{FF2B5EF4-FFF2-40B4-BE49-F238E27FC236}">
                <a16:creationId xmlns:a16="http://schemas.microsoft.com/office/drawing/2014/main" id="{EA9FF787-4CE5-4FCC-A93C-DDF7200C4B67}"/>
              </a:ext>
            </a:extLst>
          </p:cNvPr>
          <p:cNvSpPr>
            <a:spLocks noChangeArrowheads="1"/>
          </p:cNvSpPr>
          <p:nvPr>
            <p:ph type="body" idx="1"/>
          </p:nvPr>
        </p:nvSpPr>
        <p:spPr>
          <a:xfrm>
            <a:off x="396875" y="1484313"/>
            <a:ext cx="8229600" cy="4525962"/>
          </a:xfrm>
        </p:spPr>
        <p:txBody>
          <a:bodyPr/>
          <a:lstStyle/>
          <a:p>
            <a:r>
              <a:rPr lang="zh-CN" altLang="en-US">
                <a:latin typeface="黑体" panose="02010609060101010101" pitchFamily="49" charset="-122"/>
                <a:ea typeface="黑体" panose="02010609060101010101" pitchFamily="49" charset="-122"/>
              </a:rPr>
              <a:t>多样性与差异性</a:t>
            </a:r>
          </a:p>
          <a:p>
            <a:r>
              <a:rPr lang="zh-CN" altLang="en-US">
                <a:latin typeface="黑体" panose="02010609060101010101" pitchFamily="49" charset="-122"/>
                <a:ea typeface="黑体" panose="02010609060101010101" pitchFamily="49" charset="-122"/>
              </a:rPr>
              <a:t>地区间的差异</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自然地理条件</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经济发展水平</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历史文化传统</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 …</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17410"/>
                                        </p:tgtEl>
                                        <p:attrNameLst>
                                          <p:attrName>style.visibility</p:attrName>
                                        </p:attrNameLst>
                                      </p:cBhvr>
                                      <p:to>
                                        <p:strVal val="visible"/>
                                      </p:to>
                                    </p:set>
                                    <p:anim calcmode="lin" valueType="num">
                                      <p:cBhvr>
                                        <p:cTn id="7" dur="500" fill="hold"/>
                                        <p:tgtEl>
                                          <p:spTgt spid="17410"/>
                                        </p:tgtEl>
                                        <p:attrNameLst>
                                          <p:attrName>ppt_w</p:attrName>
                                        </p:attrNameLst>
                                      </p:cBhvr>
                                      <p:tavLst>
                                        <p:tav tm="0">
                                          <p:val>
                                            <p:fltVal val="0"/>
                                          </p:val>
                                        </p:tav>
                                        <p:tav tm="100000">
                                          <p:val>
                                            <p:strVal val="#ppt_w"/>
                                          </p:val>
                                        </p:tav>
                                      </p:tavLst>
                                    </p:anim>
                                    <p:anim calcmode="lin" valueType="num">
                                      <p:cBhvr>
                                        <p:cTn id="8" dur="500" fill="hold"/>
                                        <p:tgtEl>
                                          <p:spTgt spid="17410"/>
                                        </p:tgtEl>
                                        <p:attrNameLst>
                                          <p:attrName>ppt_h</p:attrName>
                                        </p:attrNameLst>
                                      </p:cBhvr>
                                      <p:tavLst>
                                        <p:tav tm="0">
                                          <p:val>
                                            <p:fltVal val="0"/>
                                          </p:val>
                                        </p:tav>
                                        <p:tav tm="100000">
                                          <p:val>
                                            <p:strVal val="#ppt_h"/>
                                          </p:val>
                                        </p:tav>
                                      </p:tavLst>
                                    </p:anim>
                                    <p:anim calcmode="lin" valueType="num">
                                      <p:cBhvr>
                                        <p:cTn id="9" dur="500" fill="hold"/>
                                        <p:tgtEl>
                                          <p:spTgt spid="17410"/>
                                        </p:tgtEl>
                                        <p:attrNameLst>
                                          <p:attrName>style.rotation</p:attrName>
                                        </p:attrNameLst>
                                      </p:cBhvr>
                                      <p:tavLst>
                                        <p:tav tm="0">
                                          <p:val>
                                            <p:fltVal val="360"/>
                                          </p:val>
                                        </p:tav>
                                        <p:tav tm="100000">
                                          <p:val>
                                            <p:fltVal val="0"/>
                                          </p:val>
                                        </p:tav>
                                      </p:tavLst>
                                    </p:anim>
                                    <p:animEffect transition="in" filter="fade">
                                      <p:cBhvr>
                                        <p:cTn id="10" dur="500"/>
                                        <p:tgtEl>
                                          <p:spTgt spid="1741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7411">
                                            <p:txEl>
                                              <p:pRg st="0" end="0"/>
                                            </p:txEl>
                                          </p:spTgt>
                                        </p:tgtEl>
                                        <p:attrNameLst>
                                          <p:attrName>style.visibility</p:attrName>
                                        </p:attrNameLst>
                                      </p:cBhvr>
                                      <p:to>
                                        <p:strVal val="visible"/>
                                      </p:to>
                                    </p:set>
                                    <p:anim calcmode="lin" valueType="num">
                                      <p:cBhvr>
                                        <p:cTn id="15" dur="500" fill="hold"/>
                                        <p:tgtEl>
                                          <p:spTgt spid="1741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741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741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741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17411">
                                            <p:txEl>
                                              <p:pRg st="1" end="1"/>
                                            </p:txEl>
                                          </p:spTgt>
                                        </p:tgtEl>
                                        <p:attrNameLst>
                                          <p:attrName>style.visibility</p:attrName>
                                        </p:attrNameLst>
                                      </p:cBhvr>
                                      <p:to>
                                        <p:strVal val="visible"/>
                                      </p:to>
                                    </p:set>
                                    <p:anim calcmode="lin" valueType="num">
                                      <p:cBhvr>
                                        <p:cTn id="23" dur="500" fill="hold"/>
                                        <p:tgtEl>
                                          <p:spTgt spid="1741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741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7411">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7411">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17411">
                                            <p:txEl>
                                              <p:pRg st="2" end="2"/>
                                            </p:txEl>
                                          </p:spTgt>
                                        </p:tgtEl>
                                        <p:attrNameLst>
                                          <p:attrName>style.visibility</p:attrName>
                                        </p:attrNameLst>
                                      </p:cBhvr>
                                      <p:to>
                                        <p:strVal val="visible"/>
                                      </p:to>
                                    </p:set>
                                    <p:anim calcmode="lin" valueType="num">
                                      <p:cBhvr>
                                        <p:cTn id="31" dur="500" fill="hold"/>
                                        <p:tgtEl>
                                          <p:spTgt spid="1741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741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7411">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7411">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17411">
                                            <p:txEl>
                                              <p:pRg st="3" end="3"/>
                                            </p:txEl>
                                          </p:spTgt>
                                        </p:tgtEl>
                                        <p:attrNameLst>
                                          <p:attrName>style.visibility</p:attrName>
                                        </p:attrNameLst>
                                      </p:cBhvr>
                                      <p:to>
                                        <p:strVal val="visible"/>
                                      </p:to>
                                    </p:set>
                                    <p:anim calcmode="lin" valueType="num">
                                      <p:cBhvr>
                                        <p:cTn id="39" dur="500" fill="hold"/>
                                        <p:tgtEl>
                                          <p:spTgt spid="17411">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7411">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17411">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17411">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17411">
                                            <p:txEl>
                                              <p:pRg st="4" end="4"/>
                                            </p:txEl>
                                          </p:spTgt>
                                        </p:tgtEl>
                                        <p:attrNameLst>
                                          <p:attrName>style.visibility</p:attrName>
                                        </p:attrNameLst>
                                      </p:cBhvr>
                                      <p:to>
                                        <p:strVal val="visible"/>
                                      </p:to>
                                    </p:set>
                                    <p:anim calcmode="lin" valueType="num">
                                      <p:cBhvr>
                                        <p:cTn id="47" dur="500" fill="hold"/>
                                        <p:tgtEl>
                                          <p:spTgt spid="17411">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17411">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17411">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17411">
                                            <p:txEl>
                                              <p:pRg st="4" end="4"/>
                                            </p:txEl>
                                          </p:spTgt>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49" presetClass="entr" presetSubtype="0" decel="100000" fill="hold" grpId="0" nodeType="clickEffect">
                                  <p:stCondLst>
                                    <p:cond delay="0"/>
                                  </p:stCondLst>
                                  <p:iterate type="lt">
                                    <p:tmPct val="10000"/>
                                  </p:iterate>
                                  <p:childTnLst>
                                    <p:set>
                                      <p:cBhvr>
                                        <p:cTn id="54" dur="0" fill="hold">
                                          <p:stCondLst>
                                            <p:cond delay="0"/>
                                          </p:stCondLst>
                                        </p:cTn>
                                        <p:tgtEl>
                                          <p:spTgt spid="17411">
                                            <p:txEl>
                                              <p:pRg st="5" end="5"/>
                                            </p:txEl>
                                          </p:spTgt>
                                        </p:tgtEl>
                                        <p:attrNameLst>
                                          <p:attrName>style.visibility</p:attrName>
                                        </p:attrNameLst>
                                      </p:cBhvr>
                                      <p:to>
                                        <p:strVal val="visible"/>
                                      </p:to>
                                    </p:set>
                                    <p:anim calcmode="lin" valueType="num">
                                      <p:cBhvr>
                                        <p:cTn id="55" dur="500" fill="hold"/>
                                        <p:tgtEl>
                                          <p:spTgt spid="17411">
                                            <p:txEl>
                                              <p:pRg st="5" end="5"/>
                                            </p:txEl>
                                          </p:spTgt>
                                        </p:tgtEl>
                                        <p:attrNameLst>
                                          <p:attrName>ppt_w</p:attrName>
                                        </p:attrNameLst>
                                      </p:cBhvr>
                                      <p:tavLst>
                                        <p:tav tm="0">
                                          <p:val>
                                            <p:fltVal val="0"/>
                                          </p:val>
                                        </p:tav>
                                        <p:tav tm="100000">
                                          <p:val>
                                            <p:strVal val="#ppt_w"/>
                                          </p:val>
                                        </p:tav>
                                      </p:tavLst>
                                    </p:anim>
                                    <p:anim calcmode="lin" valueType="num">
                                      <p:cBhvr>
                                        <p:cTn id="56" dur="500" fill="hold"/>
                                        <p:tgtEl>
                                          <p:spTgt spid="17411">
                                            <p:txEl>
                                              <p:pRg st="5" end="5"/>
                                            </p:txEl>
                                          </p:spTgt>
                                        </p:tgtEl>
                                        <p:attrNameLst>
                                          <p:attrName>ppt_h</p:attrName>
                                        </p:attrNameLst>
                                      </p:cBhvr>
                                      <p:tavLst>
                                        <p:tav tm="0">
                                          <p:val>
                                            <p:fltVal val="0"/>
                                          </p:val>
                                        </p:tav>
                                        <p:tav tm="100000">
                                          <p:val>
                                            <p:strVal val="#ppt_h"/>
                                          </p:val>
                                        </p:tav>
                                      </p:tavLst>
                                    </p:anim>
                                    <p:anim calcmode="lin" valueType="num">
                                      <p:cBhvr>
                                        <p:cTn id="57" dur="500" fill="hold"/>
                                        <p:tgtEl>
                                          <p:spTgt spid="17411">
                                            <p:txEl>
                                              <p:pRg st="5" end="5"/>
                                            </p:txEl>
                                          </p:spTgt>
                                        </p:tgtEl>
                                        <p:attrNameLst>
                                          <p:attrName>style.rotation</p:attrName>
                                        </p:attrNameLst>
                                      </p:cBhvr>
                                      <p:tavLst>
                                        <p:tav tm="0">
                                          <p:val>
                                            <p:fltVal val="360"/>
                                          </p:val>
                                        </p:tav>
                                        <p:tav tm="100000">
                                          <p:val>
                                            <p:fltVal val="0"/>
                                          </p:val>
                                        </p:tav>
                                      </p:tavLst>
                                    </p:anim>
                                    <p:animEffect transition="in" filter="fade">
                                      <p:cBhvr>
                                        <p:cTn id="58" dur="5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906F1E4-36CE-41BA-A983-C038A0C8DE66}"/>
              </a:ext>
            </a:extLst>
          </p:cNvPr>
          <p:cNvSpPr>
            <a:spLocks noGrp="1"/>
          </p:cNvSpPr>
          <p:nvPr>
            <p:ph type="dt" sz="half" idx="10"/>
          </p:nvPr>
        </p:nvSpPr>
        <p:spPr/>
        <p:txBody>
          <a:bodyPr/>
          <a:lstStyle/>
          <a:p>
            <a:fld id="{15AA1BEB-7D68-4977-B847-B02E4C598976}"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CF7142D-1652-40A7-B93C-8C1A98A89891}"/>
              </a:ext>
            </a:extLst>
          </p:cNvPr>
          <p:cNvSpPr>
            <a:spLocks noGrp="1"/>
          </p:cNvSpPr>
          <p:nvPr>
            <p:ph type="sldNum" sz="quarter" idx="12"/>
          </p:nvPr>
        </p:nvSpPr>
        <p:spPr/>
        <p:txBody>
          <a:bodyPr/>
          <a:lstStyle/>
          <a:p>
            <a:fld id="{0D3E769A-37C8-49B5-A357-145D9F4B62E6}" type="slidenum">
              <a:rPr lang="zh-CN" altLang="en-US"/>
              <a:pPr/>
              <a:t>15</a:t>
            </a:fld>
            <a:endParaRPr lang="zh-CN" altLang="en-US"/>
          </a:p>
        </p:txBody>
      </p:sp>
      <p:sp>
        <p:nvSpPr>
          <p:cNvPr id="18434" name="Rectangle 2">
            <a:extLst>
              <a:ext uri="{FF2B5EF4-FFF2-40B4-BE49-F238E27FC236}">
                <a16:creationId xmlns:a16="http://schemas.microsoft.com/office/drawing/2014/main" id="{5CBB7E04-1DED-4855-A28F-5E5305FADED0}"/>
              </a:ext>
            </a:extLst>
          </p:cNvPr>
          <p:cNvSpPr>
            <a:spLocks noChangeArrowheads="1"/>
          </p:cNvSpPr>
          <p:nvPr>
            <p:ph type="title"/>
          </p:nvPr>
        </p:nvSpPr>
        <p:spPr/>
        <p:txBody>
          <a:bodyPr/>
          <a:lstStyle/>
          <a:p>
            <a:r>
              <a:rPr lang="zh-CN" altLang="zh-CN">
                <a:ea typeface="黑体" panose="02010609060101010101" pitchFamily="49" charset="-122"/>
              </a:rPr>
              <a:t>地区间的流动性</a:t>
            </a:r>
          </a:p>
        </p:txBody>
      </p:sp>
      <p:sp>
        <p:nvSpPr>
          <p:cNvPr id="18435" name="Rectangle 3">
            <a:extLst>
              <a:ext uri="{FF2B5EF4-FFF2-40B4-BE49-F238E27FC236}">
                <a16:creationId xmlns:a16="http://schemas.microsoft.com/office/drawing/2014/main" id="{7EB98984-DF47-4843-8139-33E466BB3AC1}"/>
              </a:ext>
            </a:extLst>
          </p:cNvPr>
          <p:cNvSpPr>
            <a:spLocks noChangeArrowheads="1"/>
          </p:cNvSpPr>
          <p:nvPr>
            <p:ph type="body" idx="1"/>
          </p:nvPr>
        </p:nvSpPr>
        <p:spPr>
          <a:xfrm>
            <a:off x="396875" y="1557338"/>
            <a:ext cx="8229600" cy="4525962"/>
          </a:xfrm>
        </p:spPr>
        <p:txBody>
          <a:bodyPr/>
          <a:lstStyle/>
          <a:p>
            <a:r>
              <a:rPr lang="zh-CN" altLang="en-US">
                <a:latin typeface="黑体" panose="02010609060101010101" pitchFamily="49" charset="-122"/>
                <a:ea typeface="黑体" panose="02010609060101010101" pitchFamily="49" charset="-122"/>
              </a:rPr>
              <a:t>人的流动</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人可以自由地选择居住、工作、消费和投资的场所。</a:t>
            </a:r>
          </a:p>
          <a:p>
            <a:r>
              <a:rPr lang="zh-CN" altLang="en-US">
                <a:latin typeface="黑体" panose="02010609060101010101" pitchFamily="49" charset="-122"/>
                <a:ea typeface="黑体" panose="02010609060101010101" pitchFamily="49" charset="-122"/>
              </a:rPr>
              <a:t>物的流动</a:t>
            </a:r>
          </a:p>
          <a:p>
            <a:r>
              <a:rPr lang="zh-CN" altLang="en-US">
                <a:latin typeface="黑体" panose="02010609060101010101" pitchFamily="49" charset="-122"/>
                <a:ea typeface="黑体" panose="02010609060101010101" pitchFamily="49" charset="-122"/>
              </a:rPr>
              <a:t>人与物的流动既可以结合在一起，也可以相互分离开来。</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18434"/>
                                        </p:tgtEl>
                                        <p:attrNameLst>
                                          <p:attrName>style.visibility</p:attrName>
                                        </p:attrNameLst>
                                      </p:cBhvr>
                                      <p:to>
                                        <p:strVal val="visible"/>
                                      </p:to>
                                    </p:set>
                                    <p:anim calcmode="lin" valueType="num">
                                      <p:cBhvr>
                                        <p:cTn id="7" dur="500" fill="hold"/>
                                        <p:tgtEl>
                                          <p:spTgt spid="18434"/>
                                        </p:tgtEl>
                                        <p:attrNameLst>
                                          <p:attrName>ppt_w</p:attrName>
                                        </p:attrNameLst>
                                      </p:cBhvr>
                                      <p:tavLst>
                                        <p:tav tm="0">
                                          <p:val>
                                            <p:fltVal val="0"/>
                                          </p:val>
                                        </p:tav>
                                        <p:tav tm="100000">
                                          <p:val>
                                            <p:strVal val="#ppt_w"/>
                                          </p:val>
                                        </p:tav>
                                      </p:tavLst>
                                    </p:anim>
                                    <p:anim calcmode="lin" valueType="num">
                                      <p:cBhvr>
                                        <p:cTn id="8" dur="500" fill="hold"/>
                                        <p:tgtEl>
                                          <p:spTgt spid="18434"/>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18435">
                                            <p:txEl>
                                              <p:pRg st="0" end="0"/>
                                            </p:txEl>
                                          </p:spTgt>
                                        </p:tgtEl>
                                        <p:attrNameLst>
                                          <p:attrName>style.visibility</p:attrName>
                                        </p:attrNameLst>
                                      </p:cBhvr>
                                      <p:to>
                                        <p:strVal val="visible"/>
                                      </p:to>
                                    </p:set>
                                    <p:anim calcmode="lin" valueType="num">
                                      <p:cBhvr>
                                        <p:cTn id="13" dur="500" fill="hold"/>
                                        <p:tgtEl>
                                          <p:spTgt spid="18435">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8435">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18435">
                                            <p:txEl>
                                              <p:pRg st="1" end="1"/>
                                            </p:txEl>
                                          </p:spTgt>
                                        </p:tgtEl>
                                        <p:attrNameLst>
                                          <p:attrName>style.visibility</p:attrName>
                                        </p:attrNameLst>
                                      </p:cBhvr>
                                      <p:to>
                                        <p:strVal val="visible"/>
                                      </p:to>
                                    </p:set>
                                    <p:anim calcmode="lin" valueType="num">
                                      <p:cBhvr>
                                        <p:cTn id="19" dur="500" fill="hold"/>
                                        <p:tgtEl>
                                          <p:spTgt spid="18435">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8435">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18435">
                                            <p:txEl>
                                              <p:pRg st="2" end="2"/>
                                            </p:txEl>
                                          </p:spTgt>
                                        </p:tgtEl>
                                        <p:attrNameLst>
                                          <p:attrName>style.visibility</p:attrName>
                                        </p:attrNameLst>
                                      </p:cBhvr>
                                      <p:to>
                                        <p:strVal val="visible"/>
                                      </p:to>
                                    </p:set>
                                    <p:anim calcmode="lin" valueType="num">
                                      <p:cBhvr>
                                        <p:cTn id="25" dur="500" fill="hold"/>
                                        <p:tgtEl>
                                          <p:spTgt spid="18435">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843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18435">
                                            <p:txEl>
                                              <p:pRg st="3" end="3"/>
                                            </p:txEl>
                                          </p:spTgt>
                                        </p:tgtEl>
                                        <p:attrNameLst>
                                          <p:attrName>style.visibility</p:attrName>
                                        </p:attrNameLst>
                                      </p:cBhvr>
                                      <p:to>
                                        <p:strVal val="visible"/>
                                      </p:to>
                                    </p:set>
                                    <p:anim calcmode="lin" valueType="num">
                                      <p:cBhvr>
                                        <p:cTn id="31" dur="500" fill="hold"/>
                                        <p:tgtEl>
                                          <p:spTgt spid="18435">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8435">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D0D5AD2-28D9-4389-95D4-5C5409259BDA}"/>
              </a:ext>
            </a:extLst>
          </p:cNvPr>
          <p:cNvSpPr>
            <a:spLocks noGrp="1"/>
          </p:cNvSpPr>
          <p:nvPr>
            <p:ph type="dt" sz="half" idx="10"/>
          </p:nvPr>
        </p:nvSpPr>
        <p:spPr/>
        <p:txBody>
          <a:bodyPr/>
          <a:lstStyle/>
          <a:p>
            <a:fld id="{0A8912E1-F2C9-4343-ACB4-5E37A0BCE573}"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5C52EF5-F32C-4615-BA73-B250DC2BBAE1}"/>
              </a:ext>
            </a:extLst>
          </p:cNvPr>
          <p:cNvSpPr>
            <a:spLocks noGrp="1"/>
          </p:cNvSpPr>
          <p:nvPr>
            <p:ph type="sldNum" sz="quarter" idx="12"/>
          </p:nvPr>
        </p:nvSpPr>
        <p:spPr/>
        <p:txBody>
          <a:bodyPr/>
          <a:lstStyle/>
          <a:p>
            <a:fld id="{639B4807-4303-4D1D-8649-3C74FC8F3D9B}" type="slidenum">
              <a:rPr lang="zh-CN" altLang="en-US"/>
              <a:pPr/>
              <a:t>16</a:t>
            </a:fld>
            <a:endParaRPr lang="zh-CN" altLang="en-US"/>
          </a:p>
        </p:txBody>
      </p:sp>
      <p:sp>
        <p:nvSpPr>
          <p:cNvPr id="19458" name="Rectangle 2">
            <a:extLst>
              <a:ext uri="{FF2B5EF4-FFF2-40B4-BE49-F238E27FC236}">
                <a16:creationId xmlns:a16="http://schemas.microsoft.com/office/drawing/2014/main" id="{67254032-E699-4530-AE34-20988C7C47A9}"/>
              </a:ext>
            </a:extLst>
          </p:cNvPr>
          <p:cNvSpPr>
            <a:spLocks noChangeArrowheads="1"/>
          </p:cNvSpPr>
          <p:nvPr>
            <p:ph type="title"/>
          </p:nvPr>
        </p:nvSpPr>
        <p:spPr>
          <a:xfrm>
            <a:off x="323850" y="117475"/>
            <a:ext cx="8134350" cy="927100"/>
          </a:xfrm>
        </p:spPr>
        <p:txBody>
          <a:bodyPr/>
          <a:lstStyle/>
          <a:p>
            <a:r>
              <a:rPr lang="zh-CN" altLang="zh-CN">
                <a:ea typeface="黑体" panose="02010609060101010101" pitchFamily="49" charset="-122"/>
              </a:rPr>
              <a:t>地区间的流动性与差异性的关系</a:t>
            </a:r>
          </a:p>
        </p:txBody>
      </p:sp>
      <p:sp>
        <p:nvSpPr>
          <p:cNvPr id="19459" name="Rectangle 3">
            <a:extLst>
              <a:ext uri="{FF2B5EF4-FFF2-40B4-BE49-F238E27FC236}">
                <a16:creationId xmlns:a16="http://schemas.microsoft.com/office/drawing/2014/main" id="{195C1538-0D6D-4FE1-AEF1-0D3A97E32D1C}"/>
              </a:ext>
            </a:extLst>
          </p:cNvPr>
          <p:cNvSpPr>
            <a:spLocks noChangeArrowheads="1"/>
          </p:cNvSpPr>
          <p:nvPr>
            <p:ph type="body" idx="1"/>
          </p:nvPr>
        </p:nvSpPr>
        <p:spPr>
          <a:xfrm>
            <a:off x="396875" y="1412875"/>
            <a:ext cx="8229600" cy="4525963"/>
          </a:xfrm>
        </p:spPr>
        <p:txBody>
          <a:bodyPr/>
          <a:lstStyle/>
          <a:p>
            <a:r>
              <a:rPr lang="zh-CN" altLang="en-US">
                <a:ea typeface="黑体" panose="02010609060101010101" pitchFamily="49" charset="-122"/>
              </a:rPr>
              <a:t>地区间的差异性是地区间的流动性的动力。</a:t>
            </a:r>
          </a:p>
          <a:p>
            <a:r>
              <a:rPr lang="zh-CN" altLang="en-US">
                <a:ea typeface="黑体" panose="02010609060101010101" pitchFamily="49" charset="-122"/>
              </a:rPr>
              <a:t>地区间的流动性会使地区间的差异性变得更加复杂。</a:t>
            </a:r>
          </a:p>
          <a:p>
            <a:r>
              <a:rPr lang="zh-CN" altLang="en-US">
                <a:ea typeface="黑体" panose="02010609060101010101" pitchFamily="49" charset="-122"/>
              </a:rPr>
              <a:t>如果没有流动性，地区间的差异性可能就不会受到人们的重视。</a:t>
            </a:r>
          </a:p>
          <a:p>
            <a:r>
              <a:rPr lang="zh-CN" altLang="en-US">
                <a:ea typeface="黑体" panose="02010609060101010101" pitchFamily="49" charset="-122"/>
              </a:rPr>
              <a:t>地区间的差异性和流动性结合起来，会对地方政府的财政行为和财政政策产生较大的影响。</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9">
                                            <p:txEl>
                                              <p:pRg st="0" end="0"/>
                                            </p:txEl>
                                          </p:spTgt>
                                        </p:tgtEl>
                                        <p:attrNameLst>
                                          <p:attrName>style.visibility</p:attrName>
                                        </p:attrNameLst>
                                      </p:cBhvr>
                                      <p:to>
                                        <p:strVal val="visible"/>
                                      </p:to>
                                    </p:set>
                                    <p:animEffect transition="in" filter="dissolve">
                                      <p:cBhvr>
                                        <p:cTn id="12" dur="500"/>
                                        <p:tgtEl>
                                          <p:spTgt spid="1945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9459">
                                            <p:txEl>
                                              <p:pRg st="1" end="1"/>
                                            </p:txEl>
                                          </p:spTgt>
                                        </p:tgtEl>
                                        <p:attrNameLst>
                                          <p:attrName>style.visibility</p:attrName>
                                        </p:attrNameLst>
                                      </p:cBhvr>
                                      <p:to>
                                        <p:strVal val="visible"/>
                                      </p:to>
                                    </p:set>
                                    <p:animEffect transition="in" filter="dissolve">
                                      <p:cBhvr>
                                        <p:cTn id="17" dur="500"/>
                                        <p:tgtEl>
                                          <p:spTgt spid="1945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9459">
                                            <p:txEl>
                                              <p:pRg st="2" end="2"/>
                                            </p:txEl>
                                          </p:spTgt>
                                        </p:tgtEl>
                                        <p:attrNameLst>
                                          <p:attrName>style.visibility</p:attrName>
                                        </p:attrNameLst>
                                      </p:cBhvr>
                                      <p:to>
                                        <p:strVal val="visible"/>
                                      </p:to>
                                    </p:set>
                                    <p:animEffect transition="in" filter="dissolve">
                                      <p:cBhvr>
                                        <p:cTn id="22" dur="500"/>
                                        <p:tgtEl>
                                          <p:spTgt spid="1945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19459">
                                            <p:txEl>
                                              <p:pRg st="3" end="3"/>
                                            </p:txEl>
                                          </p:spTgt>
                                        </p:tgtEl>
                                        <p:attrNameLst>
                                          <p:attrName>style.visibility</p:attrName>
                                        </p:attrNameLst>
                                      </p:cBhvr>
                                      <p:to>
                                        <p:strVal val="visible"/>
                                      </p:to>
                                    </p:set>
                                    <p:animEffect transition="in" filter="dissolve">
                                      <p:cBhvr>
                                        <p:cTn id="27" dur="500"/>
                                        <p:tgtEl>
                                          <p:spTgt spid="1945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CD620FC-24B1-4FE6-B530-BE9DD7058DE4}"/>
              </a:ext>
            </a:extLst>
          </p:cNvPr>
          <p:cNvSpPr>
            <a:spLocks noGrp="1"/>
          </p:cNvSpPr>
          <p:nvPr>
            <p:ph type="dt" sz="half" idx="10"/>
          </p:nvPr>
        </p:nvSpPr>
        <p:spPr/>
        <p:txBody>
          <a:bodyPr/>
          <a:lstStyle/>
          <a:p>
            <a:fld id="{E99CE2DE-C69B-4907-A2F9-2CF2F4174992}"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0107646-28DE-4278-AB9D-E836E652580A}"/>
              </a:ext>
            </a:extLst>
          </p:cNvPr>
          <p:cNvSpPr>
            <a:spLocks noGrp="1"/>
          </p:cNvSpPr>
          <p:nvPr>
            <p:ph type="sldNum" sz="quarter" idx="12"/>
          </p:nvPr>
        </p:nvSpPr>
        <p:spPr/>
        <p:txBody>
          <a:bodyPr/>
          <a:lstStyle/>
          <a:p>
            <a:fld id="{660BB1F7-5159-424D-81B7-697A29C82CEC}" type="slidenum">
              <a:rPr lang="zh-CN" altLang="en-US"/>
              <a:pPr/>
              <a:t>17</a:t>
            </a:fld>
            <a:endParaRPr lang="zh-CN" altLang="en-US"/>
          </a:p>
        </p:txBody>
      </p:sp>
      <p:sp>
        <p:nvSpPr>
          <p:cNvPr id="20482" name="Rectangle 2">
            <a:extLst>
              <a:ext uri="{FF2B5EF4-FFF2-40B4-BE49-F238E27FC236}">
                <a16:creationId xmlns:a16="http://schemas.microsoft.com/office/drawing/2014/main" id="{CD797E06-6792-4672-A777-D6C2603C54B1}"/>
              </a:ext>
            </a:extLst>
          </p:cNvPr>
          <p:cNvSpPr>
            <a:spLocks noChangeArrowheads="1"/>
          </p:cNvSpPr>
          <p:nvPr>
            <p:ph type="title"/>
          </p:nvPr>
        </p:nvSpPr>
        <p:spPr>
          <a:xfrm>
            <a:off x="107950" y="117475"/>
            <a:ext cx="7993063" cy="927100"/>
          </a:xfrm>
        </p:spPr>
        <p:txBody>
          <a:bodyPr/>
          <a:lstStyle/>
          <a:p>
            <a:r>
              <a:rPr lang="zh-CN" altLang="en-US">
                <a:latin typeface="黑体" panose="02010609060101010101" pitchFamily="49" charset="-122"/>
                <a:ea typeface="黑体" panose="02010609060101010101" pitchFamily="49" charset="-122"/>
              </a:rPr>
              <a:t>1.2.2 计划经济体制下是否存在地方财政问题？</a:t>
            </a:r>
          </a:p>
        </p:txBody>
      </p:sp>
      <p:sp>
        <p:nvSpPr>
          <p:cNvPr id="20483" name="Rectangle 3">
            <a:extLst>
              <a:ext uri="{FF2B5EF4-FFF2-40B4-BE49-F238E27FC236}">
                <a16:creationId xmlns:a16="http://schemas.microsoft.com/office/drawing/2014/main" id="{54F61CD0-5C15-4FC2-A461-DE3DCFB48048}"/>
              </a:ext>
            </a:extLst>
          </p:cNvPr>
          <p:cNvSpPr>
            <a:spLocks noChangeArrowheads="1"/>
          </p:cNvSpPr>
          <p:nvPr>
            <p:ph type="body" idx="1"/>
          </p:nvPr>
        </p:nvSpPr>
        <p:spPr>
          <a:xfrm>
            <a:off x="396875" y="1484313"/>
            <a:ext cx="8229600" cy="4525962"/>
          </a:xfrm>
        </p:spPr>
        <p:txBody>
          <a:bodyPr/>
          <a:lstStyle/>
          <a:p>
            <a:pPr>
              <a:lnSpc>
                <a:spcPct val="80000"/>
              </a:lnSpc>
            </a:pPr>
            <a:r>
              <a:rPr lang="zh-CN" altLang="en-US">
                <a:latin typeface="黑体" panose="02010609060101010101" pitchFamily="49" charset="-122"/>
                <a:ea typeface="黑体" panose="02010609060101010101" pitchFamily="49" charset="-122"/>
              </a:rPr>
              <a:t>计划经济体制，我国也设立有地方政府和地方财政。</a:t>
            </a:r>
          </a:p>
          <a:p>
            <a:pPr>
              <a:lnSpc>
                <a:spcPct val="80000"/>
              </a:lnSpc>
            </a:pPr>
            <a:r>
              <a:rPr lang="zh-CN" altLang="en-US">
                <a:latin typeface="黑体" panose="02010609060101010101" pitchFamily="49" charset="-122"/>
                <a:ea typeface="黑体" panose="02010609060101010101" pitchFamily="49" charset="-122"/>
              </a:rPr>
              <a:t>计划经济体制下各地区间存在差距。</a:t>
            </a:r>
          </a:p>
          <a:p>
            <a:pPr>
              <a:lnSpc>
                <a:spcPct val="80000"/>
              </a:lnSpc>
            </a:pPr>
            <a:r>
              <a:rPr lang="zh-CN" altLang="en-US">
                <a:latin typeface="黑体" panose="02010609060101010101" pitchFamily="49" charset="-122"/>
                <a:ea typeface="黑体" panose="02010609060101010101" pitchFamily="49" charset="-122"/>
              </a:rPr>
              <a:t>计划经济体制下人和各种生产要素是不能自由流动的。</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计划机制配置资源</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户籍制度</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严格的人事管理制度</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指令性的就业制度</a:t>
            </a:r>
          </a:p>
          <a:p>
            <a:pPr>
              <a:lnSpc>
                <a:spcPct val="80000"/>
              </a:lnSpc>
            </a:pPr>
            <a:r>
              <a:rPr lang="zh-CN" altLang="en-US">
                <a:latin typeface="黑体" panose="02010609060101010101" pitchFamily="49" charset="-122"/>
                <a:ea typeface="黑体" panose="02010609060101010101" pitchFamily="49" charset="-122"/>
              </a:rPr>
              <a:t>计划经济体制下强调“全国一盘棋”。</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受命行为/自主行为	</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dissolve">
                                      <p:cBhvr>
                                        <p:cTn id="7" dur="500"/>
                                        <p:tgtEl>
                                          <p:spTgt spid="204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83">
                                            <p:txEl>
                                              <p:pRg st="0" end="0"/>
                                            </p:txEl>
                                          </p:spTgt>
                                        </p:tgtEl>
                                        <p:attrNameLst>
                                          <p:attrName>style.visibility</p:attrName>
                                        </p:attrNameLst>
                                      </p:cBhvr>
                                      <p:to>
                                        <p:strVal val="visible"/>
                                      </p:to>
                                    </p:set>
                                    <p:animEffect transition="in" filter="dissolve">
                                      <p:cBhvr>
                                        <p:cTn id="12" dur="500"/>
                                        <p:tgtEl>
                                          <p:spTgt spid="2048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0483">
                                            <p:txEl>
                                              <p:pRg st="1" end="1"/>
                                            </p:txEl>
                                          </p:spTgt>
                                        </p:tgtEl>
                                        <p:attrNameLst>
                                          <p:attrName>style.visibility</p:attrName>
                                        </p:attrNameLst>
                                      </p:cBhvr>
                                      <p:to>
                                        <p:strVal val="visible"/>
                                      </p:to>
                                    </p:set>
                                    <p:animEffect transition="in" filter="dissolve">
                                      <p:cBhvr>
                                        <p:cTn id="17" dur="500"/>
                                        <p:tgtEl>
                                          <p:spTgt spid="2048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0483">
                                            <p:txEl>
                                              <p:pRg st="2" end="2"/>
                                            </p:txEl>
                                          </p:spTgt>
                                        </p:tgtEl>
                                        <p:attrNameLst>
                                          <p:attrName>style.visibility</p:attrName>
                                        </p:attrNameLst>
                                      </p:cBhvr>
                                      <p:to>
                                        <p:strVal val="visible"/>
                                      </p:to>
                                    </p:set>
                                    <p:animEffect transition="in" filter="dissolve">
                                      <p:cBhvr>
                                        <p:cTn id="22" dur="500"/>
                                        <p:tgtEl>
                                          <p:spTgt spid="2048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83">
                                            <p:txEl>
                                              <p:pRg st="3" end="3"/>
                                            </p:txEl>
                                          </p:spTgt>
                                        </p:tgtEl>
                                        <p:attrNameLst>
                                          <p:attrName>style.visibility</p:attrName>
                                        </p:attrNameLst>
                                      </p:cBhvr>
                                      <p:to>
                                        <p:strVal val="visible"/>
                                      </p:to>
                                    </p:set>
                                    <p:animEffect transition="in" filter="dissolve">
                                      <p:cBhvr>
                                        <p:cTn id="27" dur="500"/>
                                        <p:tgtEl>
                                          <p:spTgt spid="20483">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0483">
                                            <p:txEl>
                                              <p:pRg st="4" end="4"/>
                                            </p:txEl>
                                          </p:spTgt>
                                        </p:tgtEl>
                                        <p:attrNameLst>
                                          <p:attrName>style.visibility</p:attrName>
                                        </p:attrNameLst>
                                      </p:cBhvr>
                                      <p:to>
                                        <p:strVal val="visible"/>
                                      </p:to>
                                    </p:set>
                                    <p:animEffect transition="in" filter="dissolve">
                                      <p:cBhvr>
                                        <p:cTn id="32" dur="500"/>
                                        <p:tgtEl>
                                          <p:spTgt spid="20483">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0483">
                                            <p:txEl>
                                              <p:pRg st="5" end="5"/>
                                            </p:txEl>
                                          </p:spTgt>
                                        </p:tgtEl>
                                        <p:attrNameLst>
                                          <p:attrName>style.visibility</p:attrName>
                                        </p:attrNameLst>
                                      </p:cBhvr>
                                      <p:to>
                                        <p:strVal val="visible"/>
                                      </p:to>
                                    </p:set>
                                    <p:animEffect transition="in" filter="dissolve">
                                      <p:cBhvr>
                                        <p:cTn id="37" dur="500"/>
                                        <p:tgtEl>
                                          <p:spTgt spid="20483">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0483">
                                            <p:txEl>
                                              <p:pRg st="6" end="6"/>
                                            </p:txEl>
                                          </p:spTgt>
                                        </p:tgtEl>
                                        <p:attrNameLst>
                                          <p:attrName>style.visibility</p:attrName>
                                        </p:attrNameLst>
                                      </p:cBhvr>
                                      <p:to>
                                        <p:strVal val="visible"/>
                                      </p:to>
                                    </p:set>
                                    <p:animEffect transition="in" filter="dissolve">
                                      <p:cBhvr>
                                        <p:cTn id="42" dur="500"/>
                                        <p:tgtEl>
                                          <p:spTgt spid="20483">
                                            <p:txEl>
                                              <p:pRg st="6" end="6"/>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20483">
                                            <p:txEl>
                                              <p:pRg st="7" end="7"/>
                                            </p:txEl>
                                          </p:spTgt>
                                        </p:tgtEl>
                                        <p:attrNameLst>
                                          <p:attrName>style.visibility</p:attrName>
                                        </p:attrNameLst>
                                      </p:cBhvr>
                                      <p:to>
                                        <p:strVal val="visible"/>
                                      </p:to>
                                    </p:set>
                                    <p:animEffect transition="in" filter="dissolve">
                                      <p:cBhvr>
                                        <p:cTn id="47" dur="500"/>
                                        <p:tgtEl>
                                          <p:spTgt spid="20483">
                                            <p:txEl>
                                              <p:pRg st="7" end="7"/>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9" presetClass="entr" presetSubtype="0" fill="hold" grpId="0" nodeType="clickEffect">
                                  <p:stCondLst>
                                    <p:cond delay="0"/>
                                  </p:stCondLst>
                                  <p:childTnLst>
                                    <p:set>
                                      <p:cBhvr>
                                        <p:cTn id="51" dur="1" fill="hold">
                                          <p:stCondLst>
                                            <p:cond delay="0"/>
                                          </p:stCondLst>
                                        </p:cTn>
                                        <p:tgtEl>
                                          <p:spTgt spid="20483">
                                            <p:txEl>
                                              <p:pRg st="8" end="8"/>
                                            </p:txEl>
                                          </p:spTgt>
                                        </p:tgtEl>
                                        <p:attrNameLst>
                                          <p:attrName>style.visibility</p:attrName>
                                        </p:attrNameLst>
                                      </p:cBhvr>
                                      <p:to>
                                        <p:strVal val="visible"/>
                                      </p:to>
                                    </p:set>
                                    <p:animEffect transition="in" filter="dissolve">
                                      <p:cBhvr>
                                        <p:cTn id="52" dur="500"/>
                                        <p:tgtEl>
                                          <p:spTgt spid="2048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utoUpdateAnimBg="0"/>
      <p:bldP spid="20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54B169D-DE16-4845-847C-FBF297AD2EEA}"/>
              </a:ext>
            </a:extLst>
          </p:cNvPr>
          <p:cNvSpPr>
            <a:spLocks noGrp="1"/>
          </p:cNvSpPr>
          <p:nvPr>
            <p:ph type="dt" sz="half" idx="10"/>
          </p:nvPr>
        </p:nvSpPr>
        <p:spPr/>
        <p:txBody>
          <a:bodyPr/>
          <a:lstStyle/>
          <a:p>
            <a:fld id="{0FB68B73-389C-4F4E-9C90-9FE2345F002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FB536F9-B2C0-4956-A2E4-03CD9C20FF84}"/>
              </a:ext>
            </a:extLst>
          </p:cNvPr>
          <p:cNvSpPr>
            <a:spLocks noGrp="1"/>
          </p:cNvSpPr>
          <p:nvPr>
            <p:ph type="sldNum" sz="quarter" idx="12"/>
          </p:nvPr>
        </p:nvSpPr>
        <p:spPr/>
        <p:txBody>
          <a:bodyPr/>
          <a:lstStyle/>
          <a:p>
            <a:fld id="{6DB73C70-C024-41E0-94BB-D0C9C601559A}" type="slidenum">
              <a:rPr lang="zh-CN" altLang="en-US"/>
              <a:pPr/>
              <a:t>18</a:t>
            </a:fld>
            <a:endParaRPr lang="zh-CN" altLang="en-US"/>
          </a:p>
        </p:txBody>
      </p:sp>
      <p:sp>
        <p:nvSpPr>
          <p:cNvPr id="21506" name="Rectangle 2">
            <a:extLst>
              <a:ext uri="{FF2B5EF4-FFF2-40B4-BE49-F238E27FC236}">
                <a16:creationId xmlns:a16="http://schemas.microsoft.com/office/drawing/2014/main" id="{C288D5ED-06B6-4B51-9AF0-E93154ECF3CC}"/>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1.2.3 我国地方财政问题的凸显</a:t>
            </a:r>
          </a:p>
        </p:txBody>
      </p:sp>
      <p:sp>
        <p:nvSpPr>
          <p:cNvPr id="21507" name="Rectangle 3">
            <a:extLst>
              <a:ext uri="{FF2B5EF4-FFF2-40B4-BE49-F238E27FC236}">
                <a16:creationId xmlns:a16="http://schemas.microsoft.com/office/drawing/2014/main" id="{BC5658AE-4C90-479E-A4B4-AC98C0DF27B7}"/>
              </a:ext>
            </a:extLst>
          </p:cNvPr>
          <p:cNvSpPr>
            <a:spLocks noChangeArrowheads="1"/>
          </p:cNvSpPr>
          <p:nvPr>
            <p:ph type="body" idx="1"/>
          </p:nvPr>
        </p:nvSpPr>
        <p:spPr>
          <a:xfrm>
            <a:off x="468313" y="1557338"/>
            <a:ext cx="8229600" cy="4525962"/>
          </a:xfrm>
        </p:spPr>
        <p:txBody>
          <a:bodyPr/>
          <a:lstStyle/>
          <a:p>
            <a:r>
              <a:rPr lang="zh-CN" altLang="en-US">
                <a:latin typeface="黑体" panose="02010609060101010101" pitchFamily="49" charset="-122"/>
                <a:ea typeface="黑体" panose="02010609060101010101" pitchFamily="49" charset="-122"/>
              </a:rPr>
              <a:t>市场化改革是使得我国地方财政问题的凸显出来主要原因：</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1、市场化改革并没有消除地区间的经济差距</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2、市场化改革使得我国各地区间要素的流动性越来越强</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3、市场化改革使得地方政府逐步成为相对独立的利益主体</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21506"/>
                                        </p:tgtEl>
                                        <p:attrNameLst>
                                          <p:attrName>style.visibility</p:attrName>
                                        </p:attrNameLst>
                                      </p:cBhvr>
                                      <p:to>
                                        <p:strVal val="visible"/>
                                      </p:to>
                                    </p:set>
                                    <p:anim calcmode="lin" valueType="num">
                                      <p:cBhvr>
                                        <p:cTn id="7" dur="500" fill="hold"/>
                                        <p:tgtEl>
                                          <p:spTgt spid="21506"/>
                                        </p:tgtEl>
                                        <p:attrNameLst>
                                          <p:attrName>ppt_w</p:attrName>
                                        </p:attrNameLst>
                                      </p:cBhvr>
                                      <p:tavLst>
                                        <p:tav tm="0">
                                          <p:val>
                                            <p:fltVal val="0"/>
                                          </p:val>
                                        </p:tav>
                                        <p:tav tm="100000">
                                          <p:val>
                                            <p:strVal val="#ppt_w"/>
                                          </p:val>
                                        </p:tav>
                                      </p:tavLst>
                                    </p:anim>
                                    <p:anim calcmode="lin" valueType="num">
                                      <p:cBhvr>
                                        <p:cTn id="8" dur="500" fill="hold"/>
                                        <p:tgtEl>
                                          <p:spTgt spid="21506"/>
                                        </p:tgtEl>
                                        <p:attrNameLst>
                                          <p:attrName>ppt_h</p:attrName>
                                        </p:attrNameLst>
                                      </p:cBhvr>
                                      <p:tavLst>
                                        <p:tav tm="0">
                                          <p:val>
                                            <p:fltVal val="0"/>
                                          </p:val>
                                        </p:tav>
                                        <p:tav tm="100000">
                                          <p:val>
                                            <p:strVal val="#ppt_h"/>
                                          </p:val>
                                        </p:tav>
                                      </p:tavLst>
                                    </p:anim>
                                    <p:anim calcmode="lin" valueType="num">
                                      <p:cBhvr>
                                        <p:cTn id="9" dur="500" fill="hold"/>
                                        <p:tgtEl>
                                          <p:spTgt spid="21506"/>
                                        </p:tgtEl>
                                        <p:attrNameLst>
                                          <p:attrName>style.rotation</p:attrName>
                                        </p:attrNameLst>
                                      </p:cBhvr>
                                      <p:tavLst>
                                        <p:tav tm="0">
                                          <p:val>
                                            <p:fltVal val="360"/>
                                          </p:val>
                                        </p:tav>
                                        <p:tav tm="100000">
                                          <p:val>
                                            <p:fltVal val="0"/>
                                          </p:val>
                                        </p:tav>
                                      </p:tavLst>
                                    </p:anim>
                                    <p:animEffect transition="in" filter="fade">
                                      <p:cBhvr>
                                        <p:cTn id="10" dur="500"/>
                                        <p:tgtEl>
                                          <p:spTgt spid="2150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21507">
                                            <p:txEl>
                                              <p:pRg st="0" end="0"/>
                                            </p:txEl>
                                          </p:spTgt>
                                        </p:tgtEl>
                                        <p:attrNameLst>
                                          <p:attrName>style.visibility</p:attrName>
                                        </p:attrNameLst>
                                      </p:cBhvr>
                                      <p:to>
                                        <p:strVal val="visible"/>
                                      </p:to>
                                    </p:set>
                                    <p:anim calcmode="lin" valueType="num">
                                      <p:cBhvr>
                                        <p:cTn id="15" dur="500" fill="hold"/>
                                        <p:tgtEl>
                                          <p:spTgt spid="2150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150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150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150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21507">
                                            <p:txEl>
                                              <p:pRg st="1" end="1"/>
                                            </p:txEl>
                                          </p:spTgt>
                                        </p:tgtEl>
                                        <p:attrNameLst>
                                          <p:attrName>style.visibility</p:attrName>
                                        </p:attrNameLst>
                                      </p:cBhvr>
                                      <p:to>
                                        <p:strVal val="visible"/>
                                      </p:to>
                                    </p:set>
                                    <p:anim calcmode="lin" valueType="num">
                                      <p:cBhvr>
                                        <p:cTn id="23" dur="500" fill="hold"/>
                                        <p:tgtEl>
                                          <p:spTgt spid="2150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150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150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1507">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21507">
                                            <p:txEl>
                                              <p:pRg st="2" end="2"/>
                                            </p:txEl>
                                          </p:spTgt>
                                        </p:tgtEl>
                                        <p:attrNameLst>
                                          <p:attrName>style.visibility</p:attrName>
                                        </p:attrNameLst>
                                      </p:cBhvr>
                                      <p:to>
                                        <p:strVal val="visible"/>
                                      </p:to>
                                    </p:set>
                                    <p:anim calcmode="lin" valueType="num">
                                      <p:cBhvr>
                                        <p:cTn id="31" dur="500" fill="hold"/>
                                        <p:tgtEl>
                                          <p:spTgt spid="2150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2150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2150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21507">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21507">
                                            <p:txEl>
                                              <p:pRg st="3" end="3"/>
                                            </p:txEl>
                                          </p:spTgt>
                                        </p:tgtEl>
                                        <p:attrNameLst>
                                          <p:attrName>style.visibility</p:attrName>
                                        </p:attrNameLst>
                                      </p:cBhvr>
                                      <p:to>
                                        <p:strVal val="visible"/>
                                      </p:to>
                                    </p:set>
                                    <p:anim calcmode="lin" valueType="num">
                                      <p:cBhvr>
                                        <p:cTn id="39" dur="500" fill="hold"/>
                                        <p:tgtEl>
                                          <p:spTgt spid="2150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21507">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21507">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215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build="p"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9" name="日期占位符 3">
            <a:extLst>
              <a:ext uri="{FF2B5EF4-FFF2-40B4-BE49-F238E27FC236}">
                <a16:creationId xmlns:a16="http://schemas.microsoft.com/office/drawing/2014/main" id="{EFC7B2E5-BDFB-4CE9-B701-C0FC99366A4E}"/>
              </a:ext>
            </a:extLst>
          </p:cNvPr>
          <p:cNvSpPr>
            <a:spLocks noGrp="1"/>
          </p:cNvSpPr>
          <p:nvPr>
            <p:ph type="dt" sz="half" idx="10"/>
          </p:nvPr>
        </p:nvSpPr>
        <p:spPr/>
        <p:txBody>
          <a:bodyPr/>
          <a:lstStyle/>
          <a:p>
            <a:fld id="{6988F403-6331-4F3B-9D49-A7D2AB739E83}" type="datetime1">
              <a:rPr lang="zh-CN" altLang="en-US"/>
              <a:pPr/>
              <a:t>2018/12/13</a:t>
            </a:fld>
            <a:endParaRPr lang="zh-CN" altLang="en-US"/>
          </a:p>
        </p:txBody>
      </p:sp>
      <p:sp>
        <p:nvSpPr>
          <p:cNvPr id="331" name="灯片编号占位符 5">
            <a:extLst>
              <a:ext uri="{FF2B5EF4-FFF2-40B4-BE49-F238E27FC236}">
                <a16:creationId xmlns:a16="http://schemas.microsoft.com/office/drawing/2014/main" id="{F4672F12-BC18-41B9-A52D-75B251AF2A0A}"/>
              </a:ext>
            </a:extLst>
          </p:cNvPr>
          <p:cNvSpPr>
            <a:spLocks noGrp="1"/>
          </p:cNvSpPr>
          <p:nvPr>
            <p:ph type="sldNum" sz="quarter" idx="12"/>
          </p:nvPr>
        </p:nvSpPr>
        <p:spPr/>
        <p:txBody>
          <a:bodyPr/>
          <a:lstStyle/>
          <a:p>
            <a:fld id="{B530B332-1A41-4723-8D49-7A4C328071BC}" type="slidenum">
              <a:rPr lang="zh-CN" altLang="en-US"/>
              <a:pPr/>
              <a:t>19</a:t>
            </a:fld>
            <a:endParaRPr lang="zh-CN" altLang="en-US"/>
          </a:p>
        </p:txBody>
      </p:sp>
      <p:sp>
        <p:nvSpPr>
          <p:cNvPr id="22530" name="Rectangle 2">
            <a:extLst>
              <a:ext uri="{FF2B5EF4-FFF2-40B4-BE49-F238E27FC236}">
                <a16:creationId xmlns:a16="http://schemas.microsoft.com/office/drawing/2014/main" id="{7313DBC8-AA62-4D4E-8A65-76D9C1A2DC6C}"/>
              </a:ext>
            </a:extLst>
          </p:cNvPr>
          <p:cNvSpPr>
            <a:spLocks noChangeArrowheads="1"/>
          </p:cNvSpPr>
          <p:nvPr>
            <p:ph type="title"/>
          </p:nvPr>
        </p:nvSpPr>
        <p:spPr/>
        <p:txBody>
          <a:bodyPr/>
          <a:lstStyle/>
          <a:p>
            <a:r>
              <a:rPr lang="zh-CN" altLang="zh-CN" b="1"/>
              <a:t>各地区间的绝对经济差距（</a:t>
            </a:r>
            <a:r>
              <a:rPr lang="zh-CN" altLang="zh-CN" b="1">
                <a:latin typeface="Times New Roman" panose="02020603050405020304" pitchFamily="18" charset="0"/>
              </a:rPr>
              <a:t>2011</a:t>
            </a:r>
            <a:r>
              <a:rPr lang="zh-CN" altLang="zh-CN" b="1"/>
              <a:t>年）</a:t>
            </a:r>
          </a:p>
        </p:txBody>
      </p:sp>
      <p:graphicFrame>
        <p:nvGraphicFramePr>
          <p:cNvPr id="22531" name="Group 3">
            <a:extLst>
              <a:ext uri="{FF2B5EF4-FFF2-40B4-BE49-F238E27FC236}">
                <a16:creationId xmlns:a16="http://schemas.microsoft.com/office/drawing/2014/main" id="{DCB0C89F-4090-4517-8D0E-17FEB75BDA42}"/>
              </a:ext>
            </a:extLst>
          </p:cNvPr>
          <p:cNvGraphicFramePr>
            <a:graphicFrameLocks noGrp="1"/>
          </p:cNvGraphicFramePr>
          <p:nvPr>
            <p:ph type="tbl" idx="1"/>
          </p:nvPr>
        </p:nvGraphicFramePr>
        <p:xfrm>
          <a:off x="468313" y="1125538"/>
          <a:ext cx="8229600" cy="5789612"/>
        </p:xfrm>
        <a:graphic>
          <a:graphicData uri="http://schemas.openxmlformats.org/drawingml/2006/table">
            <a:tbl>
              <a:tblPr/>
              <a:tblGrid>
                <a:gridCol w="965200">
                  <a:extLst>
                    <a:ext uri="{9D8B030D-6E8A-4147-A177-3AD203B41FA5}">
                      <a16:colId xmlns:a16="http://schemas.microsoft.com/office/drawing/2014/main" val="2816381184"/>
                    </a:ext>
                  </a:extLst>
                </a:gridCol>
                <a:gridCol w="1168400">
                  <a:extLst>
                    <a:ext uri="{9D8B030D-6E8A-4147-A177-3AD203B41FA5}">
                      <a16:colId xmlns:a16="http://schemas.microsoft.com/office/drawing/2014/main" val="315649816"/>
                    </a:ext>
                  </a:extLst>
                </a:gridCol>
                <a:gridCol w="1724025">
                  <a:extLst>
                    <a:ext uri="{9D8B030D-6E8A-4147-A177-3AD203B41FA5}">
                      <a16:colId xmlns:a16="http://schemas.microsoft.com/office/drawing/2014/main" val="766681409"/>
                    </a:ext>
                  </a:extLst>
                </a:gridCol>
                <a:gridCol w="1725612">
                  <a:extLst>
                    <a:ext uri="{9D8B030D-6E8A-4147-A177-3AD203B41FA5}">
                      <a16:colId xmlns:a16="http://schemas.microsoft.com/office/drawing/2014/main" val="3704311335"/>
                    </a:ext>
                  </a:extLst>
                </a:gridCol>
                <a:gridCol w="711200">
                  <a:extLst>
                    <a:ext uri="{9D8B030D-6E8A-4147-A177-3AD203B41FA5}">
                      <a16:colId xmlns:a16="http://schemas.microsoft.com/office/drawing/2014/main" val="896713260"/>
                    </a:ext>
                  </a:extLst>
                </a:gridCol>
                <a:gridCol w="1223963">
                  <a:extLst>
                    <a:ext uri="{9D8B030D-6E8A-4147-A177-3AD203B41FA5}">
                      <a16:colId xmlns:a16="http://schemas.microsoft.com/office/drawing/2014/main" val="2788752499"/>
                    </a:ext>
                  </a:extLst>
                </a:gridCol>
                <a:gridCol w="711200">
                  <a:extLst>
                    <a:ext uri="{9D8B030D-6E8A-4147-A177-3AD203B41FA5}">
                      <a16:colId xmlns:a16="http://schemas.microsoft.com/office/drawing/2014/main" val="1351090866"/>
                    </a:ext>
                  </a:extLst>
                </a:gridCol>
              </a:tblGrid>
              <a:tr h="395288">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人均GDP</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人均财政收入</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人均财政支出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extLst>
                  <a:ext uri="{0D108BD9-81ED-4DB2-BD59-A6C34878D82A}">
                    <a16:rowId xmlns:a16="http://schemas.microsoft.com/office/drawing/2014/main" val="3351093065"/>
                  </a:ext>
                </a:extLst>
              </a:tr>
              <a:tr h="385763">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数额</a:t>
                      </a:r>
                    </a:p>
                  </a:txBody>
                  <a:tcPr horzOverflow="overflow">
                    <a:lnL w="381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排名</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数额</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排名</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数额</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排名</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83918085"/>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天津</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85 213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10 965.56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13 536.80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91351089"/>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上海</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82 560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14 751.96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16 838.20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684572288"/>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北京</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81 658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15 103.12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16 303.57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74920467"/>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湖北</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34 197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2 658.73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5 597.67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438689145"/>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黑龙江</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32 819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2 602.19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7 288.58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14894782"/>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新疆</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30 087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3 279.16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10 398.21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461371689"/>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湖南</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29 880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2 304.52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5 348.25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83276394"/>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青海</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29 522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2 685.32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17 113.20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299355704"/>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海南</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28 898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3 895.94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8 920.91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81320809"/>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河南</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28 661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1 832.34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4 521.71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097764057"/>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广西</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25 326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2 048.02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5 500.33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62894216"/>
                  </a:ext>
                </a:extLst>
              </a:tr>
              <a:tr h="3841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西藏</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20 077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1 813.40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25 102.93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92958703"/>
                  </a:ext>
                </a:extLst>
              </a:tr>
              <a:tr h="3857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贵州</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16 413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2 225.32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6 474.94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81452740"/>
                  </a:ext>
                </a:extLst>
              </a:tr>
            </a:tbl>
          </a:graphicData>
        </a:graphic>
      </p:graphicFrame>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2531"/>
                                        </p:tgtEl>
                                        <p:attrNameLst>
                                          <p:attrName>style.visibility</p:attrName>
                                        </p:attrNameLst>
                                      </p:cBhvr>
                                      <p:to>
                                        <p:strVal val="visible"/>
                                      </p:to>
                                    </p:set>
                                    <p:animEffect transition="in" filter="diamond(in)">
                                      <p:cBhvr>
                                        <p:cTn id="7" dur="2000"/>
                                        <p:tgtEl>
                                          <p:spTgt spid="225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F58F25D-6D5A-4C08-970E-98917A5E735D}"/>
              </a:ext>
            </a:extLst>
          </p:cNvPr>
          <p:cNvSpPr>
            <a:spLocks noGrp="1"/>
          </p:cNvSpPr>
          <p:nvPr>
            <p:ph type="dt" sz="half" idx="10"/>
          </p:nvPr>
        </p:nvSpPr>
        <p:spPr/>
        <p:txBody>
          <a:bodyPr/>
          <a:lstStyle/>
          <a:p>
            <a:fld id="{7EFFAD9C-FBE3-4EF2-BFAF-91877559DCA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9924393-528F-49BC-9EBF-0025DA14081B}"/>
              </a:ext>
            </a:extLst>
          </p:cNvPr>
          <p:cNvSpPr>
            <a:spLocks noGrp="1"/>
          </p:cNvSpPr>
          <p:nvPr>
            <p:ph type="sldNum" sz="quarter" idx="12"/>
          </p:nvPr>
        </p:nvSpPr>
        <p:spPr/>
        <p:txBody>
          <a:bodyPr/>
          <a:lstStyle/>
          <a:p>
            <a:fld id="{5CB4BC7F-05A8-405C-AD6D-E30190644BFA}" type="slidenum">
              <a:rPr lang="zh-CN" altLang="en-US"/>
              <a:pPr/>
              <a:t>2</a:t>
            </a:fld>
            <a:endParaRPr lang="zh-CN" altLang="en-US"/>
          </a:p>
        </p:txBody>
      </p:sp>
      <p:sp>
        <p:nvSpPr>
          <p:cNvPr id="5122" name="Rectangle 2">
            <a:extLst>
              <a:ext uri="{FF2B5EF4-FFF2-40B4-BE49-F238E27FC236}">
                <a16:creationId xmlns:a16="http://schemas.microsoft.com/office/drawing/2014/main" id="{935CACE3-6B03-40C6-8B42-4F44B8ED97D7}"/>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5123" name="Rectangle 3">
            <a:extLst>
              <a:ext uri="{FF2B5EF4-FFF2-40B4-BE49-F238E27FC236}">
                <a16:creationId xmlns:a16="http://schemas.microsoft.com/office/drawing/2014/main" id="{CED5084F-EE10-4832-9178-87600F476FE3}"/>
              </a:ext>
            </a:extLst>
          </p:cNvPr>
          <p:cNvSpPr>
            <a:spLocks noChangeArrowheads="1"/>
          </p:cNvSpPr>
          <p:nvPr>
            <p:ph type="body" idx="1"/>
          </p:nvPr>
        </p:nvSpPr>
        <p:spPr/>
        <p:txBody>
          <a:bodyPr/>
          <a:lstStyle/>
          <a:p>
            <a:r>
              <a:rPr lang="zh-CN" altLang="zh-CN"/>
              <a:t>1.1  多级政府体系中的地方政府与地方财政</a:t>
            </a:r>
          </a:p>
          <a:p>
            <a:r>
              <a:rPr lang="zh-CN" altLang="zh-CN"/>
              <a:t>1.2  我国地方财政问题的凸显</a:t>
            </a:r>
          </a:p>
          <a:p>
            <a:r>
              <a:rPr lang="zh-CN" altLang="zh-CN"/>
              <a:t>1.3  地方财政学的研究对象与主要内容	</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 name="日期占位符 1">
            <a:extLst>
              <a:ext uri="{FF2B5EF4-FFF2-40B4-BE49-F238E27FC236}">
                <a16:creationId xmlns:a16="http://schemas.microsoft.com/office/drawing/2014/main" id="{96CD2C74-E144-49A5-BE53-98FF9C362F0E}"/>
              </a:ext>
            </a:extLst>
          </p:cNvPr>
          <p:cNvSpPr>
            <a:spLocks noGrp="1"/>
          </p:cNvSpPr>
          <p:nvPr>
            <p:ph type="dt" sz="half" idx="10"/>
          </p:nvPr>
        </p:nvSpPr>
        <p:spPr/>
        <p:txBody>
          <a:bodyPr/>
          <a:lstStyle/>
          <a:p>
            <a:fld id="{A2F98904-32A8-4056-ABBE-3C45CD4AD88F}" type="datetime1">
              <a:rPr lang="zh-CN" altLang="en-US"/>
              <a:pPr/>
              <a:t>2018/12/13</a:t>
            </a:fld>
            <a:endParaRPr lang="zh-CN" altLang="en-US"/>
          </a:p>
        </p:txBody>
      </p:sp>
      <p:sp>
        <p:nvSpPr>
          <p:cNvPr id="153" name="灯片编号占位符 3">
            <a:extLst>
              <a:ext uri="{FF2B5EF4-FFF2-40B4-BE49-F238E27FC236}">
                <a16:creationId xmlns:a16="http://schemas.microsoft.com/office/drawing/2014/main" id="{AE8C340B-B837-4024-B120-E2364F23BCB4}"/>
              </a:ext>
            </a:extLst>
          </p:cNvPr>
          <p:cNvSpPr>
            <a:spLocks noGrp="1"/>
          </p:cNvSpPr>
          <p:nvPr>
            <p:ph type="sldNum" sz="quarter" idx="12"/>
          </p:nvPr>
        </p:nvSpPr>
        <p:spPr/>
        <p:txBody>
          <a:bodyPr/>
          <a:lstStyle/>
          <a:p>
            <a:fld id="{4C566B2E-3985-47C2-8B21-F7FC83091FF9}" type="slidenum">
              <a:rPr lang="zh-CN" altLang="en-US"/>
              <a:pPr/>
              <a:t>20</a:t>
            </a:fld>
            <a:endParaRPr lang="zh-CN" altLang="en-US"/>
          </a:p>
        </p:txBody>
      </p:sp>
      <p:graphicFrame>
        <p:nvGraphicFramePr>
          <p:cNvPr id="23554" name="Group 2">
            <a:extLst>
              <a:ext uri="{FF2B5EF4-FFF2-40B4-BE49-F238E27FC236}">
                <a16:creationId xmlns:a16="http://schemas.microsoft.com/office/drawing/2014/main" id="{18B7C015-1EAF-4D23-8AF5-59C060BF9C9A}"/>
              </a:ext>
            </a:extLst>
          </p:cNvPr>
          <p:cNvGraphicFramePr>
            <a:graphicFrameLocks noGrp="1"/>
          </p:cNvGraphicFramePr>
          <p:nvPr/>
        </p:nvGraphicFramePr>
        <p:xfrm>
          <a:off x="684213" y="1412875"/>
          <a:ext cx="7559675" cy="5008563"/>
        </p:xfrm>
        <a:graphic>
          <a:graphicData uri="http://schemas.openxmlformats.org/drawingml/2006/table">
            <a:tbl>
              <a:tblPr/>
              <a:tblGrid>
                <a:gridCol w="1479550">
                  <a:extLst>
                    <a:ext uri="{9D8B030D-6E8A-4147-A177-3AD203B41FA5}">
                      <a16:colId xmlns:a16="http://schemas.microsoft.com/office/drawing/2014/main" val="3887927889"/>
                    </a:ext>
                  </a:extLst>
                </a:gridCol>
                <a:gridCol w="1865312">
                  <a:extLst>
                    <a:ext uri="{9D8B030D-6E8A-4147-A177-3AD203B41FA5}">
                      <a16:colId xmlns:a16="http://schemas.microsoft.com/office/drawing/2014/main" val="413784052"/>
                    </a:ext>
                  </a:extLst>
                </a:gridCol>
                <a:gridCol w="2070100">
                  <a:extLst>
                    <a:ext uri="{9D8B030D-6E8A-4147-A177-3AD203B41FA5}">
                      <a16:colId xmlns:a16="http://schemas.microsoft.com/office/drawing/2014/main" val="4093960154"/>
                    </a:ext>
                  </a:extLst>
                </a:gridCol>
                <a:gridCol w="2144713">
                  <a:extLst>
                    <a:ext uri="{9D8B030D-6E8A-4147-A177-3AD203B41FA5}">
                      <a16:colId xmlns:a16="http://schemas.microsoft.com/office/drawing/2014/main" val="666456398"/>
                    </a:ext>
                  </a:extLst>
                </a:gridCol>
              </a:tblGrid>
              <a:tr h="7016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人均GDP最大值/最小值</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人均财政收入最大值/最小值</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人均财政支出最大值/最小值</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2344296412"/>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1980</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14.2</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6.1</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917468703"/>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1985</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31.4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67649652"/>
                  </a:ext>
                </a:extLst>
              </a:tr>
              <a:tr h="4318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1990</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13.7</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96658838"/>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9.79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13.9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9.03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53501970"/>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1995</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10.22</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17.54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8.26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740307264"/>
                  </a:ext>
                </a:extLst>
              </a:tr>
              <a:tr h="4318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10.64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19.77</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8.44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2588914"/>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1997</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11.63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18.86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9.12</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358732160"/>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12.06</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17.9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9.23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806198355"/>
                  </a:ext>
                </a:extLst>
              </a:tr>
              <a:tr h="4318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12.51</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15.9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8.84</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846040357"/>
                  </a:ext>
                </a:extLst>
              </a:tr>
              <a:tr h="4302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2000</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12.98</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14.83</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ctr" latinLnBrk="0" hangingPunct="1">
                        <a:lnSpc>
                          <a:spcPct val="100000"/>
                        </a:lnSpc>
                        <a:spcBef>
                          <a:spcPct val="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8.09</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41797767"/>
                  </a:ext>
                </a:extLst>
              </a:tr>
            </a:tbl>
          </a:graphicData>
        </a:graphic>
      </p:graphicFrame>
      <p:sp>
        <p:nvSpPr>
          <p:cNvPr id="23702" name="Text Box 150">
            <a:extLst>
              <a:ext uri="{FF2B5EF4-FFF2-40B4-BE49-F238E27FC236}">
                <a16:creationId xmlns:a16="http://schemas.microsoft.com/office/drawing/2014/main" id="{39D1E17F-BD0B-4202-9704-BCE87124BB9B}"/>
              </a:ext>
            </a:extLst>
          </p:cNvPr>
          <p:cNvSpPr txBox="1">
            <a:spLocks noChangeArrowheads="1"/>
          </p:cNvSpPr>
          <p:nvPr/>
        </p:nvSpPr>
        <p:spPr bwMode="auto">
          <a:xfrm>
            <a:off x="396875" y="333375"/>
            <a:ext cx="40941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a:solidFill>
                  <a:schemeClr val="bg1"/>
                </a:solidFill>
                <a:latin typeface="Times New Roman" panose="02020603050405020304" pitchFamily="18" charset="0"/>
                <a:ea typeface="黑体" panose="02010609060101010101" pitchFamily="49" charset="-122"/>
              </a:rPr>
              <a:t>各地区间的相对经济差距</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702"/>
                                        </p:tgtEl>
                                        <p:attrNameLst>
                                          <p:attrName>style.visibility</p:attrName>
                                        </p:attrNameLst>
                                      </p:cBhvr>
                                      <p:to>
                                        <p:strVal val="visible"/>
                                      </p:to>
                                    </p:set>
                                    <p:anim calcmode="lin" valueType="num">
                                      <p:cBhvr additive="base">
                                        <p:cTn id="7" dur="500" fill="hold"/>
                                        <p:tgtEl>
                                          <p:spTgt spid="23702"/>
                                        </p:tgtEl>
                                        <p:attrNameLst>
                                          <p:attrName>ppt_x</p:attrName>
                                        </p:attrNameLst>
                                      </p:cBhvr>
                                      <p:tavLst>
                                        <p:tav tm="0">
                                          <p:val>
                                            <p:strVal val="#ppt_x"/>
                                          </p:val>
                                        </p:tav>
                                        <p:tav tm="100000">
                                          <p:val>
                                            <p:strVal val="#ppt_x"/>
                                          </p:val>
                                        </p:tav>
                                      </p:tavLst>
                                    </p:anim>
                                    <p:anim calcmode="lin" valueType="num">
                                      <p:cBhvr additive="base">
                                        <p:cTn id="8" dur="500" fill="hold"/>
                                        <p:tgtEl>
                                          <p:spTgt spid="2370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23554"/>
                                        </p:tgtEl>
                                        <p:attrNameLst>
                                          <p:attrName>style.visibility</p:attrName>
                                        </p:attrNameLst>
                                      </p:cBhvr>
                                      <p:to>
                                        <p:strVal val="visible"/>
                                      </p:to>
                                    </p:set>
                                    <p:animEffect transition="in" filter="diamond(in)">
                                      <p:cBhvr>
                                        <p:cTn id="13" dur="2000"/>
                                        <p:tgtEl>
                                          <p:spTgt spid="235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02" grpId="0" bldLvl="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 name="日期占位符 2">
            <a:extLst>
              <a:ext uri="{FF2B5EF4-FFF2-40B4-BE49-F238E27FC236}">
                <a16:creationId xmlns:a16="http://schemas.microsoft.com/office/drawing/2014/main" id="{9AF23B36-E8D1-4DA6-B7AC-308CE3A385D7}"/>
              </a:ext>
            </a:extLst>
          </p:cNvPr>
          <p:cNvSpPr>
            <a:spLocks noGrp="1"/>
          </p:cNvSpPr>
          <p:nvPr>
            <p:ph type="dt" sz="half" idx="10"/>
          </p:nvPr>
        </p:nvSpPr>
        <p:spPr/>
        <p:txBody>
          <a:bodyPr/>
          <a:lstStyle/>
          <a:p>
            <a:fld id="{5AA7488B-2112-4831-B211-C2F360398CF1}" type="datetime1">
              <a:rPr lang="zh-CN" altLang="en-US"/>
              <a:pPr/>
              <a:t>2018/12/13</a:t>
            </a:fld>
            <a:endParaRPr lang="zh-CN" altLang="en-US"/>
          </a:p>
        </p:txBody>
      </p:sp>
      <p:sp>
        <p:nvSpPr>
          <p:cNvPr id="153" name="灯片编号占位符 4">
            <a:extLst>
              <a:ext uri="{FF2B5EF4-FFF2-40B4-BE49-F238E27FC236}">
                <a16:creationId xmlns:a16="http://schemas.microsoft.com/office/drawing/2014/main" id="{E5622286-1B36-49CA-ADD4-5E683A32487D}"/>
              </a:ext>
            </a:extLst>
          </p:cNvPr>
          <p:cNvSpPr>
            <a:spLocks noGrp="1"/>
          </p:cNvSpPr>
          <p:nvPr>
            <p:ph type="sldNum" sz="quarter" idx="12"/>
          </p:nvPr>
        </p:nvSpPr>
        <p:spPr/>
        <p:txBody>
          <a:bodyPr/>
          <a:lstStyle/>
          <a:p>
            <a:fld id="{BD23D38B-DB17-4897-9756-DEE2512EA926}" type="slidenum">
              <a:rPr lang="zh-CN" altLang="en-US"/>
              <a:pPr/>
              <a:t>21</a:t>
            </a:fld>
            <a:endParaRPr lang="zh-CN" altLang="en-US"/>
          </a:p>
        </p:txBody>
      </p:sp>
      <p:graphicFrame>
        <p:nvGraphicFramePr>
          <p:cNvPr id="24578" name="Group 2">
            <a:extLst>
              <a:ext uri="{FF2B5EF4-FFF2-40B4-BE49-F238E27FC236}">
                <a16:creationId xmlns:a16="http://schemas.microsoft.com/office/drawing/2014/main" id="{0570F7E0-1CEC-4B5E-A76E-2000A79AFFDC}"/>
              </a:ext>
            </a:extLst>
          </p:cNvPr>
          <p:cNvGraphicFramePr>
            <a:graphicFrameLocks noGrp="1"/>
          </p:cNvGraphicFramePr>
          <p:nvPr/>
        </p:nvGraphicFramePr>
        <p:xfrm>
          <a:off x="396875" y="1484313"/>
          <a:ext cx="8208963" cy="4797425"/>
        </p:xfrm>
        <a:graphic>
          <a:graphicData uri="http://schemas.openxmlformats.org/drawingml/2006/table">
            <a:tbl>
              <a:tblPr/>
              <a:tblGrid>
                <a:gridCol w="1073150">
                  <a:extLst>
                    <a:ext uri="{9D8B030D-6E8A-4147-A177-3AD203B41FA5}">
                      <a16:colId xmlns:a16="http://schemas.microsoft.com/office/drawing/2014/main" val="456188151"/>
                    </a:ext>
                  </a:extLst>
                </a:gridCol>
                <a:gridCol w="2008188">
                  <a:extLst>
                    <a:ext uri="{9D8B030D-6E8A-4147-A177-3AD203B41FA5}">
                      <a16:colId xmlns:a16="http://schemas.microsoft.com/office/drawing/2014/main" val="1505397747"/>
                    </a:ext>
                  </a:extLst>
                </a:gridCol>
                <a:gridCol w="2484437">
                  <a:extLst>
                    <a:ext uri="{9D8B030D-6E8A-4147-A177-3AD203B41FA5}">
                      <a16:colId xmlns:a16="http://schemas.microsoft.com/office/drawing/2014/main" val="1175267811"/>
                    </a:ext>
                  </a:extLst>
                </a:gridCol>
                <a:gridCol w="2643188">
                  <a:extLst>
                    <a:ext uri="{9D8B030D-6E8A-4147-A177-3AD203B41FA5}">
                      <a16:colId xmlns:a16="http://schemas.microsoft.com/office/drawing/2014/main" val="679859188"/>
                    </a:ext>
                  </a:extLst>
                </a:gridCol>
              </a:tblGrid>
              <a:tr h="8286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各地区人均GDP</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相对差异系数</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各地区人均财政收入</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相对差异系数</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各地区人均财政支出</a:t>
                      </a:r>
                    </a:p>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相对差异系数</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2849010072"/>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895233954"/>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87.45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170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55.8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8106382"/>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82.98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102.8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52.2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286628144"/>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66.71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90.43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66.43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52817023"/>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66.44</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96.72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70.79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213388567"/>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66.62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98.11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71.17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07013399"/>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68.6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102.27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75.75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096637993"/>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70.3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102.66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74.96</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44043869"/>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71.88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105.21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75.09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275706665"/>
                  </a:ext>
                </a:extLst>
              </a:tr>
              <a:tr h="3968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74.68</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105.59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0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72.1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295557"/>
                  </a:ext>
                </a:extLst>
              </a:tr>
            </a:tbl>
          </a:graphicData>
        </a:graphic>
      </p:graphicFrame>
      <p:sp>
        <p:nvSpPr>
          <p:cNvPr id="24726" name="Text Box 150">
            <a:extLst>
              <a:ext uri="{FF2B5EF4-FFF2-40B4-BE49-F238E27FC236}">
                <a16:creationId xmlns:a16="http://schemas.microsoft.com/office/drawing/2014/main" id="{AC56C64E-2383-4FCC-BCB0-CE2CDBA11B4B}"/>
              </a:ext>
            </a:extLst>
          </p:cNvPr>
          <p:cNvSpPr txBox="1">
            <a:spLocks noChangeArrowheads="1"/>
          </p:cNvSpPr>
          <p:nvPr/>
        </p:nvSpPr>
        <p:spPr bwMode="auto">
          <a:xfrm>
            <a:off x="396875" y="260350"/>
            <a:ext cx="40941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2800">
                <a:solidFill>
                  <a:schemeClr val="bg1"/>
                </a:solidFill>
                <a:latin typeface="Times New Roman" panose="02020603050405020304" pitchFamily="18" charset="0"/>
                <a:ea typeface="黑体" panose="02010609060101010101" pitchFamily="49" charset="-122"/>
              </a:rPr>
              <a:t>各地区间的相对经济差距</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4726"/>
                                        </p:tgtEl>
                                        <p:attrNameLst>
                                          <p:attrName>style.visibility</p:attrName>
                                        </p:attrNameLst>
                                      </p:cBhvr>
                                      <p:to>
                                        <p:strVal val="visible"/>
                                      </p:to>
                                    </p:set>
                                    <p:animEffect transition="in" filter="checkerboard(across)">
                                      <p:cBhvr>
                                        <p:cTn id="7" dur="500"/>
                                        <p:tgtEl>
                                          <p:spTgt spid="2472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24578"/>
                                        </p:tgtEl>
                                        <p:attrNameLst>
                                          <p:attrName>style.visibility</p:attrName>
                                        </p:attrNameLst>
                                      </p:cBhvr>
                                      <p:to>
                                        <p:strVal val="visible"/>
                                      </p:to>
                                    </p:set>
                                    <p:animEffect transition="in" filter="box(in)">
                                      <p:cBhvr>
                                        <p:cTn id="12" dur="500"/>
                                        <p:tgtEl>
                                          <p:spTgt spid="245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26" grpId="0" bldLvl="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 name="日期占位符 4">
            <a:extLst>
              <a:ext uri="{FF2B5EF4-FFF2-40B4-BE49-F238E27FC236}">
                <a16:creationId xmlns:a16="http://schemas.microsoft.com/office/drawing/2014/main" id="{44283040-3D9A-40ED-A279-F1807458C149}"/>
              </a:ext>
            </a:extLst>
          </p:cNvPr>
          <p:cNvSpPr>
            <a:spLocks noGrp="1"/>
          </p:cNvSpPr>
          <p:nvPr>
            <p:ph type="dt" sz="half" idx="10"/>
          </p:nvPr>
        </p:nvSpPr>
        <p:spPr/>
        <p:txBody>
          <a:bodyPr/>
          <a:lstStyle/>
          <a:p>
            <a:fld id="{A6164EA3-8D20-41FF-BDBE-9E9C15709C73}" type="datetime1">
              <a:rPr lang="zh-CN" altLang="en-US"/>
              <a:pPr/>
              <a:t>2018/12/13</a:t>
            </a:fld>
            <a:endParaRPr lang="zh-CN" altLang="en-US"/>
          </a:p>
        </p:txBody>
      </p:sp>
      <p:sp>
        <p:nvSpPr>
          <p:cNvPr id="73" name="灯片编号占位符 6">
            <a:extLst>
              <a:ext uri="{FF2B5EF4-FFF2-40B4-BE49-F238E27FC236}">
                <a16:creationId xmlns:a16="http://schemas.microsoft.com/office/drawing/2014/main" id="{3CC847B6-6621-4AC6-92E2-37359EE59B5D}"/>
              </a:ext>
            </a:extLst>
          </p:cNvPr>
          <p:cNvSpPr>
            <a:spLocks noGrp="1"/>
          </p:cNvSpPr>
          <p:nvPr>
            <p:ph type="sldNum" sz="quarter" idx="12"/>
          </p:nvPr>
        </p:nvSpPr>
        <p:spPr/>
        <p:txBody>
          <a:bodyPr/>
          <a:lstStyle/>
          <a:p>
            <a:fld id="{08EC78BB-A03E-427F-A4C1-6AFED4F3555A}" type="slidenum">
              <a:rPr lang="zh-CN" altLang="en-US"/>
              <a:pPr/>
              <a:t>22</a:t>
            </a:fld>
            <a:endParaRPr lang="zh-CN" altLang="en-US"/>
          </a:p>
        </p:txBody>
      </p:sp>
      <p:sp>
        <p:nvSpPr>
          <p:cNvPr id="25602" name="Rectangle 2">
            <a:extLst>
              <a:ext uri="{FF2B5EF4-FFF2-40B4-BE49-F238E27FC236}">
                <a16:creationId xmlns:a16="http://schemas.microsoft.com/office/drawing/2014/main" id="{5BD3BE70-E9DA-4B17-95A1-4263F9750D8F}"/>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不断增强的地区间流动性</a:t>
            </a:r>
          </a:p>
        </p:txBody>
      </p:sp>
      <p:sp>
        <p:nvSpPr>
          <p:cNvPr id="25603" name="Rectangle 3">
            <a:extLst>
              <a:ext uri="{FF2B5EF4-FFF2-40B4-BE49-F238E27FC236}">
                <a16:creationId xmlns:a16="http://schemas.microsoft.com/office/drawing/2014/main" id="{0B1DEE31-FE1B-4918-AE19-75A5208D147D}"/>
              </a:ext>
            </a:extLst>
          </p:cNvPr>
          <p:cNvSpPr>
            <a:spLocks noChangeArrowheads="1"/>
          </p:cNvSpPr>
          <p:nvPr>
            <p:ph type="body" sz="half" idx="1"/>
          </p:nvPr>
        </p:nvSpPr>
        <p:spPr>
          <a:xfrm>
            <a:off x="457200" y="1358900"/>
            <a:ext cx="8075613" cy="990600"/>
          </a:xfrm>
        </p:spPr>
        <p:txBody>
          <a:bodyPr/>
          <a:lstStyle/>
          <a:p>
            <a:pPr>
              <a:lnSpc>
                <a:spcPct val="80000"/>
              </a:lnSpc>
            </a:pPr>
            <a:r>
              <a:rPr lang="zh-CN" altLang="en-US">
                <a:latin typeface="黑体" panose="02010609060101010101" pitchFamily="49" charset="-122"/>
                <a:ea typeface="黑体" panose="02010609060101010101" pitchFamily="49" charset="-122"/>
              </a:rPr>
              <a:t>市场化改革使得人和各种生产要素在各地区间的流动性在我国变得越来越强。</a:t>
            </a:r>
          </a:p>
        </p:txBody>
      </p:sp>
      <p:graphicFrame>
        <p:nvGraphicFramePr>
          <p:cNvPr id="25604" name="Group 4">
            <a:extLst>
              <a:ext uri="{FF2B5EF4-FFF2-40B4-BE49-F238E27FC236}">
                <a16:creationId xmlns:a16="http://schemas.microsoft.com/office/drawing/2014/main" id="{EAD62F59-22AC-4F04-9992-4151C6D65EDE}"/>
              </a:ext>
            </a:extLst>
          </p:cNvPr>
          <p:cNvGraphicFramePr>
            <a:graphicFrameLocks noGrp="1"/>
          </p:cNvGraphicFramePr>
          <p:nvPr>
            <p:ph sz="half" idx="2"/>
          </p:nvPr>
        </p:nvGraphicFramePr>
        <p:xfrm>
          <a:off x="900113" y="2276475"/>
          <a:ext cx="4178300" cy="4457700"/>
        </p:xfrm>
        <a:graphic>
          <a:graphicData uri="http://schemas.openxmlformats.org/drawingml/2006/table">
            <a:tbl>
              <a:tblPr/>
              <a:tblGrid>
                <a:gridCol w="1412875">
                  <a:extLst>
                    <a:ext uri="{9D8B030D-6E8A-4147-A177-3AD203B41FA5}">
                      <a16:colId xmlns:a16="http://schemas.microsoft.com/office/drawing/2014/main" val="143005809"/>
                    </a:ext>
                  </a:extLst>
                </a:gridCol>
                <a:gridCol w="2765425">
                  <a:extLst>
                    <a:ext uri="{9D8B030D-6E8A-4147-A177-3AD203B41FA5}">
                      <a16:colId xmlns:a16="http://schemas.microsoft.com/office/drawing/2014/main" val="3478562443"/>
                    </a:ext>
                  </a:extLst>
                </a:gridCol>
              </a:tblGrid>
              <a:tr h="495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人口迁移的总规模</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589623096"/>
                  </a:ext>
                </a:extLst>
              </a:tr>
              <a:tr h="495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657万</a:t>
                      </a:r>
                      <a:endParaRPr kumimoji="0" lang="zh-CN" altLang="en-US"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endParaRP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22413002"/>
                  </a:ext>
                </a:extLst>
              </a:tr>
              <a:tr h="495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1987</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3000万</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030200827"/>
                  </a:ext>
                </a:extLst>
              </a:tr>
              <a:tr h="493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1994</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4000万</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1525103168"/>
                  </a:ext>
                </a:extLst>
              </a:tr>
              <a:tr h="49688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1999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5000万</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595297097"/>
                  </a:ext>
                </a:extLst>
              </a:tr>
              <a:tr h="495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2000</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6300万</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928705678"/>
                  </a:ext>
                </a:extLst>
              </a:tr>
              <a:tr h="493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2005</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1.47亿</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581547659"/>
                  </a:ext>
                </a:extLst>
              </a:tr>
              <a:tr h="495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2009</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2.11亿</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val="3951754162"/>
                  </a:ext>
                </a:extLst>
              </a:tr>
              <a:tr h="495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2012</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华文细黑" panose="02010600040101010101" pitchFamily="2" charset="-122"/>
                          <a:cs typeface="Times New Roman" panose="02020603050405020304" pitchFamily="18" charset="0"/>
                        </a:rPr>
                        <a:t>2.36亿</a:t>
                      </a:r>
                    </a:p>
                  </a:txBody>
                  <a:tcP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2011847006"/>
                  </a:ext>
                </a:extLst>
              </a:tr>
            </a:tbl>
          </a:graphicData>
        </a:graphic>
      </p:graphicFrame>
      <p:sp>
        <p:nvSpPr>
          <p:cNvPr id="25670" name="Rectangle 70">
            <a:extLst>
              <a:ext uri="{FF2B5EF4-FFF2-40B4-BE49-F238E27FC236}">
                <a16:creationId xmlns:a16="http://schemas.microsoft.com/office/drawing/2014/main" id="{FB0CD83A-76E0-4981-AAB3-029C383C7D81}"/>
              </a:ext>
            </a:extLst>
          </p:cNvPr>
          <p:cNvSpPr>
            <a:spLocks noChangeArrowheads="1"/>
          </p:cNvSpPr>
          <p:nvPr/>
        </p:nvSpPr>
        <p:spPr bwMode="auto">
          <a:xfrm>
            <a:off x="5364163" y="2565400"/>
            <a:ext cx="3600450" cy="351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marL="342900" indent="-342900">
              <a:spcBef>
                <a:spcPct val="20000"/>
              </a:spcBef>
              <a:buChar char="•"/>
              <a:defRPr sz="2800">
                <a:solidFill>
                  <a:schemeClr val="tx1"/>
                </a:solidFill>
                <a:latin typeface="华文细黑" panose="02010600040101010101" pitchFamily="2" charset="-122"/>
                <a:ea typeface="华文细黑" panose="02010600040101010101" pitchFamily="2" charset="-122"/>
              </a:defRPr>
            </a:lvl1pPr>
            <a:lvl2pPr marL="742950" indent="-285750">
              <a:spcBef>
                <a:spcPct val="20000"/>
              </a:spcBef>
              <a:buChar char="–"/>
              <a:defRPr sz="2400">
                <a:solidFill>
                  <a:schemeClr val="tx1"/>
                </a:solidFill>
                <a:latin typeface="华文细黑" panose="02010600040101010101" pitchFamily="2" charset="-122"/>
                <a:ea typeface="华文细黑" panose="02010600040101010101" pitchFamily="2" charset="-122"/>
              </a:defRPr>
            </a:lvl2pPr>
            <a:lvl3pPr marL="11430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3pPr>
            <a:lvl4pPr marL="16002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4pPr>
            <a:lvl5pPr marL="2057400" indent="-228600">
              <a:spcBef>
                <a:spcPct val="20000"/>
              </a:spcBef>
              <a:buChar char="»"/>
              <a:defRPr sz="2000">
                <a:solidFill>
                  <a:schemeClr val="tx1"/>
                </a:solidFill>
                <a:latin typeface="华文细黑" panose="02010600040101010101" pitchFamily="2" charset="-122"/>
                <a:ea typeface="华文细黑" panose="02010600040101010101" pitchFamily="2" charset="-122"/>
              </a:defRPr>
            </a:lvl5pPr>
            <a:lvl6pPr marL="25146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6pPr>
            <a:lvl7pPr marL="29718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7pPr>
            <a:lvl8pPr marL="34290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8pPr>
            <a:lvl9pPr marL="3886200" indent="-228600" fontAlgn="base">
              <a:spcBef>
                <a:spcPct val="20000"/>
              </a:spcBef>
              <a:spcAft>
                <a:spcPct val="0"/>
              </a:spcAft>
              <a:buFont typeface="Arial" panose="020B0604020202020204" pitchFamily="34" charset="0"/>
              <a:buChar char="»"/>
              <a:defRPr sz="2000">
                <a:solidFill>
                  <a:schemeClr val="tx1"/>
                </a:solidFill>
                <a:latin typeface="华文细黑" panose="02010600040101010101" pitchFamily="2" charset="-122"/>
                <a:ea typeface="华文细黑" panose="02010600040101010101" pitchFamily="2" charset="-122"/>
              </a:defRPr>
            </a:lvl9pPr>
          </a:lstStyle>
          <a:p>
            <a:pPr>
              <a:buFont typeface="Arial" panose="020B0604020202020204" pitchFamily="34" charset="0"/>
              <a:buNone/>
            </a:pPr>
            <a:r>
              <a:rPr lang="zh-CN" altLang="en-US">
                <a:latin typeface="黑体" panose="02010609060101010101" pitchFamily="49" charset="-122"/>
                <a:ea typeface="黑体" panose="02010609060101010101" pitchFamily="49" charset="-122"/>
              </a:rPr>
              <a:t>	资源配置机制改革</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户籍制度改革</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人事管理制度改革</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就业制度改革</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5602"/>
                                        </p:tgtEl>
                                        <p:attrNameLst>
                                          <p:attrName>style.visibility</p:attrName>
                                        </p:attrNameLst>
                                      </p:cBhvr>
                                      <p:to>
                                        <p:strVal val="visible"/>
                                      </p:to>
                                    </p:set>
                                    <p:animEffect transition="in" filter="fade">
                                      <p:cBhvr>
                                        <p:cTn id="7" dur="2000"/>
                                        <p:tgtEl>
                                          <p:spTgt spid="256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603">
                                            <p:txEl>
                                              <p:pRg st="0" end="0"/>
                                            </p:txEl>
                                          </p:spTgt>
                                        </p:tgtEl>
                                        <p:attrNameLst>
                                          <p:attrName>style.visibility</p:attrName>
                                        </p:attrNameLst>
                                      </p:cBhvr>
                                      <p:to>
                                        <p:strVal val="visible"/>
                                      </p:to>
                                    </p:set>
                                    <p:anim calcmode="lin" valueType="num">
                                      <p:cBhvr additive="base">
                                        <p:cTn id="12" dur="5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560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nodeType="clickEffect">
                                  <p:stCondLst>
                                    <p:cond delay="0"/>
                                  </p:stCondLst>
                                  <p:childTnLst>
                                    <p:set>
                                      <p:cBhvr>
                                        <p:cTn id="17" dur="1" fill="hold">
                                          <p:stCondLst>
                                            <p:cond delay="0"/>
                                          </p:stCondLst>
                                        </p:cTn>
                                        <p:tgtEl>
                                          <p:spTgt spid="25604"/>
                                        </p:tgtEl>
                                        <p:attrNameLst>
                                          <p:attrName>style.visibility</p:attrName>
                                        </p:attrNameLst>
                                      </p:cBhvr>
                                      <p:to>
                                        <p:strVal val="visible"/>
                                      </p:to>
                                    </p:set>
                                    <p:animEffect transition="in" filter="diamond(in)">
                                      <p:cBhvr>
                                        <p:cTn id="18" dur="2000"/>
                                        <p:tgtEl>
                                          <p:spTgt spid="2560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25670"/>
                                        </p:tgtEl>
                                        <p:attrNameLst>
                                          <p:attrName>style.visibility</p:attrName>
                                        </p:attrNameLst>
                                      </p:cBhvr>
                                      <p:to>
                                        <p:strVal val="visible"/>
                                      </p:to>
                                    </p:set>
                                    <p:animEffect transition="in" filter="checkerboard(across)">
                                      <p:cBhvr>
                                        <p:cTn id="23" dur="500"/>
                                        <p:tgtEl>
                                          <p:spTgt spid="256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2" grpId="0" autoUpdateAnimBg="0"/>
      <p:bldP spid="25603" grpId="0" build="p" autoUpdateAnimBg="0"/>
      <p:bldP spid="25670" grpId="0" bldLvl="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765623ED-4DB1-4C54-98EC-19D136CF99D9}"/>
              </a:ext>
            </a:extLst>
          </p:cNvPr>
          <p:cNvSpPr>
            <a:spLocks noGrp="1"/>
          </p:cNvSpPr>
          <p:nvPr>
            <p:ph type="dt" sz="half" idx="10"/>
          </p:nvPr>
        </p:nvSpPr>
        <p:spPr/>
        <p:txBody>
          <a:bodyPr/>
          <a:lstStyle/>
          <a:p>
            <a:fld id="{CD402583-075E-468A-A2E8-9992BE865C29}"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32971923-F602-4137-A5C0-75DDA157CF7D}"/>
              </a:ext>
            </a:extLst>
          </p:cNvPr>
          <p:cNvSpPr>
            <a:spLocks noGrp="1"/>
          </p:cNvSpPr>
          <p:nvPr>
            <p:ph type="sldNum" sz="quarter" idx="12"/>
          </p:nvPr>
        </p:nvSpPr>
        <p:spPr/>
        <p:txBody>
          <a:bodyPr/>
          <a:lstStyle/>
          <a:p>
            <a:fld id="{F55AB482-9973-4070-83F6-13EF9865E642}" type="slidenum">
              <a:rPr lang="zh-CN" altLang="en-US"/>
              <a:pPr/>
              <a:t>23</a:t>
            </a:fld>
            <a:endParaRPr lang="zh-CN" altLang="en-US"/>
          </a:p>
        </p:txBody>
      </p:sp>
      <p:sp>
        <p:nvSpPr>
          <p:cNvPr id="26626" name="Rectangle 2">
            <a:extLst>
              <a:ext uri="{FF2B5EF4-FFF2-40B4-BE49-F238E27FC236}">
                <a16:creationId xmlns:a16="http://schemas.microsoft.com/office/drawing/2014/main" id="{7F152BA5-F9E5-4EC5-8BB4-F4F466226E2A}"/>
              </a:ext>
            </a:extLst>
          </p:cNvPr>
          <p:cNvSpPr>
            <a:spLocks noChangeArrowheads="1"/>
          </p:cNvSpPr>
          <p:nvPr>
            <p:ph type="title"/>
          </p:nvPr>
        </p:nvSpPr>
        <p:spPr/>
        <p:txBody>
          <a:bodyPr/>
          <a:lstStyle/>
          <a:p>
            <a:endParaRPr lang="zh-CN" altLang="zh-CN"/>
          </a:p>
        </p:txBody>
      </p:sp>
      <p:pic>
        <p:nvPicPr>
          <p:cNvPr id="26627" name="Picture 3" descr="68c34034970a304e42b62f29d1c8a786cb175cad">
            <a:extLst>
              <a:ext uri="{FF2B5EF4-FFF2-40B4-BE49-F238E27FC236}">
                <a16:creationId xmlns:a16="http://schemas.microsoft.com/office/drawing/2014/main" id="{2BAE02F6-0A28-4FE3-8216-0F33FAE1047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75" y="1773238"/>
            <a:ext cx="5119688"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8" name="Picture 4" descr="4d0ca5816c6ec">
            <a:extLst>
              <a:ext uri="{FF2B5EF4-FFF2-40B4-BE49-F238E27FC236}">
                <a16:creationId xmlns:a16="http://schemas.microsoft.com/office/drawing/2014/main" id="{E7178BFD-E7DA-4F8A-B83D-8E284F680A7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8763" y="3573463"/>
            <a:ext cx="4241800" cy="283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6627"/>
                                        </p:tgtEl>
                                        <p:attrNameLst>
                                          <p:attrName>style.visibility</p:attrName>
                                        </p:attrNameLst>
                                      </p:cBhvr>
                                      <p:to>
                                        <p:strVal val="visible"/>
                                      </p:to>
                                    </p:set>
                                    <p:anim calcmode="lin" valueType="num">
                                      <p:cBhvr additive="base">
                                        <p:cTn id="7" dur="500" fill="hold"/>
                                        <p:tgtEl>
                                          <p:spTgt spid="26627"/>
                                        </p:tgtEl>
                                        <p:attrNameLst>
                                          <p:attrName>ppt_x</p:attrName>
                                        </p:attrNameLst>
                                      </p:cBhvr>
                                      <p:tavLst>
                                        <p:tav tm="0">
                                          <p:val>
                                            <p:strVal val="#ppt_x"/>
                                          </p:val>
                                        </p:tav>
                                        <p:tav tm="100000">
                                          <p:val>
                                            <p:strVal val="#ppt_x"/>
                                          </p:val>
                                        </p:tav>
                                      </p:tavLst>
                                    </p:anim>
                                    <p:anim calcmode="lin" valueType="num">
                                      <p:cBhvr additive="base">
                                        <p:cTn id="8" dur="500" fill="hold"/>
                                        <p:tgtEl>
                                          <p:spTgt spid="26627"/>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8" presetClass="entr" presetSubtype="16" fill="hold" nodeType="clickEffect">
                                  <p:stCondLst>
                                    <p:cond delay="0"/>
                                  </p:stCondLst>
                                  <p:childTnLst>
                                    <p:set>
                                      <p:cBhvr>
                                        <p:cTn id="12" dur="1" fill="hold">
                                          <p:stCondLst>
                                            <p:cond delay="0"/>
                                          </p:stCondLst>
                                        </p:cTn>
                                        <p:tgtEl>
                                          <p:spTgt spid="26628"/>
                                        </p:tgtEl>
                                        <p:attrNameLst>
                                          <p:attrName>style.visibility</p:attrName>
                                        </p:attrNameLst>
                                      </p:cBhvr>
                                      <p:to>
                                        <p:strVal val="visible"/>
                                      </p:to>
                                    </p:set>
                                    <p:animEffect transition="in" filter="diamond(in)">
                                      <p:cBhvr>
                                        <p:cTn id="13" dur="2000"/>
                                        <p:tgtEl>
                                          <p:spTgt spid="266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2782868-69AC-4ED3-915A-659E7A4CB9DE}"/>
              </a:ext>
            </a:extLst>
          </p:cNvPr>
          <p:cNvSpPr>
            <a:spLocks noGrp="1"/>
          </p:cNvSpPr>
          <p:nvPr>
            <p:ph type="dt" sz="half" idx="10"/>
          </p:nvPr>
        </p:nvSpPr>
        <p:spPr/>
        <p:txBody>
          <a:bodyPr/>
          <a:lstStyle/>
          <a:p>
            <a:fld id="{D5C92735-9CD8-4CE6-A86C-6FE61FF711A6}"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EA6767B-6E27-4634-AE85-9DDB537B6C63}"/>
              </a:ext>
            </a:extLst>
          </p:cNvPr>
          <p:cNvSpPr>
            <a:spLocks noGrp="1"/>
          </p:cNvSpPr>
          <p:nvPr>
            <p:ph type="sldNum" sz="quarter" idx="12"/>
          </p:nvPr>
        </p:nvSpPr>
        <p:spPr/>
        <p:txBody>
          <a:bodyPr/>
          <a:lstStyle/>
          <a:p>
            <a:fld id="{8C766377-3406-4809-8603-02E36CC3250B}" type="slidenum">
              <a:rPr lang="zh-CN" altLang="en-US"/>
              <a:pPr/>
              <a:t>24</a:t>
            </a:fld>
            <a:endParaRPr lang="zh-CN" altLang="en-US"/>
          </a:p>
        </p:txBody>
      </p:sp>
      <p:sp>
        <p:nvSpPr>
          <p:cNvPr id="27650" name="Rectangle 2">
            <a:extLst>
              <a:ext uri="{FF2B5EF4-FFF2-40B4-BE49-F238E27FC236}">
                <a16:creationId xmlns:a16="http://schemas.microsoft.com/office/drawing/2014/main" id="{50E1806B-CDD7-453E-BF8D-9FDF1BFEA4C0}"/>
              </a:ext>
            </a:extLst>
          </p:cNvPr>
          <p:cNvSpPr>
            <a:spLocks noChangeArrowheads="1"/>
          </p:cNvSpPr>
          <p:nvPr>
            <p:ph type="title"/>
          </p:nvPr>
        </p:nvSpPr>
        <p:spPr>
          <a:xfrm>
            <a:off x="603250" y="263525"/>
            <a:ext cx="6702425" cy="528638"/>
          </a:xfrm>
        </p:spPr>
        <p:txBody>
          <a:bodyPr/>
          <a:lstStyle/>
          <a:p>
            <a:r>
              <a:rPr lang="zh-CN" altLang="zh-CN">
                <a:latin typeface="黑体" panose="02010609060101010101" pitchFamily="49" charset="-122"/>
                <a:ea typeface="黑体" panose="02010609060101010101" pitchFamily="49" charset="-122"/>
              </a:rPr>
              <a:t>我国地方财政问题凸显在现实中的表现</a:t>
            </a:r>
          </a:p>
        </p:txBody>
      </p:sp>
      <p:sp>
        <p:nvSpPr>
          <p:cNvPr id="27651" name="Rectangle 3">
            <a:extLst>
              <a:ext uri="{FF2B5EF4-FFF2-40B4-BE49-F238E27FC236}">
                <a16:creationId xmlns:a16="http://schemas.microsoft.com/office/drawing/2014/main" id="{9D31C273-7095-4B8F-9833-E83F8D0C248C}"/>
              </a:ext>
            </a:extLst>
          </p:cNvPr>
          <p:cNvSpPr>
            <a:spLocks noChangeArrowheads="1"/>
          </p:cNvSpPr>
          <p:nvPr>
            <p:ph type="body" idx="1"/>
          </p:nvPr>
        </p:nvSpPr>
        <p:spPr>
          <a:xfrm>
            <a:off x="604838" y="1539875"/>
            <a:ext cx="7845425" cy="4362450"/>
          </a:xfrm>
        </p:spPr>
        <p:txBody>
          <a:bodyPr/>
          <a:lstStyle/>
          <a:p>
            <a:r>
              <a:rPr lang="zh-CN" altLang="zh-CN">
                <a:ea typeface="黑体" panose="02010609060101010101" pitchFamily="49" charset="-122"/>
              </a:rPr>
              <a:t>地方政府的财政收支活动已成为整个政府财政收支活动的一个重要组成部分。</a:t>
            </a:r>
          </a:p>
          <a:p>
            <a:r>
              <a:rPr lang="zh-CN" altLang="zh-CN">
                <a:latin typeface="楷体_GB2312" pitchFamily="1" charset="-122"/>
                <a:ea typeface="黑体" panose="02010609060101010101" pitchFamily="49" charset="-122"/>
              </a:rPr>
              <a:t>地方财政活动与我们每个人的关系是越来越密切。</a:t>
            </a:r>
          </a:p>
          <a:p>
            <a:r>
              <a:rPr lang="zh-CN" altLang="zh-CN">
                <a:latin typeface="楷体_GB2312" pitchFamily="1" charset="-122"/>
                <a:ea typeface="黑体" panose="02010609060101010101" pitchFamily="49" charset="-122"/>
              </a:rPr>
              <a:t>地方财政活动与中央财政活动在行为方式、目标取向和具体效应等方面的差异是越来越大。</a:t>
            </a:r>
            <a:endParaRPr lang="zh-CN" altLang="zh-CN">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7650"/>
                                        </p:tgtEl>
                                        <p:attrNameLst>
                                          <p:attrName>style.visibility</p:attrName>
                                        </p:attrNameLst>
                                      </p:cBhvr>
                                      <p:to>
                                        <p:strVal val="visible"/>
                                      </p:to>
                                    </p:set>
                                    <p:anim calcmode="lin" valueType="num">
                                      <p:cBhvr>
                                        <p:cTn id="7" dur="1000" fill="hold"/>
                                        <p:tgtEl>
                                          <p:spTgt spid="27650"/>
                                        </p:tgtEl>
                                        <p:attrNameLst>
                                          <p:attrName>ppt_x</p:attrName>
                                        </p:attrNameLst>
                                      </p:cBhvr>
                                      <p:tavLst>
                                        <p:tav tm="0">
                                          <p:val>
                                            <p:strVal val="#ppt_x-.2"/>
                                          </p:val>
                                        </p:tav>
                                        <p:tav tm="100000">
                                          <p:val>
                                            <p:strVal val="#ppt_x"/>
                                          </p:val>
                                        </p:tav>
                                      </p:tavLst>
                                    </p:anim>
                                    <p:anim calcmode="lin" valueType="num">
                                      <p:cBhvr>
                                        <p:cTn id="8" dur="1000" fill="hold"/>
                                        <p:tgtEl>
                                          <p:spTgt spid="276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76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7651">
                                            <p:txEl>
                                              <p:pRg st="0" end="0"/>
                                            </p:txEl>
                                          </p:spTgt>
                                        </p:tgtEl>
                                        <p:attrNameLst>
                                          <p:attrName>style.visibility</p:attrName>
                                        </p:attrNameLst>
                                      </p:cBhvr>
                                      <p:to>
                                        <p:strVal val="visible"/>
                                      </p:to>
                                    </p:set>
                                    <p:animEffect transition="in" filter="fade">
                                      <p:cBhvr>
                                        <p:cTn id="14" dur="500"/>
                                        <p:tgtEl>
                                          <p:spTgt spid="27651">
                                            <p:txEl>
                                              <p:pRg st="0" end="0"/>
                                            </p:txEl>
                                          </p:spTgt>
                                        </p:tgtEl>
                                      </p:cBhvr>
                                    </p:animEffect>
                                    <p:anim calcmode="lin" valueType="num">
                                      <p:cBhvr>
                                        <p:cTn id="15" dur="500" fill="hold"/>
                                        <p:tgtEl>
                                          <p:spTgt spid="276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765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27651">
                                            <p:txEl>
                                              <p:pRg st="1" end="1"/>
                                            </p:txEl>
                                          </p:spTgt>
                                        </p:tgtEl>
                                        <p:attrNameLst>
                                          <p:attrName>style.visibility</p:attrName>
                                        </p:attrNameLst>
                                      </p:cBhvr>
                                      <p:to>
                                        <p:strVal val="visible"/>
                                      </p:to>
                                    </p:set>
                                    <p:animEffect transition="in" filter="fade">
                                      <p:cBhvr>
                                        <p:cTn id="21" dur="500"/>
                                        <p:tgtEl>
                                          <p:spTgt spid="27651">
                                            <p:txEl>
                                              <p:pRg st="1" end="1"/>
                                            </p:txEl>
                                          </p:spTgt>
                                        </p:tgtEl>
                                      </p:cBhvr>
                                    </p:animEffect>
                                    <p:anim calcmode="lin" valueType="num">
                                      <p:cBhvr>
                                        <p:cTn id="22" dur="500" fill="hold"/>
                                        <p:tgtEl>
                                          <p:spTgt spid="2765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2765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27651">
                                            <p:txEl>
                                              <p:pRg st="2" end="2"/>
                                            </p:txEl>
                                          </p:spTgt>
                                        </p:tgtEl>
                                        <p:attrNameLst>
                                          <p:attrName>style.visibility</p:attrName>
                                        </p:attrNameLst>
                                      </p:cBhvr>
                                      <p:to>
                                        <p:strVal val="visible"/>
                                      </p:to>
                                    </p:set>
                                    <p:animEffect transition="in" filter="fade">
                                      <p:cBhvr>
                                        <p:cTn id="28" dur="500"/>
                                        <p:tgtEl>
                                          <p:spTgt spid="27651">
                                            <p:txEl>
                                              <p:pRg st="2" end="2"/>
                                            </p:txEl>
                                          </p:spTgt>
                                        </p:tgtEl>
                                      </p:cBhvr>
                                    </p:animEffect>
                                    <p:anim calcmode="lin" valueType="num">
                                      <p:cBhvr>
                                        <p:cTn id="29" dur="500" fill="hold"/>
                                        <p:tgtEl>
                                          <p:spTgt spid="2765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27651">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autoUpdateAnimBg="0"/>
      <p:bldP spid="27651" grpId="0" build="p"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34D8D08-82C4-4916-A46F-B29128F6F8F1}"/>
              </a:ext>
            </a:extLst>
          </p:cNvPr>
          <p:cNvSpPr>
            <a:spLocks noGrp="1"/>
          </p:cNvSpPr>
          <p:nvPr>
            <p:ph type="dt" sz="half" idx="10"/>
          </p:nvPr>
        </p:nvSpPr>
        <p:spPr/>
        <p:txBody>
          <a:bodyPr/>
          <a:lstStyle/>
          <a:p>
            <a:fld id="{D09DE691-6366-427E-947A-D63A54BE6E4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8559867-A264-4F56-9652-C5B84896861D}"/>
              </a:ext>
            </a:extLst>
          </p:cNvPr>
          <p:cNvSpPr>
            <a:spLocks noGrp="1"/>
          </p:cNvSpPr>
          <p:nvPr>
            <p:ph type="sldNum" sz="quarter" idx="12"/>
          </p:nvPr>
        </p:nvSpPr>
        <p:spPr/>
        <p:txBody>
          <a:bodyPr/>
          <a:lstStyle/>
          <a:p>
            <a:fld id="{0D53CFA4-60B7-4250-9DA9-396E9C6C8236}" type="slidenum">
              <a:rPr lang="zh-CN" altLang="en-US"/>
              <a:pPr/>
              <a:t>25</a:t>
            </a:fld>
            <a:endParaRPr lang="zh-CN" altLang="en-US"/>
          </a:p>
        </p:txBody>
      </p:sp>
      <p:sp>
        <p:nvSpPr>
          <p:cNvPr id="28674" name="Rectangle 2">
            <a:extLst>
              <a:ext uri="{FF2B5EF4-FFF2-40B4-BE49-F238E27FC236}">
                <a16:creationId xmlns:a16="http://schemas.microsoft.com/office/drawing/2014/main" id="{1FCD5783-AFB9-44EF-9E93-DCBD9D7852B4}"/>
              </a:ext>
            </a:extLst>
          </p:cNvPr>
          <p:cNvSpPr>
            <a:spLocks noChangeArrowheads="1"/>
          </p:cNvSpPr>
          <p:nvPr>
            <p:ph type="title"/>
          </p:nvPr>
        </p:nvSpPr>
        <p:spPr/>
        <p:txBody>
          <a:bodyPr/>
          <a:lstStyle/>
          <a:p>
            <a:r>
              <a:rPr lang="zh-CN" altLang="zh-CN">
                <a:ea typeface="黑体" panose="02010609060101010101" pitchFamily="49" charset="-122"/>
              </a:rPr>
              <a:t>我国地方财政收支的相对规模</a:t>
            </a:r>
          </a:p>
        </p:txBody>
      </p:sp>
      <p:pic>
        <p:nvPicPr>
          <p:cNvPr id="28675" name="Picture 3">
            <a:extLst>
              <a:ext uri="{FF2B5EF4-FFF2-40B4-BE49-F238E27FC236}">
                <a16:creationId xmlns:a16="http://schemas.microsoft.com/office/drawing/2014/main" id="{7D739E56-6E2D-4BA2-BE32-7621D93F247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1989138"/>
            <a:ext cx="8208962" cy="3816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checkerboard(across)">
                                      <p:cBhvr>
                                        <p:cTn id="7" dur="500"/>
                                        <p:tgtEl>
                                          <p:spTgt spid="286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F024F65-8E91-4BF2-8613-B5C73515C4B8}"/>
              </a:ext>
            </a:extLst>
          </p:cNvPr>
          <p:cNvSpPr>
            <a:spLocks noGrp="1"/>
          </p:cNvSpPr>
          <p:nvPr>
            <p:ph type="dt" sz="half" idx="10"/>
          </p:nvPr>
        </p:nvSpPr>
        <p:spPr/>
        <p:txBody>
          <a:bodyPr/>
          <a:lstStyle/>
          <a:p>
            <a:fld id="{8857CF22-C1C2-4E3B-A1DE-0F35C8D6D652}"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C52347A-46F2-4945-B671-27E3F1EF8E4D}"/>
              </a:ext>
            </a:extLst>
          </p:cNvPr>
          <p:cNvSpPr>
            <a:spLocks noGrp="1"/>
          </p:cNvSpPr>
          <p:nvPr>
            <p:ph type="sldNum" sz="quarter" idx="12"/>
          </p:nvPr>
        </p:nvSpPr>
        <p:spPr/>
        <p:txBody>
          <a:bodyPr/>
          <a:lstStyle/>
          <a:p>
            <a:fld id="{E1C14BCF-BD3D-4969-ADC0-26BBC5D04E2D}" type="slidenum">
              <a:rPr lang="zh-CN" altLang="en-US"/>
              <a:pPr/>
              <a:t>26</a:t>
            </a:fld>
            <a:endParaRPr lang="zh-CN" altLang="en-US"/>
          </a:p>
        </p:txBody>
      </p:sp>
      <p:sp>
        <p:nvSpPr>
          <p:cNvPr id="29698" name="Rectangle 2">
            <a:extLst>
              <a:ext uri="{FF2B5EF4-FFF2-40B4-BE49-F238E27FC236}">
                <a16:creationId xmlns:a16="http://schemas.microsoft.com/office/drawing/2014/main" id="{22CA7659-B20D-4447-9D3E-80A022125D2D}"/>
              </a:ext>
            </a:extLst>
          </p:cNvPr>
          <p:cNvSpPr>
            <a:spLocks noChangeArrowheads="1"/>
          </p:cNvSpPr>
          <p:nvPr>
            <p:ph type="title"/>
          </p:nvPr>
        </p:nvSpPr>
        <p:spPr/>
        <p:txBody>
          <a:bodyPr/>
          <a:lstStyle/>
          <a:p>
            <a:r>
              <a:rPr lang="zh-CN" altLang="zh-CN" b="1">
                <a:latin typeface="黑体" panose="02010609060101010101" pitchFamily="49" charset="-122"/>
                <a:ea typeface="黑体" panose="02010609060101010101" pitchFamily="49" charset="-122"/>
              </a:rPr>
              <a:t>“铁本”事件</a:t>
            </a:r>
          </a:p>
        </p:txBody>
      </p:sp>
      <p:sp>
        <p:nvSpPr>
          <p:cNvPr id="29699" name="Rectangle 3">
            <a:extLst>
              <a:ext uri="{FF2B5EF4-FFF2-40B4-BE49-F238E27FC236}">
                <a16:creationId xmlns:a16="http://schemas.microsoft.com/office/drawing/2014/main" id="{05D9D0BC-3C1A-4EBE-A1E7-706666F99156}"/>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2003年下半年，国务院相关部门就通过各种形式与多条渠道对相关行业发出了经济“过热”的警告。2004年初，国家发展与改革委员会宣布对钢铁、电解铝、水泥三大行业实施宏观调控。</a:t>
            </a:r>
          </a:p>
          <a:p>
            <a:r>
              <a:rPr lang="zh-CN" altLang="zh-CN">
                <a:latin typeface="黑体" panose="02010609060101010101" pitchFamily="49" charset="-122"/>
                <a:ea typeface="黑体" panose="02010609060101010101" pitchFamily="49" charset="-122"/>
              </a:rPr>
              <a:t>在这一宏观经济形势下，江苏铁本钢铁有限公司这样一个最高年产量不足80万吨的民营小钢铁企业，居然一下子上马了年产840万吨、相当于一个首钢规模的大型钢铁联合企业。对抗中央政府宏观调控措施的铁本钢铁有限公司最后遭到了查处。</a:t>
            </a:r>
          </a:p>
        </p:txBody>
      </p:sp>
    </p:spTree>
  </p:cSld>
  <p:clrMapOvr>
    <a:masterClrMapping/>
  </p:clrMapOvr>
  <p:transition spd="slow">
    <p:random/>
    <p:sndAc>
      <p:stSnd>
        <p:snd r:embed="rId2" name="camera.wav"/>
      </p:stSnd>
    </p:sndAc>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7009E27-9F30-4117-8362-F5BC98544786}"/>
              </a:ext>
            </a:extLst>
          </p:cNvPr>
          <p:cNvSpPr>
            <a:spLocks noGrp="1"/>
          </p:cNvSpPr>
          <p:nvPr>
            <p:ph type="dt" sz="half" idx="10"/>
          </p:nvPr>
        </p:nvSpPr>
        <p:spPr/>
        <p:txBody>
          <a:bodyPr/>
          <a:lstStyle/>
          <a:p>
            <a:fld id="{BC5B09BC-D9A8-4CD0-8684-5AECCEEB865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4E744E7D-CA20-47BB-BC79-3089F49299F3}"/>
              </a:ext>
            </a:extLst>
          </p:cNvPr>
          <p:cNvSpPr>
            <a:spLocks noGrp="1"/>
          </p:cNvSpPr>
          <p:nvPr>
            <p:ph type="sldNum" sz="quarter" idx="12"/>
          </p:nvPr>
        </p:nvSpPr>
        <p:spPr/>
        <p:txBody>
          <a:bodyPr/>
          <a:lstStyle/>
          <a:p>
            <a:fld id="{165FD20A-B1CF-494B-8ECB-50AC04F68D47}" type="slidenum">
              <a:rPr lang="zh-CN" altLang="en-US"/>
              <a:pPr/>
              <a:t>27</a:t>
            </a:fld>
            <a:endParaRPr lang="zh-CN" altLang="en-US"/>
          </a:p>
        </p:txBody>
      </p:sp>
      <p:sp>
        <p:nvSpPr>
          <p:cNvPr id="30722" name="Rectangle 2">
            <a:extLst>
              <a:ext uri="{FF2B5EF4-FFF2-40B4-BE49-F238E27FC236}">
                <a16:creationId xmlns:a16="http://schemas.microsoft.com/office/drawing/2014/main" id="{739F2912-9B59-4CAD-AA4D-57AB1BA285F6}"/>
              </a:ext>
            </a:extLst>
          </p:cNvPr>
          <p:cNvSpPr>
            <a:spLocks noChangeArrowheads="1"/>
          </p:cNvSpPr>
          <p:nvPr>
            <p:ph type="title"/>
          </p:nvPr>
        </p:nvSpPr>
        <p:spPr/>
        <p:txBody>
          <a:bodyPr/>
          <a:lstStyle/>
          <a:p>
            <a:r>
              <a:rPr lang="zh-CN" altLang="zh-CN" b="1">
                <a:ea typeface="黑体" panose="02010609060101010101" pitchFamily="49" charset="-122"/>
              </a:rPr>
              <a:t>新丰电厂事件</a:t>
            </a:r>
          </a:p>
        </p:txBody>
      </p:sp>
      <p:sp>
        <p:nvSpPr>
          <p:cNvPr id="30723" name="Rectangle 3">
            <a:extLst>
              <a:ext uri="{FF2B5EF4-FFF2-40B4-BE49-F238E27FC236}">
                <a16:creationId xmlns:a16="http://schemas.microsoft.com/office/drawing/2014/main" id="{DEF26C93-03CC-4D7E-8E7F-AD22E448DC28}"/>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新丰电厂这个建设规模为2台30万千瓦燃煤机组、工程总投资28.88亿元的庞大项目，未经国家发改委核准，属于违规建设项目。内蒙古一系列电力违规建设项目相继被国务院调查组查出。内蒙古全区违规建设电站规模高达860万千瓦，相当于14个新丰电厂的规模。这些项目大部分集中在2002年至2004年间开始密集动工。</a:t>
            </a:r>
          </a:p>
        </p:txBody>
      </p:sp>
    </p:spTree>
  </p:cSld>
  <p:clrMapOvr>
    <a:masterClrMapping/>
  </p:clrMapOvr>
  <p:transition spd="slow">
    <p:random/>
    <p:sndAc>
      <p:stSnd>
        <p:snd r:embed="rId2" name="camera.wav"/>
      </p:stSnd>
    </p:sndAc>
  </p:transition>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5ACF81F-41E7-4B4B-A81A-4ADA2D1EF520}"/>
              </a:ext>
            </a:extLst>
          </p:cNvPr>
          <p:cNvSpPr>
            <a:spLocks noGrp="1"/>
          </p:cNvSpPr>
          <p:nvPr>
            <p:ph type="dt" sz="half" idx="10"/>
          </p:nvPr>
        </p:nvSpPr>
        <p:spPr/>
        <p:txBody>
          <a:bodyPr/>
          <a:lstStyle/>
          <a:p>
            <a:fld id="{F9AF2FF3-192C-4F2C-AB85-A0F54FA56D62}"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5E98EF3-D147-4E50-95D1-2E2E50D9AC2E}"/>
              </a:ext>
            </a:extLst>
          </p:cNvPr>
          <p:cNvSpPr>
            <a:spLocks noGrp="1"/>
          </p:cNvSpPr>
          <p:nvPr>
            <p:ph type="sldNum" sz="quarter" idx="12"/>
          </p:nvPr>
        </p:nvSpPr>
        <p:spPr/>
        <p:txBody>
          <a:bodyPr/>
          <a:lstStyle/>
          <a:p>
            <a:fld id="{B7A14A31-031A-48F0-9560-80D447BD5C9A}" type="slidenum">
              <a:rPr lang="zh-CN" altLang="en-US"/>
              <a:pPr/>
              <a:t>28</a:t>
            </a:fld>
            <a:endParaRPr lang="zh-CN" altLang="en-US"/>
          </a:p>
        </p:txBody>
      </p:sp>
      <p:sp>
        <p:nvSpPr>
          <p:cNvPr id="31746" name="Rectangle 2">
            <a:extLst>
              <a:ext uri="{FF2B5EF4-FFF2-40B4-BE49-F238E27FC236}">
                <a16:creationId xmlns:a16="http://schemas.microsoft.com/office/drawing/2014/main" id="{7803B6DD-9908-43A6-8761-0C9F4B90936C}"/>
              </a:ext>
            </a:extLst>
          </p:cNvPr>
          <p:cNvSpPr>
            <a:spLocks noChangeArrowheads="1"/>
          </p:cNvSpPr>
          <p:nvPr>
            <p:ph type="title"/>
          </p:nvPr>
        </p:nvSpPr>
        <p:spPr/>
        <p:txBody>
          <a:bodyPr/>
          <a:lstStyle/>
          <a:p>
            <a:endParaRPr lang="zh-CN" altLang="zh-CN"/>
          </a:p>
        </p:txBody>
      </p:sp>
      <p:sp>
        <p:nvSpPr>
          <p:cNvPr id="31747" name="Rectangle 3">
            <a:extLst>
              <a:ext uri="{FF2B5EF4-FFF2-40B4-BE49-F238E27FC236}">
                <a16:creationId xmlns:a16="http://schemas.microsoft.com/office/drawing/2014/main" id="{EE383C56-D276-44A4-8E84-856B2E8ECCEB}"/>
              </a:ext>
            </a:extLst>
          </p:cNvPr>
          <p:cNvSpPr>
            <a:spLocks noChangeArrowheads="1"/>
          </p:cNvSpPr>
          <p:nvPr>
            <p:ph type="body" idx="1"/>
          </p:nvPr>
        </p:nvSpPr>
        <p:spPr>
          <a:xfrm>
            <a:off x="611188" y="1412875"/>
            <a:ext cx="8229600" cy="3886200"/>
          </a:xfrm>
        </p:spPr>
        <p:txBody>
          <a:bodyPr/>
          <a:lstStyle/>
          <a:p>
            <a:pPr algn="ctr">
              <a:buFont typeface="Arial" panose="020B0604020202020204" pitchFamily="34" charset="0"/>
              <a:buNone/>
            </a:pPr>
            <a:endParaRPr lang="zh-CN" altLang="en-US" sz="5400">
              <a:latin typeface="楷体_GB2312" pitchFamily="1" charset="-122"/>
              <a:ea typeface="华文行楷" panose="02010800040101010101" pitchFamily="2" charset="-122"/>
            </a:endParaRPr>
          </a:p>
          <a:p>
            <a:pPr algn="ctr">
              <a:buFont typeface="Arial" panose="020B0604020202020204" pitchFamily="34" charset="0"/>
              <a:buNone/>
            </a:pPr>
            <a:r>
              <a:rPr lang="zh-CN" altLang="en-US" sz="4800">
                <a:latin typeface="黑体" panose="02010609060101010101" pitchFamily="49" charset="-122"/>
                <a:ea typeface="黑体" panose="02010609060101010101" pitchFamily="49" charset="-122"/>
              </a:rPr>
              <a:t>1.3 地方财政学的研究对象与主要内容</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31746"/>
                                        </p:tgtEl>
                                        <p:attrNameLst>
                                          <p:attrName>style.visibility</p:attrName>
                                        </p:attrNameLst>
                                      </p:cBhvr>
                                      <p:to>
                                        <p:strVal val="visible"/>
                                      </p:to>
                                    </p:set>
                                    <p:anim calcmode="lin" valueType="num">
                                      <p:cBhvr>
                                        <p:cTn id="7" dur="500" fill="hold"/>
                                        <p:tgtEl>
                                          <p:spTgt spid="31746"/>
                                        </p:tgtEl>
                                        <p:attrNameLst>
                                          <p:attrName>ppt_w</p:attrName>
                                        </p:attrNameLst>
                                      </p:cBhvr>
                                      <p:tavLst>
                                        <p:tav tm="0">
                                          <p:val>
                                            <p:fltVal val="0"/>
                                          </p:val>
                                        </p:tav>
                                        <p:tav tm="100000">
                                          <p:val>
                                            <p:strVal val="#ppt_w"/>
                                          </p:val>
                                        </p:tav>
                                      </p:tavLst>
                                    </p:anim>
                                    <p:anim calcmode="lin" valueType="num">
                                      <p:cBhvr>
                                        <p:cTn id="8" dur="500" fill="hold"/>
                                        <p:tgtEl>
                                          <p:spTgt spid="31746"/>
                                        </p:tgtEl>
                                        <p:attrNameLst>
                                          <p:attrName>ppt_h</p:attrName>
                                        </p:attrNameLst>
                                      </p:cBhvr>
                                      <p:tavLst>
                                        <p:tav tm="0">
                                          <p:val>
                                            <p:fltVal val="0"/>
                                          </p:val>
                                        </p:tav>
                                        <p:tav tm="100000">
                                          <p:val>
                                            <p:strVal val="#ppt_h"/>
                                          </p:val>
                                        </p:tav>
                                      </p:tavLst>
                                    </p:anim>
                                    <p:anim calcmode="lin" valueType="num">
                                      <p:cBhvr>
                                        <p:cTn id="9" dur="500" fill="hold"/>
                                        <p:tgtEl>
                                          <p:spTgt spid="31746"/>
                                        </p:tgtEl>
                                        <p:attrNameLst>
                                          <p:attrName>style.rotation</p:attrName>
                                        </p:attrNameLst>
                                      </p:cBhvr>
                                      <p:tavLst>
                                        <p:tav tm="0">
                                          <p:val>
                                            <p:fltVal val="360"/>
                                          </p:val>
                                        </p:tav>
                                        <p:tav tm="100000">
                                          <p:val>
                                            <p:fltVal val="0"/>
                                          </p:val>
                                        </p:tav>
                                      </p:tavLst>
                                    </p:anim>
                                    <p:animEffect transition="in" filter="fade">
                                      <p:cBhvr>
                                        <p:cTn id="10" dur="500"/>
                                        <p:tgtEl>
                                          <p:spTgt spid="317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31747">
                                            <p:txEl>
                                              <p:pRg st="1" end="1"/>
                                            </p:txEl>
                                          </p:spTgt>
                                        </p:tgtEl>
                                        <p:attrNameLst>
                                          <p:attrName>style.visibility</p:attrName>
                                        </p:attrNameLst>
                                      </p:cBhvr>
                                      <p:to>
                                        <p:strVal val="visible"/>
                                      </p:to>
                                    </p:set>
                                    <p:anim calcmode="lin" valueType="num">
                                      <p:cBhvr>
                                        <p:cTn id="15" dur="500" fill="hold"/>
                                        <p:tgtEl>
                                          <p:spTgt spid="31747">
                                            <p:txEl>
                                              <p:pRg st="1" end="1"/>
                                            </p:txEl>
                                          </p:spTgt>
                                        </p:tgtEl>
                                        <p:attrNameLst>
                                          <p:attrName>ppt_w</p:attrName>
                                        </p:attrNameLst>
                                      </p:cBhvr>
                                      <p:tavLst>
                                        <p:tav tm="0">
                                          <p:val>
                                            <p:fltVal val="0"/>
                                          </p:val>
                                        </p:tav>
                                        <p:tav tm="100000">
                                          <p:val>
                                            <p:strVal val="#ppt_w"/>
                                          </p:val>
                                        </p:tav>
                                      </p:tavLst>
                                    </p:anim>
                                    <p:anim calcmode="lin" valueType="num">
                                      <p:cBhvr>
                                        <p:cTn id="16" dur="500" fill="hold"/>
                                        <p:tgtEl>
                                          <p:spTgt spid="31747">
                                            <p:txEl>
                                              <p:pRg st="1" end="1"/>
                                            </p:txEl>
                                          </p:spTgt>
                                        </p:tgtEl>
                                        <p:attrNameLst>
                                          <p:attrName>ppt_h</p:attrName>
                                        </p:attrNameLst>
                                      </p:cBhvr>
                                      <p:tavLst>
                                        <p:tav tm="0">
                                          <p:val>
                                            <p:fltVal val="0"/>
                                          </p:val>
                                        </p:tav>
                                        <p:tav tm="100000">
                                          <p:val>
                                            <p:strVal val="#ppt_h"/>
                                          </p:val>
                                        </p:tav>
                                      </p:tavLst>
                                    </p:anim>
                                    <p:anim calcmode="lin" valueType="num">
                                      <p:cBhvr>
                                        <p:cTn id="17" dur="500" fill="hold"/>
                                        <p:tgtEl>
                                          <p:spTgt spid="31747">
                                            <p:txEl>
                                              <p:pRg st="1" end="1"/>
                                            </p:txEl>
                                          </p:spTgt>
                                        </p:tgtEl>
                                        <p:attrNameLst>
                                          <p:attrName>style.rotation</p:attrName>
                                        </p:attrNameLst>
                                      </p:cBhvr>
                                      <p:tavLst>
                                        <p:tav tm="0">
                                          <p:val>
                                            <p:fltVal val="360"/>
                                          </p:val>
                                        </p:tav>
                                        <p:tav tm="100000">
                                          <p:val>
                                            <p:fltVal val="0"/>
                                          </p:val>
                                        </p:tav>
                                      </p:tavLst>
                                    </p:anim>
                                    <p:animEffect transition="in" filter="fade">
                                      <p:cBhvr>
                                        <p:cTn id="18" dur="500"/>
                                        <p:tgtEl>
                                          <p:spTgt spid="317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772707F-FC4F-49A6-9F98-24448D4D372F}"/>
              </a:ext>
            </a:extLst>
          </p:cNvPr>
          <p:cNvSpPr>
            <a:spLocks noGrp="1"/>
          </p:cNvSpPr>
          <p:nvPr>
            <p:ph type="dt" sz="half" idx="10"/>
          </p:nvPr>
        </p:nvSpPr>
        <p:spPr/>
        <p:txBody>
          <a:bodyPr/>
          <a:lstStyle/>
          <a:p>
            <a:fld id="{E9FEF2BE-B013-44B2-B204-5E0050BD83A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4273ACDE-73E6-4678-B3AC-0E7261994F1B}"/>
              </a:ext>
            </a:extLst>
          </p:cNvPr>
          <p:cNvSpPr>
            <a:spLocks noGrp="1"/>
          </p:cNvSpPr>
          <p:nvPr>
            <p:ph type="sldNum" sz="quarter" idx="12"/>
          </p:nvPr>
        </p:nvSpPr>
        <p:spPr/>
        <p:txBody>
          <a:bodyPr/>
          <a:lstStyle/>
          <a:p>
            <a:fld id="{71BD6DFF-25CF-4B2F-AD84-AE669BD61F33}" type="slidenum">
              <a:rPr lang="zh-CN" altLang="en-US"/>
              <a:pPr/>
              <a:t>29</a:t>
            </a:fld>
            <a:endParaRPr lang="zh-CN" altLang="en-US"/>
          </a:p>
        </p:txBody>
      </p:sp>
      <p:sp>
        <p:nvSpPr>
          <p:cNvPr id="32770" name="Rectangle 2">
            <a:extLst>
              <a:ext uri="{FF2B5EF4-FFF2-40B4-BE49-F238E27FC236}">
                <a16:creationId xmlns:a16="http://schemas.microsoft.com/office/drawing/2014/main" id="{BCDA6EE7-23D3-4B42-922B-82C80CE2FE3D}"/>
              </a:ext>
            </a:extLst>
          </p:cNvPr>
          <p:cNvSpPr>
            <a:spLocks noChangeArrowheads="1"/>
          </p:cNvSpPr>
          <p:nvPr>
            <p:ph type="title"/>
          </p:nvPr>
        </p:nvSpPr>
        <p:spPr/>
        <p:txBody>
          <a:bodyPr/>
          <a:lstStyle/>
          <a:p>
            <a:r>
              <a:rPr lang="zh-CN" altLang="zh-CN">
                <a:latin typeface="黑体" panose="02010609060101010101" pitchFamily="49" charset="-122"/>
                <a:ea typeface="黑体" panose="02010609060101010101" pitchFamily="49" charset="-122"/>
              </a:rPr>
              <a:t>地方财政学的研究对象</a:t>
            </a:r>
          </a:p>
        </p:txBody>
      </p:sp>
      <p:sp>
        <p:nvSpPr>
          <p:cNvPr id="32771" name="Rectangle 3">
            <a:extLst>
              <a:ext uri="{FF2B5EF4-FFF2-40B4-BE49-F238E27FC236}">
                <a16:creationId xmlns:a16="http://schemas.microsoft.com/office/drawing/2014/main" id="{736BE26D-8ADB-4CD3-A070-9898AC644453}"/>
              </a:ext>
            </a:extLst>
          </p:cNvPr>
          <p:cNvSpPr>
            <a:spLocks noChangeArrowheads="1"/>
          </p:cNvSpPr>
          <p:nvPr>
            <p:ph type="body"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地方财政学</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财政学中研究地方政府经济行为及其效应的一门分支学科。</a:t>
            </a:r>
          </a:p>
          <a:p>
            <a:r>
              <a:rPr lang="zh-CN" altLang="en-US">
                <a:latin typeface="黑体" panose="02010609060101010101" pitchFamily="49" charset="-122"/>
                <a:ea typeface="黑体" panose="02010609060101010101" pitchFamily="49" charset="-122"/>
              </a:rPr>
              <a:t>地方财政学的研究对象</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一定中央与地方财政分配关系和分配格局下的地方财政收支活动及与之相关的财政管理活动。</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32770"/>
                                        </p:tgtEl>
                                        <p:attrNameLst>
                                          <p:attrName>style.visibility</p:attrName>
                                        </p:attrNameLst>
                                      </p:cBhvr>
                                      <p:to>
                                        <p:strVal val="visible"/>
                                      </p:to>
                                    </p:set>
                                    <p:anim calcmode="lin" valueType="num">
                                      <p:cBhvr>
                                        <p:cTn id="7" dur="1000" fill="hold"/>
                                        <p:tgtEl>
                                          <p:spTgt spid="32770"/>
                                        </p:tgtEl>
                                        <p:attrNameLst>
                                          <p:attrName>ppt_w</p:attrName>
                                        </p:attrNameLst>
                                      </p:cBhvr>
                                      <p:tavLst>
                                        <p:tav tm="0">
                                          <p:val>
                                            <p:strVal val="#ppt_w+.3"/>
                                          </p:val>
                                        </p:tav>
                                        <p:tav tm="100000">
                                          <p:val>
                                            <p:strVal val="#ppt_w"/>
                                          </p:val>
                                        </p:tav>
                                      </p:tavLst>
                                    </p:anim>
                                    <p:anim calcmode="lin" valueType="num">
                                      <p:cBhvr>
                                        <p:cTn id="8" dur="1000" fill="hold"/>
                                        <p:tgtEl>
                                          <p:spTgt spid="32770"/>
                                        </p:tgtEl>
                                        <p:attrNameLst>
                                          <p:attrName>ppt_h</p:attrName>
                                        </p:attrNameLst>
                                      </p:cBhvr>
                                      <p:tavLst>
                                        <p:tav tm="0">
                                          <p:val>
                                            <p:strVal val="#ppt_h"/>
                                          </p:val>
                                        </p:tav>
                                        <p:tav tm="100000">
                                          <p:val>
                                            <p:strVal val="#ppt_h"/>
                                          </p:val>
                                        </p:tav>
                                      </p:tavLst>
                                    </p:anim>
                                    <p:animEffect transition="in" filter="fade">
                                      <p:cBhvr>
                                        <p:cTn id="9" dur="1000"/>
                                        <p:tgtEl>
                                          <p:spTgt spid="327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32771">
                                            <p:txEl>
                                              <p:pRg st="0" end="0"/>
                                            </p:txEl>
                                          </p:spTgt>
                                        </p:tgtEl>
                                        <p:attrNameLst>
                                          <p:attrName>style.visibility</p:attrName>
                                        </p:attrNameLst>
                                      </p:cBhvr>
                                      <p:to>
                                        <p:strVal val="visible"/>
                                      </p:to>
                                    </p:set>
                                    <p:anim calcmode="lin" valueType="num">
                                      <p:cBhvr>
                                        <p:cTn id="14" dur="1000" fill="hold"/>
                                        <p:tgtEl>
                                          <p:spTgt spid="3277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277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277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32771">
                                            <p:txEl>
                                              <p:pRg st="1" end="1"/>
                                            </p:txEl>
                                          </p:spTgt>
                                        </p:tgtEl>
                                        <p:attrNameLst>
                                          <p:attrName>style.visibility</p:attrName>
                                        </p:attrNameLst>
                                      </p:cBhvr>
                                      <p:to>
                                        <p:strVal val="visible"/>
                                      </p:to>
                                    </p:set>
                                    <p:anim calcmode="lin" valueType="num">
                                      <p:cBhvr>
                                        <p:cTn id="21" dur="1000" fill="hold"/>
                                        <p:tgtEl>
                                          <p:spTgt spid="3277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3277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32771">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32771">
                                            <p:txEl>
                                              <p:pRg st="2" end="2"/>
                                            </p:txEl>
                                          </p:spTgt>
                                        </p:tgtEl>
                                        <p:attrNameLst>
                                          <p:attrName>style.visibility</p:attrName>
                                        </p:attrNameLst>
                                      </p:cBhvr>
                                      <p:to>
                                        <p:strVal val="visible"/>
                                      </p:to>
                                    </p:set>
                                    <p:anim calcmode="lin" valueType="num">
                                      <p:cBhvr>
                                        <p:cTn id="28" dur="1000" fill="hold"/>
                                        <p:tgtEl>
                                          <p:spTgt spid="32771">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3277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32771">
                                            <p:txEl>
                                              <p:pRg st="2" end="2"/>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50" presetClass="entr" presetSubtype="0" decel="100000" fill="hold" grpId="0" nodeType="clickEffect">
                                  <p:stCondLst>
                                    <p:cond delay="0"/>
                                  </p:stCondLst>
                                  <p:childTnLst>
                                    <p:set>
                                      <p:cBhvr>
                                        <p:cTn id="34" dur="0" fill="hold">
                                          <p:stCondLst>
                                            <p:cond delay="0"/>
                                          </p:stCondLst>
                                        </p:cTn>
                                        <p:tgtEl>
                                          <p:spTgt spid="32771">
                                            <p:txEl>
                                              <p:pRg st="3" end="3"/>
                                            </p:txEl>
                                          </p:spTgt>
                                        </p:tgtEl>
                                        <p:attrNameLst>
                                          <p:attrName>style.visibility</p:attrName>
                                        </p:attrNameLst>
                                      </p:cBhvr>
                                      <p:to>
                                        <p:strVal val="visible"/>
                                      </p:to>
                                    </p:set>
                                    <p:anim calcmode="lin" valueType="num">
                                      <p:cBhvr>
                                        <p:cTn id="35" dur="1000" fill="hold"/>
                                        <p:tgtEl>
                                          <p:spTgt spid="32771">
                                            <p:txEl>
                                              <p:pRg st="3" end="3"/>
                                            </p:txEl>
                                          </p:spTgt>
                                        </p:tgtEl>
                                        <p:attrNameLst>
                                          <p:attrName>ppt_w</p:attrName>
                                        </p:attrNameLst>
                                      </p:cBhvr>
                                      <p:tavLst>
                                        <p:tav tm="0">
                                          <p:val>
                                            <p:strVal val="#ppt_w+.3"/>
                                          </p:val>
                                        </p:tav>
                                        <p:tav tm="100000">
                                          <p:val>
                                            <p:strVal val="#ppt_w"/>
                                          </p:val>
                                        </p:tav>
                                      </p:tavLst>
                                    </p:anim>
                                    <p:anim calcmode="lin" valueType="num">
                                      <p:cBhvr>
                                        <p:cTn id="36" dur="1000" fill="hold"/>
                                        <p:tgtEl>
                                          <p:spTgt spid="32771">
                                            <p:txEl>
                                              <p:pRg st="3" end="3"/>
                                            </p:txEl>
                                          </p:spTgt>
                                        </p:tgtEl>
                                        <p:attrNameLst>
                                          <p:attrName>ppt_h</p:attrName>
                                        </p:attrNameLst>
                                      </p:cBhvr>
                                      <p:tavLst>
                                        <p:tav tm="0">
                                          <p:val>
                                            <p:strVal val="#ppt_h"/>
                                          </p:val>
                                        </p:tav>
                                        <p:tav tm="100000">
                                          <p:val>
                                            <p:strVal val="#ppt_h"/>
                                          </p:val>
                                        </p:tav>
                                      </p:tavLst>
                                    </p:anim>
                                    <p:animEffect transition="in" filter="fade">
                                      <p:cBhvr>
                                        <p:cTn id="37" dur="1000"/>
                                        <p:tgtEl>
                                          <p:spTgt spid="327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1657176E-2677-4EE3-B432-261A94A502D1}"/>
              </a:ext>
            </a:extLst>
          </p:cNvPr>
          <p:cNvSpPr>
            <a:spLocks noGrp="1"/>
          </p:cNvSpPr>
          <p:nvPr>
            <p:ph type="dt" sz="half" idx="10"/>
          </p:nvPr>
        </p:nvSpPr>
        <p:spPr/>
        <p:txBody>
          <a:bodyPr/>
          <a:lstStyle/>
          <a:p>
            <a:fld id="{6E9565F3-C9F3-46C0-A387-BC4D4DCCFFD4}"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B7CD2B1-E0B7-4B1D-A389-3DEB7BFE5FC8}"/>
              </a:ext>
            </a:extLst>
          </p:cNvPr>
          <p:cNvSpPr>
            <a:spLocks noGrp="1"/>
          </p:cNvSpPr>
          <p:nvPr>
            <p:ph type="sldNum" sz="quarter" idx="12"/>
          </p:nvPr>
        </p:nvSpPr>
        <p:spPr/>
        <p:txBody>
          <a:bodyPr/>
          <a:lstStyle/>
          <a:p>
            <a:fld id="{1026B893-51B3-4F9A-A31F-E28E124B30A4}" type="slidenum">
              <a:rPr lang="zh-CN" altLang="en-US"/>
              <a:pPr/>
              <a:t>3</a:t>
            </a:fld>
            <a:endParaRPr lang="zh-CN" altLang="en-US"/>
          </a:p>
        </p:txBody>
      </p:sp>
      <p:sp>
        <p:nvSpPr>
          <p:cNvPr id="6146" name="Rectangle 2">
            <a:extLst>
              <a:ext uri="{FF2B5EF4-FFF2-40B4-BE49-F238E27FC236}">
                <a16:creationId xmlns:a16="http://schemas.microsoft.com/office/drawing/2014/main" id="{05B42828-A19E-4B8B-8203-029073A1BE21}"/>
              </a:ext>
            </a:extLst>
          </p:cNvPr>
          <p:cNvSpPr>
            <a:spLocks noChangeArrowheads="1"/>
          </p:cNvSpPr>
          <p:nvPr>
            <p:ph type="title"/>
          </p:nvPr>
        </p:nvSpPr>
        <p:spPr/>
        <p:txBody>
          <a:bodyPr/>
          <a:lstStyle/>
          <a:p>
            <a:endParaRPr lang="zh-CN" altLang="zh-CN"/>
          </a:p>
        </p:txBody>
      </p:sp>
      <p:sp>
        <p:nvSpPr>
          <p:cNvPr id="6147" name="Rectangle 3">
            <a:extLst>
              <a:ext uri="{FF2B5EF4-FFF2-40B4-BE49-F238E27FC236}">
                <a16:creationId xmlns:a16="http://schemas.microsoft.com/office/drawing/2014/main" id="{00ECD59D-0F59-4D87-8EB6-E45E304B090F}"/>
              </a:ext>
            </a:extLst>
          </p:cNvPr>
          <p:cNvSpPr>
            <a:spLocks noChangeArrowheads="1"/>
          </p:cNvSpPr>
          <p:nvPr>
            <p:ph type="body" idx="1"/>
          </p:nvPr>
        </p:nvSpPr>
        <p:spPr>
          <a:xfrm>
            <a:off x="827088" y="1484313"/>
            <a:ext cx="7845425" cy="3797300"/>
          </a:xfrm>
        </p:spPr>
        <p:txBody>
          <a:bodyPr/>
          <a:lstStyle/>
          <a:p>
            <a:pPr>
              <a:buFont typeface="Arial" panose="020B0604020202020204" pitchFamily="34" charset="0"/>
              <a:buNone/>
            </a:pPr>
            <a:endParaRPr lang="zh-CN" altLang="en-US" sz="3600">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1.1 </a:t>
            </a:r>
            <a:r>
              <a:rPr lang="zh-CN" altLang="en-US" sz="5400">
                <a:ea typeface="黑体" panose="02010609060101010101" pitchFamily="49" charset="-122"/>
              </a:rPr>
              <a:t>多级政府体系中的地方政府与地方财政</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nodePh="1">
                                  <p:stCondLst>
                                    <p:cond delay="0"/>
                                  </p:stCondLst>
                                  <p:endCondLst>
                                    <p:cond evt="begin" delay="0">
                                      <p:tn val="5"/>
                                    </p:cond>
                                  </p:endCondLst>
                                  <p:childTnLst>
                                    <p:set>
                                      <p:cBhvr>
                                        <p:cTn id="6" dur="0"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strVal val="#ppt_w+.3"/>
                                          </p:val>
                                        </p:tav>
                                        <p:tav tm="100000">
                                          <p:val>
                                            <p:strVal val="#ppt_w"/>
                                          </p:val>
                                        </p:tav>
                                      </p:tavLst>
                                    </p:anim>
                                    <p:anim calcmode="lin" valueType="num">
                                      <p:cBhvr>
                                        <p:cTn id="8" dur="1000" fill="hold"/>
                                        <p:tgtEl>
                                          <p:spTgt spid="6146"/>
                                        </p:tgtEl>
                                        <p:attrNameLst>
                                          <p:attrName>ppt_h</p:attrName>
                                        </p:attrNameLst>
                                      </p:cBhvr>
                                      <p:tavLst>
                                        <p:tav tm="0">
                                          <p:val>
                                            <p:strVal val="#ppt_h"/>
                                          </p:val>
                                        </p:tav>
                                        <p:tav tm="100000">
                                          <p:val>
                                            <p:strVal val="#ppt_h"/>
                                          </p:val>
                                        </p:tav>
                                      </p:tavLst>
                                    </p:anim>
                                    <p:animEffect transition="in" filter="fade">
                                      <p:cBhvr>
                                        <p:cTn id="9" dur="1000"/>
                                        <p:tgtEl>
                                          <p:spTgt spid="61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6147">
                                            <p:txEl>
                                              <p:pRg st="1" end="1"/>
                                            </p:txEl>
                                          </p:spTgt>
                                        </p:tgtEl>
                                        <p:attrNameLst>
                                          <p:attrName>style.visibility</p:attrName>
                                        </p:attrNameLst>
                                      </p:cBhvr>
                                      <p:to>
                                        <p:strVal val="visible"/>
                                      </p:to>
                                    </p:set>
                                    <p:anim calcmode="lin" valueType="num">
                                      <p:cBhvr>
                                        <p:cTn id="14" dur="1000" fill="hold"/>
                                        <p:tgtEl>
                                          <p:spTgt spid="6147">
                                            <p:txEl>
                                              <p:pRg st="1" end="1"/>
                                            </p:txEl>
                                          </p:spTgt>
                                        </p:tgtEl>
                                        <p:attrNameLst>
                                          <p:attrName>ppt_w</p:attrName>
                                        </p:attrNameLst>
                                      </p:cBhvr>
                                      <p:tavLst>
                                        <p:tav tm="0">
                                          <p:val>
                                            <p:strVal val="#ppt_w+.3"/>
                                          </p:val>
                                        </p:tav>
                                        <p:tav tm="100000">
                                          <p:val>
                                            <p:strVal val="#ppt_w"/>
                                          </p:val>
                                        </p:tav>
                                      </p:tavLst>
                                    </p:anim>
                                    <p:anim calcmode="lin" valueType="num">
                                      <p:cBhvr>
                                        <p:cTn id="15" dur="1000" fill="hold"/>
                                        <p:tgtEl>
                                          <p:spTgt spid="6147">
                                            <p:txEl>
                                              <p:pRg st="1" end="1"/>
                                            </p:txEl>
                                          </p:spTgt>
                                        </p:tgtEl>
                                        <p:attrNameLst>
                                          <p:attrName>ppt_h</p:attrName>
                                        </p:attrNameLst>
                                      </p:cBhvr>
                                      <p:tavLst>
                                        <p:tav tm="0">
                                          <p:val>
                                            <p:strVal val="#ppt_h"/>
                                          </p:val>
                                        </p:tav>
                                        <p:tav tm="100000">
                                          <p:val>
                                            <p:strVal val="#ppt_h"/>
                                          </p:val>
                                        </p:tav>
                                      </p:tavLst>
                                    </p:anim>
                                    <p:animEffect transition="in" filter="fade">
                                      <p:cBhvr>
                                        <p:cTn id="16" dur="1000"/>
                                        <p:tgtEl>
                                          <p:spTgt spid="614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日期占位符 1">
            <a:extLst>
              <a:ext uri="{FF2B5EF4-FFF2-40B4-BE49-F238E27FC236}">
                <a16:creationId xmlns:a16="http://schemas.microsoft.com/office/drawing/2014/main" id="{46582E0A-E45F-4709-8E02-AA27DF8EBF50}"/>
              </a:ext>
            </a:extLst>
          </p:cNvPr>
          <p:cNvSpPr>
            <a:spLocks noGrp="1"/>
          </p:cNvSpPr>
          <p:nvPr>
            <p:ph type="dt" sz="half" idx="10"/>
          </p:nvPr>
        </p:nvSpPr>
        <p:spPr/>
        <p:txBody>
          <a:bodyPr/>
          <a:lstStyle/>
          <a:p>
            <a:fld id="{CE93697A-9EF2-4085-ABC5-B4AF6266748B}" type="datetime1">
              <a:rPr lang="zh-CN" altLang="en-US"/>
              <a:pPr/>
              <a:t>2018/12/13</a:t>
            </a:fld>
            <a:endParaRPr lang="zh-CN" altLang="en-US"/>
          </a:p>
        </p:txBody>
      </p:sp>
      <p:sp>
        <p:nvSpPr>
          <p:cNvPr id="7" name="灯片编号占位符 3">
            <a:extLst>
              <a:ext uri="{FF2B5EF4-FFF2-40B4-BE49-F238E27FC236}">
                <a16:creationId xmlns:a16="http://schemas.microsoft.com/office/drawing/2014/main" id="{20524AF9-9186-49A2-992A-D9E1F2F92C9A}"/>
              </a:ext>
            </a:extLst>
          </p:cNvPr>
          <p:cNvSpPr>
            <a:spLocks noGrp="1"/>
          </p:cNvSpPr>
          <p:nvPr>
            <p:ph type="sldNum" sz="quarter" idx="12"/>
          </p:nvPr>
        </p:nvSpPr>
        <p:spPr/>
        <p:txBody>
          <a:bodyPr/>
          <a:lstStyle/>
          <a:p>
            <a:fld id="{1E7AD614-E72E-4801-8ABA-53D560B730B0}" type="slidenum">
              <a:rPr lang="zh-CN" altLang="en-US"/>
              <a:pPr/>
              <a:t>30</a:t>
            </a:fld>
            <a:endParaRPr lang="zh-CN" altLang="en-US"/>
          </a:p>
        </p:txBody>
      </p:sp>
      <p:sp>
        <p:nvSpPr>
          <p:cNvPr id="33794" name="Rectangle 2">
            <a:extLst>
              <a:ext uri="{FF2B5EF4-FFF2-40B4-BE49-F238E27FC236}">
                <a16:creationId xmlns:a16="http://schemas.microsoft.com/office/drawing/2014/main" id="{AB48FA80-C06C-4119-862B-E43A408F402D}"/>
              </a:ext>
            </a:extLst>
          </p:cNvPr>
          <p:cNvSpPr>
            <a:spLocks noChangeArrowheads="1"/>
          </p:cNvSpPr>
          <p:nvPr/>
        </p:nvSpPr>
        <p:spPr bwMode="auto">
          <a:xfrm>
            <a:off x="0" y="25050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sp>
        <p:nvSpPr>
          <p:cNvPr id="33795" name="Rectangle 3">
            <a:extLst>
              <a:ext uri="{FF2B5EF4-FFF2-40B4-BE49-F238E27FC236}">
                <a16:creationId xmlns:a16="http://schemas.microsoft.com/office/drawing/2014/main" id="{F3A9BEE6-7353-49C5-9341-A6B8E4E75160}"/>
              </a:ext>
            </a:extLst>
          </p:cNvPr>
          <p:cNvSpPr>
            <a:spLocks noChangeArrowheads="1"/>
          </p:cNvSpPr>
          <p:nvPr/>
        </p:nvSpPr>
        <p:spPr bwMode="auto">
          <a:xfrm>
            <a:off x="252413" y="117475"/>
            <a:ext cx="7705725" cy="1095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r>
              <a:rPr lang="zh-CN" altLang="zh-CN">
                <a:latin typeface="华文行楷" panose="02010800040101010101" pitchFamily="2" charset="-122"/>
                <a:ea typeface="黑体" panose="02010609060101010101" pitchFamily="49" charset="-122"/>
              </a:rPr>
              <a:t>地方财政学的基本结构和内容</a:t>
            </a:r>
          </a:p>
        </p:txBody>
      </p:sp>
      <p:pic>
        <p:nvPicPr>
          <p:cNvPr id="33796" name="Picture 4">
            <a:extLst>
              <a:ext uri="{FF2B5EF4-FFF2-40B4-BE49-F238E27FC236}">
                <a16:creationId xmlns:a16="http://schemas.microsoft.com/office/drawing/2014/main" id="{E9BF06FC-7F76-4CC2-8A44-BB2DE8DDBE8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2775" y="1557338"/>
            <a:ext cx="7497763" cy="475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3795"/>
                                        </p:tgtEl>
                                        <p:attrNameLst>
                                          <p:attrName>style.visibility</p:attrName>
                                        </p:attrNameLst>
                                      </p:cBhvr>
                                      <p:to>
                                        <p:strVal val="visible"/>
                                      </p:to>
                                    </p:set>
                                    <p:anim calcmode="lin" valueType="num">
                                      <p:cBhvr additive="base">
                                        <p:cTn id="7" dur="500" fill="hold"/>
                                        <p:tgtEl>
                                          <p:spTgt spid="33795"/>
                                        </p:tgtEl>
                                        <p:attrNameLst>
                                          <p:attrName>ppt_x</p:attrName>
                                        </p:attrNameLst>
                                      </p:cBhvr>
                                      <p:tavLst>
                                        <p:tav tm="0">
                                          <p:val>
                                            <p:strVal val="#ppt_x"/>
                                          </p:val>
                                        </p:tav>
                                        <p:tav tm="100000">
                                          <p:val>
                                            <p:strVal val="#ppt_x"/>
                                          </p:val>
                                        </p:tav>
                                      </p:tavLst>
                                    </p:anim>
                                    <p:anim calcmode="lin" valueType="num">
                                      <p:cBhvr additive="base">
                                        <p:cTn id="8" dur="500" fill="hold"/>
                                        <p:tgtEl>
                                          <p:spTgt spid="3379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 presetClass="entr" presetSubtype="16" fill="hold" nodeType="clickEffect">
                                  <p:stCondLst>
                                    <p:cond delay="0"/>
                                  </p:stCondLst>
                                  <p:childTnLst>
                                    <p:set>
                                      <p:cBhvr>
                                        <p:cTn id="12" dur="1" fill="hold">
                                          <p:stCondLst>
                                            <p:cond delay="0"/>
                                          </p:stCondLst>
                                        </p:cTn>
                                        <p:tgtEl>
                                          <p:spTgt spid="33796"/>
                                        </p:tgtEl>
                                        <p:attrNameLst>
                                          <p:attrName>style.visibility</p:attrName>
                                        </p:attrNameLst>
                                      </p:cBhvr>
                                      <p:to>
                                        <p:strVal val="visible"/>
                                      </p:to>
                                    </p:set>
                                    <p:animEffect transition="in" filter="box(in)">
                                      <p:cBhvr>
                                        <p:cTn id="13" dur="500"/>
                                        <p:tgtEl>
                                          <p:spTgt spid="337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ldLvl="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6429E1DD-B471-4AD4-BF65-C43A858DCC7F}"/>
              </a:ext>
            </a:extLst>
          </p:cNvPr>
          <p:cNvSpPr>
            <a:spLocks noGrp="1"/>
          </p:cNvSpPr>
          <p:nvPr>
            <p:ph type="dt" sz="half" idx="10"/>
          </p:nvPr>
        </p:nvSpPr>
        <p:spPr/>
        <p:txBody>
          <a:bodyPr/>
          <a:lstStyle/>
          <a:p>
            <a:fld id="{257F49D4-35BE-4264-82D8-7DA5830A8699}" type="datetime1">
              <a:rPr lang="zh-CN" altLang="en-US"/>
              <a:pPr/>
              <a:t>2018/12/13</a:t>
            </a:fld>
            <a:endParaRPr lang="zh-CN" altLang="en-US"/>
          </a:p>
        </p:txBody>
      </p:sp>
      <p:sp>
        <p:nvSpPr>
          <p:cNvPr id="34818" name="Rectangle 5">
            <a:extLst>
              <a:ext uri="{FF2B5EF4-FFF2-40B4-BE49-F238E27FC236}">
                <a16:creationId xmlns:a16="http://schemas.microsoft.com/office/drawing/2014/main" id="{7EF92237-CF19-46FD-8BCA-48C1244579B4}"/>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4896C5B-58DB-4C23-A430-6B668B621694}"/>
              </a:ext>
            </a:extLst>
          </p:cNvPr>
          <p:cNvSpPr>
            <a:spLocks noGrp="1"/>
          </p:cNvSpPr>
          <p:nvPr>
            <p:ph type="dt" sz="half" idx="10"/>
          </p:nvPr>
        </p:nvSpPr>
        <p:spPr/>
        <p:txBody>
          <a:bodyPr/>
          <a:lstStyle/>
          <a:p>
            <a:fld id="{6C1B3B8B-512B-4BF3-802F-AB348A415A5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9F48E4E7-C8BB-4605-A72A-960FF17AC849}"/>
              </a:ext>
            </a:extLst>
          </p:cNvPr>
          <p:cNvSpPr>
            <a:spLocks noGrp="1"/>
          </p:cNvSpPr>
          <p:nvPr>
            <p:ph type="sldNum" sz="quarter" idx="12"/>
          </p:nvPr>
        </p:nvSpPr>
        <p:spPr/>
        <p:txBody>
          <a:bodyPr/>
          <a:lstStyle/>
          <a:p>
            <a:fld id="{AC9C7F36-7B0B-4FF5-AF56-E76B94BA21A8}" type="slidenum">
              <a:rPr lang="zh-CN" altLang="en-US"/>
              <a:pPr/>
              <a:t>4</a:t>
            </a:fld>
            <a:endParaRPr lang="zh-CN" altLang="en-US"/>
          </a:p>
        </p:txBody>
      </p:sp>
      <p:sp>
        <p:nvSpPr>
          <p:cNvPr id="7170" name="Rectangle 2">
            <a:extLst>
              <a:ext uri="{FF2B5EF4-FFF2-40B4-BE49-F238E27FC236}">
                <a16:creationId xmlns:a16="http://schemas.microsoft.com/office/drawing/2014/main" id="{D0C4D03B-EB6E-47FE-BBE0-2C57A126A5E6}"/>
              </a:ext>
            </a:extLst>
          </p:cNvPr>
          <p:cNvSpPr>
            <a:spLocks noChangeArrowheads="1"/>
          </p:cNvSpPr>
          <p:nvPr>
            <p:ph type="title"/>
          </p:nvPr>
        </p:nvSpPr>
        <p:spPr/>
        <p:txBody>
          <a:bodyPr/>
          <a:lstStyle/>
          <a:p>
            <a:r>
              <a:rPr lang="zh-CN" altLang="zh-CN" b="1">
                <a:latin typeface="黑体" panose="02010609060101010101" pitchFamily="49" charset="-122"/>
                <a:ea typeface="黑体" panose="02010609060101010101" pitchFamily="49" charset="-122"/>
              </a:rPr>
              <a:t>1.1.1  多级政府体系中的地方政府</a:t>
            </a:r>
          </a:p>
        </p:txBody>
      </p:sp>
      <p:sp>
        <p:nvSpPr>
          <p:cNvPr id="7171" name="Rectangle 3">
            <a:extLst>
              <a:ext uri="{FF2B5EF4-FFF2-40B4-BE49-F238E27FC236}">
                <a16:creationId xmlns:a16="http://schemas.microsoft.com/office/drawing/2014/main" id="{6B284788-C0BB-4BEA-8E21-B330B307D2C2}"/>
              </a:ext>
            </a:extLst>
          </p:cNvPr>
          <p:cNvSpPr>
            <a:spLocks noChangeArrowheads="1"/>
          </p:cNvSpPr>
          <p:nvPr>
            <p:ph type="body" idx="1"/>
          </p:nvPr>
        </p:nvSpPr>
        <p:spPr/>
        <p:txBody>
          <a:bodyPr/>
          <a:lstStyle/>
          <a:p>
            <a:r>
              <a:rPr lang="zh-CN" altLang="en-US">
                <a:latin typeface="黑体" panose="02010609060101010101" pitchFamily="49" charset="-122"/>
                <a:ea typeface="黑体" panose="02010609060101010101" pitchFamily="49" charset="-122"/>
              </a:rPr>
              <a:t>按照行政级次对政府进行分类</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中央政府</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地方政府：行使部分国家权力、管理特定区域社会公共事务的政府单位。</a:t>
            </a:r>
          </a:p>
        </p:txBody>
      </p:sp>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日期占位符 3">
            <a:extLst>
              <a:ext uri="{FF2B5EF4-FFF2-40B4-BE49-F238E27FC236}">
                <a16:creationId xmlns:a16="http://schemas.microsoft.com/office/drawing/2014/main" id="{0E1F4C9A-8BF4-420C-9E77-41F5D5545263}"/>
              </a:ext>
            </a:extLst>
          </p:cNvPr>
          <p:cNvSpPr>
            <a:spLocks noGrp="1"/>
          </p:cNvSpPr>
          <p:nvPr>
            <p:ph type="dt" sz="half" idx="10"/>
          </p:nvPr>
        </p:nvSpPr>
        <p:spPr/>
        <p:txBody>
          <a:bodyPr/>
          <a:lstStyle/>
          <a:p>
            <a:fld id="{E7C330B3-DF20-4FEE-8853-9FF5B84262C1}" type="datetime1">
              <a:rPr lang="zh-CN" altLang="en-US"/>
              <a:pPr/>
              <a:t>2018/12/13</a:t>
            </a:fld>
            <a:endParaRPr lang="zh-CN" altLang="en-US"/>
          </a:p>
        </p:txBody>
      </p:sp>
      <p:sp>
        <p:nvSpPr>
          <p:cNvPr id="50" name="灯片编号占位符 5">
            <a:extLst>
              <a:ext uri="{FF2B5EF4-FFF2-40B4-BE49-F238E27FC236}">
                <a16:creationId xmlns:a16="http://schemas.microsoft.com/office/drawing/2014/main" id="{E4F95741-F656-4509-857F-EEFDC1479233}"/>
              </a:ext>
            </a:extLst>
          </p:cNvPr>
          <p:cNvSpPr>
            <a:spLocks noGrp="1"/>
          </p:cNvSpPr>
          <p:nvPr>
            <p:ph type="sldNum" sz="quarter" idx="12"/>
          </p:nvPr>
        </p:nvSpPr>
        <p:spPr/>
        <p:txBody>
          <a:bodyPr/>
          <a:lstStyle/>
          <a:p>
            <a:fld id="{5CA836B0-2E5B-49D7-BD8F-90DE23437621}" type="slidenum">
              <a:rPr lang="zh-CN" altLang="en-US"/>
              <a:pPr/>
              <a:t>5</a:t>
            </a:fld>
            <a:endParaRPr lang="zh-CN" altLang="en-US"/>
          </a:p>
        </p:txBody>
      </p:sp>
      <p:sp>
        <p:nvSpPr>
          <p:cNvPr id="8194" name="Rectangle 2">
            <a:extLst>
              <a:ext uri="{FF2B5EF4-FFF2-40B4-BE49-F238E27FC236}">
                <a16:creationId xmlns:a16="http://schemas.microsoft.com/office/drawing/2014/main" id="{2FF80948-03AB-47FB-BCFD-3A95A0DA6DFB}"/>
              </a:ext>
            </a:extLst>
          </p:cNvPr>
          <p:cNvSpPr>
            <a:spLocks noChangeArrowheads="1"/>
          </p:cNvSpPr>
          <p:nvPr>
            <p:ph type="title"/>
          </p:nvPr>
        </p:nvSpPr>
        <p:spPr/>
        <p:txBody>
          <a:bodyPr/>
          <a:lstStyle/>
          <a:p>
            <a:r>
              <a:rPr lang="zh-CN" altLang="zh-CN" b="1">
                <a:ea typeface="黑体" panose="02010609060101010101" pitchFamily="49" charset="-122"/>
              </a:rPr>
              <a:t>部分国家地方政府的设置</a:t>
            </a:r>
          </a:p>
        </p:txBody>
      </p:sp>
      <p:graphicFrame>
        <p:nvGraphicFramePr>
          <p:cNvPr id="8195" name="Group 3">
            <a:extLst>
              <a:ext uri="{FF2B5EF4-FFF2-40B4-BE49-F238E27FC236}">
                <a16:creationId xmlns:a16="http://schemas.microsoft.com/office/drawing/2014/main" id="{1E50FF3E-50FC-401A-B7FC-160B2CDEE77A}"/>
              </a:ext>
            </a:extLst>
          </p:cNvPr>
          <p:cNvGraphicFramePr>
            <a:graphicFrameLocks noGrp="1"/>
          </p:cNvGraphicFramePr>
          <p:nvPr>
            <p:ph type="tbl" idx="1"/>
          </p:nvPr>
        </p:nvGraphicFramePr>
        <p:xfrm>
          <a:off x="457200" y="1357313"/>
          <a:ext cx="8229600" cy="4826000"/>
        </p:xfrm>
        <a:graphic>
          <a:graphicData uri="http://schemas.openxmlformats.org/drawingml/2006/table">
            <a:tbl>
              <a:tblPr/>
              <a:tblGrid>
                <a:gridCol w="1795463">
                  <a:extLst>
                    <a:ext uri="{9D8B030D-6E8A-4147-A177-3AD203B41FA5}">
                      <a16:colId xmlns:a16="http://schemas.microsoft.com/office/drawing/2014/main" val="4143306235"/>
                    </a:ext>
                  </a:extLst>
                </a:gridCol>
                <a:gridCol w="6434137">
                  <a:extLst>
                    <a:ext uri="{9D8B030D-6E8A-4147-A177-3AD203B41FA5}">
                      <a16:colId xmlns:a16="http://schemas.microsoft.com/office/drawing/2014/main" val="2035380844"/>
                    </a:ext>
                  </a:extLst>
                </a:gridCol>
              </a:tblGrid>
              <a:tr h="56038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国家</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地方政府设置</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3974505321"/>
                  </a:ext>
                </a:extLst>
              </a:tr>
              <a:tr h="56038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美国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州——县、市——镇</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79900929"/>
                  </a:ext>
                </a:extLst>
              </a:tr>
              <a:tr h="20224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英国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英格兰、威尔士：郡——区</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苏格兰：大区政府——小区政府</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岛区政府</a:t>
                      </a:r>
                    </a:p>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北爱尔兰：小区政府</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92803446"/>
                  </a:ext>
                </a:extLst>
              </a:tr>
              <a:tr h="56038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法国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a:t>
                      </a: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行政大区——省——市镇</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16679527"/>
                  </a:ext>
                </a:extLst>
              </a:tr>
              <a:tr h="56038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日本</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a:t>
                      </a: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都道府县——市町村</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94147221"/>
                  </a:ext>
                </a:extLst>
              </a:tr>
              <a:tr h="56197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加拿大</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2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    </a:t>
                      </a:r>
                      <a:r>
                        <a:rPr kumimoji="0" lang="zh-CN" altLang="en-US"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省——地方</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073238081"/>
                  </a:ext>
                </a:extLst>
              </a:tr>
            </a:tbl>
          </a:graphicData>
        </a:graphic>
      </p:graphicFrame>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8195"/>
                                        </p:tgtEl>
                                        <p:attrNameLst>
                                          <p:attrName>style.visibility</p:attrName>
                                        </p:attrNameLst>
                                      </p:cBhvr>
                                      <p:to>
                                        <p:strVal val="visible"/>
                                      </p:to>
                                    </p:set>
                                    <p:anim calcmode="lin" valueType="num">
                                      <p:cBhvr additive="base">
                                        <p:cTn id="7" dur="500" fill="hold"/>
                                        <p:tgtEl>
                                          <p:spTgt spid="8195"/>
                                        </p:tgtEl>
                                        <p:attrNameLst>
                                          <p:attrName>ppt_x</p:attrName>
                                        </p:attrNameLst>
                                      </p:cBhvr>
                                      <p:tavLst>
                                        <p:tav tm="0">
                                          <p:val>
                                            <p:strVal val="#ppt_x"/>
                                          </p:val>
                                        </p:tav>
                                        <p:tav tm="100000">
                                          <p:val>
                                            <p:strVal val="#ppt_x"/>
                                          </p:val>
                                        </p:tav>
                                      </p:tavLst>
                                    </p:anim>
                                    <p:anim calcmode="lin" valueType="num">
                                      <p:cBhvr additive="base">
                                        <p:cTn id="8" dur="500" fill="hold"/>
                                        <p:tgtEl>
                                          <p:spTgt spid="819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38D1C525-AA0B-40B4-973D-23A66E57F3BB}"/>
              </a:ext>
            </a:extLst>
          </p:cNvPr>
          <p:cNvSpPr>
            <a:spLocks noGrp="1"/>
          </p:cNvSpPr>
          <p:nvPr>
            <p:ph type="dt" sz="half" idx="10"/>
          </p:nvPr>
        </p:nvSpPr>
        <p:spPr/>
        <p:txBody>
          <a:bodyPr/>
          <a:lstStyle/>
          <a:p>
            <a:fld id="{24A63C04-1614-4DFB-A2BA-34090ABCA6B9}"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EAF44A5-6D43-465A-A816-110AAEB0028C}"/>
              </a:ext>
            </a:extLst>
          </p:cNvPr>
          <p:cNvSpPr>
            <a:spLocks noGrp="1"/>
          </p:cNvSpPr>
          <p:nvPr>
            <p:ph type="sldNum" sz="quarter" idx="12"/>
          </p:nvPr>
        </p:nvSpPr>
        <p:spPr/>
        <p:txBody>
          <a:bodyPr/>
          <a:lstStyle/>
          <a:p>
            <a:fld id="{9F2E32AF-7F3D-4049-9F5A-64C67427DB8A}" type="slidenum">
              <a:rPr lang="zh-CN" altLang="en-US"/>
              <a:pPr/>
              <a:t>6</a:t>
            </a:fld>
            <a:endParaRPr lang="zh-CN" altLang="en-US"/>
          </a:p>
        </p:txBody>
      </p:sp>
      <p:sp>
        <p:nvSpPr>
          <p:cNvPr id="9218" name="Rectangle 2">
            <a:extLst>
              <a:ext uri="{FF2B5EF4-FFF2-40B4-BE49-F238E27FC236}">
                <a16:creationId xmlns:a16="http://schemas.microsoft.com/office/drawing/2014/main" id="{AA30FF48-209B-45E7-B138-42B743D4D37B}"/>
              </a:ext>
            </a:extLst>
          </p:cNvPr>
          <p:cNvSpPr>
            <a:spLocks noChangeArrowheads="1"/>
          </p:cNvSpPr>
          <p:nvPr>
            <p:ph type="title"/>
          </p:nvPr>
        </p:nvSpPr>
        <p:spPr/>
        <p:txBody>
          <a:bodyPr/>
          <a:lstStyle/>
          <a:p>
            <a:r>
              <a:rPr lang="zh-CN" altLang="en-US">
                <a:ea typeface="黑体" panose="02010609060101010101" pitchFamily="49" charset="-122"/>
              </a:rPr>
              <a:t>我国的地方政府设置</a:t>
            </a:r>
          </a:p>
        </p:txBody>
      </p:sp>
      <p:sp>
        <p:nvSpPr>
          <p:cNvPr id="9219" name="Rectangle 3">
            <a:extLst>
              <a:ext uri="{FF2B5EF4-FFF2-40B4-BE49-F238E27FC236}">
                <a16:creationId xmlns:a16="http://schemas.microsoft.com/office/drawing/2014/main" id="{E96212EC-93AA-4E45-A8FB-38132A67AF19}"/>
              </a:ext>
            </a:extLst>
          </p:cNvPr>
          <p:cNvSpPr>
            <a:spLocks noChangeArrowheads="1"/>
          </p:cNvSpPr>
          <p:nvPr>
            <p:ph type="body" idx="1"/>
          </p:nvPr>
        </p:nvSpPr>
        <p:spPr>
          <a:xfrm>
            <a:off x="468313" y="1412875"/>
            <a:ext cx="8229600" cy="4525963"/>
          </a:xfrm>
        </p:spPr>
        <p:txBody>
          <a:bodyPr/>
          <a:lstStyle/>
          <a:p>
            <a:r>
              <a:rPr lang="zh-CN" altLang="en-US">
                <a:latin typeface="黑体" panose="02010609060101010101" pitchFamily="49" charset="-122"/>
                <a:ea typeface="黑体" panose="02010609060101010101" pitchFamily="49" charset="-122"/>
              </a:rPr>
              <a:t>省级行政单位（不含特别行政区）：省、自治区、直辖市</a:t>
            </a:r>
          </a:p>
          <a:p>
            <a:r>
              <a:rPr lang="zh-CN" altLang="en-US">
                <a:latin typeface="黑体" panose="02010609060101010101" pitchFamily="49" charset="-122"/>
                <a:ea typeface="黑体" panose="02010609060101010101" pitchFamily="49" charset="-122"/>
              </a:rPr>
              <a:t>地级行政单位：地区、地级市、盟、自治州</a:t>
            </a:r>
          </a:p>
          <a:p>
            <a:r>
              <a:rPr lang="zh-CN" altLang="en-US">
                <a:latin typeface="黑体" panose="02010609060101010101" pitchFamily="49" charset="-122"/>
                <a:ea typeface="黑体" panose="02010609060101010101" pitchFamily="49" charset="-122"/>
              </a:rPr>
              <a:t>县级行政单位：县、县级市、旗、市辖区、林区</a:t>
            </a:r>
          </a:p>
          <a:p>
            <a:r>
              <a:rPr lang="zh-CN" altLang="en-US">
                <a:latin typeface="黑体" panose="02010609060101010101" pitchFamily="49" charset="-122"/>
                <a:ea typeface="黑体" panose="02010609060101010101" pitchFamily="49" charset="-122"/>
              </a:rPr>
              <a:t>乡镇级行政单位：镇、乡（苏木）、民族乡（民族苏木）</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0" fill="hold">
                                          <p:stCondLst>
                                            <p:cond delay="0"/>
                                          </p:stCondLst>
                                        </p:cTn>
                                        <p:tgtEl>
                                          <p:spTgt spid="9218"/>
                                        </p:tgtEl>
                                        <p:attrNameLst>
                                          <p:attrName>style.visibility</p:attrName>
                                        </p:attrNameLst>
                                      </p:cBhvr>
                                      <p:to>
                                        <p:strVal val="visible"/>
                                      </p:to>
                                    </p:set>
                                    <p:animEffect transition="in" filter="fade">
                                      <p:cBhvr>
                                        <p:cTn id="7" dur="799" decel="100000"/>
                                        <p:tgtEl>
                                          <p:spTgt spid="9218"/>
                                        </p:tgtEl>
                                      </p:cBhvr>
                                    </p:animEffect>
                                    <p:anim calcmode="lin" valueType="num">
                                      <p:cBhvr>
                                        <p:cTn id="8" dur="799" decel="100000" fill="hold"/>
                                        <p:tgtEl>
                                          <p:spTgt spid="9218"/>
                                        </p:tgtEl>
                                        <p:attrNameLst>
                                          <p:attrName>style.rotation</p:attrName>
                                        </p:attrNameLst>
                                      </p:cBhvr>
                                      <p:tavLst>
                                        <p:tav tm="0">
                                          <p:val>
                                            <p:fltVal val="-90"/>
                                          </p:val>
                                        </p:tav>
                                        <p:tav tm="100000">
                                          <p:val>
                                            <p:fltVal val="0"/>
                                          </p:val>
                                        </p:tav>
                                      </p:tavLst>
                                    </p:anim>
                                    <p:anim calcmode="lin" valueType="num">
                                      <p:cBhvr>
                                        <p:cTn id="9" dur="799" decel="100000" fill="hold"/>
                                        <p:tgtEl>
                                          <p:spTgt spid="9218"/>
                                        </p:tgtEl>
                                        <p:attrNameLst>
                                          <p:attrName>ppt_x</p:attrName>
                                        </p:attrNameLst>
                                      </p:cBhvr>
                                      <p:tavLst>
                                        <p:tav tm="0">
                                          <p:val>
                                            <p:strVal val="#ppt_x+0.4"/>
                                          </p:val>
                                        </p:tav>
                                        <p:tav tm="100000">
                                          <p:val>
                                            <p:strVal val="#ppt_x-0.05"/>
                                          </p:val>
                                        </p:tav>
                                      </p:tavLst>
                                    </p:anim>
                                    <p:anim calcmode="lin" valueType="num">
                                      <p:cBhvr>
                                        <p:cTn id="10" dur="799" decel="100000" fill="hold"/>
                                        <p:tgtEl>
                                          <p:spTgt spid="9218"/>
                                        </p:tgtEl>
                                        <p:attrNameLst>
                                          <p:attrName>ppt_y</p:attrName>
                                        </p:attrNameLst>
                                      </p:cBhvr>
                                      <p:tavLst>
                                        <p:tav tm="0">
                                          <p:val>
                                            <p:strVal val="#ppt_y-0.4"/>
                                          </p:val>
                                        </p:tav>
                                        <p:tav tm="100000">
                                          <p:val>
                                            <p:strVal val="#ppt_y+0.1"/>
                                          </p:val>
                                        </p:tav>
                                      </p:tavLst>
                                    </p:anim>
                                    <p:anim calcmode="lin" valueType="num">
                                      <p:cBhvr>
                                        <p:cTn id="11" dur="199" accel="100000" fill="hold">
                                          <p:stCondLst>
                                            <p:cond delay="799"/>
                                          </p:stCondLst>
                                        </p:cTn>
                                        <p:tgtEl>
                                          <p:spTgt spid="9218"/>
                                        </p:tgtEl>
                                        <p:attrNameLst>
                                          <p:attrName>ppt_x</p:attrName>
                                        </p:attrNameLst>
                                      </p:cBhvr>
                                      <p:tavLst>
                                        <p:tav tm="0">
                                          <p:val>
                                            <p:strVal val="#ppt_x-0.05"/>
                                          </p:val>
                                        </p:tav>
                                        <p:tav tm="100000">
                                          <p:val>
                                            <p:strVal val="#ppt_x"/>
                                          </p:val>
                                        </p:tav>
                                      </p:tavLst>
                                    </p:anim>
                                    <p:anim calcmode="lin" valueType="num">
                                      <p:cBhvr>
                                        <p:cTn id="12" dur="199" accel="100000" fill="hold">
                                          <p:stCondLst>
                                            <p:cond delay="799"/>
                                          </p:stCondLst>
                                        </p:cTn>
                                        <p:tgtEl>
                                          <p:spTgt spid="9218"/>
                                        </p:tgtEl>
                                        <p:attrNameLst>
                                          <p:attrName>ppt_y</p:attrName>
                                        </p:attrNameLst>
                                      </p:cBhvr>
                                      <p:tavLst>
                                        <p:tav tm="0">
                                          <p:val>
                                            <p:strVal val="#ppt_y+0.1"/>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7" presetClass="entr" presetSubtype="0" fill="hold" grpId="0" nodeType="clickEffect">
                                  <p:stCondLst>
                                    <p:cond delay="0"/>
                                  </p:stCondLst>
                                  <p:childTnLst>
                                    <p:set>
                                      <p:cBhvr>
                                        <p:cTn id="16" dur="0" fill="hold">
                                          <p:stCondLst>
                                            <p:cond delay="0"/>
                                          </p:stCondLst>
                                        </p:cTn>
                                        <p:tgtEl>
                                          <p:spTgt spid="9219">
                                            <p:txEl>
                                              <p:pRg st="0" end="0"/>
                                            </p:txEl>
                                          </p:spTgt>
                                        </p:tgtEl>
                                        <p:attrNameLst>
                                          <p:attrName>style.visibility</p:attrName>
                                        </p:attrNameLst>
                                      </p:cBhvr>
                                      <p:to>
                                        <p:strVal val="visible"/>
                                      </p:to>
                                    </p:set>
                                    <p:animEffect transition="in" filter="fade">
                                      <p:cBhvr>
                                        <p:cTn id="17" dur="1000"/>
                                        <p:tgtEl>
                                          <p:spTgt spid="9219">
                                            <p:txEl>
                                              <p:pRg st="0" end="0"/>
                                            </p:txEl>
                                          </p:spTgt>
                                        </p:tgtEl>
                                      </p:cBhvr>
                                    </p:animEffect>
                                    <p:anim calcmode="lin" valueType="num">
                                      <p:cBhvr>
                                        <p:cTn id="18" dur="1000" fill="hold"/>
                                        <p:tgtEl>
                                          <p:spTgt spid="9219">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92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47" presetClass="entr" presetSubtype="0" fill="hold" grpId="0" nodeType="clickEffect">
                                  <p:stCondLst>
                                    <p:cond delay="0"/>
                                  </p:stCondLst>
                                  <p:childTnLst>
                                    <p:set>
                                      <p:cBhvr>
                                        <p:cTn id="23" dur="0" fill="hold">
                                          <p:stCondLst>
                                            <p:cond delay="0"/>
                                          </p:stCondLst>
                                        </p:cTn>
                                        <p:tgtEl>
                                          <p:spTgt spid="9219">
                                            <p:txEl>
                                              <p:pRg st="1" end="1"/>
                                            </p:txEl>
                                          </p:spTgt>
                                        </p:tgtEl>
                                        <p:attrNameLst>
                                          <p:attrName>style.visibility</p:attrName>
                                        </p:attrNameLst>
                                      </p:cBhvr>
                                      <p:to>
                                        <p:strVal val="visible"/>
                                      </p:to>
                                    </p:set>
                                    <p:animEffect transition="in" filter="fade">
                                      <p:cBhvr>
                                        <p:cTn id="24" dur="1000"/>
                                        <p:tgtEl>
                                          <p:spTgt spid="9219">
                                            <p:txEl>
                                              <p:pRg st="1" end="1"/>
                                            </p:txEl>
                                          </p:spTgt>
                                        </p:tgtEl>
                                      </p:cBhvr>
                                    </p:animEffect>
                                    <p:anim calcmode="lin" valueType="num">
                                      <p:cBhvr>
                                        <p:cTn id="25" dur="1000" fill="hold"/>
                                        <p:tgtEl>
                                          <p:spTgt spid="9219">
                                            <p:txEl>
                                              <p:pRg st="1" end="1"/>
                                            </p:txEl>
                                          </p:spTgt>
                                        </p:tgtEl>
                                        <p:attrNameLst>
                                          <p:attrName>ppt_x</p:attrName>
                                        </p:attrNameLst>
                                      </p:cBhvr>
                                      <p:tavLst>
                                        <p:tav tm="0">
                                          <p:val>
                                            <p:strVal val="#ppt_x"/>
                                          </p:val>
                                        </p:tav>
                                        <p:tav tm="100000">
                                          <p:val>
                                            <p:strVal val="#ppt_x"/>
                                          </p:val>
                                        </p:tav>
                                      </p:tavLst>
                                    </p:anim>
                                    <p:anim calcmode="lin" valueType="num">
                                      <p:cBhvr>
                                        <p:cTn id="26" dur="1000" fill="hold"/>
                                        <p:tgtEl>
                                          <p:spTgt spid="92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7" presetClass="entr" presetSubtype="0" fill="hold" grpId="0" nodeType="clickEffect">
                                  <p:stCondLst>
                                    <p:cond delay="0"/>
                                  </p:stCondLst>
                                  <p:childTnLst>
                                    <p:set>
                                      <p:cBhvr>
                                        <p:cTn id="30" dur="0" fill="hold">
                                          <p:stCondLst>
                                            <p:cond delay="0"/>
                                          </p:stCondLst>
                                        </p:cTn>
                                        <p:tgtEl>
                                          <p:spTgt spid="9219">
                                            <p:txEl>
                                              <p:pRg st="2" end="2"/>
                                            </p:txEl>
                                          </p:spTgt>
                                        </p:tgtEl>
                                        <p:attrNameLst>
                                          <p:attrName>style.visibility</p:attrName>
                                        </p:attrNameLst>
                                      </p:cBhvr>
                                      <p:to>
                                        <p:strVal val="visible"/>
                                      </p:to>
                                    </p:set>
                                    <p:animEffect transition="in" filter="fade">
                                      <p:cBhvr>
                                        <p:cTn id="31" dur="1000"/>
                                        <p:tgtEl>
                                          <p:spTgt spid="9219">
                                            <p:txEl>
                                              <p:pRg st="2" end="2"/>
                                            </p:txEl>
                                          </p:spTgt>
                                        </p:tgtEl>
                                      </p:cBhvr>
                                    </p:animEffect>
                                    <p:anim calcmode="lin" valueType="num">
                                      <p:cBhvr>
                                        <p:cTn id="32" dur="1000" fill="hold"/>
                                        <p:tgtEl>
                                          <p:spTgt spid="9219">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92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47" presetClass="entr" presetSubtype="0" fill="hold" grpId="0" nodeType="clickEffect">
                                  <p:stCondLst>
                                    <p:cond delay="0"/>
                                  </p:stCondLst>
                                  <p:childTnLst>
                                    <p:set>
                                      <p:cBhvr>
                                        <p:cTn id="37" dur="0" fill="hold">
                                          <p:stCondLst>
                                            <p:cond delay="0"/>
                                          </p:stCondLst>
                                        </p:cTn>
                                        <p:tgtEl>
                                          <p:spTgt spid="9219">
                                            <p:txEl>
                                              <p:pRg st="3" end="3"/>
                                            </p:txEl>
                                          </p:spTgt>
                                        </p:tgtEl>
                                        <p:attrNameLst>
                                          <p:attrName>style.visibility</p:attrName>
                                        </p:attrNameLst>
                                      </p:cBhvr>
                                      <p:to>
                                        <p:strVal val="visible"/>
                                      </p:to>
                                    </p:set>
                                    <p:animEffect transition="in" filter="fade">
                                      <p:cBhvr>
                                        <p:cTn id="38" dur="1000"/>
                                        <p:tgtEl>
                                          <p:spTgt spid="9219">
                                            <p:txEl>
                                              <p:pRg st="3" end="3"/>
                                            </p:txEl>
                                          </p:spTgt>
                                        </p:tgtEl>
                                      </p:cBhvr>
                                    </p:animEffect>
                                    <p:anim calcmode="lin" valueType="num">
                                      <p:cBhvr>
                                        <p:cTn id="39" dur="1000" fill="hold"/>
                                        <p:tgtEl>
                                          <p:spTgt spid="9219">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921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uiExpand="1"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5FBEF59-EA29-4124-B921-F0C32C9000F0}"/>
              </a:ext>
            </a:extLst>
          </p:cNvPr>
          <p:cNvSpPr>
            <a:spLocks noGrp="1"/>
          </p:cNvSpPr>
          <p:nvPr>
            <p:ph type="dt" sz="half" idx="10"/>
          </p:nvPr>
        </p:nvSpPr>
        <p:spPr/>
        <p:txBody>
          <a:bodyPr/>
          <a:lstStyle/>
          <a:p>
            <a:fld id="{59664053-A3DE-4857-9711-8B53B656D13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D69A00C-0411-4DFF-9253-732A54A91D1B}"/>
              </a:ext>
            </a:extLst>
          </p:cNvPr>
          <p:cNvSpPr>
            <a:spLocks noGrp="1"/>
          </p:cNvSpPr>
          <p:nvPr>
            <p:ph type="sldNum" sz="quarter" idx="12"/>
          </p:nvPr>
        </p:nvSpPr>
        <p:spPr/>
        <p:txBody>
          <a:bodyPr/>
          <a:lstStyle/>
          <a:p>
            <a:fld id="{17DA5044-246A-47BE-8756-6208D0FED7A7}" type="slidenum">
              <a:rPr lang="zh-CN" altLang="en-US"/>
              <a:pPr/>
              <a:t>7</a:t>
            </a:fld>
            <a:endParaRPr lang="zh-CN" altLang="en-US"/>
          </a:p>
        </p:txBody>
      </p:sp>
      <p:sp>
        <p:nvSpPr>
          <p:cNvPr id="10242" name="Rectangle 2">
            <a:extLst>
              <a:ext uri="{FF2B5EF4-FFF2-40B4-BE49-F238E27FC236}">
                <a16:creationId xmlns:a16="http://schemas.microsoft.com/office/drawing/2014/main" id="{DA48ACFE-8360-45AB-B235-939103E72E36}"/>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1.1.2  </a:t>
            </a:r>
            <a:r>
              <a:rPr lang="zh-CN" altLang="en-US">
                <a:latin typeface="华文行楷" panose="02010800040101010101" pitchFamily="2" charset="-122"/>
                <a:ea typeface="黑体" panose="02010609060101010101" pitchFamily="49" charset="-122"/>
              </a:rPr>
              <a:t>为什么</a:t>
            </a:r>
            <a:r>
              <a:rPr lang="zh-CN" altLang="en-US">
                <a:ea typeface="黑体" panose="02010609060101010101" pitchFamily="49" charset="-122"/>
              </a:rPr>
              <a:t>要设立地方政府？</a:t>
            </a:r>
          </a:p>
        </p:txBody>
      </p:sp>
      <p:sp>
        <p:nvSpPr>
          <p:cNvPr id="10243" name="Rectangle 3">
            <a:extLst>
              <a:ext uri="{FF2B5EF4-FFF2-40B4-BE49-F238E27FC236}">
                <a16:creationId xmlns:a16="http://schemas.microsoft.com/office/drawing/2014/main" id="{30BA0E30-1B93-4A22-A6F4-ACE13B4816BC}"/>
              </a:ext>
            </a:extLst>
          </p:cNvPr>
          <p:cNvSpPr>
            <a:spLocks noChangeArrowheads="1"/>
          </p:cNvSpPr>
          <p:nvPr>
            <p:ph type="body" idx="1"/>
          </p:nvPr>
        </p:nvSpPr>
        <p:spPr>
          <a:xfrm>
            <a:off x="531813" y="1463675"/>
            <a:ext cx="7845425" cy="4362450"/>
          </a:xfrm>
        </p:spPr>
        <p:txBody>
          <a:bodyPr/>
          <a:lstStyle/>
          <a:p>
            <a:r>
              <a:rPr lang="zh-CN" altLang="en-US">
                <a:latin typeface="黑体" panose="02010609060101010101" pitchFamily="49" charset="-122"/>
                <a:ea typeface="黑体" panose="02010609060101010101" pitchFamily="49" charset="-122"/>
              </a:rPr>
              <a:t>面积狭小、人口稀少 </a:t>
            </a:r>
            <a:r>
              <a:rPr lang="zh-CN" altLang="en-US" b="1">
                <a:latin typeface="黑体" panose="02010609060101010101" pitchFamily="49" charset="-122"/>
                <a:ea typeface="黑体" panose="02010609060101010101" pitchFamily="49" charset="-122"/>
              </a:rPr>
              <a:t>→ </a:t>
            </a:r>
            <a:r>
              <a:rPr lang="zh-CN" altLang="en-US">
                <a:latin typeface="黑体" panose="02010609060101010101" pitchFamily="49" charset="-122"/>
                <a:ea typeface="黑体" panose="02010609060101010101" pitchFamily="49" charset="-122"/>
              </a:rPr>
              <a:t> 社会事务简单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  一级政府就可以进行有效的治理。</a:t>
            </a:r>
          </a:p>
          <a:p>
            <a:r>
              <a:rPr lang="zh-CN" altLang="en-US">
                <a:latin typeface="黑体" panose="02010609060101010101" pitchFamily="49" charset="-122"/>
                <a:ea typeface="黑体" panose="02010609060101010101" pitchFamily="49" charset="-122"/>
              </a:rPr>
              <a:t>疆域辽阔、人口众多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  社会事务复杂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  多级政府才能够对社会事务进行有效的治理。</a:t>
            </a:r>
          </a:p>
          <a:p>
            <a:r>
              <a:rPr lang="zh-CN" altLang="en-US">
                <a:latin typeface="黑体" panose="02010609060101010101" pitchFamily="49" charset="-122"/>
                <a:ea typeface="黑体" panose="02010609060101010101" pitchFamily="49" charset="-122"/>
              </a:rPr>
              <a:t>地方政府的设置与社会分工规律有着密不可分的关系。</a:t>
            </a:r>
          </a:p>
          <a:p>
            <a:r>
              <a:rPr lang="zh-CN" altLang="en-US">
                <a:latin typeface="黑体" panose="02010609060101010101" pitchFamily="49" charset="-122"/>
                <a:ea typeface="黑体" panose="02010609060101010101" pitchFamily="49" charset="-122"/>
              </a:rPr>
              <a:t>国家功能的扩大的结果：“管理”意义上的“政府”也要服从社会分工规律。</a:t>
            </a:r>
          </a:p>
          <a:p>
            <a:r>
              <a:rPr lang="zh-CN" altLang="en-US">
                <a:latin typeface="黑体" panose="02010609060101010101" pitchFamily="49" charset="-122"/>
                <a:ea typeface="黑体" panose="02010609060101010101" pitchFamily="49" charset="-122"/>
              </a:rPr>
              <a:t>多级政府的出现是地方财政产生的基本前提。</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10242"/>
                                        </p:tgtEl>
                                        <p:attrNameLst>
                                          <p:attrName>style.visibility</p:attrName>
                                        </p:attrNameLst>
                                      </p:cBhvr>
                                      <p:to>
                                        <p:strVal val="visible"/>
                                      </p:to>
                                    </p:set>
                                    <p:animEffect transition="in" filter="fade">
                                      <p:cBhvr>
                                        <p:cTn id="7" dur="767" decel="100000"/>
                                        <p:tgtEl>
                                          <p:spTgt spid="10242"/>
                                        </p:tgtEl>
                                      </p:cBhvr>
                                    </p:animEffect>
                                    <p:animScale>
                                      <p:cBhvr>
                                        <p:cTn id="8" dur="767" decel="100000"/>
                                        <p:tgtEl>
                                          <p:spTgt spid="10242"/>
                                        </p:tgtEl>
                                      </p:cBhvr>
                                      <p:from x="10000" y="10000"/>
                                      <p:to x="200000" y="450000"/>
                                    </p:animScale>
                                    <p:animScale>
                                      <p:cBhvr>
                                        <p:cTn id="9" dur="1228" accel="100000" fill="hold">
                                          <p:stCondLst>
                                            <p:cond delay="767"/>
                                          </p:stCondLst>
                                        </p:cTn>
                                        <p:tgtEl>
                                          <p:spTgt spid="10242"/>
                                        </p:tgtEl>
                                      </p:cBhvr>
                                      <p:from x="200000" y="450000"/>
                                      <p:to x="100000" y="100000"/>
                                    </p:animScale>
                                    <p:set>
                                      <p:cBhvr>
                                        <p:cTn id="10" dur="767" fill="hold"/>
                                        <p:tgtEl>
                                          <p:spTgt spid="10242"/>
                                        </p:tgtEl>
                                        <p:attrNameLst>
                                          <p:attrName>ppt_x</p:attrName>
                                        </p:attrNameLst>
                                      </p:cBhvr>
                                      <p:to>
                                        <p:strVal val="(0.5)"/>
                                      </p:to>
                                    </p:set>
                                    <p:anim from="(0.5)" to="(#ppt_x)" calcmode="lin" valueType="num">
                                      <p:cBhvr>
                                        <p:cTn id="11" dur="1228" accel="100000" fill="hold">
                                          <p:stCondLst>
                                            <p:cond delay="767"/>
                                          </p:stCondLst>
                                        </p:cTn>
                                        <p:tgtEl>
                                          <p:spTgt spid="10242"/>
                                        </p:tgtEl>
                                        <p:attrNameLst>
                                          <p:attrName>ppt_x</p:attrName>
                                        </p:attrNameLst>
                                      </p:cBhvr>
                                    </p:anim>
                                    <p:set>
                                      <p:cBhvr>
                                        <p:cTn id="12" dur="767" fill="hold"/>
                                        <p:tgtEl>
                                          <p:spTgt spid="10242"/>
                                        </p:tgtEl>
                                        <p:attrNameLst>
                                          <p:attrName>ppt_y</p:attrName>
                                        </p:attrNameLst>
                                      </p:cBhvr>
                                      <p:to>
                                        <p:strVal val="(#ppt_y+0.4)"/>
                                      </p:to>
                                    </p:set>
                                    <p:anim from="(#ppt_y+0.4)" to="(#ppt_y)" calcmode="lin" valueType="num">
                                      <p:cBhvr>
                                        <p:cTn id="13" dur="1228" accel="100000" fill="hold">
                                          <p:stCondLst>
                                            <p:cond delay="767"/>
                                          </p:stCondLst>
                                        </p:cTn>
                                        <p:tgtEl>
                                          <p:spTgt spid="1024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10243">
                                            <p:txEl>
                                              <p:pRg st="0" end="0"/>
                                            </p:txEl>
                                          </p:spTgt>
                                        </p:tgtEl>
                                        <p:attrNameLst>
                                          <p:attrName>style.visibility</p:attrName>
                                        </p:attrNameLst>
                                      </p:cBhvr>
                                      <p:to>
                                        <p:strVal val="visible"/>
                                      </p:to>
                                    </p:set>
                                    <p:anim calcmode="lin" valueType="num">
                                      <p:cBhvr>
                                        <p:cTn id="18" dur="500" fill="hold"/>
                                        <p:tgtEl>
                                          <p:spTgt spid="1024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024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024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10243">
                                            <p:txEl>
                                              <p:pRg st="1" end="1"/>
                                            </p:txEl>
                                          </p:spTgt>
                                        </p:tgtEl>
                                        <p:attrNameLst>
                                          <p:attrName>style.visibility</p:attrName>
                                        </p:attrNameLst>
                                      </p:cBhvr>
                                      <p:to>
                                        <p:strVal val="visible"/>
                                      </p:to>
                                    </p:set>
                                    <p:anim calcmode="lin" valueType="num">
                                      <p:cBhvr>
                                        <p:cTn id="25" dur="500" fill="hold"/>
                                        <p:tgtEl>
                                          <p:spTgt spid="1024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024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024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0" fill="hold">
                                          <p:stCondLst>
                                            <p:cond delay="0"/>
                                          </p:stCondLst>
                                        </p:cTn>
                                        <p:tgtEl>
                                          <p:spTgt spid="10243">
                                            <p:txEl>
                                              <p:pRg st="2" end="2"/>
                                            </p:txEl>
                                          </p:spTgt>
                                        </p:tgtEl>
                                        <p:attrNameLst>
                                          <p:attrName>style.visibility</p:attrName>
                                        </p:attrNameLst>
                                      </p:cBhvr>
                                      <p:to>
                                        <p:strVal val="visible"/>
                                      </p:to>
                                    </p:set>
                                    <p:anim calcmode="lin" valueType="num">
                                      <p:cBhvr>
                                        <p:cTn id="32" dur="500" fill="hold"/>
                                        <p:tgtEl>
                                          <p:spTgt spid="1024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1024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10243">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53" presetClass="entr" presetSubtype="0" fill="hold" grpId="0" nodeType="clickEffect">
                                  <p:stCondLst>
                                    <p:cond delay="0"/>
                                  </p:stCondLst>
                                  <p:childTnLst>
                                    <p:set>
                                      <p:cBhvr>
                                        <p:cTn id="38" dur="0" fill="hold">
                                          <p:stCondLst>
                                            <p:cond delay="0"/>
                                          </p:stCondLst>
                                        </p:cTn>
                                        <p:tgtEl>
                                          <p:spTgt spid="10243">
                                            <p:txEl>
                                              <p:pRg st="3" end="3"/>
                                            </p:txEl>
                                          </p:spTgt>
                                        </p:tgtEl>
                                        <p:attrNameLst>
                                          <p:attrName>style.visibility</p:attrName>
                                        </p:attrNameLst>
                                      </p:cBhvr>
                                      <p:to>
                                        <p:strVal val="visible"/>
                                      </p:to>
                                    </p:set>
                                    <p:anim calcmode="lin" valueType="num">
                                      <p:cBhvr>
                                        <p:cTn id="39" dur="500" fill="hold"/>
                                        <p:tgtEl>
                                          <p:spTgt spid="10243">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10243">
                                            <p:txEl>
                                              <p:pRg st="3" end="3"/>
                                            </p:txEl>
                                          </p:spTgt>
                                        </p:tgtEl>
                                        <p:attrNameLst>
                                          <p:attrName>ppt_h</p:attrName>
                                        </p:attrNameLst>
                                      </p:cBhvr>
                                      <p:tavLst>
                                        <p:tav tm="0">
                                          <p:val>
                                            <p:fltVal val="0"/>
                                          </p:val>
                                        </p:tav>
                                        <p:tav tm="100000">
                                          <p:val>
                                            <p:strVal val="#ppt_h"/>
                                          </p:val>
                                        </p:tav>
                                      </p:tavLst>
                                    </p:anim>
                                    <p:animEffect transition="in" filter="fade">
                                      <p:cBhvr>
                                        <p:cTn id="41" dur="500"/>
                                        <p:tgtEl>
                                          <p:spTgt spid="10243">
                                            <p:txEl>
                                              <p:pRg st="3" end="3"/>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0" fill="hold">
                                          <p:stCondLst>
                                            <p:cond delay="0"/>
                                          </p:stCondLst>
                                        </p:cTn>
                                        <p:tgtEl>
                                          <p:spTgt spid="10243">
                                            <p:txEl>
                                              <p:pRg st="4" end="4"/>
                                            </p:txEl>
                                          </p:spTgt>
                                        </p:tgtEl>
                                        <p:attrNameLst>
                                          <p:attrName>style.visibility</p:attrName>
                                        </p:attrNameLst>
                                      </p:cBhvr>
                                      <p:to>
                                        <p:strVal val="visible"/>
                                      </p:to>
                                    </p:set>
                                    <p:anim calcmode="lin" valueType="num">
                                      <p:cBhvr>
                                        <p:cTn id="46" dur="500" fill="hold"/>
                                        <p:tgtEl>
                                          <p:spTgt spid="10243">
                                            <p:txEl>
                                              <p:pRg st="4" end="4"/>
                                            </p:txEl>
                                          </p:spTgt>
                                        </p:tgtEl>
                                        <p:attrNameLst>
                                          <p:attrName>ppt_w</p:attrName>
                                        </p:attrNameLst>
                                      </p:cBhvr>
                                      <p:tavLst>
                                        <p:tav tm="0">
                                          <p:val>
                                            <p:fltVal val="0"/>
                                          </p:val>
                                        </p:tav>
                                        <p:tav tm="100000">
                                          <p:val>
                                            <p:strVal val="#ppt_w"/>
                                          </p:val>
                                        </p:tav>
                                      </p:tavLst>
                                    </p:anim>
                                    <p:anim calcmode="lin" valueType="num">
                                      <p:cBhvr>
                                        <p:cTn id="47" dur="500" fill="hold"/>
                                        <p:tgtEl>
                                          <p:spTgt spid="10243">
                                            <p:txEl>
                                              <p:pRg st="4" end="4"/>
                                            </p:txEl>
                                          </p:spTgt>
                                        </p:tgtEl>
                                        <p:attrNameLst>
                                          <p:attrName>ppt_h</p:attrName>
                                        </p:attrNameLst>
                                      </p:cBhvr>
                                      <p:tavLst>
                                        <p:tav tm="0">
                                          <p:val>
                                            <p:fltVal val="0"/>
                                          </p:val>
                                        </p:tav>
                                        <p:tav tm="100000">
                                          <p:val>
                                            <p:strVal val="#ppt_h"/>
                                          </p:val>
                                        </p:tav>
                                      </p:tavLst>
                                    </p:anim>
                                    <p:animEffect transition="in" filter="fade">
                                      <p:cBhvr>
                                        <p:cTn id="48" dur="5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autoUpdateAnimBg="0"/>
      <p:bldP spid="10243" grpId="0" uiExpand="1"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79A6B540-63B2-49EE-B36E-60B213099714}"/>
              </a:ext>
            </a:extLst>
          </p:cNvPr>
          <p:cNvSpPr>
            <a:spLocks noGrp="1"/>
          </p:cNvSpPr>
          <p:nvPr>
            <p:ph type="dt" sz="half" idx="10"/>
          </p:nvPr>
        </p:nvSpPr>
        <p:spPr/>
        <p:txBody>
          <a:bodyPr/>
          <a:lstStyle/>
          <a:p>
            <a:fld id="{5D47B384-BFD1-44A0-B3B3-FF30A7AC78A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AFFC85C8-1641-43F5-9E8C-7CE368232D40}"/>
              </a:ext>
            </a:extLst>
          </p:cNvPr>
          <p:cNvSpPr>
            <a:spLocks noGrp="1"/>
          </p:cNvSpPr>
          <p:nvPr>
            <p:ph type="sldNum" sz="quarter" idx="12"/>
          </p:nvPr>
        </p:nvSpPr>
        <p:spPr/>
        <p:txBody>
          <a:bodyPr/>
          <a:lstStyle/>
          <a:p>
            <a:fld id="{2648D7C4-0E43-410B-8EDC-7F38A27CBB2A}" type="slidenum">
              <a:rPr lang="zh-CN" altLang="en-US"/>
              <a:pPr/>
              <a:t>8</a:t>
            </a:fld>
            <a:endParaRPr lang="zh-CN" altLang="en-US"/>
          </a:p>
        </p:txBody>
      </p:sp>
      <p:sp>
        <p:nvSpPr>
          <p:cNvPr id="11266" name="Rectangle 2">
            <a:extLst>
              <a:ext uri="{FF2B5EF4-FFF2-40B4-BE49-F238E27FC236}">
                <a16:creationId xmlns:a16="http://schemas.microsoft.com/office/drawing/2014/main" id="{C7F0D836-F555-465A-A014-7E95E23C6B53}"/>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1.1.3  </a:t>
            </a:r>
            <a:r>
              <a:rPr lang="zh-CN" altLang="en-US">
                <a:ea typeface="黑体" panose="02010609060101010101" pitchFamily="49" charset="-122"/>
                <a:sym typeface="Arial" panose="020B0604020202020204" pitchFamily="34" charset="0"/>
              </a:rPr>
              <a:t>地方政府的特征</a:t>
            </a:r>
          </a:p>
        </p:txBody>
      </p:sp>
      <p:sp>
        <p:nvSpPr>
          <p:cNvPr id="11267" name="Rectangle 3">
            <a:extLst>
              <a:ext uri="{FF2B5EF4-FFF2-40B4-BE49-F238E27FC236}">
                <a16:creationId xmlns:a16="http://schemas.microsoft.com/office/drawing/2014/main" id="{3490D105-AF2B-46F9-A20B-9E49431FBEB5}"/>
              </a:ext>
            </a:extLst>
          </p:cNvPr>
          <p:cNvSpPr>
            <a:spLocks noChangeArrowheads="1"/>
          </p:cNvSpPr>
          <p:nvPr>
            <p:ph type="body" idx="1"/>
          </p:nvPr>
        </p:nvSpPr>
        <p:spPr>
          <a:xfrm>
            <a:off x="468313" y="1616075"/>
            <a:ext cx="8229600" cy="4094163"/>
          </a:xfrm>
        </p:spPr>
        <p:txBody>
          <a:bodyPr/>
          <a:lstStyle/>
          <a:p>
            <a:r>
              <a:rPr lang="zh-CN" altLang="en-US">
                <a:latin typeface="黑体" panose="02010609060101010101" pitchFamily="49" charset="-122"/>
                <a:ea typeface="黑体" panose="02010609060101010101" pitchFamily="49" charset="-122"/>
              </a:rPr>
              <a:t>地方政府职责的双重性</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a:t>
            </a:r>
            <a:r>
              <a:rPr lang="zh-CN" altLang="en-US">
                <a:latin typeface="黑体" panose="02010609060101010101" pitchFamily="49" charset="-122"/>
                <a:ea typeface="黑体" panose="02010609060101010101" pitchFamily="49" charset="-122"/>
                <a:sym typeface="Arial" panose="020B0604020202020204" pitchFamily="34" charset="0"/>
              </a:rPr>
              <a:t>1、管理性职能</a:t>
            </a:r>
          </a:p>
          <a:p>
            <a:pPr>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地方政府对其管辖区域内的公共事务所进行的组织、协调、指挥和控制活动。</a:t>
            </a:r>
          </a:p>
          <a:p>
            <a:pPr>
              <a:buFont typeface="Arial" panose="020B0604020202020204" pitchFamily="34" charset="0"/>
              <a:buNone/>
            </a:pPr>
            <a:r>
              <a:rPr lang="zh-CN" altLang="en-US">
                <a:latin typeface="黑体" panose="02010609060101010101" pitchFamily="49" charset="-122"/>
                <a:ea typeface="黑体" panose="02010609060101010101" pitchFamily="49" charset="-122"/>
                <a:sym typeface="Arial" panose="020B0604020202020204" pitchFamily="34" charset="0"/>
              </a:rPr>
              <a:t>		2、执</a:t>
            </a:r>
            <a:r>
              <a:rPr lang="zh-CN" altLang="en-US">
                <a:latin typeface="黑体" panose="02010609060101010101" pitchFamily="49" charset="-122"/>
                <a:ea typeface="黑体" panose="02010609060101010101" pitchFamily="49" charset="-122"/>
              </a:rPr>
              <a:t>行性职能</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地方政府在某些情况下也要执行中央政府的政策指令。</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1266"/>
                                        </p:tgtEl>
                                        <p:attrNameLst>
                                          <p:attrName>style.visibility</p:attrName>
                                        </p:attrNameLst>
                                      </p:cBhvr>
                                      <p:to>
                                        <p:strVal val="visible"/>
                                      </p:to>
                                    </p:set>
                                    <p:anim calcmode="lin" valueType="num">
                                      <p:cBhvr>
                                        <p:cTn id="7" dur="1000" fill="hold"/>
                                        <p:tgtEl>
                                          <p:spTgt spid="11266"/>
                                        </p:tgtEl>
                                        <p:attrNameLst>
                                          <p:attrName>ppt_x</p:attrName>
                                        </p:attrNameLst>
                                      </p:cBhvr>
                                      <p:tavLst>
                                        <p:tav tm="0">
                                          <p:val>
                                            <p:strVal val="#ppt_x-.2"/>
                                          </p:val>
                                        </p:tav>
                                        <p:tav tm="100000">
                                          <p:val>
                                            <p:strVal val="#ppt_x"/>
                                          </p:val>
                                        </p:tav>
                                      </p:tavLst>
                                    </p:anim>
                                    <p:anim calcmode="lin" valueType="num">
                                      <p:cBhvr>
                                        <p:cTn id="8" dur="1000" fill="hold"/>
                                        <p:tgtEl>
                                          <p:spTgt spid="1126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26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1267">
                                            <p:txEl>
                                              <p:pRg st="0" end="0"/>
                                            </p:txEl>
                                          </p:spTgt>
                                        </p:tgtEl>
                                        <p:attrNameLst>
                                          <p:attrName>style.visibility</p:attrName>
                                        </p:attrNameLst>
                                      </p:cBhvr>
                                      <p:to>
                                        <p:strVal val="visible"/>
                                      </p:to>
                                    </p:set>
                                    <p:animEffect transition="in" filter="fade">
                                      <p:cBhvr>
                                        <p:cTn id="14" dur="500"/>
                                        <p:tgtEl>
                                          <p:spTgt spid="11267">
                                            <p:txEl>
                                              <p:pRg st="0" end="0"/>
                                            </p:txEl>
                                          </p:spTgt>
                                        </p:tgtEl>
                                      </p:cBhvr>
                                    </p:animEffect>
                                    <p:anim calcmode="lin" valueType="num">
                                      <p:cBhvr>
                                        <p:cTn id="15" dur="500" fill="hold"/>
                                        <p:tgtEl>
                                          <p:spTgt spid="1126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126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11267">
                                            <p:txEl>
                                              <p:pRg st="1" end="1"/>
                                            </p:txEl>
                                          </p:spTgt>
                                        </p:tgtEl>
                                        <p:attrNameLst>
                                          <p:attrName>style.visibility</p:attrName>
                                        </p:attrNameLst>
                                      </p:cBhvr>
                                      <p:to>
                                        <p:strVal val="visible"/>
                                      </p:to>
                                    </p:set>
                                    <p:animEffect transition="in" filter="fade">
                                      <p:cBhvr>
                                        <p:cTn id="21" dur="500"/>
                                        <p:tgtEl>
                                          <p:spTgt spid="11267">
                                            <p:txEl>
                                              <p:pRg st="1" end="1"/>
                                            </p:txEl>
                                          </p:spTgt>
                                        </p:tgtEl>
                                      </p:cBhvr>
                                    </p:animEffect>
                                    <p:anim calcmode="lin" valueType="num">
                                      <p:cBhvr>
                                        <p:cTn id="22" dur="500" fill="hold"/>
                                        <p:tgtEl>
                                          <p:spTgt spid="1126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126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11267">
                                            <p:txEl>
                                              <p:pRg st="2" end="2"/>
                                            </p:txEl>
                                          </p:spTgt>
                                        </p:tgtEl>
                                        <p:attrNameLst>
                                          <p:attrName>style.visibility</p:attrName>
                                        </p:attrNameLst>
                                      </p:cBhvr>
                                      <p:to>
                                        <p:strVal val="visible"/>
                                      </p:to>
                                    </p:set>
                                    <p:animEffect transition="in" filter="fade">
                                      <p:cBhvr>
                                        <p:cTn id="28" dur="500"/>
                                        <p:tgtEl>
                                          <p:spTgt spid="11267">
                                            <p:txEl>
                                              <p:pRg st="2" end="2"/>
                                            </p:txEl>
                                          </p:spTgt>
                                        </p:tgtEl>
                                      </p:cBhvr>
                                    </p:animEffect>
                                    <p:anim calcmode="lin" valueType="num">
                                      <p:cBhvr>
                                        <p:cTn id="29" dur="500" fill="hold"/>
                                        <p:tgtEl>
                                          <p:spTgt spid="1126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1267">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6" presetClass="entr" presetSubtype="0" fill="hold" grpId="0" nodeType="clickEffect">
                                  <p:stCondLst>
                                    <p:cond delay="0"/>
                                  </p:stCondLst>
                                  <p:childTnLst>
                                    <p:set>
                                      <p:cBhvr>
                                        <p:cTn id="34" dur="0" fill="hold">
                                          <p:stCondLst>
                                            <p:cond delay="0"/>
                                          </p:stCondLst>
                                        </p:cTn>
                                        <p:tgtEl>
                                          <p:spTgt spid="11267">
                                            <p:txEl>
                                              <p:pRg st="3" end="3"/>
                                            </p:txEl>
                                          </p:spTgt>
                                        </p:tgtEl>
                                        <p:attrNameLst>
                                          <p:attrName>style.visibility</p:attrName>
                                        </p:attrNameLst>
                                      </p:cBhvr>
                                      <p:to>
                                        <p:strVal val="visible"/>
                                      </p:to>
                                    </p:set>
                                    <p:animEffect transition="in" filter="fade">
                                      <p:cBhvr>
                                        <p:cTn id="35" dur="500"/>
                                        <p:tgtEl>
                                          <p:spTgt spid="11267">
                                            <p:txEl>
                                              <p:pRg st="3" end="3"/>
                                            </p:txEl>
                                          </p:spTgt>
                                        </p:tgtEl>
                                      </p:cBhvr>
                                    </p:animEffect>
                                    <p:anim calcmode="lin" valueType="num">
                                      <p:cBhvr>
                                        <p:cTn id="36" dur="500" fill="hold"/>
                                        <p:tgtEl>
                                          <p:spTgt spid="11267">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1267">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6" presetClass="entr" presetSubtype="0" fill="hold" grpId="0" nodeType="clickEffect">
                                  <p:stCondLst>
                                    <p:cond delay="0"/>
                                  </p:stCondLst>
                                  <p:childTnLst>
                                    <p:set>
                                      <p:cBhvr>
                                        <p:cTn id="41" dur="0" fill="hold">
                                          <p:stCondLst>
                                            <p:cond delay="0"/>
                                          </p:stCondLst>
                                        </p:cTn>
                                        <p:tgtEl>
                                          <p:spTgt spid="11267">
                                            <p:txEl>
                                              <p:pRg st="4" end="4"/>
                                            </p:txEl>
                                          </p:spTgt>
                                        </p:tgtEl>
                                        <p:attrNameLst>
                                          <p:attrName>style.visibility</p:attrName>
                                        </p:attrNameLst>
                                      </p:cBhvr>
                                      <p:to>
                                        <p:strVal val="visible"/>
                                      </p:to>
                                    </p:set>
                                    <p:animEffect transition="in" filter="fade">
                                      <p:cBhvr>
                                        <p:cTn id="42" dur="500"/>
                                        <p:tgtEl>
                                          <p:spTgt spid="11267">
                                            <p:txEl>
                                              <p:pRg st="4" end="4"/>
                                            </p:txEl>
                                          </p:spTgt>
                                        </p:tgtEl>
                                      </p:cBhvr>
                                    </p:animEffect>
                                    <p:anim calcmode="lin" valueType="num">
                                      <p:cBhvr>
                                        <p:cTn id="43" dur="500" fill="hold"/>
                                        <p:tgtEl>
                                          <p:spTgt spid="11267">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126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autoUpdateAnimBg="0"/>
      <p:bldP spid="11267"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DCB7741-44F8-429D-9B94-B9EE18159E5F}"/>
              </a:ext>
            </a:extLst>
          </p:cNvPr>
          <p:cNvSpPr>
            <a:spLocks noGrp="1"/>
          </p:cNvSpPr>
          <p:nvPr>
            <p:ph type="dt" sz="half" idx="10"/>
          </p:nvPr>
        </p:nvSpPr>
        <p:spPr/>
        <p:txBody>
          <a:bodyPr/>
          <a:lstStyle/>
          <a:p>
            <a:fld id="{A229C0E8-4E30-4A66-9639-7349A60DBBE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60DBFDA-BBE6-41D0-96BC-3A5FA8376030}"/>
              </a:ext>
            </a:extLst>
          </p:cNvPr>
          <p:cNvSpPr>
            <a:spLocks noGrp="1"/>
          </p:cNvSpPr>
          <p:nvPr>
            <p:ph type="sldNum" sz="quarter" idx="12"/>
          </p:nvPr>
        </p:nvSpPr>
        <p:spPr/>
        <p:txBody>
          <a:bodyPr/>
          <a:lstStyle/>
          <a:p>
            <a:fld id="{C459B872-14B9-4BAE-B37B-452129DB11CA}" type="slidenum">
              <a:rPr lang="zh-CN" altLang="en-US"/>
              <a:pPr/>
              <a:t>9</a:t>
            </a:fld>
            <a:endParaRPr lang="zh-CN" altLang="en-US"/>
          </a:p>
        </p:txBody>
      </p:sp>
      <p:sp>
        <p:nvSpPr>
          <p:cNvPr id="12290" name="Rectangle 2">
            <a:extLst>
              <a:ext uri="{FF2B5EF4-FFF2-40B4-BE49-F238E27FC236}">
                <a16:creationId xmlns:a16="http://schemas.microsoft.com/office/drawing/2014/main" id="{24CEBAF6-7A68-4296-8A4F-607BE9C22AB1}"/>
              </a:ext>
            </a:extLst>
          </p:cNvPr>
          <p:cNvSpPr>
            <a:spLocks noChangeArrowheads="1"/>
          </p:cNvSpPr>
          <p:nvPr>
            <p:ph type="title"/>
          </p:nvPr>
        </p:nvSpPr>
        <p:spPr/>
        <p:txBody>
          <a:bodyPr/>
          <a:lstStyle/>
          <a:p>
            <a:r>
              <a:rPr lang="zh-CN" altLang="zh-CN">
                <a:ea typeface="黑体" panose="02010609060101010101" pitchFamily="49" charset="-122"/>
                <a:sym typeface="Arial" panose="020B0604020202020204" pitchFamily="34" charset="0"/>
              </a:rPr>
              <a:t>地方政府的特征</a:t>
            </a:r>
          </a:p>
        </p:txBody>
      </p:sp>
      <p:sp>
        <p:nvSpPr>
          <p:cNvPr id="12291" name="Rectangle 3">
            <a:extLst>
              <a:ext uri="{FF2B5EF4-FFF2-40B4-BE49-F238E27FC236}">
                <a16:creationId xmlns:a16="http://schemas.microsoft.com/office/drawing/2014/main" id="{859C1ED3-0349-4F3B-96DB-1B0243A19334}"/>
              </a:ext>
            </a:extLst>
          </p:cNvPr>
          <p:cNvSpPr>
            <a:spLocks noChangeArrowheads="1"/>
          </p:cNvSpPr>
          <p:nvPr>
            <p:ph type="body" idx="1"/>
          </p:nvPr>
        </p:nvSpPr>
        <p:spPr>
          <a:xfrm>
            <a:off x="468313" y="1341438"/>
            <a:ext cx="8229600" cy="4094162"/>
          </a:xfrm>
        </p:spPr>
        <p:txBody>
          <a:bodyPr/>
          <a:lstStyle/>
          <a:p>
            <a:pPr>
              <a:lnSpc>
                <a:spcPct val="90000"/>
              </a:lnSpc>
            </a:pPr>
            <a:r>
              <a:rPr lang="zh-CN" altLang="en-US">
                <a:latin typeface="黑体" panose="02010609060101010101" pitchFamily="49" charset="-122"/>
                <a:ea typeface="黑体" panose="02010609060101010101" pitchFamily="49" charset="-122"/>
              </a:rPr>
              <a:t>地方政府职责的有限性</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1、地方政府权责发挥作用的地域范围是有限的；</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2、地方政府权责所涉及的社会公共事务也是有限的。</a:t>
            </a:r>
          </a:p>
          <a:p>
            <a:pPr>
              <a:lnSpc>
                <a:spcPct val="90000"/>
              </a:lnSpc>
            </a:pPr>
            <a:r>
              <a:rPr lang="zh-CN" altLang="en-US">
                <a:latin typeface="黑体" panose="02010609060101010101" pitchFamily="49" charset="-122"/>
                <a:ea typeface="黑体" panose="02010609060101010101" pitchFamily="49" charset="-122"/>
              </a:rPr>
              <a:t>地方政府的多层次性</a:t>
            </a:r>
          </a:p>
          <a:p>
            <a:pPr>
              <a:lnSpc>
                <a:spcPct val="9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在地方政府内部也要进行一定程度的分工与协作。</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ppt_x</p:attrName>
                                        </p:attrNameLst>
                                      </p:cBhvr>
                                      <p:tavLst>
                                        <p:tav tm="0">
                                          <p:val>
                                            <p:strVal val="#ppt_x-.2"/>
                                          </p:val>
                                        </p:tav>
                                        <p:tav tm="100000">
                                          <p:val>
                                            <p:strVal val="#ppt_x"/>
                                          </p:val>
                                        </p:tav>
                                      </p:tavLst>
                                    </p:anim>
                                    <p:anim calcmode="lin" valueType="num">
                                      <p:cBhvr>
                                        <p:cTn id="8" dur="1000" fill="hold"/>
                                        <p:tgtEl>
                                          <p:spTgt spid="1229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229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2291">
                                            <p:txEl>
                                              <p:pRg st="0" end="0"/>
                                            </p:txEl>
                                          </p:spTgt>
                                        </p:tgtEl>
                                        <p:attrNameLst>
                                          <p:attrName>style.visibility</p:attrName>
                                        </p:attrNameLst>
                                      </p:cBhvr>
                                      <p:to>
                                        <p:strVal val="visible"/>
                                      </p:to>
                                    </p:set>
                                    <p:animEffect transition="in" filter="fade">
                                      <p:cBhvr>
                                        <p:cTn id="14" dur="500"/>
                                        <p:tgtEl>
                                          <p:spTgt spid="12291">
                                            <p:txEl>
                                              <p:pRg st="0" end="0"/>
                                            </p:txEl>
                                          </p:spTgt>
                                        </p:tgtEl>
                                      </p:cBhvr>
                                    </p:animEffect>
                                    <p:anim calcmode="lin" valueType="num">
                                      <p:cBhvr>
                                        <p:cTn id="15" dur="5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229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12291">
                                            <p:txEl>
                                              <p:pRg st="1" end="1"/>
                                            </p:txEl>
                                          </p:spTgt>
                                        </p:tgtEl>
                                        <p:attrNameLst>
                                          <p:attrName>style.visibility</p:attrName>
                                        </p:attrNameLst>
                                      </p:cBhvr>
                                      <p:to>
                                        <p:strVal val="visible"/>
                                      </p:to>
                                    </p:set>
                                    <p:animEffect transition="in" filter="fade">
                                      <p:cBhvr>
                                        <p:cTn id="21" dur="500"/>
                                        <p:tgtEl>
                                          <p:spTgt spid="12291">
                                            <p:txEl>
                                              <p:pRg st="1" end="1"/>
                                            </p:txEl>
                                          </p:spTgt>
                                        </p:tgtEl>
                                      </p:cBhvr>
                                    </p:animEffect>
                                    <p:anim calcmode="lin" valueType="num">
                                      <p:cBhvr>
                                        <p:cTn id="22" dur="500" fill="hold"/>
                                        <p:tgtEl>
                                          <p:spTgt spid="1229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229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12291">
                                            <p:txEl>
                                              <p:pRg st="2" end="2"/>
                                            </p:txEl>
                                          </p:spTgt>
                                        </p:tgtEl>
                                        <p:attrNameLst>
                                          <p:attrName>style.visibility</p:attrName>
                                        </p:attrNameLst>
                                      </p:cBhvr>
                                      <p:to>
                                        <p:strVal val="visible"/>
                                      </p:to>
                                    </p:set>
                                    <p:animEffect transition="in" filter="fade">
                                      <p:cBhvr>
                                        <p:cTn id="28" dur="500"/>
                                        <p:tgtEl>
                                          <p:spTgt spid="12291">
                                            <p:txEl>
                                              <p:pRg st="2" end="2"/>
                                            </p:txEl>
                                          </p:spTgt>
                                        </p:tgtEl>
                                      </p:cBhvr>
                                    </p:animEffect>
                                    <p:anim calcmode="lin" valueType="num">
                                      <p:cBhvr>
                                        <p:cTn id="29" dur="5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2291">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6" presetClass="entr" presetSubtype="0" fill="hold" grpId="0" nodeType="clickEffect">
                                  <p:stCondLst>
                                    <p:cond delay="0"/>
                                  </p:stCondLst>
                                  <p:childTnLst>
                                    <p:set>
                                      <p:cBhvr>
                                        <p:cTn id="34" dur="0" fill="hold">
                                          <p:stCondLst>
                                            <p:cond delay="0"/>
                                          </p:stCondLst>
                                        </p:cTn>
                                        <p:tgtEl>
                                          <p:spTgt spid="12291">
                                            <p:txEl>
                                              <p:pRg st="3" end="3"/>
                                            </p:txEl>
                                          </p:spTgt>
                                        </p:tgtEl>
                                        <p:attrNameLst>
                                          <p:attrName>style.visibility</p:attrName>
                                        </p:attrNameLst>
                                      </p:cBhvr>
                                      <p:to>
                                        <p:strVal val="visible"/>
                                      </p:to>
                                    </p:set>
                                    <p:animEffect transition="in" filter="fade">
                                      <p:cBhvr>
                                        <p:cTn id="35" dur="500"/>
                                        <p:tgtEl>
                                          <p:spTgt spid="12291">
                                            <p:txEl>
                                              <p:pRg st="3" end="3"/>
                                            </p:txEl>
                                          </p:spTgt>
                                        </p:tgtEl>
                                      </p:cBhvr>
                                    </p:animEffect>
                                    <p:anim calcmode="lin" valueType="num">
                                      <p:cBhvr>
                                        <p:cTn id="36" dur="500" fill="hold"/>
                                        <p:tgtEl>
                                          <p:spTgt spid="1229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2291">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6" presetClass="entr" presetSubtype="0" fill="hold" grpId="0" nodeType="clickEffect">
                                  <p:stCondLst>
                                    <p:cond delay="0"/>
                                  </p:stCondLst>
                                  <p:childTnLst>
                                    <p:set>
                                      <p:cBhvr>
                                        <p:cTn id="41" dur="0" fill="hold">
                                          <p:stCondLst>
                                            <p:cond delay="0"/>
                                          </p:stCondLst>
                                        </p:cTn>
                                        <p:tgtEl>
                                          <p:spTgt spid="12291">
                                            <p:txEl>
                                              <p:pRg st="4" end="4"/>
                                            </p:txEl>
                                          </p:spTgt>
                                        </p:tgtEl>
                                        <p:attrNameLst>
                                          <p:attrName>style.visibility</p:attrName>
                                        </p:attrNameLst>
                                      </p:cBhvr>
                                      <p:to>
                                        <p:strVal val="visible"/>
                                      </p:to>
                                    </p:set>
                                    <p:animEffect transition="in" filter="fade">
                                      <p:cBhvr>
                                        <p:cTn id="42" dur="500"/>
                                        <p:tgtEl>
                                          <p:spTgt spid="12291">
                                            <p:txEl>
                                              <p:pRg st="4" end="4"/>
                                            </p:txEl>
                                          </p:spTgt>
                                        </p:tgtEl>
                                      </p:cBhvr>
                                    </p:animEffect>
                                    <p:anim calcmode="lin" valueType="num">
                                      <p:cBhvr>
                                        <p:cTn id="43" dur="500" fill="hold"/>
                                        <p:tgtEl>
                                          <p:spTgt spid="12291">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229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Pages>0</Pages>
  <Words>1403</Words>
  <Characters>0</Characters>
  <Application>Microsoft Office PowerPoint</Application>
  <DocSecurity>0</DocSecurity>
  <PresentationFormat>全屏显示(4:3)</PresentationFormat>
  <Lines>0</Lines>
  <Paragraphs>462</Paragraphs>
  <Slides>31</Slides>
  <Notes>0</Notes>
  <HiddenSlides>0</HiddenSlides>
  <MMClips>0</MMClips>
  <ScaleCrop>false</ScaleCrop>
  <HeadingPairs>
    <vt:vector size="6" baseType="variant">
      <vt:variant>
        <vt:lpstr>已用的字体</vt:lpstr>
      </vt:variant>
      <vt:variant>
        <vt:i4>70</vt:i4>
      </vt:variant>
      <vt:variant>
        <vt:lpstr>主题</vt:lpstr>
      </vt:variant>
      <vt:variant>
        <vt:i4>2</vt:i4>
      </vt:variant>
      <vt:variant>
        <vt:lpstr>幻灯片标题</vt:lpstr>
      </vt:variant>
      <vt:variant>
        <vt:i4>31</vt:i4>
      </vt:variant>
    </vt:vector>
  </HeadingPairs>
  <TitlesOfParts>
    <vt:vector size="103"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MingLiU-ExtB</vt:lpstr>
      <vt:lpstr>Yu Mincho</vt:lpstr>
      <vt:lpstr>Malgun Gothic</vt:lpstr>
      <vt:lpstr>Segoe Print</vt:lpstr>
      <vt:lpstr>Segoe Print</vt:lpstr>
      <vt:lpstr>MingLiU-ExtB</vt:lpstr>
      <vt:lpstr>Segoe Print</vt:lpstr>
      <vt:lpstr>MingLiU-ExtB</vt:lpstr>
      <vt:lpstr>Yu Mincho</vt:lpstr>
      <vt:lpstr>Segoe Print</vt:lpstr>
      <vt:lpstr>Yu Mincho</vt:lpstr>
      <vt:lpstr>Malgun Gothic</vt:lpstr>
      <vt:lpstr>Malgun Gothic</vt:lpstr>
      <vt:lpstr>Segoe Print</vt:lpstr>
      <vt:lpstr>Yu Mincho</vt:lpstr>
      <vt:lpstr>Malgun Gothic</vt:lpstr>
      <vt:lpstr>Malgun Gothic</vt:lpstr>
      <vt:lpstr>Segoe Print</vt:lpstr>
      <vt:lpstr>2_Show Time</vt:lpstr>
      <vt:lpstr>1_Show Time</vt:lpstr>
      <vt:lpstr>PowerPoint 演示文稿</vt:lpstr>
      <vt:lpstr>本章主要内容</vt:lpstr>
      <vt:lpstr>PowerPoint 演示文稿</vt:lpstr>
      <vt:lpstr>1.1.1  多级政府体系中的地方政府</vt:lpstr>
      <vt:lpstr>部分国家地方政府的设置</vt:lpstr>
      <vt:lpstr>我国的地方政府设置</vt:lpstr>
      <vt:lpstr>1.1.2  为什么要设立地方政府？</vt:lpstr>
      <vt:lpstr>1.1.3  地方政府的特征</vt:lpstr>
      <vt:lpstr>地方政府的特征</vt:lpstr>
      <vt:lpstr>1.1.4  地方财政的构成要素</vt:lpstr>
      <vt:lpstr>地方财政的构成要素</vt:lpstr>
      <vt:lpstr>PowerPoint 演示文稿</vt:lpstr>
      <vt:lpstr>1.2.1 地区间的差异性与流动性</vt:lpstr>
      <vt:lpstr>地区间的差异性</vt:lpstr>
      <vt:lpstr>地区间的流动性</vt:lpstr>
      <vt:lpstr>地区间的流动性与差异性的关系</vt:lpstr>
      <vt:lpstr>1.2.2 计划经济体制下是否存在地方财政问题？</vt:lpstr>
      <vt:lpstr>1.2.3 我国地方财政问题的凸显</vt:lpstr>
      <vt:lpstr>各地区间的绝对经济差距（2011年）</vt:lpstr>
      <vt:lpstr>PowerPoint 演示文稿</vt:lpstr>
      <vt:lpstr>PowerPoint 演示文稿</vt:lpstr>
      <vt:lpstr>不断增强的地区间流动性</vt:lpstr>
      <vt:lpstr>PowerPoint 演示文稿</vt:lpstr>
      <vt:lpstr>我国地方财政问题凸显在现实中的表现</vt:lpstr>
      <vt:lpstr>我国地方财政收支的相对规模</vt:lpstr>
      <vt:lpstr>“铁本”事件</vt:lpstr>
      <vt:lpstr>新丰电厂事件</vt:lpstr>
      <vt:lpstr>PowerPoint 演示文稿</vt:lpstr>
      <vt:lpstr>地方财政学的研究对象</vt:lpstr>
      <vt:lpstr>PowerPoint 演示文稿</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2018-12-13T00:34:40Z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2052-9.1.0.5113</vt:lpwstr>
  </property>
</Properties>
</file>