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05" r:id="rId2"/>
    <p:sldMasterId id="2147483763" r:id="rId3"/>
  </p:sldMasterIdLst>
  <p:notesMasterIdLst>
    <p:notesMasterId r:id="rId41"/>
  </p:notesMasterIdLst>
  <p:sldIdLst>
    <p:sldId id="306" r:id="rId4"/>
    <p:sldId id="307" r:id="rId5"/>
    <p:sldId id="304" r:id="rId6"/>
    <p:sldId id="258" r:id="rId7"/>
    <p:sldId id="309" r:id="rId8"/>
    <p:sldId id="259" r:id="rId9"/>
    <p:sldId id="260" r:id="rId10"/>
    <p:sldId id="261" r:id="rId11"/>
    <p:sldId id="310" r:id="rId12"/>
    <p:sldId id="311" r:id="rId13"/>
    <p:sldId id="312" r:id="rId14"/>
    <p:sldId id="313" r:id="rId15"/>
    <p:sldId id="314" r:id="rId16"/>
    <p:sldId id="315" r:id="rId17"/>
    <p:sldId id="318" r:id="rId18"/>
    <p:sldId id="327" r:id="rId19"/>
    <p:sldId id="317" r:id="rId20"/>
    <p:sldId id="319" r:id="rId21"/>
    <p:sldId id="321" r:id="rId22"/>
    <p:sldId id="322" r:id="rId23"/>
    <p:sldId id="325" r:id="rId24"/>
    <p:sldId id="323" r:id="rId25"/>
    <p:sldId id="326" r:id="rId26"/>
    <p:sldId id="308" r:id="rId27"/>
    <p:sldId id="328" r:id="rId28"/>
    <p:sldId id="301" r:id="rId29"/>
    <p:sldId id="302" r:id="rId30"/>
    <p:sldId id="303" r:id="rId31"/>
    <p:sldId id="285" r:id="rId32"/>
    <p:sldId id="286" r:id="rId33"/>
    <p:sldId id="287" r:id="rId34"/>
    <p:sldId id="288" r:id="rId35"/>
    <p:sldId id="289" r:id="rId36"/>
    <p:sldId id="290" r:id="rId37"/>
    <p:sldId id="291" r:id="rId38"/>
    <p:sldId id="320" r:id="rId39"/>
    <p:sldId id="292" r:id="rId4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709A"/>
    <a:srgbClr val="C4709A"/>
    <a:srgbClr val="07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1"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EC08997B-C1A8-4296-B776-85338858038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151555" name="Rectangle 3">
            <a:extLst>
              <a:ext uri="{FF2B5EF4-FFF2-40B4-BE49-F238E27FC236}">
                <a16:creationId xmlns:a16="http://schemas.microsoft.com/office/drawing/2014/main" id="{738EA49B-7F8D-47A7-B067-1EFE17FC8AA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CN"/>
          </a:p>
        </p:txBody>
      </p:sp>
      <p:sp>
        <p:nvSpPr>
          <p:cNvPr id="55300" name="Rectangle 4">
            <a:extLst>
              <a:ext uri="{FF2B5EF4-FFF2-40B4-BE49-F238E27FC236}">
                <a16:creationId xmlns:a16="http://schemas.microsoft.com/office/drawing/2014/main" id="{B222A77E-4D8C-4AE6-9D03-769FC43E0F7D}"/>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1557" name="Rectangle 5">
            <a:extLst>
              <a:ext uri="{FF2B5EF4-FFF2-40B4-BE49-F238E27FC236}">
                <a16:creationId xmlns:a16="http://schemas.microsoft.com/office/drawing/2014/main" id="{51F01CDB-6D0A-4C1C-8C0A-22C07E8D1CD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51558" name="Rectangle 6">
            <a:extLst>
              <a:ext uri="{FF2B5EF4-FFF2-40B4-BE49-F238E27FC236}">
                <a16:creationId xmlns:a16="http://schemas.microsoft.com/office/drawing/2014/main" id="{5BE9AEC2-413E-44FD-B6B9-28699F09F21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CN"/>
          </a:p>
        </p:txBody>
      </p:sp>
      <p:sp>
        <p:nvSpPr>
          <p:cNvPr id="151559" name="Rectangle 7">
            <a:extLst>
              <a:ext uri="{FF2B5EF4-FFF2-40B4-BE49-F238E27FC236}">
                <a16:creationId xmlns:a16="http://schemas.microsoft.com/office/drawing/2014/main" id="{4F6B1083-C02B-4FD5-B98E-A7EC284890F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A60BAEEF-0E0F-4D73-827C-5161C48DFF72}"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E331027-607C-4D74-8C8B-4610471E07E9}"/>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E8C2764C-84F8-451C-ADA7-D4600B777ABF}"/>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955905EE-2ED5-4CFA-8174-24657E70EB7B}"/>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defRPr/>
                </a:pPr>
                <a:endParaRPr lang="zh-CN" altLang="en-US"/>
              </a:p>
            </p:txBody>
          </p:sp>
          <p:sp>
            <p:nvSpPr>
              <p:cNvPr id="13" name="Rectangle 5">
                <a:extLst>
                  <a:ext uri="{FF2B5EF4-FFF2-40B4-BE49-F238E27FC236}">
                    <a16:creationId xmlns:a16="http://schemas.microsoft.com/office/drawing/2014/main" id="{24AA7A2E-6A4D-4206-BF21-6E08444569C7}"/>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defRPr/>
                </a:pPr>
                <a:endParaRPr lang="zh-CN" altLang="en-US"/>
              </a:p>
            </p:txBody>
          </p:sp>
        </p:grpSp>
        <p:grpSp>
          <p:nvGrpSpPr>
            <p:cNvPr id="6" name="Group 6">
              <a:extLst>
                <a:ext uri="{FF2B5EF4-FFF2-40B4-BE49-F238E27FC236}">
                  <a16:creationId xmlns:a16="http://schemas.microsoft.com/office/drawing/2014/main" id="{C9EAD768-9A54-439D-96C2-26169B6655C7}"/>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7179F391-4FC1-4C8B-AD8A-5F4FCB500BF7}"/>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defRPr/>
                </a:pPr>
                <a:endParaRPr lang="zh-CN" altLang="en-US"/>
              </a:p>
            </p:txBody>
          </p:sp>
          <p:sp>
            <p:nvSpPr>
              <p:cNvPr id="11" name="Rectangle 8">
                <a:extLst>
                  <a:ext uri="{FF2B5EF4-FFF2-40B4-BE49-F238E27FC236}">
                    <a16:creationId xmlns:a16="http://schemas.microsoft.com/office/drawing/2014/main" id="{BF6F1CD5-F162-4C06-94A3-0A60CE3B5200}"/>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defRPr/>
                </a:pPr>
                <a:endParaRPr lang="zh-CN" altLang="en-US"/>
              </a:p>
            </p:txBody>
          </p:sp>
        </p:grpSp>
        <p:sp>
          <p:nvSpPr>
            <p:cNvPr id="7" name="Rectangle 9">
              <a:extLst>
                <a:ext uri="{FF2B5EF4-FFF2-40B4-BE49-F238E27FC236}">
                  <a16:creationId xmlns:a16="http://schemas.microsoft.com/office/drawing/2014/main" id="{E9EF023C-A4D3-42C7-8D81-2F0CD0C0F7A9}"/>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defRPr/>
              </a:pPr>
              <a:endParaRPr lang="zh-CN" altLang="en-US"/>
            </a:p>
          </p:txBody>
        </p:sp>
        <p:sp>
          <p:nvSpPr>
            <p:cNvPr id="8" name="Rectangle 10">
              <a:extLst>
                <a:ext uri="{FF2B5EF4-FFF2-40B4-BE49-F238E27FC236}">
                  <a16:creationId xmlns:a16="http://schemas.microsoft.com/office/drawing/2014/main" id="{DB9B2C28-D901-4115-B9B1-150A8FE4ABBA}"/>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defRPr/>
              </a:pPr>
              <a:endParaRPr lang="zh-CN" altLang="en-US"/>
            </a:p>
          </p:txBody>
        </p:sp>
        <p:sp>
          <p:nvSpPr>
            <p:cNvPr id="9" name="Rectangle 11">
              <a:extLst>
                <a:ext uri="{FF2B5EF4-FFF2-40B4-BE49-F238E27FC236}">
                  <a16:creationId xmlns:a16="http://schemas.microsoft.com/office/drawing/2014/main" id="{1B24661F-F8C5-48E1-8AD5-BEEB418E4179}"/>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eaLnBrk="1" hangingPunct="1">
                <a:defRPr/>
              </a:pPr>
              <a:endParaRPr lang="zh-CN" altLang="en-US"/>
            </a:p>
          </p:txBody>
        </p:sp>
      </p:grpSp>
      <p:sp>
        <p:nvSpPr>
          <p:cNvPr id="97292" name="Rectangle 12"/>
          <p:cNvSpPr>
            <a:spLocks noGrp="1" noChangeArrowheads="1"/>
          </p:cNvSpPr>
          <p:nvPr>
            <p:ph type="ctrTitle"/>
          </p:nvPr>
        </p:nvSpPr>
        <p:spPr>
          <a:xfrm>
            <a:off x="990600" y="1676400"/>
            <a:ext cx="7772400" cy="1462088"/>
          </a:xfrm>
        </p:spPr>
        <p:txBody>
          <a:bodyPr/>
          <a:lstStyle>
            <a:lvl1pPr>
              <a:defRPr/>
            </a:lvl1pPr>
          </a:lstStyle>
          <a:p>
            <a:pPr lvl="0"/>
            <a:r>
              <a:rPr lang="zh-CN" altLang="en-US" noProof="0" dirty="0"/>
              <a:t>单击此处编辑母版标题样式</a:t>
            </a:r>
          </a:p>
        </p:txBody>
      </p:sp>
      <p:sp>
        <p:nvSpPr>
          <p:cNvPr id="9729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a:t>单击此处编辑母版副标题样式</a:t>
            </a:r>
          </a:p>
        </p:txBody>
      </p:sp>
      <p:sp>
        <p:nvSpPr>
          <p:cNvPr id="14" name="Rectangle 14">
            <a:extLst>
              <a:ext uri="{FF2B5EF4-FFF2-40B4-BE49-F238E27FC236}">
                <a16:creationId xmlns:a16="http://schemas.microsoft.com/office/drawing/2014/main" id="{68ED4BFC-EBEB-404C-A368-4C17F621D06A}"/>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a:extLst>
              <a:ext uri="{FF2B5EF4-FFF2-40B4-BE49-F238E27FC236}">
                <a16:creationId xmlns:a16="http://schemas.microsoft.com/office/drawing/2014/main" id="{D108D4D2-A008-4997-9932-1DF4EC97592D}"/>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a:extLst>
              <a:ext uri="{FF2B5EF4-FFF2-40B4-BE49-F238E27FC236}">
                <a16:creationId xmlns:a16="http://schemas.microsoft.com/office/drawing/2014/main" id="{C7128556-0469-4E7D-BE81-8758415081E6}"/>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DEB70AE2-4A97-455A-BF20-1F478772FB38}" type="slidenum">
              <a:rPr lang="en-US" altLang="zh-CN"/>
              <a:pPr/>
              <a:t>‹#›</a:t>
            </a:fld>
            <a:endParaRPr lang="en-US" altLang="zh-CN"/>
          </a:p>
        </p:txBody>
      </p:sp>
    </p:spTree>
    <p:extLst>
      <p:ext uri="{BB962C8B-B14F-4D97-AF65-F5344CB8AC3E}">
        <p14:creationId xmlns:p14="http://schemas.microsoft.com/office/powerpoint/2010/main" val="52936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a16="http://schemas.microsoft.com/office/drawing/2014/main" id="{0590E1E2-F457-4463-BFA1-45C58D93937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432287CD-1270-4B32-8A49-1B16F149C1D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7026610D-96CF-4EAF-BE16-114FF56B2E3E}"/>
              </a:ext>
            </a:extLst>
          </p:cNvPr>
          <p:cNvSpPr>
            <a:spLocks noGrp="1" noChangeArrowheads="1"/>
          </p:cNvSpPr>
          <p:nvPr>
            <p:ph type="sldNum" sz="quarter" idx="12"/>
          </p:nvPr>
        </p:nvSpPr>
        <p:spPr>
          <a:ln/>
        </p:spPr>
        <p:txBody>
          <a:bodyPr/>
          <a:lstStyle>
            <a:lvl1pPr>
              <a:defRPr/>
            </a:lvl1pPr>
          </a:lstStyle>
          <a:p>
            <a:fld id="{E3750DF3-6D87-4B62-B613-DC10FEC11614}" type="slidenum">
              <a:rPr lang="en-US" altLang="zh-CN"/>
              <a:pPr/>
              <a:t>‹#›</a:t>
            </a:fld>
            <a:endParaRPr lang="en-US" altLang="zh-CN"/>
          </a:p>
        </p:txBody>
      </p:sp>
    </p:spTree>
    <p:extLst>
      <p:ext uri="{BB962C8B-B14F-4D97-AF65-F5344CB8AC3E}">
        <p14:creationId xmlns:p14="http://schemas.microsoft.com/office/powerpoint/2010/main" val="54531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a16="http://schemas.microsoft.com/office/drawing/2014/main" id="{8D06F090-70AB-44D2-B1FB-6854DAE6E13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0970B445-8620-464E-A9C1-21234F19454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B5DC0B9A-BFF7-4CA0-A201-8594FF7EEE59}"/>
              </a:ext>
            </a:extLst>
          </p:cNvPr>
          <p:cNvSpPr>
            <a:spLocks noGrp="1" noChangeArrowheads="1"/>
          </p:cNvSpPr>
          <p:nvPr>
            <p:ph type="sldNum" sz="quarter" idx="12"/>
          </p:nvPr>
        </p:nvSpPr>
        <p:spPr>
          <a:ln/>
        </p:spPr>
        <p:txBody>
          <a:bodyPr/>
          <a:lstStyle>
            <a:lvl1pPr>
              <a:defRPr/>
            </a:lvl1pPr>
          </a:lstStyle>
          <a:p>
            <a:fld id="{58990E38-0A97-4B45-9B5C-CF5CE2FED076}" type="slidenum">
              <a:rPr lang="en-US" altLang="zh-CN"/>
              <a:pPr/>
              <a:t>‹#›</a:t>
            </a:fld>
            <a:endParaRPr lang="en-US" altLang="zh-CN"/>
          </a:p>
        </p:txBody>
      </p:sp>
    </p:spTree>
    <p:extLst>
      <p:ext uri="{BB962C8B-B14F-4D97-AF65-F5344CB8AC3E}">
        <p14:creationId xmlns:p14="http://schemas.microsoft.com/office/powerpoint/2010/main" val="9415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BE610A2-8482-4F78-8C76-C06E1D1640DC}"/>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765981D5-BCC3-4BB5-8FF0-3F3D8ABD5B03}"/>
                </a:ext>
              </a:extLst>
            </p:cNvPr>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4">
              <a:extLst>
                <a:ext uri="{FF2B5EF4-FFF2-40B4-BE49-F238E27FC236}">
                  <a16:creationId xmlns:a16="http://schemas.microsoft.com/office/drawing/2014/main" id="{896E0624-4EA8-4409-B503-A0FFE8C38ACC}"/>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7" name="Freeform 5">
            <a:extLst>
              <a:ext uri="{FF2B5EF4-FFF2-40B4-BE49-F238E27FC236}">
                <a16:creationId xmlns:a16="http://schemas.microsoft.com/office/drawing/2014/main" id="{795053FC-EB6C-45E0-A13F-298CC326E822}"/>
              </a:ext>
            </a:extLst>
          </p:cNvPr>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8" name="Group 6">
            <a:extLst>
              <a:ext uri="{FF2B5EF4-FFF2-40B4-BE49-F238E27FC236}">
                <a16:creationId xmlns:a16="http://schemas.microsoft.com/office/drawing/2014/main" id="{F372F283-3691-4C74-BDFA-8A9F4BBE3A5D}"/>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A29F5643-8282-42C4-93F9-BE549EEDF686}"/>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nvGrpSpPr>
            <p:cNvPr id="10" name="Group 8">
              <a:extLst>
                <a:ext uri="{FF2B5EF4-FFF2-40B4-BE49-F238E27FC236}">
                  <a16:creationId xmlns:a16="http://schemas.microsoft.com/office/drawing/2014/main" id="{F70A7B78-1F3D-41A1-B0E0-52F2D0ED2684}"/>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91011BB0-EACB-4B01-80ED-D589A0B57272}"/>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10">
                <a:extLst>
                  <a:ext uri="{FF2B5EF4-FFF2-40B4-BE49-F238E27FC236}">
                    <a16:creationId xmlns:a16="http://schemas.microsoft.com/office/drawing/2014/main" id="{AED25DD6-6BE9-49C7-8932-0E370F1F60F4}"/>
                  </a:ext>
                </a:extLst>
              </p:cNvPr>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11">
                <a:extLst>
                  <a:ext uri="{FF2B5EF4-FFF2-40B4-BE49-F238E27FC236}">
                    <a16:creationId xmlns:a16="http://schemas.microsoft.com/office/drawing/2014/main" id="{133ACD9C-48ED-407F-96F6-464C07F97EC7}"/>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12">
                <a:extLst>
                  <a:ext uri="{FF2B5EF4-FFF2-40B4-BE49-F238E27FC236}">
                    <a16:creationId xmlns:a16="http://schemas.microsoft.com/office/drawing/2014/main" id="{54AF43BC-C977-4748-A2D6-2812A18DE042}"/>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Freeform 13">
                <a:extLst>
                  <a:ext uri="{FF2B5EF4-FFF2-40B4-BE49-F238E27FC236}">
                    <a16:creationId xmlns:a16="http://schemas.microsoft.com/office/drawing/2014/main" id="{7A3B7DC9-89FD-4A75-AB81-2CB6DE7CA3F8}"/>
                  </a:ext>
                </a:extLst>
              </p:cNvPr>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1" name="Freeform 14">
              <a:extLst>
                <a:ext uri="{FF2B5EF4-FFF2-40B4-BE49-F238E27FC236}">
                  <a16:creationId xmlns:a16="http://schemas.microsoft.com/office/drawing/2014/main" id="{3315B765-4CAE-4972-A51B-FFEA6BDF7157}"/>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17" name="Group 15">
            <a:extLst>
              <a:ext uri="{FF2B5EF4-FFF2-40B4-BE49-F238E27FC236}">
                <a16:creationId xmlns:a16="http://schemas.microsoft.com/office/drawing/2014/main" id="{001D7E52-599F-4FEF-88BA-91B4A6F2E08F}"/>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1A4BDF85-BB31-442F-BD02-F9A08BC2F9A4}"/>
                </a:ext>
              </a:extLst>
            </p:cNvPr>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Freeform 17">
              <a:extLst>
                <a:ext uri="{FF2B5EF4-FFF2-40B4-BE49-F238E27FC236}">
                  <a16:creationId xmlns:a16="http://schemas.microsoft.com/office/drawing/2014/main" id="{3BC24CB1-85D1-43B8-9B2C-7760BBF7A665}"/>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8">
              <a:extLst>
                <a:ext uri="{FF2B5EF4-FFF2-40B4-BE49-F238E27FC236}">
                  <a16:creationId xmlns:a16="http://schemas.microsoft.com/office/drawing/2014/main" id="{F9C4AF54-23A3-4244-8FFF-5D53F1B4BE88}"/>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19">
              <a:extLst>
                <a:ext uri="{FF2B5EF4-FFF2-40B4-BE49-F238E27FC236}">
                  <a16:creationId xmlns:a16="http://schemas.microsoft.com/office/drawing/2014/main" id="{1E71F55F-139E-4E39-AF83-EE02ECD4324A}"/>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20">
              <a:extLst>
                <a:ext uri="{FF2B5EF4-FFF2-40B4-BE49-F238E27FC236}">
                  <a16:creationId xmlns:a16="http://schemas.microsoft.com/office/drawing/2014/main" id="{0066648C-B437-4907-8F2C-7E7FCCBC688B}"/>
                </a:ext>
              </a:extLst>
            </p:cNvPr>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21">
              <a:extLst>
                <a:ext uri="{FF2B5EF4-FFF2-40B4-BE49-F238E27FC236}">
                  <a16:creationId xmlns:a16="http://schemas.microsoft.com/office/drawing/2014/main" id="{D98D6054-F375-4EA8-8AD6-58007D9ED1D2}"/>
                </a:ext>
              </a:extLst>
            </p:cNvPr>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4543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zh-CN" altLang="en-US" noProof="0"/>
              <a:t>单击此处编辑母版标题样式</a:t>
            </a:r>
          </a:p>
        </p:txBody>
      </p:sp>
      <p:sp>
        <p:nvSpPr>
          <p:cNvPr id="14543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zh-CN" altLang="en-US" noProof="0"/>
              <a:t>单击此处编辑母版副标题样式</a:t>
            </a:r>
          </a:p>
        </p:txBody>
      </p:sp>
      <p:sp>
        <p:nvSpPr>
          <p:cNvPr id="24" name="Rectangle 24">
            <a:extLst>
              <a:ext uri="{FF2B5EF4-FFF2-40B4-BE49-F238E27FC236}">
                <a16:creationId xmlns:a16="http://schemas.microsoft.com/office/drawing/2014/main" id="{677C3E73-B5D3-4BA5-B88B-919E12D0A0F8}"/>
              </a:ext>
            </a:extLst>
          </p:cNvPr>
          <p:cNvSpPr>
            <a:spLocks noGrp="1" noChangeArrowheads="1"/>
          </p:cNvSpPr>
          <p:nvPr>
            <p:ph type="dt" sz="quarter" idx="10"/>
          </p:nvPr>
        </p:nvSpPr>
        <p:spPr/>
        <p:txBody>
          <a:bodyPr/>
          <a:lstStyle>
            <a:lvl1pPr>
              <a:defRPr/>
            </a:lvl1pPr>
          </a:lstStyle>
          <a:p>
            <a:pPr>
              <a:defRPr/>
            </a:pPr>
            <a:endParaRPr lang="en-US" altLang="zh-CN"/>
          </a:p>
        </p:txBody>
      </p:sp>
      <p:sp>
        <p:nvSpPr>
          <p:cNvPr id="25" name="Rectangle 25">
            <a:extLst>
              <a:ext uri="{FF2B5EF4-FFF2-40B4-BE49-F238E27FC236}">
                <a16:creationId xmlns:a16="http://schemas.microsoft.com/office/drawing/2014/main" id="{E05D9121-2425-4C99-92F8-82EBEEC0487A}"/>
              </a:ext>
            </a:extLst>
          </p:cNvPr>
          <p:cNvSpPr>
            <a:spLocks noGrp="1" noChangeArrowheads="1"/>
          </p:cNvSpPr>
          <p:nvPr>
            <p:ph type="sldNum" sz="quarter" idx="11"/>
          </p:nvPr>
        </p:nvSpPr>
        <p:spPr/>
        <p:txBody>
          <a:bodyPr/>
          <a:lstStyle>
            <a:lvl1pPr>
              <a:defRPr/>
            </a:lvl1pPr>
          </a:lstStyle>
          <a:p>
            <a:fld id="{8CFC0D03-BD5C-401F-9B5C-65A6805F013C}" type="slidenum">
              <a:rPr lang="en-US" altLang="zh-CN"/>
              <a:pPr/>
              <a:t>‹#›</a:t>
            </a:fld>
            <a:endParaRPr lang="en-US" altLang="zh-CN"/>
          </a:p>
        </p:txBody>
      </p:sp>
      <p:sp>
        <p:nvSpPr>
          <p:cNvPr id="26" name="Rectangle 26">
            <a:extLst>
              <a:ext uri="{FF2B5EF4-FFF2-40B4-BE49-F238E27FC236}">
                <a16:creationId xmlns:a16="http://schemas.microsoft.com/office/drawing/2014/main" id="{2605E081-81EE-4D74-9D2C-E6269DDA022E}"/>
              </a:ext>
            </a:extLst>
          </p:cNvPr>
          <p:cNvSpPr>
            <a:spLocks noGrp="1" noChangeArrowheads="1"/>
          </p:cNvSpPr>
          <p:nvPr>
            <p:ph type="ftr" sz="quarter" idx="12"/>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56853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4">
            <a:extLst>
              <a:ext uri="{FF2B5EF4-FFF2-40B4-BE49-F238E27FC236}">
                <a16:creationId xmlns:a16="http://schemas.microsoft.com/office/drawing/2014/main" id="{1D58FECC-F3A5-4BD7-9545-21790DE63E7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a:extLst>
              <a:ext uri="{FF2B5EF4-FFF2-40B4-BE49-F238E27FC236}">
                <a16:creationId xmlns:a16="http://schemas.microsoft.com/office/drawing/2014/main" id="{2374F26C-8486-4572-AF2C-2E52C66B8B7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6">
            <a:extLst>
              <a:ext uri="{FF2B5EF4-FFF2-40B4-BE49-F238E27FC236}">
                <a16:creationId xmlns:a16="http://schemas.microsoft.com/office/drawing/2014/main" id="{ADA15698-CB26-4772-ABED-D3A47412A783}"/>
              </a:ext>
            </a:extLst>
          </p:cNvPr>
          <p:cNvSpPr>
            <a:spLocks noGrp="1" noChangeArrowheads="1"/>
          </p:cNvSpPr>
          <p:nvPr>
            <p:ph type="sldNum" sz="quarter" idx="12"/>
          </p:nvPr>
        </p:nvSpPr>
        <p:spPr>
          <a:ln/>
        </p:spPr>
        <p:txBody>
          <a:bodyPr/>
          <a:lstStyle>
            <a:lvl1pPr>
              <a:defRPr/>
            </a:lvl1pPr>
          </a:lstStyle>
          <a:p>
            <a:fld id="{B38297E4-40E4-4E46-BFB6-7C4A083DF23C}" type="slidenum">
              <a:rPr lang="en-US" altLang="zh-CN"/>
              <a:pPr/>
              <a:t>‹#›</a:t>
            </a:fld>
            <a:endParaRPr lang="en-US" altLang="zh-CN"/>
          </a:p>
        </p:txBody>
      </p:sp>
    </p:spTree>
    <p:extLst>
      <p:ext uri="{BB962C8B-B14F-4D97-AF65-F5344CB8AC3E}">
        <p14:creationId xmlns:p14="http://schemas.microsoft.com/office/powerpoint/2010/main" val="913196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24">
            <a:extLst>
              <a:ext uri="{FF2B5EF4-FFF2-40B4-BE49-F238E27FC236}">
                <a16:creationId xmlns:a16="http://schemas.microsoft.com/office/drawing/2014/main" id="{3B7519D5-1452-4BD8-BCC6-8B9C3743E8C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a:extLst>
              <a:ext uri="{FF2B5EF4-FFF2-40B4-BE49-F238E27FC236}">
                <a16:creationId xmlns:a16="http://schemas.microsoft.com/office/drawing/2014/main" id="{F1691166-8154-4763-9D40-90FB2C8A225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6">
            <a:extLst>
              <a:ext uri="{FF2B5EF4-FFF2-40B4-BE49-F238E27FC236}">
                <a16:creationId xmlns:a16="http://schemas.microsoft.com/office/drawing/2014/main" id="{C91FA2DF-097B-4A47-A348-5F70806F0F5F}"/>
              </a:ext>
            </a:extLst>
          </p:cNvPr>
          <p:cNvSpPr>
            <a:spLocks noGrp="1" noChangeArrowheads="1"/>
          </p:cNvSpPr>
          <p:nvPr>
            <p:ph type="sldNum" sz="quarter" idx="12"/>
          </p:nvPr>
        </p:nvSpPr>
        <p:spPr>
          <a:ln/>
        </p:spPr>
        <p:txBody>
          <a:bodyPr/>
          <a:lstStyle>
            <a:lvl1pPr>
              <a:defRPr/>
            </a:lvl1pPr>
          </a:lstStyle>
          <a:p>
            <a:fld id="{F5869C0F-4664-48AE-8564-68A769E92E1B}" type="slidenum">
              <a:rPr lang="en-US" altLang="zh-CN"/>
              <a:pPr/>
              <a:t>‹#›</a:t>
            </a:fld>
            <a:endParaRPr lang="en-US" altLang="zh-CN"/>
          </a:p>
        </p:txBody>
      </p:sp>
    </p:spTree>
    <p:extLst>
      <p:ext uri="{BB962C8B-B14F-4D97-AF65-F5344CB8AC3E}">
        <p14:creationId xmlns:p14="http://schemas.microsoft.com/office/powerpoint/2010/main" val="2908807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4">
            <a:extLst>
              <a:ext uri="{FF2B5EF4-FFF2-40B4-BE49-F238E27FC236}">
                <a16:creationId xmlns:a16="http://schemas.microsoft.com/office/drawing/2014/main" id="{0FD04A9C-FC9B-4E37-A28E-90936D2E015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a:extLst>
              <a:ext uri="{FF2B5EF4-FFF2-40B4-BE49-F238E27FC236}">
                <a16:creationId xmlns:a16="http://schemas.microsoft.com/office/drawing/2014/main" id="{06B906B8-6315-4E69-8BB1-210CA89AE11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6">
            <a:extLst>
              <a:ext uri="{FF2B5EF4-FFF2-40B4-BE49-F238E27FC236}">
                <a16:creationId xmlns:a16="http://schemas.microsoft.com/office/drawing/2014/main" id="{D300F20E-BA29-42FE-9B53-DBCF123FAF9E}"/>
              </a:ext>
            </a:extLst>
          </p:cNvPr>
          <p:cNvSpPr>
            <a:spLocks noGrp="1" noChangeArrowheads="1"/>
          </p:cNvSpPr>
          <p:nvPr>
            <p:ph type="sldNum" sz="quarter" idx="12"/>
          </p:nvPr>
        </p:nvSpPr>
        <p:spPr>
          <a:ln/>
        </p:spPr>
        <p:txBody>
          <a:bodyPr/>
          <a:lstStyle>
            <a:lvl1pPr>
              <a:defRPr/>
            </a:lvl1pPr>
          </a:lstStyle>
          <a:p>
            <a:fld id="{CBCA7376-FE22-4DFF-8AFB-F72E47171CDF}" type="slidenum">
              <a:rPr lang="en-US" altLang="zh-CN"/>
              <a:pPr/>
              <a:t>‹#›</a:t>
            </a:fld>
            <a:endParaRPr lang="en-US" altLang="zh-CN"/>
          </a:p>
        </p:txBody>
      </p:sp>
    </p:spTree>
    <p:extLst>
      <p:ext uri="{BB962C8B-B14F-4D97-AF65-F5344CB8AC3E}">
        <p14:creationId xmlns:p14="http://schemas.microsoft.com/office/powerpoint/2010/main" val="677452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4">
            <a:extLst>
              <a:ext uri="{FF2B5EF4-FFF2-40B4-BE49-F238E27FC236}">
                <a16:creationId xmlns:a16="http://schemas.microsoft.com/office/drawing/2014/main" id="{3B1C8919-BC82-4959-BD2A-95E5D1D33C3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25">
            <a:extLst>
              <a:ext uri="{FF2B5EF4-FFF2-40B4-BE49-F238E27FC236}">
                <a16:creationId xmlns:a16="http://schemas.microsoft.com/office/drawing/2014/main" id="{973C3BE8-700D-4C19-901A-A985F40CD31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26">
            <a:extLst>
              <a:ext uri="{FF2B5EF4-FFF2-40B4-BE49-F238E27FC236}">
                <a16:creationId xmlns:a16="http://schemas.microsoft.com/office/drawing/2014/main" id="{6243F8B0-DBBA-4D99-BC6A-4CBF84F78964}"/>
              </a:ext>
            </a:extLst>
          </p:cNvPr>
          <p:cNvSpPr>
            <a:spLocks noGrp="1" noChangeArrowheads="1"/>
          </p:cNvSpPr>
          <p:nvPr>
            <p:ph type="sldNum" sz="quarter" idx="12"/>
          </p:nvPr>
        </p:nvSpPr>
        <p:spPr>
          <a:ln/>
        </p:spPr>
        <p:txBody>
          <a:bodyPr/>
          <a:lstStyle>
            <a:lvl1pPr>
              <a:defRPr/>
            </a:lvl1pPr>
          </a:lstStyle>
          <a:p>
            <a:fld id="{C7CA7D03-B697-4F70-942E-69C0346B403B}" type="slidenum">
              <a:rPr lang="en-US" altLang="zh-CN"/>
              <a:pPr/>
              <a:t>‹#›</a:t>
            </a:fld>
            <a:endParaRPr lang="en-US" altLang="zh-CN"/>
          </a:p>
        </p:txBody>
      </p:sp>
    </p:spTree>
    <p:extLst>
      <p:ext uri="{BB962C8B-B14F-4D97-AF65-F5344CB8AC3E}">
        <p14:creationId xmlns:p14="http://schemas.microsoft.com/office/powerpoint/2010/main" val="54969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24">
            <a:extLst>
              <a:ext uri="{FF2B5EF4-FFF2-40B4-BE49-F238E27FC236}">
                <a16:creationId xmlns:a16="http://schemas.microsoft.com/office/drawing/2014/main" id="{001A6011-B1F2-4C88-90C1-3C6D5E0405B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5">
            <a:extLst>
              <a:ext uri="{FF2B5EF4-FFF2-40B4-BE49-F238E27FC236}">
                <a16:creationId xmlns:a16="http://schemas.microsoft.com/office/drawing/2014/main" id="{FD21CE21-AA6A-4E8C-8A1E-B1E3B567A53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26">
            <a:extLst>
              <a:ext uri="{FF2B5EF4-FFF2-40B4-BE49-F238E27FC236}">
                <a16:creationId xmlns:a16="http://schemas.microsoft.com/office/drawing/2014/main" id="{1DDB577C-228F-4F4A-8681-89426602C16B}"/>
              </a:ext>
            </a:extLst>
          </p:cNvPr>
          <p:cNvSpPr>
            <a:spLocks noGrp="1" noChangeArrowheads="1"/>
          </p:cNvSpPr>
          <p:nvPr>
            <p:ph type="sldNum" sz="quarter" idx="12"/>
          </p:nvPr>
        </p:nvSpPr>
        <p:spPr>
          <a:ln/>
        </p:spPr>
        <p:txBody>
          <a:bodyPr/>
          <a:lstStyle>
            <a:lvl1pPr>
              <a:defRPr/>
            </a:lvl1pPr>
          </a:lstStyle>
          <a:p>
            <a:fld id="{63A1158E-883F-419C-ACBC-41660A4FF723}" type="slidenum">
              <a:rPr lang="en-US" altLang="zh-CN"/>
              <a:pPr/>
              <a:t>‹#›</a:t>
            </a:fld>
            <a:endParaRPr lang="en-US" altLang="zh-CN"/>
          </a:p>
        </p:txBody>
      </p:sp>
    </p:spTree>
    <p:extLst>
      <p:ext uri="{BB962C8B-B14F-4D97-AF65-F5344CB8AC3E}">
        <p14:creationId xmlns:p14="http://schemas.microsoft.com/office/powerpoint/2010/main" val="2431649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B90FE7C5-EEA9-42E3-81A4-B1057CEC2F3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5">
            <a:extLst>
              <a:ext uri="{FF2B5EF4-FFF2-40B4-BE49-F238E27FC236}">
                <a16:creationId xmlns:a16="http://schemas.microsoft.com/office/drawing/2014/main" id="{691A4924-8F58-4C78-8AE1-3D59DFC1B38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26">
            <a:extLst>
              <a:ext uri="{FF2B5EF4-FFF2-40B4-BE49-F238E27FC236}">
                <a16:creationId xmlns:a16="http://schemas.microsoft.com/office/drawing/2014/main" id="{131DDE00-E67E-4C25-87A6-967D90C72A65}"/>
              </a:ext>
            </a:extLst>
          </p:cNvPr>
          <p:cNvSpPr>
            <a:spLocks noGrp="1" noChangeArrowheads="1"/>
          </p:cNvSpPr>
          <p:nvPr>
            <p:ph type="sldNum" sz="quarter" idx="12"/>
          </p:nvPr>
        </p:nvSpPr>
        <p:spPr>
          <a:ln/>
        </p:spPr>
        <p:txBody>
          <a:bodyPr/>
          <a:lstStyle>
            <a:lvl1pPr>
              <a:defRPr/>
            </a:lvl1pPr>
          </a:lstStyle>
          <a:p>
            <a:fld id="{4E0550E1-0CBE-4062-8E7E-8F2E8631BE13}" type="slidenum">
              <a:rPr lang="en-US" altLang="zh-CN"/>
              <a:pPr/>
              <a:t>‹#›</a:t>
            </a:fld>
            <a:endParaRPr lang="en-US" altLang="zh-CN"/>
          </a:p>
        </p:txBody>
      </p:sp>
    </p:spTree>
    <p:extLst>
      <p:ext uri="{BB962C8B-B14F-4D97-AF65-F5344CB8AC3E}">
        <p14:creationId xmlns:p14="http://schemas.microsoft.com/office/powerpoint/2010/main" val="1008645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4">
            <a:extLst>
              <a:ext uri="{FF2B5EF4-FFF2-40B4-BE49-F238E27FC236}">
                <a16:creationId xmlns:a16="http://schemas.microsoft.com/office/drawing/2014/main" id="{B333C419-6B44-491C-8098-8D51D690F0C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a:extLst>
              <a:ext uri="{FF2B5EF4-FFF2-40B4-BE49-F238E27FC236}">
                <a16:creationId xmlns:a16="http://schemas.microsoft.com/office/drawing/2014/main" id="{C41DFD36-4E77-4145-9CED-C8FE418545B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6">
            <a:extLst>
              <a:ext uri="{FF2B5EF4-FFF2-40B4-BE49-F238E27FC236}">
                <a16:creationId xmlns:a16="http://schemas.microsoft.com/office/drawing/2014/main" id="{2E7D3D1A-7C03-4E6C-A8D0-B7F32ED060F0}"/>
              </a:ext>
            </a:extLst>
          </p:cNvPr>
          <p:cNvSpPr>
            <a:spLocks noGrp="1" noChangeArrowheads="1"/>
          </p:cNvSpPr>
          <p:nvPr>
            <p:ph type="sldNum" sz="quarter" idx="12"/>
          </p:nvPr>
        </p:nvSpPr>
        <p:spPr>
          <a:ln/>
        </p:spPr>
        <p:txBody>
          <a:bodyPr/>
          <a:lstStyle>
            <a:lvl1pPr>
              <a:defRPr/>
            </a:lvl1pPr>
          </a:lstStyle>
          <a:p>
            <a:fld id="{4E6CAFFD-A84E-4138-8BD1-A4808C727AB0}" type="slidenum">
              <a:rPr lang="en-US" altLang="zh-CN"/>
              <a:pPr/>
              <a:t>‹#›</a:t>
            </a:fld>
            <a:endParaRPr lang="en-US" altLang="zh-CN"/>
          </a:p>
        </p:txBody>
      </p:sp>
    </p:spTree>
    <p:extLst>
      <p:ext uri="{BB962C8B-B14F-4D97-AF65-F5344CB8AC3E}">
        <p14:creationId xmlns:p14="http://schemas.microsoft.com/office/powerpoint/2010/main" val="24106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a16="http://schemas.microsoft.com/office/drawing/2014/main" id="{281227A0-D1BF-4ACB-A153-431568BFB79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2F97F456-D97F-422F-AB2C-826895D0916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ED03E877-C646-4D0F-ABCA-ED1A77AD1984}"/>
              </a:ext>
            </a:extLst>
          </p:cNvPr>
          <p:cNvSpPr>
            <a:spLocks noGrp="1" noChangeArrowheads="1"/>
          </p:cNvSpPr>
          <p:nvPr>
            <p:ph type="sldNum" sz="quarter" idx="12"/>
          </p:nvPr>
        </p:nvSpPr>
        <p:spPr>
          <a:ln/>
        </p:spPr>
        <p:txBody>
          <a:bodyPr/>
          <a:lstStyle>
            <a:lvl1pPr>
              <a:defRPr/>
            </a:lvl1pPr>
          </a:lstStyle>
          <a:p>
            <a:fld id="{6AAA7F0D-157D-4A71-B267-54EADB8258FE}" type="slidenum">
              <a:rPr lang="en-US" altLang="zh-CN"/>
              <a:pPr/>
              <a:t>‹#›</a:t>
            </a:fld>
            <a:endParaRPr lang="en-US" altLang="zh-CN"/>
          </a:p>
        </p:txBody>
      </p:sp>
    </p:spTree>
    <p:extLst>
      <p:ext uri="{BB962C8B-B14F-4D97-AF65-F5344CB8AC3E}">
        <p14:creationId xmlns:p14="http://schemas.microsoft.com/office/powerpoint/2010/main" val="3081158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4">
            <a:extLst>
              <a:ext uri="{FF2B5EF4-FFF2-40B4-BE49-F238E27FC236}">
                <a16:creationId xmlns:a16="http://schemas.microsoft.com/office/drawing/2014/main" id="{5AB0C51E-701F-4165-9E55-106E42F7C07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
            <a:extLst>
              <a:ext uri="{FF2B5EF4-FFF2-40B4-BE49-F238E27FC236}">
                <a16:creationId xmlns:a16="http://schemas.microsoft.com/office/drawing/2014/main" id="{ADE6E9F4-7C5A-4547-9EB5-2B14D55D2C4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6">
            <a:extLst>
              <a:ext uri="{FF2B5EF4-FFF2-40B4-BE49-F238E27FC236}">
                <a16:creationId xmlns:a16="http://schemas.microsoft.com/office/drawing/2014/main" id="{A8ABECAF-0181-4912-A9B8-3376416A813D}"/>
              </a:ext>
            </a:extLst>
          </p:cNvPr>
          <p:cNvSpPr>
            <a:spLocks noGrp="1" noChangeArrowheads="1"/>
          </p:cNvSpPr>
          <p:nvPr>
            <p:ph type="sldNum" sz="quarter" idx="12"/>
          </p:nvPr>
        </p:nvSpPr>
        <p:spPr>
          <a:ln/>
        </p:spPr>
        <p:txBody>
          <a:bodyPr/>
          <a:lstStyle>
            <a:lvl1pPr>
              <a:defRPr/>
            </a:lvl1pPr>
          </a:lstStyle>
          <a:p>
            <a:fld id="{D5B2DE04-9DDC-4FA4-9CB8-0AB2B3CCE972}" type="slidenum">
              <a:rPr lang="en-US" altLang="zh-CN"/>
              <a:pPr/>
              <a:t>‹#›</a:t>
            </a:fld>
            <a:endParaRPr lang="en-US" altLang="zh-CN"/>
          </a:p>
        </p:txBody>
      </p:sp>
    </p:spTree>
    <p:extLst>
      <p:ext uri="{BB962C8B-B14F-4D97-AF65-F5344CB8AC3E}">
        <p14:creationId xmlns:p14="http://schemas.microsoft.com/office/powerpoint/2010/main" val="139844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4">
            <a:extLst>
              <a:ext uri="{FF2B5EF4-FFF2-40B4-BE49-F238E27FC236}">
                <a16:creationId xmlns:a16="http://schemas.microsoft.com/office/drawing/2014/main" id="{C5D5BAAA-1F64-4EF5-B6E7-630470E1873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a:extLst>
              <a:ext uri="{FF2B5EF4-FFF2-40B4-BE49-F238E27FC236}">
                <a16:creationId xmlns:a16="http://schemas.microsoft.com/office/drawing/2014/main" id="{046064B4-21C0-4E5F-BCE5-E4E68CA5D13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6">
            <a:extLst>
              <a:ext uri="{FF2B5EF4-FFF2-40B4-BE49-F238E27FC236}">
                <a16:creationId xmlns:a16="http://schemas.microsoft.com/office/drawing/2014/main" id="{4354120E-8587-47C3-97F9-45236B8490E2}"/>
              </a:ext>
            </a:extLst>
          </p:cNvPr>
          <p:cNvSpPr>
            <a:spLocks noGrp="1" noChangeArrowheads="1"/>
          </p:cNvSpPr>
          <p:nvPr>
            <p:ph type="sldNum" sz="quarter" idx="12"/>
          </p:nvPr>
        </p:nvSpPr>
        <p:spPr>
          <a:ln/>
        </p:spPr>
        <p:txBody>
          <a:bodyPr/>
          <a:lstStyle>
            <a:lvl1pPr>
              <a:defRPr/>
            </a:lvl1pPr>
          </a:lstStyle>
          <a:p>
            <a:fld id="{7411DCE2-0B4B-4F0E-BC1B-9F92D26ACCE0}" type="slidenum">
              <a:rPr lang="en-US" altLang="zh-CN"/>
              <a:pPr/>
              <a:t>‹#›</a:t>
            </a:fld>
            <a:endParaRPr lang="en-US" altLang="zh-CN"/>
          </a:p>
        </p:txBody>
      </p:sp>
    </p:spTree>
    <p:extLst>
      <p:ext uri="{BB962C8B-B14F-4D97-AF65-F5344CB8AC3E}">
        <p14:creationId xmlns:p14="http://schemas.microsoft.com/office/powerpoint/2010/main" val="2516462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67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5867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4">
            <a:extLst>
              <a:ext uri="{FF2B5EF4-FFF2-40B4-BE49-F238E27FC236}">
                <a16:creationId xmlns:a16="http://schemas.microsoft.com/office/drawing/2014/main" id="{519B9A4E-F93E-497B-9A2B-C38F7F42884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
            <a:extLst>
              <a:ext uri="{FF2B5EF4-FFF2-40B4-BE49-F238E27FC236}">
                <a16:creationId xmlns:a16="http://schemas.microsoft.com/office/drawing/2014/main" id="{72AC4A09-3E84-48D8-A5F3-4E3D18B0DDC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6">
            <a:extLst>
              <a:ext uri="{FF2B5EF4-FFF2-40B4-BE49-F238E27FC236}">
                <a16:creationId xmlns:a16="http://schemas.microsoft.com/office/drawing/2014/main" id="{FF53B3B7-D976-48AD-8AEF-5876107FD719}"/>
              </a:ext>
            </a:extLst>
          </p:cNvPr>
          <p:cNvSpPr>
            <a:spLocks noGrp="1" noChangeArrowheads="1"/>
          </p:cNvSpPr>
          <p:nvPr>
            <p:ph type="sldNum" sz="quarter" idx="12"/>
          </p:nvPr>
        </p:nvSpPr>
        <p:spPr>
          <a:ln/>
        </p:spPr>
        <p:txBody>
          <a:bodyPr/>
          <a:lstStyle>
            <a:lvl1pPr>
              <a:defRPr/>
            </a:lvl1pPr>
          </a:lstStyle>
          <a:p>
            <a:fld id="{8C0902A5-C8DC-4994-A9B7-D24FBAF0B0DA}" type="slidenum">
              <a:rPr lang="en-US" altLang="zh-CN"/>
              <a:pPr/>
              <a:t>‹#›</a:t>
            </a:fld>
            <a:endParaRPr lang="en-US" altLang="zh-CN"/>
          </a:p>
        </p:txBody>
      </p:sp>
    </p:spTree>
    <p:extLst>
      <p:ext uri="{BB962C8B-B14F-4D97-AF65-F5344CB8AC3E}">
        <p14:creationId xmlns:p14="http://schemas.microsoft.com/office/powerpoint/2010/main" val="4112129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D44A1532-559B-456B-8287-19D8DD1471E0}"/>
              </a:ext>
            </a:extLst>
          </p:cNvPr>
          <p:cNvSpPr>
            <a:spLocks noGrp="1"/>
          </p:cNvSpPr>
          <p:nvPr>
            <p:ph type="dt" sz="half"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8A096503-42E7-4DE8-B3D7-9D5C44786012}"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F4D71E3B-750A-41B4-A875-0C176B8ACBDE}"/>
              </a:ext>
            </a:extLst>
          </p:cNvPr>
          <p:cNvSpPr>
            <a:spLocks noGrp="1"/>
          </p:cNvSpPr>
          <p:nvPr>
            <p:ph type="ftr" sz="quarter" idx="11"/>
          </p:nvPr>
        </p:nvSpPr>
        <p:spPr/>
        <p:txBody>
          <a:bodyPr/>
          <a:lstStyle>
            <a:lvl1pPr fontAlgn="base">
              <a:spcBef>
                <a:spcPct val="0"/>
              </a:spcBef>
              <a:spcAft>
                <a:spcPct val="0"/>
              </a:spcAft>
              <a:defRPr>
                <a:latin typeface="Tahoma" pitchFamily="34" charset="0"/>
                <a:ea typeface="宋体"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731F07CA-D382-4E27-9D0D-2DC65C8B2E43}"/>
              </a:ext>
            </a:extLst>
          </p:cNvPr>
          <p:cNvSpPr>
            <a:spLocks noGrp="1"/>
          </p:cNvSpPr>
          <p:nvPr>
            <p:ph type="sldNum" sz="quarter" idx="12"/>
          </p:nvPr>
        </p:nvSpPr>
        <p:spPr/>
        <p:txBody>
          <a:bodyPr/>
          <a:lstStyle>
            <a:lvl1pPr>
              <a:defRPr>
                <a:latin typeface="Tahoma" panose="020B0604030504040204" pitchFamily="34" charset="0"/>
              </a:defRPr>
            </a:lvl1pPr>
          </a:lstStyle>
          <a:p>
            <a:fld id="{27033834-4B7D-4FF6-B030-5EC24E1A3596}" type="slidenum">
              <a:rPr lang="zh-CN" altLang="en-US"/>
              <a:pPr/>
              <a:t>‹#›</a:t>
            </a:fld>
            <a:endParaRPr lang="zh-CN" altLang="en-US"/>
          </a:p>
        </p:txBody>
      </p:sp>
    </p:spTree>
    <p:extLst>
      <p:ext uri="{BB962C8B-B14F-4D97-AF65-F5344CB8AC3E}">
        <p14:creationId xmlns:p14="http://schemas.microsoft.com/office/powerpoint/2010/main" val="732040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60F9FB8-E512-4C85-AAA0-607CE646994F}"/>
              </a:ext>
            </a:extLst>
          </p:cNvPr>
          <p:cNvSpPr>
            <a:spLocks noGrp="1"/>
          </p:cNvSpPr>
          <p:nvPr>
            <p:ph type="dt" sz="half"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9456BC8D-89A0-4E4A-A2E5-2CABB81DB2A8}"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E8B8C655-2BDB-4145-8626-31224238F5FF}"/>
              </a:ext>
            </a:extLst>
          </p:cNvPr>
          <p:cNvSpPr>
            <a:spLocks noGrp="1"/>
          </p:cNvSpPr>
          <p:nvPr>
            <p:ph type="ftr" sz="quarter" idx="11"/>
          </p:nvPr>
        </p:nvSpPr>
        <p:spPr/>
        <p:txBody>
          <a:bodyPr/>
          <a:lstStyle>
            <a:lvl1pPr fontAlgn="base">
              <a:spcBef>
                <a:spcPct val="0"/>
              </a:spcBef>
              <a:spcAft>
                <a:spcPct val="0"/>
              </a:spcAft>
              <a:defRPr>
                <a:latin typeface="Tahoma" pitchFamily="34" charset="0"/>
                <a:ea typeface="宋体"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C86A1A3E-2CE8-4A36-9068-239D03C63581}"/>
              </a:ext>
            </a:extLst>
          </p:cNvPr>
          <p:cNvSpPr>
            <a:spLocks noGrp="1"/>
          </p:cNvSpPr>
          <p:nvPr>
            <p:ph type="sldNum" sz="quarter" idx="12"/>
          </p:nvPr>
        </p:nvSpPr>
        <p:spPr/>
        <p:txBody>
          <a:bodyPr/>
          <a:lstStyle>
            <a:lvl1pPr>
              <a:defRPr>
                <a:latin typeface="Tahoma" panose="020B0604030504040204" pitchFamily="34" charset="0"/>
              </a:defRPr>
            </a:lvl1pPr>
          </a:lstStyle>
          <a:p>
            <a:fld id="{8FCB164F-19C2-490E-9B83-4C8D582A6F59}" type="slidenum">
              <a:rPr lang="zh-CN" altLang="en-US"/>
              <a:pPr/>
              <a:t>‹#›</a:t>
            </a:fld>
            <a:endParaRPr lang="zh-CN" altLang="en-US"/>
          </a:p>
        </p:txBody>
      </p:sp>
    </p:spTree>
    <p:extLst>
      <p:ext uri="{BB962C8B-B14F-4D97-AF65-F5344CB8AC3E}">
        <p14:creationId xmlns:p14="http://schemas.microsoft.com/office/powerpoint/2010/main" val="3277565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0510F5F-3592-4D49-A095-35E6668441CE}"/>
              </a:ext>
            </a:extLst>
          </p:cNvPr>
          <p:cNvSpPr>
            <a:spLocks noGrp="1"/>
          </p:cNvSpPr>
          <p:nvPr>
            <p:ph type="dt" sz="half"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38034C4A-4357-4A9C-AA85-ED8C5C6BA07F}"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725D576C-3908-4740-B82D-5A2B30BF5839}"/>
              </a:ext>
            </a:extLst>
          </p:cNvPr>
          <p:cNvSpPr>
            <a:spLocks noGrp="1"/>
          </p:cNvSpPr>
          <p:nvPr>
            <p:ph type="ftr" sz="quarter" idx="11"/>
          </p:nvPr>
        </p:nvSpPr>
        <p:spPr/>
        <p:txBody>
          <a:bodyPr/>
          <a:lstStyle>
            <a:lvl1pPr fontAlgn="base">
              <a:spcBef>
                <a:spcPct val="0"/>
              </a:spcBef>
              <a:spcAft>
                <a:spcPct val="0"/>
              </a:spcAft>
              <a:defRPr>
                <a:latin typeface="Tahoma" pitchFamily="34" charset="0"/>
                <a:ea typeface="宋体"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B5C0BB48-88FF-492E-8801-25796FAA9C1B}"/>
              </a:ext>
            </a:extLst>
          </p:cNvPr>
          <p:cNvSpPr>
            <a:spLocks noGrp="1"/>
          </p:cNvSpPr>
          <p:nvPr>
            <p:ph type="sldNum" sz="quarter" idx="12"/>
          </p:nvPr>
        </p:nvSpPr>
        <p:spPr/>
        <p:txBody>
          <a:bodyPr/>
          <a:lstStyle>
            <a:lvl1pPr>
              <a:defRPr>
                <a:latin typeface="Tahoma" panose="020B0604030504040204" pitchFamily="34" charset="0"/>
              </a:defRPr>
            </a:lvl1pPr>
          </a:lstStyle>
          <a:p>
            <a:fld id="{E115BFCF-2B01-4F48-B9EB-55EEBEC8A2CB}" type="slidenum">
              <a:rPr lang="zh-CN" altLang="en-US"/>
              <a:pPr/>
              <a:t>‹#›</a:t>
            </a:fld>
            <a:endParaRPr lang="zh-CN" altLang="en-US"/>
          </a:p>
        </p:txBody>
      </p:sp>
    </p:spTree>
    <p:extLst>
      <p:ext uri="{BB962C8B-B14F-4D97-AF65-F5344CB8AC3E}">
        <p14:creationId xmlns:p14="http://schemas.microsoft.com/office/powerpoint/2010/main" val="4212747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AA63F3A-6C9A-4769-8967-4005D7B2CD37}"/>
              </a:ext>
            </a:extLst>
          </p:cNvPr>
          <p:cNvSpPr>
            <a:spLocks noGrp="1"/>
          </p:cNvSpPr>
          <p:nvPr>
            <p:ph type="dt" sz="half"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1B69BF7E-A7C1-4B52-8129-A7314019793F}" type="datetimeFigureOut">
              <a:rPr lang="zh-CN" altLang="en-US"/>
              <a:pPr>
                <a:defRPr/>
              </a:pPr>
              <a:t>2018/12/13</a:t>
            </a:fld>
            <a:endParaRPr lang="zh-CN" altLang="en-US"/>
          </a:p>
        </p:txBody>
      </p:sp>
      <p:sp>
        <p:nvSpPr>
          <p:cNvPr id="6" name="页脚占位符 5">
            <a:extLst>
              <a:ext uri="{FF2B5EF4-FFF2-40B4-BE49-F238E27FC236}">
                <a16:creationId xmlns:a16="http://schemas.microsoft.com/office/drawing/2014/main" id="{83627124-0B06-4C19-B479-4D3ED7021B34}"/>
              </a:ext>
            </a:extLst>
          </p:cNvPr>
          <p:cNvSpPr>
            <a:spLocks noGrp="1"/>
          </p:cNvSpPr>
          <p:nvPr>
            <p:ph type="ftr" sz="quarter" idx="11"/>
          </p:nvPr>
        </p:nvSpPr>
        <p:spPr/>
        <p:txBody>
          <a:bodyPr/>
          <a:lstStyle>
            <a:lvl1pPr fontAlgn="base">
              <a:spcBef>
                <a:spcPct val="0"/>
              </a:spcBef>
              <a:spcAft>
                <a:spcPct val="0"/>
              </a:spcAft>
              <a:defRPr>
                <a:latin typeface="Tahoma" pitchFamily="34"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9669232C-AEAB-45FC-8F10-77D7EC3EBDBD}"/>
              </a:ext>
            </a:extLst>
          </p:cNvPr>
          <p:cNvSpPr>
            <a:spLocks noGrp="1"/>
          </p:cNvSpPr>
          <p:nvPr>
            <p:ph type="sldNum" sz="quarter" idx="12"/>
          </p:nvPr>
        </p:nvSpPr>
        <p:spPr/>
        <p:txBody>
          <a:bodyPr/>
          <a:lstStyle>
            <a:lvl1pPr>
              <a:defRPr>
                <a:latin typeface="Tahoma" panose="020B0604030504040204" pitchFamily="34" charset="0"/>
              </a:defRPr>
            </a:lvl1pPr>
          </a:lstStyle>
          <a:p>
            <a:fld id="{E6A6D43E-218F-4CAE-A877-2F20F7D8F926}" type="slidenum">
              <a:rPr lang="zh-CN" altLang="en-US"/>
              <a:pPr/>
              <a:t>‹#›</a:t>
            </a:fld>
            <a:endParaRPr lang="zh-CN" altLang="en-US"/>
          </a:p>
        </p:txBody>
      </p:sp>
    </p:spTree>
    <p:extLst>
      <p:ext uri="{BB962C8B-B14F-4D97-AF65-F5344CB8AC3E}">
        <p14:creationId xmlns:p14="http://schemas.microsoft.com/office/powerpoint/2010/main" val="2475741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00251A1-3BC1-49C2-94C6-ED47DC5A2D8C}"/>
              </a:ext>
            </a:extLst>
          </p:cNvPr>
          <p:cNvSpPr>
            <a:spLocks noGrp="1"/>
          </p:cNvSpPr>
          <p:nvPr>
            <p:ph type="dt" sz="half"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4DAF0B9C-757C-4BC9-B0D3-724E77303811}" type="datetimeFigureOut">
              <a:rPr lang="zh-CN" altLang="en-US"/>
              <a:pPr>
                <a:defRPr/>
              </a:pPr>
              <a:t>2018/12/13</a:t>
            </a:fld>
            <a:endParaRPr lang="zh-CN" altLang="en-US"/>
          </a:p>
        </p:txBody>
      </p:sp>
      <p:sp>
        <p:nvSpPr>
          <p:cNvPr id="8" name="页脚占位符 7">
            <a:extLst>
              <a:ext uri="{FF2B5EF4-FFF2-40B4-BE49-F238E27FC236}">
                <a16:creationId xmlns:a16="http://schemas.microsoft.com/office/drawing/2014/main" id="{874C03AF-57D3-4834-AC1B-36030FDE3AB0}"/>
              </a:ext>
            </a:extLst>
          </p:cNvPr>
          <p:cNvSpPr>
            <a:spLocks noGrp="1"/>
          </p:cNvSpPr>
          <p:nvPr>
            <p:ph type="ftr" sz="quarter" idx="11"/>
          </p:nvPr>
        </p:nvSpPr>
        <p:spPr/>
        <p:txBody>
          <a:bodyPr/>
          <a:lstStyle>
            <a:lvl1pPr fontAlgn="base">
              <a:spcBef>
                <a:spcPct val="0"/>
              </a:spcBef>
              <a:spcAft>
                <a:spcPct val="0"/>
              </a:spcAft>
              <a:defRPr>
                <a:latin typeface="Tahoma" pitchFamily="34" charset="0"/>
                <a:ea typeface="宋体" pitchFamily="2" charset="-122"/>
              </a:defRPr>
            </a:lvl1pPr>
          </a:lstStyle>
          <a:p>
            <a:pPr>
              <a:defRPr/>
            </a:pPr>
            <a:endParaRPr lang="zh-CN" altLang="en-US"/>
          </a:p>
        </p:txBody>
      </p:sp>
      <p:sp>
        <p:nvSpPr>
          <p:cNvPr id="9" name="灯片编号占位符 8">
            <a:extLst>
              <a:ext uri="{FF2B5EF4-FFF2-40B4-BE49-F238E27FC236}">
                <a16:creationId xmlns:a16="http://schemas.microsoft.com/office/drawing/2014/main" id="{FE19B687-9F01-442F-A36E-855A72C86686}"/>
              </a:ext>
            </a:extLst>
          </p:cNvPr>
          <p:cNvSpPr>
            <a:spLocks noGrp="1"/>
          </p:cNvSpPr>
          <p:nvPr>
            <p:ph type="sldNum" sz="quarter" idx="12"/>
          </p:nvPr>
        </p:nvSpPr>
        <p:spPr/>
        <p:txBody>
          <a:bodyPr/>
          <a:lstStyle>
            <a:lvl1pPr>
              <a:defRPr>
                <a:latin typeface="Tahoma" panose="020B0604030504040204" pitchFamily="34" charset="0"/>
              </a:defRPr>
            </a:lvl1pPr>
          </a:lstStyle>
          <a:p>
            <a:fld id="{B2981A08-D3F6-4779-A8B5-D3571B34310A}" type="slidenum">
              <a:rPr lang="zh-CN" altLang="en-US"/>
              <a:pPr/>
              <a:t>‹#›</a:t>
            </a:fld>
            <a:endParaRPr lang="zh-CN" altLang="en-US"/>
          </a:p>
        </p:txBody>
      </p:sp>
    </p:spTree>
    <p:extLst>
      <p:ext uri="{BB962C8B-B14F-4D97-AF65-F5344CB8AC3E}">
        <p14:creationId xmlns:p14="http://schemas.microsoft.com/office/powerpoint/2010/main" val="3138084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AB7DCDB-2385-462C-8643-4971B6ED4956}"/>
              </a:ext>
            </a:extLst>
          </p:cNvPr>
          <p:cNvSpPr>
            <a:spLocks noGrp="1"/>
          </p:cNvSpPr>
          <p:nvPr>
            <p:ph type="dt" sz="half"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B83353B6-79FB-4AE5-B315-D743E4B65DF8}" type="datetimeFigureOut">
              <a:rPr lang="zh-CN" altLang="en-US"/>
              <a:pPr>
                <a:defRPr/>
              </a:pPr>
              <a:t>2018/12/13</a:t>
            </a:fld>
            <a:endParaRPr lang="zh-CN" altLang="en-US"/>
          </a:p>
        </p:txBody>
      </p:sp>
      <p:sp>
        <p:nvSpPr>
          <p:cNvPr id="4" name="页脚占位符 3">
            <a:extLst>
              <a:ext uri="{FF2B5EF4-FFF2-40B4-BE49-F238E27FC236}">
                <a16:creationId xmlns:a16="http://schemas.microsoft.com/office/drawing/2014/main" id="{149AF596-3645-476E-B66A-2F4489E25704}"/>
              </a:ext>
            </a:extLst>
          </p:cNvPr>
          <p:cNvSpPr>
            <a:spLocks noGrp="1"/>
          </p:cNvSpPr>
          <p:nvPr>
            <p:ph type="ftr" sz="quarter" idx="11"/>
          </p:nvPr>
        </p:nvSpPr>
        <p:spPr/>
        <p:txBody>
          <a:bodyPr/>
          <a:lstStyle>
            <a:lvl1pPr fontAlgn="base">
              <a:spcBef>
                <a:spcPct val="0"/>
              </a:spcBef>
              <a:spcAft>
                <a:spcPct val="0"/>
              </a:spcAft>
              <a:defRPr>
                <a:latin typeface="Tahoma" pitchFamily="34" charset="0"/>
                <a:ea typeface="宋体" pitchFamily="2" charset="-122"/>
              </a:defRPr>
            </a:lvl1pPr>
          </a:lstStyle>
          <a:p>
            <a:pPr>
              <a:defRPr/>
            </a:pPr>
            <a:endParaRPr lang="zh-CN" altLang="en-US"/>
          </a:p>
        </p:txBody>
      </p:sp>
      <p:sp>
        <p:nvSpPr>
          <p:cNvPr id="5" name="灯片编号占位符 4">
            <a:extLst>
              <a:ext uri="{FF2B5EF4-FFF2-40B4-BE49-F238E27FC236}">
                <a16:creationId xmlns:a16="http://schemas.microsoft.com/office/drawing/2014/main" id="{518692C1-23C1-4CAF-B35A-10B7D118CEC8}"/>
              </a:ext>
            </a:extLst>
          </p:cNvPr>
          <p:cNvSpPr>
            <a:spLocks noGrp="1"/>
          </p:cNvSpPr>
          <p:nvPr>
            <p:ph type="sldNum" sz="quarter" idx="12"/>
          </p:nvPr>
        </p:nvSpPr>
        <p:spPr/>
        <p:txBody>
          <a:bodyPr/>
          <a:lstStyle>
            <a:lvl1pPr>
              <a:defRPr>
                <a:latin typeface="Tahoma" panose="020B0604030504040204" pitchFamily="34" charset="0"/>
              </a:defRPr>
            </a:lvl1pPr>
          </a:lstStyle>
          <a:p>
            <a:fld id="{02D18EAD-980A-4AC1-9ADF-F7A7580E1057}" type="slidenum">
              <a:rPr lang="zh-CN" altLang="en-US"/>
              <a:pPr/>
              <a:t>‹#›</a:t>
            </a:fld>
            <a:endParaRPr lang="zh-CN" altLang="en-US"/>
          </a:p>
        </p:txBody>
      </p:sp>
    </p:spTree>
    <p:extLst>
      <p:ext uri="{BB962C8B-B14F-4D97-AF65-F5344CB8AC3E}">
        <p14:creationId xmlns:p14="http://schemas.microsoft.com/office/powerpoint/2010/main" val="1079375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69B9B59-9896-4C61-99C0-A31761B28035}"/>
              </a:ext>
            </a:extLst>
          </p:cNvPr>
          <p:cNvSpPr>
            <a:spLocks noGrp="1"/>
          </p:cNvSpPr>
          <p:nvPr>
            <p:ph type="dt" sz="half"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F4AB70F0-6563-469B-8ACB-070F0C296E50}" type="datetimeFigureOut">
              <a:rPr lang="zh-CN" altLang="en-US"/>
              <a:pPr>
                <a:defRPr/>
              </a:pPr>
              <a:t>2018/12/13</a:t>
            </a:fld>
            <a:endParaRPr lang="zh-CN" altLang="en-US"/>
          </a:p>
        </p:txBody>
      </p:sp>
      <p:sp>
        <p:nvSpPr>
          <p:cNvPr id="3" name="页脚占位符 2">
            <a:extLst>
              <a:ext uri="{FF2B5EF4-FFF2-40B4-BE49-F238E27FC236}">
                <a16:creationId xmlns:a16="http://schemas.microsoft.com/office/drawing/2014/main" id="{542304B6-48EF-4973-AD84-2BFE1EA25322}"/>
              </a:ext>
            </a:extLst>
          </p:cNvPr>
          <p:cNvSpPr>
            <a:spLocks noGrp="1"/>
          </p:cNvSpPr>
          <p:nvPr>
            <p:ph type="ftr" sz="quarter" idx="11"/>
          </p:nvPr>
        </p:nvSpPr>
        <p:spPr/>
        <p:txBody>
          <a:bodyPr/>
          <a:lstStyle>
            <a:lvl1pPr fontAlgn="base">
              <a:spcBef>
                <a:spcPct val="0"/>
              </a:spcBef>
              <a:spcAft>
                <a:spcPct val="0"/>
              </a:spcAft>
              <a:defRPr>
                <a:latin typeface="Tahoma" pitchFamily="34" charset="0"/>
                <a:ea typeface="宋体" pitchFamily="2" charset="-122"/>
              </a:defRPr>
            </a:lvl1pPr>
          </a:lstStyle>
          <a:p>
            <a:pPr>
              <a:defRPr/>
            </a:pPr>
            <a:endParaRPr lang="zh-CN" altLang="en-US"/>
          </a:p>
        </p:txBody>
      </p:sp>
      <p:sp>
        <p:nvSpPr>
          <p:cNvPr id="4" name="灯片编号占位符 3">
            <a:extLst>
              <a:ext uri="{FF2B5EF4-FFF2-40B4-BE49-F238E27FC236}">
                <a16:creationId xmlns:a16="http://schemas.microsoft.com/office/drawing/2014/main" id="{61EEF00C-4077-477E-88E6-B207D1DC0643}"/>
              </a:ext>
            </a:extLst>
          </p:cNvPr>
          <p:cNvSpPr>
            <a:spLocks noGrp="1"/>
          </p:cNvSpPr>
          <p:nvPr>
            <p:ph type="sldNum" sz="quarter" idx="12"/>
          </p:nvPr>
        </p:nvSpPr>
        <p:spPr/>
        <p:txBody>
          <a:bodyPr/>
          <a:lstStyle>
            <a:lvl1pPr>
              <a:defRPr>
                <a:latin typeface="Tahoma" panose="020B0604030504040204" pitchFamily="34" charset="0"/>
              </a:defRPr>
            </a:lvl1pPr>
          </a:lstStyle>
          <a:p>
            <a:fld id="{DAD8CE88-329E-4031-A67A-7A04F7BBA5D3}" type="slidenum">
              <a:rPr lang="zh-CN" altLang="en-US"/>
              <a:pPr/>
              <a:t>‹#›</a:t>
            </a:fld>
            <a:endParaRPr lang="zh-CN" altLang="en-US"/>
          </a:p>
        </p:txBody>
      </p:sp>
    </p:spTree>
    <p:extLst>
      <p:ext uri="{BB962C8B-B14F-4D97-AF65-F5344CB8AC3E}">
        <p14:creationId xmlns:p14="http://schemas.microsoft.com/office/powerpoint/2010/main" val="95891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a:extLst>
              <a:ext uri="{FF2B5EF4-FFF2-40B4-BE49-F238E27FC236}">
                <a16:creationId xmlns:a16="http://schemas.microsoft.com/office/drawing/2014/main" id="{F3B6BB00-9540-4FDE-BFB0-BBCC5D637BC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0AFC8C39-FE33-4DD0-8853-338B2A8B593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0CCB2CB0-2E7A-4FF0-AD6B-F9262CE2CC07}"/>
              </a:ext>
            </a:extLst>
          </p:cNvPr>
          <p:cNvSpPr>
            <a:spLocks noGrp="1" noChangeArrowheads="1"/>
          </p:cNvSpPr>
          <p:nvPr>
            <p:ph type="sldNum" sz="quarter" idx="12"/>
          </p:nvPr>
        </p:nvSpPr>
        <p:spPr>
          <a:ln/>
        </p:spPr>
        <p:txBody>
          <a:bodyPr/>
          <a:lstStyle>
            <a:lvl1pPr>
              <a:defRPr/>
            </a:lvl1pPr>
          </a:lstStyle>
          <a:p>
            <a:fld id="{0827679D-12EC-4E69-BA98-D0B22FEBCE14}" type="slidenum">
              <a:rPr lang="en-US" altLang="zh-CN"/>
              <a:pPr/>
              <a:t>‹#›</a:t>
            </a:fld>
            <a:endParaRPr lang="en-US" altLang="zh-CN"/>
          </a:p>
        </p:txBody>
      </p:sp>
    </p:spTree>
    <p:extLst>
      <p:ext uri="{BB962C8B-B14F-4D97-AF65-F5344CB8AC3E}">
        <p14:creationId xmlns:p14="http://schemas.microsoft.com/office/powerpoint/2010/main" val="369830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7BFF50C-603C-4AF5-A134-1373E698CD29}"/>
              </a:ext>
            </a:extLst>
          </p:cNvPr>
          <p:cNvSpPr>
            <a:spLocks noGrp="1"/>
          </p:cNvSpPr>
          <p:nvPr>
            <p:ph type="dt" sz="half"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DD48893B-494E-41E0-A109-2E425CFF9B25}" type="datetimeFigureOut">
              <a:rPr lang="zh-CN" altLang="en-US"/>
              <a:pPr>
                <a:defRPr/>
              </a:pPr>
              <a:t>2018/12/13</a:t>
            </a:fld>
            <a:endParaRPr lang="zh-CN" altLang="en-US"/>
          </a:p>
        </p:txBody>
      </p:sp>
      <p:sp>
        <p:nvSpPr>
          <p:cNvPr id="6" name="页脚占位符 5">
            <a:extLst>
              <a:ext uri="{FF2B5EF4-FFF2-40B4-BE49-F238E27FC236}">
                <a16:creationId xmlns:a16="http://schemas.microsoft.com/office/drawing/2014/main" id="{ECFDDF24-2668-4819-9EB6-774DD3F1C221}"/>
              </a:ext>
            </a:extLst>
          </p:cNvPr>
          <p:cNvSpPr>
            <a:spLocks noGrp="1"/>
          </p:cNvSpPr>
          <p:nvPr>
            <p:ph type="ftr" sz="quarter" idx="11"/>
          </p:nvPr>
        </p:nvSpPr>
        <p:spPr/>
        <p:txBody>
          <a:bodyPr/>
          <a:lstStyle>
            <a:lvl1pPr fontAlgn="base">
              <a:spcBef>
                <a:spcPct val="0"/>
              </a:spcBef>
              <a:spcAft>
                <a:spcPct val="0"/>
              </a:spcAft>
              <a:defRPr>
                <a:latin typeface="Tahoma" pitchFamily="34"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9999E083-D845-4551-BF61-E9C2FF9828CA}"/>
              </a:ext>
            </a:extLst>
          </p:cNvPr>
          <p:cNvSpPr>
            <a:spLocks noGrp="1"/>
          </p:cNvSpPr>
          <p:nvPr>
            <p:ph type="sldNum" sz="quarter" idx="12"/>
          </p:nvPr>
        </p:nvSpPr>
        <p:spPr/>
        <p:txBody>
          <a:bodyPr/>
          <a:lstStyle>
            <a:lvl1pPr>
              <a:defRPr>
                <a:latin typeface="Tahoma" panose="020B0604030504040204" pitchFamily="34" charset="0"/>
              </a:defRPr>
            </a:lvl1pPr>
          </a:lstStyle>
          <a:p>
            <a:fld id="{6E22C770-6252-4AB1-AE2D-2B4748EBC6BF}" type="slidenum">
              <a:rPr lang="zh-CN" altLang="en-US"/>
              <a:pPr/>
              <a:t>‹#›</a:t>
            </a:fld>
            <a:endParaRPr lang="zh-CN" altLang="en-US"/>
          </a:p>
        </p:txBody>
      </p:sp>
    </p:spTree>
    <p:extLst>
      <p:ext uri="{BB962C8B-B14F-4D97-AF65-F5344CB8AC3E}">
        <p14:creationId xmlns:p14="http://schemas.microsoft.com/office/powerpoint/2010/main" val="2522813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8E8F941-69A9-4A35-A26D-7E82FEDE9AD3}"/>
              </a:ext>
            </a:extLst>
          </p:cNvPr>
          <p:cNvSpPr>
            <a:spLocks noGrp="1"/>
          </p:cNvSpPr>
          <p:nvPr>
            <p:ph type="dt" sz="half"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906F7E2E-5C5E-4E96-B0DF-E7C90EAA668C}" type="datetimeFigureOut">
              <a:rPr lang="zh-CN" altLang="en-US"/>
              <a:pPr>
                <a:defRPr/>
              </a:pPr>
              <a:t>2018/12/13</a:t>
            </a:fld>
            <a:endParaRPr lang="zh-CN" altLang="en-US"/>
          </a:p>
        </p:txBody>
      </p:sp>
      <p:sp>
        <p:nvSpPr>
          <p:cNvPr id="6" name="页脚占位符 5">
            <a:extLst>
              <a:ext uri="{FF2B5EF4-FFF2-40B4-BE49-F238E27FC236}">
                <a16:creationId xmlns:a16="http://schemas.microsoft.com/office/drawing/2014/main" id="{2D66ADF5-9DE7-4139-AA3B-417BF269FF6B}"/>
              </a:ext>
            </a:extLst>
          </p:cNvPr>
          <p:cNvSpPr>
            <a:spLocks noGrp="1"/>
          </p:cNvSpPr>
          <p:nvPr>
            <p:ph type="ftr" sz="quarter" idx="11"/>
          </p:nvPr>
        </p:nvSpPr>
        <p:spPr/>
        <p:txBody>
          <a:bodyPr/>
          <a:lstStyle>
            <a:lvl1pPr fontAlgn="base">
              <a:spcBef>
                <a:spcPct val="0"/>
              </a:spcBef>
              <a:spcAft>
                <a:spcPct val="0"/>
              </a:spcAft>
              <a:defRPr>
                <a:latin typeface="Tahoma" pitchFamily="34"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51B82EE1-3C0A-444D-8DE7-E266D9BFB722}"/>
              </a:ext>
            </a:extLst>
          </p:cNvPr>
          <p:cNvSpPr>
            <a:spLocks noGrp="1"/>
          </p:cNvSpPr>
          <p:nvPr>
            <p:ph type="sldNum" sz="quarter" idx="12"/>
          </p:nvPr>
        </p:nvSpPr>
        <p:spPr/>
        <p:txBody>
          <a:bodyPr/>
          <a:lstStyle>
            <a:lvl1pPr>
              <a:defRPr>
                <a:latin typeface="Tahoma" panose="020B0604030504040204" pitchFamily="34" charset="0"/>
              </a:defRPr>
            </a:lvl1pPr>
          </a:lstStyle>
          <a:p>
            <a:fld id="{D94436F1-9F05-46D8-B165-DF4A3328880E}" type="slidenum">
              <a:rPr lang="zh-CN" altLang="en-US"/>
              <a:pPr/>
              <a:t>‹#›</a:t>
            </a:fld>
            <a:endParaRPr lang="zh-CN" altLang="en-US"/>
          </a:p>
        </p:txBody>
      </p:sp>
    </p:spTree>
    <p:extLst>
      <p:ext uri="{BB962C8B-B14F-4D97-AF65-F5344CB8AC3E}">
        <p14:creationId xmlns:p14="http://schemas.microsoft.com/office/powerpoint/2010/main" val="3981805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9EB8D26-B4FA-49E0-B078-5BF2B2E29985}"/>
              </a:ext>
            </a:extLst>
          </p:cNvPr>
          <p:cNvSpPr>
            <a:spLocks noGrp="1"/>
          </p:cNvSpPr>
          <p:nvPr>
            <p:ph type="dt" sz="half"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A9473A4F-E250-48B4-903D-ECC61E679BE1}"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DF256FC9-AEF7-41CE-90C8-52F5FFCE517B}"/>
              </a:ext>
            </a:extLst>
          </p:cNvPr>
          <p:cNvSpPr>
            <a:spLocks noGrp="1"/>
          </p:cNvSpPr>
          <p:nvPr>
            <p:ph type="ftr" sz="quarter" idx="11"/>
          </p:nvPr>
        </p:nvSpPr>
        <p:spPr/>
        <p:txBody>
          <a:bodyPr/>
          <a:lstStyle>
            <a:lvl1pPr fontAlgn="base">
              <a:spcBef>
                <a:spcPct val="0"/>
              </a:spcBef>
              <a:spcAft>
                <a:spcPct val="0"/>
              </a:spcAft>
              <a:defRPr>
                <a:latin typeface="Tahoma" pitchFamily="34" charset="0"/>
                <a:ea typeface="宋体"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800F5058-7DFD-4249-9832-3D1DAAD77E40}"/>
              </a:ext>
            </a:extLst>
          </p:cNvPr>
          <p:cNvSpPr>
            <a:spLocks noGrp="1"/>
          </p:cNvSpPr>
          <p:nvPr>
            <p:ph type="sldNum" sz="quarter" idx="12"/>
          </p:nvPr>
        </p:nvSpPr>
        <p:spPr/>
        <p:txBody>
          <a:bodyPr/>
          <a:lstStyle>
            <a:lvl1pPr>
              <a:defRPr>
                <a:latin typeface="Tahoma" panose="020B0604030504040204" pitchFamily="34" charset="0"/>
              </a:defRPr>
            </a:lvl1pPr>
          </a:lstStyle>
          <a:p>
            <a:fld id="{3BF91AD2-2FFB-40DF-859B-AED7048FDF73}" type="slidenum">
              <a:rPr lang="zh-CN" altLang="en-US"/>
              <a:pPr/>
              <a:t>‹#›</a:t>
            </a:fld>
            <a:endParaRPr lang="zh-CN" altLang="en-US"/>
          </a:p>
        </p:txBody>
      </p:sp>
    </p:spTree>
    <p:extLst>
      <p:ext uri="{BB962C8B-B14F-4D97-AF65-F5344CB8AC3E}">
        <p14:creationId xmlns:p14="http://schemas.microsoft.com/office/powerpoint/2010/main" val="3501568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2AF13A-B5BD-42D8-9C83-67B755844310}"/>
              </a:ext>
            </a:extLst>
          </p:cNvPr>
          <p:cNvSpPr>
            <a:spLocks noGrp="1"/>
          </p:cNvSpPr>
          <p:nvPr>
            <p:ph type="dt" sz="half" idx="10"/>
          </p:nvPr>
        </p:nvSpPr>
        <p:spPr/>
        <p:txBody>
          <a:bodyPr/>
          <a:lstStyle>
            <a:lvl1pPr fontAlgn="base">
              <a:spcBef>
                <a:spcPct val="0"/>
              </a:spcBef>
              <a:spcAft>
                <a:spcPct val="0"/>
              </a:spcAft>
              <a:defRPr>
                <a:latin typeface="Tahoma" pitchFamily="34" charset="0"/>
                <a:ea typeface="宋体" pitchFamily="2" charset="-122"/>
              </a:defRPr>
            </a:lvl1pPr>
          </a:lstStyle>
          <a:p>
            <a:pPr>
              <a:defRPr/>
            </a:pPr>
            <a:fld id="{DE79D3DC-300F-4ED3-9030-C9CD4F2E6506}"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1D19D08F-5421-4528-8FEA-77683E7301D6}"/>
              </a:ext>
            </a:extLst>
          </p:cNvPr>
          <p:cNvSpPr>
            <a:spLocks noGrp="1"/>
          </p:cNvSpPr>
          <p:nvPr>
            <p:ph type="ftr" sz="quarter" idx="11"/>
          </p:nvPr>
        </p:nvSpPr>
        <p:spPr/>
        <p:txBody>
          <a:bodyPr/>
          <a:lstStyle>
            <a:lvl1pPr fontAlgn="base">
              <a:spcBef>
                <a:spcPct val="0"/>
              </a:spcBef>
              <a:spcAft>
                <a:spcPct val="0"/>
              </a:spcAft>
              <a:defRPr>
                <a:latin typeface="Tahoma" pitchFamily="34" charset="0"/>
                <a:ea typeface="宋体" pitchFamily="2" charset="-122"/>
              </a:defRPr>
            </a:lvl1pPr>
          </a:lstStyle>
          <a:p>
            <a:pPr>
              <a:defRPr/>
            </a:pPr>
            <a:endParaRPr lang="zh-CN" altLang="en-US"/>
          </a:p>
        </p:txBody>
      </p:sp>
      <p:sp>
        <p:nvSpPr>
          <p:cNvPr id="6" name="灯片编号占位符 5">
            <a:extLst>
              <a:ext uri="{FF2B5EF4-FFF2-40B4-BE49-F238E27FC236}">
                <a16:creationId xmlns:a16="http://schemas.microsoft.com/office/drawing/2014/main" id="{1BEA52CB-E444-4EAA-A385-6FE0722ED42D}"/>
              </a:ext>
            </a:extLst>
          </p:cNvPr>
          <p:cNvSpPr>
            <a:spLocks noGrp="1"/>
          </p:cNvSpPr>
          <p:nvPr>
            <p:ph type="sldNum" sz="quarter" idx="12"/>
          </p:nvPr>
        </p:nvSpPr>
        <p:spPr/>
        <p:txBody>
          <a:bodyPr/>
          <a:lstStyle>
            <a:lvl1pPr>
              <a:defRPr>
                <a:latin typeface="Tahoma" panose="020B0604030504040204" pitchFamily="34" charset="0"/>
              </a:defRPr>
            </a:lvl1pPr>
          </a:lstStyle>
          <a:p>
            <a:fld id="{973867CC-4CE8-46A9-B875-DBA6C633DE47}" type="slidenum">
              <a:rPr lang="zh-CN" altLang="en-US"/>
              <a:pPr/>
              <a:t>‹#›</a:t>
            </a:fld>
            <a:endParaRPr lang="zh-CN" altLang="en-US"/>
          </a:p>
        </p:txBody>
      </p:sp>
    </p:spTree>
    <p:extLst>
      <p:ext uri="{BB962C8B-B14F-4D97-AF65-F5344CB8AC3E}">
        <p14:creationId xmlns:p14="http://schemas.microsoft.com/office/powerpoint/2010/main" val="93143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a:extLst>
              <a:ext uri="{FF2B5EF4-FFF2-40B4-BE49-F238E27FC236}">
                <a16:creationId xmlns:a16="http://schemas.microsoft.com/office/drawing/2014/main" id="{5C45ADB1-B19B-4C80-8523-1CF747DF436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a16="http://schemas.microsoft.com/office/drawing/2014/main" id="{3A378B1D-69C6-4DAF-89BC-F30E217FEF1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F22014DB-5E20-4DA2-BB44-5F38A8C333EC}"/>
              </a:ext>
            </a:extLst>
          </p:cNvPr>
          <p:cNvSpPr>
            <a:spLocks noGrp="1" noChangeArrowheads="1"/>
          </p:cNvSpPr>
          <p:nvPr>
            <p:ph type="sldNum" sz="quarter" idx="12"/>
          </p:nvPr>
        </p:nvSpPr>
        <p:spPr>
          <a:ln/>
        </p:spPr>
        <p:txBody>
          <a:bodyPr/>
          <a:lstStyle>
            <a:lvl1pPr>
              <a:defRPr/>
            </a:lvl1pPr>
          </a:lstStyle>
          <a:p>
            <a:fld id="{0FC1A7E9-17A7-4881-86EE-FC3F244785C5}" type="slidenum">
              <a:rPr lang="en-US" altLang="zh-CN"/>
              <a:pPr/>
              <a:t>‹#›</a:t>
            </a:fld>
            <a:endParaRPr lang="en-US" altLang="zh-CN"/>
          </a:p>
        </p:txBody>
      </p:sp>
    </p:spTree>
    <p:extLst>
      <p:ext uri="{BB962C8B-B14F-4D97-AF65-F5344CB8AC3E}">
        <p14:creationId xmlns:p14="http://schemas.microsoft.com/office/powerpoint/2010/main" val="346888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a:extLst>
              <a:ext uri="{FF2B5EF4-FFF2-40B4-BE49-F238E27FC236}">
                <a16:creationId xmlns:a16="http://schemas.microsoft.com/office/drawing/2014/main" id="{8F578928-32A1-41F3-B75C-37CA016C102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a:extLst>
              <a:ext uri="{FF2B5EF4-FFF2-40B4-BE49-F238E27FC236}">
                <a16:creationId xmlns:a16="http://schemas.microsoft.com/office/drawing/2014/main" id="{160C3032-9417-4313-98BC-32BCD83CC50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a:extLst>
              <a:ext uri="{FF2B5EF4-FFF2-40B4-BE49-F238E27FC236}">
                <a16:creationId xmlns:a16="http://schemas.microsoft.com/office/drawing/2014/main" id="{7D94478A-925E-444D-A7B1-739B6B254E38}"/>
              </a:ext>
            </a:extLst>
          </p:cNvPr>
          <p:cNvSpPr>
            <a:spLocks noGrp="1" noChangeArrowheads="1"/>
          </p:cNvSpPr>
          <p:nvPr>
            <p:ph type="sldNum" sz="quarter" idx="12"/>
          </p:nvPr>
        </p:nvSpPr>
        <p:spPr>
          <a:ln/>
        </p:spPr>
        <p:txBody>
          <a:bodyPr/>
          <a:lstStyle>
            <a:lvl1pPr>
              <a:defRPr/>
            </a:lvl1pPr>
          </a:lstStyle>
          <a:p>
            <a:fld id="{FA115FC0-C75E-4F51-B4D2-A7C0311B37E1}" type="slidenum">
              <a:rPr lang="en-US" altLang="zh-CN"/>
              <a:pPr/>
              <a:t>‹#›</a:t>
            </a:fld>
            <a:endParaRPr lang="en-US" altLang="zh-CN"/>
          </a:p>
        </p:txBody>
      </p:sp>
    </p:spTree>
    <p:extLst>
      <p:ext uri="{BB962C8B-B14F-4D97-AF65-F5344CB8AC3E}">
        <p14:creationId xmlns:p14="http://schemas.microsoft.com/office/powerpoint/2010/main" val="3949249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a:extLst>
              <a:ext uri="{FF2B5EF4-FFF2-40B4-BE49-F238E27FC236}">
                <a16:creationId xmlns:a16="http://schemas.microsoft.com/office/drawing/2014/main" id="{138BBB72-1B4B-4737-8FD9-8AEE45DC968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a:extLst>
              <a:ext uri="{FF2B5EF4-FFF2-40B4-BE49-F238E27FC236}">
                <a16:creationId xmlns:a16="http://schemas.microsoft.com/office/drawing/2014/main" id="{F52D7CDE-481E-4DDF-92D3-EE9C723519B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a:extLst>
              <a:ext uri="{FF2B5EF4-FFF2-40B4-BE49-F238E27FC236}">
                <a16:creationId xmlns:a16="http://schemas.microsoft.com/office/drawing/2014/main" id="{3C34A723-F9C7-4508-B6F9-EA27705C681F}"/>
              </a:ext>
            </a:extLst>
          </p:cNvPr>
          <p:cNvSpPr>
            <a:spLocks noGrp="1" noChangeArrowheads="1"/>
          </p:cNvSpPr>
          <p:nvPr>
            <p:ph type="sldNum" sz="quarter" idx="12"/>
          </p:nvPr>
        </p:nvSpPr>
        <p:spPr>
          <a:ln/>
        </p:spPr>
        <p:txBody>
          <a:bodyPr/>
          <a:lstStyle>
            <a:lvl1pPr>
              <a:defRPr/>
            </a:lvl1pPr>
          </a:lstStyle>
          <a:p>
            <a:fld id="{D16DE0D1-F705-408F-883F-E060E4E6BD71}" type="slidenum">
              <a:rPr lang="en-US" altLang="zh-CN"/>
              <a:pPr/>
              <a:t>‹#›</a:t>
            </a:fld>
            <a:endParaRPr lang="en-US" altLang="zh-CN"/>
          </a:p>
        </p:txBody>
      </p:sp>
    </p:spTree>
    <p:extLst>
      <p:ext uri="{BB962C8B-B14F-4D97-AF65-F5344CB8AC3E}">
        <p14:creationId xmlns:p14="http://schemas.microsoft.com/office/powerpoint/2010/main" val="5677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A86EFD2B-EE7E-4DD4-9882-AD5B68D738A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a:extLst>
              <a:ext uri="{FF2B5EF4-FFF2-40B4-BE49-F238E27FC236}">
                <a16:creationId xmlns:a16="http://schemas.microsoft.com/office/drawing/2014/main" id="{00B9BA65-C2A6-43DB-A6FD-96094B5CE43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a:extLst>
              <a:ext uri="{FF2B5EF4-FFF2-40B4-BE49-F238E27FC236}">
                <a16:creationId xmlns:a16="http://schemas.microsoft.com/office/drawing/2014/main" id="{95B7E8F0-9ECE-4C5C-AC81-C3BD2FAE8E82}"/>
              </a:ext>
            </a:extLst>
          </p:cNvPr>
          <p:cNvSpPr>
            <a:spLocks noGrp="1" noChangeArrowheads="1"/>
          </p:cNvSpPr>
          <p:nvPr>
            <p:ph type="sldNum" sz="quarter" idx="12"/>
          </p:nvPr>
        </p:nvSpPr>
        <p:spPr>
          <a:ln/>
        </p:spPr>
        <p:txBody>
          <a:bodyPr/>
          <a:lstStyle>
            <a:lvl1pPr>
              <a:defRPr/>
            </a:lvl1pPr>
          </a:lstStyle>
          <a:p>
            <a:fld id="{2CE97DD4-D615-472F-9E5C-76BAAF2E55C6}" type="slidenum">
              <a:rPr lang="en-US" altLang="zh-CN"/>
              <a:pPr/>
              <a:t>‹#›</a:t>
            </a:fld>
            <a:endParaRPr lang="en-US" altLang="zh-CN"/>
          </a:p>
        </p:txBody>
      </p:sp>
    </p:spTree>
    <p:extLst>
      <p:ext uri="{BB962C8B-B14F-4D97-AF65-F5344CB8AC3E}">
        <p14:creationId xmlns:p14="http://schemas.microsoft.com/office/powerpoint/2010/main" val="1328320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a:extLst>
              <a:ext uri="{FF2B5EF4-FFF2-40B4-BE49-F238E27FC236}">
                <a16:creationId xmlns:a16="http://schemas.microsoft.com/office/drawing/2014/main" id="{24CB6266-32D3-4F7F-8888-D1579D52C96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a16="http://schemas.microsoft.com/office/drawing/2014/main" id="{B017AA6D-55D0-41A3-A3A0-1F67CB1C668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EC9B6F7B-8953-4C63-8705-36B16FE1D309}"/>
              </a:ext>
            </a:extLst>
          </p:cNvPr>
          <p:cNvSpPr>
            <a:spLocks noGrp="1" noChangeArrowheads="1"/>
          </p:cNvSpPr>
          <p:nvPr>
            <p:ph type="sldNum" sz="quarter" idx="12"/>
          </p:nvPr>
        </p:nvSpPr>
        <p:spPr>
          <a:ln/>
        </p:spPr>
        <p:txBody>
          <a:bodyPr/>
          <a:lstStyle>
            <a:lvl1pPr>
              <a:defRPr/>
            </a:lvl1pPr>
          </a:lstStyle>
          <a:p>
            <a:fld id="{0D7B4367-303A-41E5-B70D-708050F0C343}" type="slidenum">
              <a:rPr lang="en-US" altLang="zh-CN"/>
              <a:pPr/>
              <a:t>‹#›</a:t>
            </a:fld>
            <a:endParaRPr lang="en-US" altLang="zh-CN"/>
          </a:p>
        </p:txBody>
      </p:sp>
    </p:spTree>
    <p:extLst>
      <p:ext uri="{BB962C8B-B14F-4D97-AF65-F5344CB8AC3E}">
        <p14:creationId xmlns:p14="http://schemas.microsoft.com/office/powerpoint/2010/main" val="324175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a:extLst>
              <a:ext uri="{FF2B5EF4-FFF2-40B4-BE49-F238E27FC236}">
                <a16:creationId xmlns:a16="http://schemas.microsoft.com/office/drawing/2014/main" id="{3ABA8219-836D-41E1-8027-06D039120E1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a16="http://schemas.microsoft.com/office/drawing/2014/main" id="{74394414-D1E7-4595-A3C5-3198E1F0D8B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B33E444F-A75B-4E2A-859A-64A7C79F5E36}"/>
              </a:ext>
            </a:extLst>
          </p:cNvPr>
          <p:cNvSpPr>
            <a:spLocks noGrp="1" noChangeArrowheads="1"/>
          </p:cNvSpPr>
          <p:nvPr>
            <p:ph type="sldNum" sz="quarter" idx="12"/>
          </p:nvPr>
        </p:nvSpPr>
        <p:spPr>
          <a:ln/>
        </p:spPr>
        <p:txBody>
          <a:bodyPr/>
          <a:lstStyle>
            <a:lvl1pPr>
              <a:defRPr/>
            </a:lvl1pPr>
          </a:lstStyle>
          <a:p>
            <a:fld id="{164E782C-5A52-4C16-970B-D79B449CEA41}" type="slidenum">
              <a:rPr lang="en-US" altLang="zh-CN"/>
              <a:pPr/>
              <a:t>‹#›</a:t>
            </a:fld>
            <a:endParaRPr lang="en-US" altLang="zh-CN"/>
          </a:p>
        </p:txBody>
      </p:sp>
    </p:spTree>
    <p:extLst>
      <p:ext uri="{BB962C8B-B14F-4D97-AF65-F5344CB8AC3E}">
        <p14:creationId xmlns:p14="http://schemas.microsoft.com/office/powerpoint/2010/main" val="155939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FFF0B1E-8D22-4AD2-AF44-144F0D536F4A}"/>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hangingPunct="1">
              <a:defRPr/>
            </a:pPr>
            <a:endParaRPr kumimoji="1" lang="zh-CN" altLang="zh-CN" sz="2400"/>
          </a:p>
        </p:txBody>
      </p:sp>
      <p:sp>
        <p:nvSpPr>
          <p:cNvPr id="1027" name="Rectangle 3">
            <a:extLst>
              <a:ext uri="{FF2B5EF4-FFF2-40B4-BE49-F238E27FC236}">
                <a16:creationId xmlns:a16="http://schemas.microsoft.com/office/drawing/2014/main" id="{E5029E20-4888-4CD3-BC1F-46DE01C4AC9D}"/>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hangingPunct="1">
              <a:defRPr/>
            </a:pPr>
            <a:endParaRPr kumimoji="1" lang="zh-CN" altLang="zh-CN" sz="2400"/>
          </a:p>
        </p:txBody>
      </p:sp>
      <p:sp>
        <p:nvSpPr>
          <p:cNvPr id="1028" name="Rectangle 4">
            <a:extLst>
              <a:ext uri="{FF2B5EF4-FFF2-40B4-BE49-F238E27FC236}">
                <a16:creationId xmlns:a16="http://schemas.microsoft.com/office/drawing/2014/main" id="{FBD4A34C-07F1-4DA1-8FF3-BC2B5A0C6118}"/>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hangingPunct="1">
              <a:defRPr/>
            </a:pPr>
            <a:endParaRPr kumimoji="1" lang="zh-CN" altLang="zh-CN" sz="2400"/>
          </a:p>
        </p:txBody>
      </p:sp>
      <p:sp>
        <p:nvSpPr>
          <p:cNvPr id="1029" name="Rectangle 5">
            <a:extLst>
              <a:ext uri="{FF2B5EF4-FFF2-40B4-BE49-F238E27FC236}">
                <a16:creationId xmlns:a16="http://schemas.microsoft.com/office/drawing/2014/main" id="{145EA3B3-8A39-4EE5-9169-ABE1106A067B}"/>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hangingPunct="1">
              <a:defRPr/>
            </a:pPr>
            <a:endParaRPr kumimoji="1" lang="zh-CN" altLang="zh-CN" sz="2400"/>
          </a:p>
        </p:txBody>
      </p:sp>
      <p:sp>
        <p:nvSpPr>
          <p:cNvPr id="1030" name="Rectangle 6">
            <a:extLst>
              <a:ext uri="{FF2B5EF4-FFF2-40B4-BE49-F238E27FC236}">
                <a16:creationId xmlns:a16="http://schemas.microsoft.com/office/drawing/2014/main" id="{2D3ACC0B-C037-4B96-BBF9-39705FC78230}"/>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hangingPunct="1">
              <a:defRPr/>
            </a:pPr>
            <a:endParaRPr kumimoji="1" lang="zh-CN" altLang="zh-CN" sz="2400"/>
          </a:p>
        </p:txBody>
      </p:sp>
      <p:sp>
        <p:nvSpPr>
          <p:cNvPr id="1031" name="Rectangle 7">
            <a:extLst>
              <a:ext uri="{FF2B5EF4-FFF2-40B4-BE49-F238E27FC236}">
                <a16:creationId xmlns:a16="http://schemas.microsoft.com/office/drawing/2014/main" id="{D9D322BB-25FA-4DEA-BE23-4DAAFD4A14B3}"/>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hangingPunct="1">
              <a:defRPr/>
            </a:pPr>
            <a:endParaRPr kumimoji="1" lang="zh-CN" altLang="zh-CN" sz="2400"/>
          </a:p>
        </p:txBody>
      </p:sp>
      <p:sp>
        <p:nvSpPr>
          <p:cNvPr id="1032" name="Rectangle 8">
            <a:extLst>
              <a:ext uri="{FF2B5EF4-FFF2-40B4-BE49-F238E27FC236}">
                <a16:creationId xmlns:a16="http://schemas.microsoft.com/office/drawing/2014/main" id="{E0142F0B-6B55-46D2-86B9-DE53222F48B9}"/>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ctr" eaLnBrk="1" hangingPunct="1">
              <a:defRPr/>
            </a:pPr>
            <a:endParaRPr kumimoji="1" lang="zh-CN" altLang="zh-CN" sz="2400"/>
          </a:p>
        </p:txBody>
      </p:sp>
      <p:sp>
        <p:nvSpPr>
          <p:cNvPr id="1033" name="Rectangle 9">
            <a:extLst>
              <a:ext uri="{FF2B5EF4-FFF2-40B4-BE49-F238E27FC236}">
                <a16:creationId xmlns:a16="http://schemas.microsoft.com/office/drawing/2014/main" id="{F99E5436-EED6-4599-85F9-FE32EB326C2F}"/>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34" name="Rectangle 10">
            <a:extLst>
              <a:ext uri="{FF2B5EF4-FFF2-40B4-BE49-F238E27FC236}">
                <a16:creationId xmlns:a16="http://schemas.microsoft.com/office/drawing/2014/main" id="{BF70CDA5-929F-4EF6-A93E-65EA172785A4}"/>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6267" name="Rectangle 11">
            <a:extLst>
              <a:ext uri="{FF2B5EF4-FFF2-40B4-BE49-F238E27FC236}">
                <a16:creationId xmlns:a16="http://schemas.microsoft.com/office/drawing/2014/main" id="{3E7C3F7F-CE94-46D3-9225-9A7216A7FD8A}"/>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a:defRPr/>
            </a:pPr>
            <a:endParaRPr lang="en-US" altLang="zh-CN"/>
          </a:p>
        </p:txBody>
      </p:sp>
      <p:sp>
        <p:nvSpPr>
          <p:cNvPr id="96268" name="Rectangle 12">
            <a:extLst>
              <a:ext uri="{FF2B5EF4-FFF2-40B4-BE49-F238E27FC236}">
                <a16:creationId xmlns:a16="http://schemas.microsoft.com/office/drawing/2014/main" id="{48A3BF9F-074F-417F-8AF9-7C45632425E3}"/>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zh-CN"/>
          </a:p>
        </p:txBody>
      </p:sp>
      <p:sp>
        <p:nvSpPr>
          <p:cNvPr id="96269" name="Rectangle 13">
            <a:extLst>
              <a:ext uri="{FF2B5EF4-FFF2-40B4-BE49-F238E27FC236}">
                <a16:creationId xmlns:a16="http://schemas.microsoft.com/office/drawing/2014/main" id="{9D9BA295-BBC4-4858-9803-4E2CB3447DDD}"/>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11138A7A-AE82-4CB3-9D99-7C653A51822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54"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EE75D443-6AC4-4CAE-B403-AAC3C7538144}"/>
              </a:ext>
            </a:extLst>
          </p:cNvPr>
          <p:cNvGrpSpPr>
            <a:grpSpLocks/>
          </p:cNvGrpSpPr>
          <p:nvPr/>
        </p:nvGrpSpPr>
        <p:grpSpPr bwMode="auto">
          <a:xfrm>
            <a:off x="0" y="0"/>
            <a:ext cx="9144000" cy="6858000"/>
            <a:chOff x="0" y="0"/>
            <a:chExt cx="5760" cy="4320"/>
          </a:xfrm>
        </p:grpSpPr>
        <p:sp>
          <p:nvSpPr>
            <p:cNvPr id="2073" name="Freeform 3">
              <a:extLst>
                <a:ext uri="{FF2B5EF4-FFF2-40B4-BE49-F238E27FC236}">
                  <a16:creationId xmlns:a16="http://schemas.microsoft.com/office/drawing/2014/main" id="{2E1A446B-CE53-48CE-8FE4-CCAD7758C897}"/>
                </a:ext>
              </a:extLst>
            </p:cNvPr>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4388" name="Freeform 4">
              <a:extLst>
                <a:ext uri="{FF2B5EF4-FFF2-40B4-BE49-F238E27FC236}">
                  <a16:creationId xmlns:a16="http://schemas.microsoft.com/office/drawing/2014/main" id="{A44E5CF3-9CE1-4B29-96A3-C34E0B82AAFC}"/>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sp>
        <p:nvSpPr>
          <p:cNvPr id="2051" name="Freeform 5">
            <a:extLst>
              <a:ext uri="{FF2B5EF4-FFF2-40B4-BE49-F238E27FC236}">
                <a16:creationId xmlns:a16="http://schemas.microsoft.com/office/drawing/2014/main" id="{CDC30E16-D2CF-474B-8C56-04573DD9D9E6}"/>
              </a:ext>
            </a:extLst>
          </p:cNvPr>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052" name="Group 6">
            <a:extLst>
              <a:ext uri="{FF2B5EF4-FFF2-40B4-BE49-F238E27FC236}">
                <a16:creationId xmlns:a16="http://schemas.microsoft.com/office/drawing/2014/main" id="{0BC41FCF-F74C-47A2-B129-7E2B1B0DAFF4}"/>
              </a:ext>
            </a:extLst>
          </p:cNvPr>
          <p:cNvGrpSpPr>
            <a:grpSpLocks/>
          </p:cNvGrpSpPr>
          <p:nvPr/>
        </p:nvGrpSpPr>
        <p:grpSpPr bwMode="auto">
          <a:xfrm>
            <a:off x="0" y="6019800"/>
            <a:ext cx="7848600" cy="857250"/>
            <a:chOff x="0" y="3792"/>
            <a:chExt cx="4944" cy="540"/>
          </a:xfrm>
        </p:grpSpPr>
        <p:sp>
          <p:nvSpPr>
            <p:cNvPr id="144391" name="Freeform 7">
              <a:extLst>
                <a:ext uri="{FF2B5EF4-FFF2-40B4-BE49-F238E27FC236}">
                  <a16:creationId xmlns:a16="http://schemas.microsoft.com/office/drawing/2014/main" id="{D0ACB559-0C1E-4F5A-BFAF-104B8DA15FBC}"/>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nvGrpSpPr>
            <p:cNvPr id="2066" name="Group 8">
              <a:extLst>
                <a:ext uri="{FF2B5EF4-FFF2-40B4-BE49-F238E27FC236}">
                  <a16:creationId xmlns:a16="http://schemas.microsoft.com/office/drawing/2014/main" id="{05E72F24-077D-4E54-B846-362FE267F817}"/>
                </a:ext>
              </a:extLst>
            </p:cNvPr>
            <p:cNvGrpSpPr>
              <a:grpSpLocks/>
            </p:cNvGrpSpPr>
            <p:nvPr userDrawn="1"/>
          </p:nvGrpSpPr>
          <p:grpSpPr bwMode="auto">
            <a:xfrm>
              <a:off x="2486" y="3792"/>
              <a:ext cx="2458" cy="540"/>
              <a:chOff x="2486" y="3792"/>
              <a:chExt cx="2458" cy="540"/>
            </a:xfrm>
          </p:grpSpPr>
          <p:sp>
            <p:nvSpPr>
              <p:cNvPr id="2068" name="Freeform 9">
                <a:extLst>
                  <a:ext uri="{FF2B5EF4-FFF2-40B4-BE49-F238E27FC236}">
                    <a16:creationId xmlns:a16="http://schemas.microsoft.com/office/drawing/2014/main" id="{968A6588-4157-4BA5-B9CA-7800A38509A5}"/>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 name="Freeform 10">
                <a:extLst>
                  <a:ext uri="{FF2B5EF4-FFF2-40B4-BE49-F238E27FC236}">
                    <a16:creationId xmlns:a16="http://schemas.microsoft.com/office/drawing/2014/main" id="{C2B8B44D-1F2F-4FA1-BC37-831D15949AC9}"/>
                  </a:ext>
                </a:extLst>
              </p:cNvPr>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 name="Freeform 11">
                <a:extLst>
                  <a:ext uri="{FF2B5EF4-FFF2-40B4-BE49-F238E27FC236}">
                    <a16:creationId xmlns:a16="http://schemas.microsoft.com/office/drawing/2014/main" id="{9B7C67E0-56EC-4836-9172-9768D171BE39}"/>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 name="Freeform 12">
                <a:extLst>
                  <a:ext uri="{FF2B5EF4-FFF2-40B4-BE49-F238E27FC236}">
                    <a16:creationId xmlns:a16="http://schemas.microsoft.com/office/drawing/2014/main" id="{A54F533F-967C-4955-92D1-F444A931BC52}"/>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2" name="Freeform 13">
                <a:extLst>
                  <a:ext uri="{FF2B5EF4-FFF2-40B4-BE49-F238E27FC236}">
                    <a16:creationId xmlns:a16="http://schemas.microsoft.com/office/drawing/2014/main" id="{FD14E0E5-133F-436B-90C1-2D220D967B9A}"/>
                  </a:ext>
                </a:extLst>
              </p:cNvPr>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44398" name="Freeform 14">
              <a:extLst>
                <a:ext uri="{FF2B5EF4-FFF2-40B4-BE49-F238E27FC236}">
                  <a16:creationId xmlns:a16="http://schemas.microsoft.com/office/drawing/2014/main" id="{6CA870F8-EE36-43A5-AD93-61E65C5734EC}"/>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2053" name="Group 15">
            <a:extLst>
              <a:ext uri="{FF2B5EF4-FFF2-40B4-BE49-F238E27FC236}">
                <a16:creationId xmlns:a16="http://schemas.microsoft.com/office/drawing/2014/main" id="{905BBAB5-9126-4582-904F-C6957D9C1E9C}"/>
              </a:ext>
            </a:extLst>
          </p:cNvPr>
          <p:cNvGrpSpPr>
            <a:grpSpLocks/>
          </p:cNvGrpSpPr>
          <p:nvPr/>
        </p:nvGrpSpPr>
        <p:grpSpPr bwMode="auto">
          <a:xfrm>
            <a:off x="627063" y="6021388"/>
            <a:ext cx="5684837" cy="849312"/>
            <a:chOff x="395" y="3793"/>
            <a:chExt cx="3581" cy="535"/>
          </a:xfrm>
        </p:grpSpPr>
        <p:sp>
          <p:nvSpPr>
            <p:cNvPr id="2059" name="Freeform 16">
              <a:extLst>
                <a:ext uri="{FF2B5EF4-FFF2-40B4-BE49-F238E27FC236}">
                  <a16:creationId xmlns:a16="http://schemas.microsoft.com/office/drawing/2014/main" id="{48C8A07F-DBCA-4943-9562-AF2AF4B2E11D}"/>
                </a:ext>
              </a:extLst>
            </p:cNvPr>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 name="Freeform 17">
              <a:extLst>
                <a:ext uri="{FF2B5EF4-FFF2-40B4-BE49-F238E27FC236}">
                  <a16:creationId xmlns:a16="http://schemas.microsoft.com/office/drawing/2014/main" id="{12F198E8-0DF4-4159-9E5A-EDA13B79B35D}"/>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 name="Freeform 18">
              <a:extLst>
                <a:ext uri="{FF2B5EF4-FFF2-40B4-BE49-F238E27FC236}">
                  <a16:creationId xmlns:a16="http://schemas.microsoft.com/office/drawing/2014/main" id="{28A4C571-5E06-4446-B92D-0ABB9E24F4B0}"/>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 name="Freeform 19">
              <a:extLst>
                <a:ext uri="{FF2B5EF4-FFF2-40B4-BE49-F238E27FC236}">
                  <a16:creationId xmlns:a16="http://schemas.microsoft.com/office/drawing/2014/main" id="{5209EAAF-CB32-4168-AB4E-34565BFB6D86}"/>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 name="Freeform 20">
              <a:extLst>
                <a:ext uri="{FF2B5EF4-FFF2-40B4-BE49-F238E27FC236}">
                  <a16:creationId xmlns:a16="http://schemas.microsoft.com/office/drawing/2014/main" id="{06EA9608-FA79-4ADC-BF2B-2ED8C13D9A7C}"/>
                </a:ext>
              </a:extLst>
            </p:cNvPr>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 name="Freeform 21">
              <a:extLst>
                <a:ext uri="{FF2B5EF4-FFF2-40B4-BE49-F238E27FC236}">
                  <a16:creationId xmlns:a16="http://schemas.microsoft.com/office/drawing/2014/main" id="{EEE6B4C5-D463-4680-8110-B37C0DE18C68}"/>
                </a:ext>
              </a:extLst>
            </p:cNvPr>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44406" name="Rectangle 22">
            <a:extLst>
              <a:ext uri="{FF2B5EF4-FFF2-40B4-BE49-F238E27FC236}">
                <a16:creationId xmlns:a16="http://schemas.microsoft.com/office/drawing/2014/main" id="{37E07C5D-BC0F-417F-8DEE-747E7F2DFFA6}"/>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5" name="Rectangle 23">
            <a:extLst>
              <a:ext uri="{FF2B5EF4-FFF2-40B4-BE49-F238E27FC236}">
                <a16:creationId xmlns:a16="http://schemas.microsoft.com/office/drawing/2014/main" id="{BB22DC4B-40DD-45D9-A329-78FAA1C8A29D}"/>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4408" name="Rectangle 24">
            <a:extLst>
              <a:ext uri="{FF2B5EF4-FFF2-40B4-BE49-F238E27FC236}">
                <a16:creationId xmlns:a16="http://schemas.microsoft.com/office/drawing/2014/main" id="{FE3DD12B-F151-425C-9655-412E3E740A2C}"/>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a:defRPr/>
            </a:pPr>
            <a:endParaRPr lang="en-US" altLang="zh-CN"/>
          </a:p>
        </p:txBody>
      </p:sp>
      <p:sp>
        <p:nvSpPr>
          <p:cNvPr id="144409" name="Rectangle 25">
            <a:extLst>
              <a:ext uri="{FF2B5EF4-FFF2-40B4-BE49-F238E27FC236}">
                <a16:creationId xmlns:a16="http://schemas.microsoft.com/office/drawing/2014/main" id="{848F5259-B69F-4ACF-975E-B81CB8CD22A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a:defRPr/>
            </a:pPr>
            <a:endParaRPr lang="en-US" altLang="zh-CN"/>
          </a:p>
        </p:txBody>
      </p:sp>
      <p:sp>
        <p:nvSpPr>
          <p:cNvPr id="144410" name="Rectangle 26">
            <a:extLst>
              <a:ext uri="{FF2B5EF4-FFF2-40B4-BE49-F238E27FC236}">
                <a16:creationId xmlns:a16="http://schemas.microsoft.com/office/drawing/2014/main" id="{571EC6D7-B08F-4DA6-A2C0-36A636ABD679}"/>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panose="020B0604020202020204" pitchFamily="34" charset="0"/>
              </a:defRPr>
            </a:lvl1pPr>
          </a:lstStyle>
          <a:p>
            <a:fld id="{3D7110D8-18BC-42D1-A669-0AD9326CCEE4}"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3855"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E9F385B1-5AA6-4702-9499-CC0B725D3C1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3075" name="文本占位符 2">
            <a:extLst>
              <a:ext uri="{FF2B5EF4-FFF2-40B4-BE49-F238E27FC236}">
                <a16:creationId xmlns:a16="http://schemas.microsoft.com/office/drawing/2014/main" id="{91896C87-7DCC-4318-B8CA-D6581DB57C8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9383D2F-0F8C-4789-A92E-E2D0B0ADCCF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宋体"/>
              </a:defRPr>
            </a:lvl1pPr>
          </a:lstStyle>
          <a:p>
            <a:pPr>
              <a:defRPr/>
            </a:pPr>
            <a:fld id="{C5469DF3-CC2A-42EB-9E32-32B4F24A88AC}" type="datetimeFigureOut">
              <a:rPr lang="zh-CN" altLang="en-US"/>
              <a:pPr>
                <a:defRPr/>
              </a:pPr>
              <a:t>2018/12/13</a:t>
            </a:fld>
            <a:endParaRPr lang="zh-CN" altLang="en-US"/>
          </a:p>
        </p:txBody>
      </p:sp>
      <p:sp>
        <p:nvSpPr>
          <p:cNvPr id="5" name="页脚占位符 4">
            <a:extLst>
              <a:ext uri="{FF2B5EF4-FFF2-40B4-BE49-F238E27FC236}">
                <a16:creationId xmlns:a16="http://schemas.microsoft.com/office/drawing/2014/main" id="{109741DE-3992-445F-BE99-CABAA4B3AA3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宋体"/>
              </a:defRPr>
            </a:lvl1pPr>
          </a:lstStyle>
          <a:p>
            <a:pPr>
              <a:defRPr/>
            </a:pPr>
            <a:endParaRPr lang="zh-CN" altLang="en-US"/>
          </a:p>
        </p:txBody>
      </p:sp>
      <p:sp>
        <p:nvSpPr>
          <p:cNvPr id="6" name="灯片编号占位符 5">
            <a:extLst>
              <a:ext uri="{FF2B5EF4-FFF2-40B4-BE49-F238E27FC236}">
                <a16:creationId xmlns:a16="http://schemas.microsoft.com/office/drawing/2014/main" id="{4B10DA22-17CD-45CC-A3AD-7EE5ACB6516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BE9D522-A292-4E87-8CD8-1FD010638CE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gov.cn/zhengce/content/2017-04/20/content_5187619.htm"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dfs.gov.cn/art/2017/2/4/art_4874_969894.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38750;&#31246;&#35270;&#39057;/&#25105;&#22269;&#39318;&#27425;&#31995;&#32479;&#25512;&#34892;&#22269;&#26377;&#33258;&#28982;&#36164;&#28304;&#36164;&#20135;&#26377;&#20607;&#20351;&#29992;.mp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gov.cn/zhengce/content/2017-01/16/content_5160287.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9788B9-3DE7-4BD6-B7E0-D540CFC4C4A2}"/>
              </a:ext>
            </a:extLst>
          </p:cNvPr>
          <p:cNvSpPr>
            <a:spLocks noGrp="1"/>
          </p:cNvSpPr>
          <p:nvPr>
            <p:ph type="ctrTitle"/>
          </p:nvPr>
        </p:nvSpPr>
        <p:spPr>
          <a:xfrm>
            <a:off x="323850" y="836613"/>
            <a:ext cx="8820150" cy="1655762"/>
          </a:xfrm>
        </p:spPr>
        <p:txBody>
          <a:bodyPr rtlCol="0">
            <a:noAutofit/>
          </a:bodyPr>
          <a:lstStyle/>
          <a:p>
            <a:pPr algn="l" eaLnBrk="1" fontAlgn="auto" hangingPunct="1">
              <a:spcAft>
                <a:spcPts val="0"/>
              </a:spcAft>
              <a:defRPr/>
            </a:pPr>
            <a:r>
              <a:rPr lang="zh-CN" altLang="en-US" sz="4800" dirty="0">
                <a:solidFill>
                  <a:schemeClr val="tx2"/>
                </a:solidFill>
                <a:ea typeface="华文隶书" pitchFamily="2" charset="-122"/>
              </a:rPr>
              <a:t>第六章</a:t>
            </a:r>
            <a:r>
              <a:rPr lang="zh-CN" altLang="en-US" dirty="0">
                <a:solidFill>
                  <a:schemeClr val="tx2"/>
                </a:solidFill>
                <a:ea typeface="华文隶书" pitchFamily="2" charset="-122"/>
              </a:rPr>
              <a:t>  </a:t>
            </a:r>
            <a:br>
              <a:rPr lang="en-US" altLang="zh-CN" dirty="0">
                <a:solidFill>
                  <a:schemeClr val="tx2"/>
                </a:solidFill>
                <a:ea typeface="华文隶书" pitchFamily="2" charset="-122"/>
              </a:rPr>
            </a:br>
            <a:r>
              <a:rPr lang="zh-CN" altLang="en-US" sz="4800" dirty="0">
                <a:solidFill>
                  <a:schemeClr val="tx2"/>
                </a:solidFill>
                <a:effectLst>
                  <a:outerShdw blurRad="38100" dist="38100" dir="2700000" algn="tl">
                    <a:srgbClr val="C0C0C0"/>
                  </a:outerShdw>
                </a:effectLst>
                <a:ea typeface="华文隶书" pitchFamily="2" charset="-122"/>
              </a:rPr>
              <a:t>国有资源有偿使用收入管理</a:t>
            </a:r>
            <a:br>
              <a:rPr lang="zh-CN" altLang="en-US" sz="4800" dirty="0">
                <a:solidFill>
                  <a:schemeClr val="tx2"/>
                </a:solidFill>
                <a:effectLst>
                  <a:outerShdw blurRad="38100" dist="38100" dir="2700000" algn="tl">
                    <a:srgbClr val="C0C0C0"/>
                  </a:outerShdw>
                </a:effectLst>
                <a:ea typeface="华文隶书" pitchFamily="2" charset="-122"/>
              </a:rPr>
            </a:br>
            <a:endParaRPr lang="zh-CN" altLang="en-US" sz="4800" dirty="0">
              <a:solidFill>
                <a:srgbClr val="2E6868"/>
              </a:solidFill>
              <a:latin typeface="微软雅黑" panose="020B0503020204020204" pitchFamily="34" charset="-122"/>
              <a:ea typeface="微软雅黑" panose="020B0503020204020204" pitchFamily="34" charset="-122"/>
            </a:endParaRPr>
          </a:p>
        </p:txBody>
      </p:sp>
      <p:sp>
        <p:nvSpPr>
          <p:cNvPr id="3" name="副标题 2">
            <a:extLst>
              <a:ext uri="{FF2B5EF4-FFF2-40B4-BE49-F238E27FC236}">
                <a16:creationId xmlns:a16="http://schemas.microsoft.com/office/drawing/2014/main" id="{0386E687-E227-4CDA-B67E-660533B00705}"/>
              </a:ext>
            </a:extLst>
          </p:cNvPr>
          <p:cNvSpPr>
            <a:spLocks noGrp="1"/>
          </p:cNvSpPr>
          <p:nvPr>
            <p:ph type="subTitle" idx="1"/>
          </p:nvPr>
        </p:nvSpPr>
        <p:spPr>
          <a:xfrm>
            <a:off x="1763713" y="2492375"/>
            <a:ext cx="6113462" cy="649288"/>
          </a:xfrm>
        </p:spPr>
        <p:txBody>
          <a:bodyPr rtlCol="0">
            <a:noAutofit/>
          </a:bodyPr>
          <a:lstStyle/>
          <a:p>
            <a:pPr eaLnBrk="1" fontAlgn="auto" hangingPunct="1">
              <a:spcAft>
                <a:spcPts val="0"/>
              </a:spcAft>
              <a:defRPr/>
            </a:pPr>
            <a:r>
              <a:rPr lang="zh-CN" altLang="en-US" sz="3600" dirty="0">
                <a:solidFill>
                  <a:schemeClr val="accent6">
                    <a:lumMod val="75000"/>
                  </a:schemeClr>
                </a:solidFill>
                <a:latin typeface="方正姚体" pitchFamily="2" charset="-122"/>
                <a:ea typeface="方正姚体" pitchFamily="2" charset="-122"/>
              </a:rPr>
              <a:t>资源是什么？该由</a:t>
            </a:r>
            <a:endParaRPr lang="en-US" altLang="zh-CN" sz="3600" dirty="0">
              <a:solidFill>
                <a:schemeClr val="accent6">
                  <a:lumMod val="75000"/>
                </a:schemeClr>
              </a:solidFill>
              <a:latin typeface="方正姚体" pitchFamily="2" charset="-122"/>
              <a:ea typeface="方正姚体" pitchFamily="2" charset="-122"/>
            </a:endParaRPr>
          </a:p>
          <a:p>
            <a:pPr eaLnBrk="1" fontAlgn="auto" hangingPunct="1">
              <a:spcAft>
                <a:spcPts val="0"/>
              </a:spcAft>
              <a:defRPr/>
            </a:pPr>
            <a:r>
              <a:rPr lang="zh-CN" altLang="en-US" sz="3600" dirty="0">
                <a:solidFill>
                  <a:schemeClr val="accent6">
                    <a:lumMod val="75000"/>
                  </a:schemeClr>
                </a:solidFill>
                <a:latin typeface="方正姚体" pitchFamily="2" charset="-122"/>
                <a:ea typeface="方正姚体" pitchFamily="2" charset="-122"/>
              </a:rPr>
              <a:t>   谁使用？如何管理？</a:t>
            </a:r>
            <a:endParaRPr lang="zh-CN" altLang="en-US" sz="3600" dirty="0">
              <a:solidFill>
                <a:schemeClr val="accent6">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a:extLst>
              <a:ext uri="{FF2B5EF4-FFF2-40B4-BE49-F238E27FC236}">
                <a16:creationId xmlns:a16="http://schemas.microsoft.com/office/drawing/2014/main" id="{C74B9EED-5430-4AB2-9D40-BBA9E782EA28}"/>
              </a:ext>
            </a:extLst>
          </p:cNvPr>
          <p:cNvSpPr>
            <a:spLocks noGrp="1"/>
          </p:cNvSpPr>
          <p:nvPr>
            <p:ph type="title"/>
          </p:nvPr>
        </p:nvSpPr>
        <p:spPr/>
        <p:txBody>
          <a:bodyPr/>
          <a:lstStyle/>
          <a:p>
            <a:r>
              <a:rPr lang="zh-CN" altLang="en-US">
                <a:latin typeface="微软雅黑" panose="020B0503020204020204" pitchFamily="34" charset="-122"/>
                <a:ea typeface="微软雅黑" panose="020B0503020204020204" pitchFamily="34" charset="-122"/>
              </a:rPr>
              <a:t>两权分离、扩权赋能</a:t>
            </a:r>
          </a:p>
        </p:txBody>
      </p:sp>
      <p:sp>
        <p:nvSpPr>
          <p:cNvPr id="26627" name="内容占位符 2">
            <a:extLst>
              <a:ext uri="{FF2B5EF4-FFF2-40B4-BE49-F238E27FC236}">
                <a16:creationId xmlns:a16="http://schemas.microsoft.com/office/drawing/2014/main" id="{D87A2EF4-9D41-4111-A2E9-51088A5BBF7F}"/>
              </a:ext>
            </a:extLst>
          </p:cNvPr>
          <p:cNvSpPr>
            <a:spLocks noGrp="1"/>
          </p:cNvSpPr>
          <p:nvPr>
            <p:ph idx="1"/>
          </p:nvPr>
        </p:nvSpPr>
        <p:spPr>
          <a:xfrm>
            <a:off x="971550" y="2017713"/>
            <a:ext cx="7983538" cy="4114800"/>
          </a:xfrm>
        </p:spPr>
        <p:txBody>
          <a:bodyPr/>
          <a:lstStyle/>
          <a:p>
            <a:r>
              <a:rPr lang="zh-CN" altLang="en-US" sz="2800"/>
              <a:t>适应经济社会发展</a:t>
            </a:r>
            <a:r>
              <a:rPr lang="zh-CN" altLang="en-US" sz="2800">
                <a:solidFill>
                  <a:srgbClr val="FF0000"/>
                </a:solidFill>
              </a:rPr>
              <a:t>多元化需求</a:t>
            </a:r>
            <a:r>
              <a:rPr lang="zh-CN" altLang="en-US" sz="2800"/>
              <a:t>和自然资源资产</a:t>
            </a:r>
            <a:r>
              <a:rPr lang="zh-CN" altLang="en-US" sz="2800">
                <a:solidFill>
                  <a:srgbClr val="FF0000"/>
                </a:solidFill>
              </a:rPr>
              <a:t>多用途属性</a:t>
            </a:r>
            <a:r>
              <a:rPr lang="zh-CN" altLang="en-US" sz="2800"/>
              <a:t>，在全民所有制的前提下，创新全民所有自然资源资产所有权实现形式，推动</a:t>
            </a:r>
            <a:r>
              <a:rPr lang="zh-CN" altLang="en-US" sz="2800">
                <a:solidFill>
                  <a:srgbClr val="FF0000"/>
                </a:solidFill>
              </a:rPr>
              <a:t>所有权和使用权分离</a:t>
            </a:r>
            <a:r>
              <a:rPr lang="zh-CN" altLang="en-US" sz="2800"/>
              <a:t>，完善全民所有自然资源资产使用权体系，丰富自然资源资产使用权权利类型，适度扩大使用权的出让、转让、出租、担保、入股等权能，夯实全民所有自然资源资产有偿使用的权利基础。</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a:extLst>
              <a:ext uri="{FF2B5EF4-FFF2-40B4-BE49-F238E27FC236}">
                <a16:creationId xmlns:a16="http://schemas.microsoft.com/office/drawing/2014/main" id="{73C49AC9-D18B-4942-8133-6A2039CC7D1D}"/>
              </a:ext>
            </a:extLst>
          </p:cNvPr>
          <p:cNvSpPr>
            <a:spLocks noGrp="1"/>
          </p:cNvSpPr>
          <p:nvPr>
            <p:ph type="title"/>
          </p:nvPr>
        </p:nvSpPr>
        <p:spPr/>
        <p:txBody>
          <a:bodyPr/>
          <a:lstStyle/>
          <a:p>
            <a:r>
              <a:rPr lang="zh-CN" altLang="en-US">
                <a:latin typeface="微软雅黑" panose="020B0503020204020204" pitchFamily="34" charset="-122"/>
                <a:ea typeface="微软雅黑" panose="020B0503020204020204" pitchFamily="34" charset="-122"/>
              </a:rPr>
              <a:t>市场配置、完善规则</a:t>
            </a:r>
          </a:p>
        </p:txBody>
      </p:sp>
      <p:sp>
        <p:nvSpPr>
          <p:cNvPr id="27651" name="内容占位符 2">
            <a:extLst>
              <a:ext uri="{FF2B5EF4-FFF2-40B4-BE49-F238E27FC236}">
                <a16:creationId xmlns:a16="http://schemas.microsoft.com/office/drawing/2014/main" id="{2BE161EA-FFC6-4F24-B007-133CC79CC238}"/>
              </a:ext>
            </a:extLst>
          </p:cNvPr>
          <p:cNvSpPr>
            <a:spLocks noGrp="1"/>
          </p:cNvSpPr>
          <p:nvPr>
            <p:ph idx="1"/>
          </p:nvPr>
        </p:nvSpPr>
        <p:spPr>
          <a:xfrm>
            <a:off x="900113" y="2017713"/>
            <a:ext cx="8054975" cy="4114800"/>
          </a:xfrm>
        </p:spPr>
        <p:txBody>
          <a:bodyPr/>
          <a:lstStyle/>
          <a:p>
            <a:pPr marL="0" indent="0">
              <a:buFont typeface="Wingdings" panose="05000000000000000000" pitchFamily="2" charset="2"/>
              <a:buNone/>
            </a:pPr>
            <a:r>
              <a:rPr lang="zh-CN" altLang="en-US" sz="2800"/>
              <a:t>充分发挥</a:t>
            </a:r>
            <a:r>
              <a:rPr lang="zh-CN" altLang="en-US" sz="2800">
                <a:solidFill>
                  <a:srgbClr val="FF0000"/>
                </a:solidFill>
              </a:rPr>
              <a:t>市场配置资源的决定性作用</a:t>
            </a:r>
            <a:r>
              <a:rPr lang="zh-CN" altLang="en-US" sz="2800"/>
              <a:t>，按照公开、公平、公正和竞争择优的要求，明确</a:t>
            </a:r>
            <a:r>
              <a:rPr lang="zh-CN" altLang="en-US" sz="2800">
                <a:solidFill>
                  <a:srgbClr val="FF0000"/>
                </a:solidFill>
              </a:rPr>
              <a:t>全民所有自然资源资产有偿使用准入条件、方式和程序</a:t>
            </a:r>
            <a:r>
              <a:rPr lang="zh-CN" altLang="en-US" sz="2800"/>
              <a:t>，</a:t>
            </a:r>
            <a:r>
              <a:rPr lang="zh-CN" altLang="en-US" sz="2800" b="1">
                <a:solidFill>
                  <a:srgbClr val="00B050"/>
                </a:solidFill>
              </a:rPr>
              <a:t>鼓励竞争性出让，规范协议出让，</a:t>
            </a:r>
            <a:r>
              <a:rPr lang="zh-CN" altLang="en-US" sz="2800"/>
              <a:t>支持探索多样化有偿使用方式，推动将全民所有自然资源资产有偿使用逐步纳入统一的</a:t>
            </a:r>
            <a:r>
              <a:rPr lang="zh-CN" altLang="en-US" sz="2800" b="1">
                <a:solidFill>
                  <a:srgbClr val="00B050"/>
                </a:solidFill>
              </a:rPr>
              <a:t>公共资源交易平台</a:t>
            </a:r>
            <a:r>
              <a:rPr lang="zh-CN" altLang="en-US" sz="2800"/>
              <a:t>，完善全民所有自然资源资产价格评估方法和管理制度，构建完善价格形成机制，建立健全有偿使用信息公开和服务制度，确保国家所有者权益得到充分有效维护。</a:t>
            </a:r>
          </a:p>
        </p:txBody>
      </p:sp>
      <p:sp>
        <p:nvSpPr>
          <p:cNvPr id="27652" name="TextBox 1">
            <a:extLst>
              <a:ext uri="{FF2B5EF4-FFF2-40B4-BE49-F238E27FC236}">
                <a16:creationId xmlns:a16="http://schemas.microsoft.com/office/drawing/2014/main" id="{E3290BCF-AFA5-4F23-8DA8-7F5FC4200FBB}"/>
              </a:ext>
            </a:extLst>
          </p:cNvPr>
          <p:cNvSpPr txBox="1">
            <a:spLocks noChangeArrowheads="1"/>
          </p:cNvSpPr>
          <p:nvPr/>
        </p:nvSpPr>
        <p:spPr bwMode="auto">
          <a:xfrm>
            <a:off x="6588125" y="404813"/>
            <a:ext cx="23764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FF0000"/>
                </a:solidFill>
                <a:latin typeface="华文行楷" panose="02010800040101010101" pitchFamily="2" charset="-122"/>
                <a:ea typeface="华文行楷" panose="02010800040101010101" pitchFamily="2" charset="-122"/>
              </a:rPr>
              <a:t>问题</a:t>
            </a:r>
            <a:r>
              <a:rPr lang="en-US" altLang="zh-CN" sz="2000">
                <a:solidFill>
                  <a:srgbClr val="FF0000"/>
                </a:solidFill>
                <a:latin typeface="华文行楷" panose="02010800040101010101" pitchFamily="2" charset="-122"/>
                <a:ea typeface="华文行楷" panose="02010800040101010101" pitchFamily="2" charset="-122"/>
              </a:rPr>
              <a:t>2 </a:t>
            </a:r>
            <a:r>
              <a:rPr lang="zh-CN" altLang="en-US" sz="2000">
                <a:solidFill>
                  <a:srgbClr val="FF0000"/>
                </a:solidFill>
                <a:latin typeface="华文行楷" panose="02010800040101010101" pitchFamily="2" charset="-122"/>
                <a:ea typeface="华文行楷" panose="02010800040101010101" pitchFamily="2" charset="-122"/>
              </a:rPr>
              <a:t>为什么需要市场配置？市场配置可能会产生什么样的风险？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a:extLst>
              <a:ext uri="{FF2B5EF4-FFF2-40B4-BE49-F238E27FC236}">
                <a16:creationId xmlns:a16="http://schemas.microsoft.com/office/drawing/2014/main" id="{81C623CB-9C4A-4157-9FD6-22FF597151F1}"/>
              </a:ext>
            </a:extLst>
          </p:cNvPr>
          <p:cNvSpPr>
            <a:spLocks noGrp="1"/>
          </p:cNvSpPr>
          <p:nvPr>
            <p:ph type="title"/>
          </p:nvPr>
        </p:nvSpPr>
        <p:spPr/>
        <p:txBody>
          <a:bodyPr/>
          <a:lstStyle/>
          <a:p>
            <a:r>
              <a:rPr lang="zh-CN" altLang="en-US">
                <a:latin typeface="微软雅黑" panose="020B0503020204020204" pitchFamily="34" charset="-122"/>
                <a:ea typeface="微软雅黑" panose="020B0503020204020204" pitchFamily="34" charset="-122"/>
              </a:rPr>
              <a:t>明确权责、分级行使</a:t>
            </a:r>
          </a:p>
        </p:txBody>
      </p:sp>
      <p:sp>
        <p:nvSpPr>
          <p:cNvPr id="28675" name="内容占位符 2">
            <a:extLst>
              <a:ext uri="{FF2B5EF4-FFF2-40B4-BE49-F238E27FC236}">
                <a16:creationId xmlns:a16="http://schemas.microsoft.com/office/drawing/2014/main" id="{19A0C7AC-A92B-4122-BAD2-BAED7B7EA166}"/>
              </a:ext>
            </a:extLst>
          </p:cNvPr>
          <p:cNvSpPr>
            <a:spLocks noGrp="1"/>
          </p:cNvSpPr>
          <p:nvPr>
            <p:ph idx="1"/>
          </p:nvPr>
        </p:nvSpPr>
        <p:spPr/>
        <p:txBody>
          <a:bodyPr/>
          <a:lstStyle/>
          <a:p>
            <a:pPr marL="0" indent="0">
              <a:buFont typeface="Wingdings" panose="05000000000000000000" pitchFamily="2" charset="2"/>
              <a:buNone/>
            </a:pPr>
            <a:r>
              <a:rPr lang="zh-CN" altLang="en-US"/>
              <a:t>明确全民所有自然资源资产有偿处置的主体，合理划分</a:t>
            </a:r>
            <a:r>
              <a:rPr lang="zh-CN" altLang="en-US">
                <a:solidFill>
                  <a:srgbClr val="FF0000"/>
                </a:solidFill>
              </a:rPr>
              <a:t>中央和地方政府</a:t>
            </a:r>
            <a:r>
              <a:rPr lang="zh-CN" altLang="en-US"/>
              <a:t>对全民所有自然资源资产的处置权限，创新管理体制，明确和落实主体责任，实现效率和公平相统一。</a:t>
            </a:r>
          </a:p>
        </p:txBody>
      </p:sp>
      <p:pic>
        <p:nvPicPr>
          <p:cNvPr id="28676" name="Picture 2">
            <a:extLst>
              <a:ext uri="{FF2B5EF4-FFF2-40B4-BE49-F238E27FC236}">
                <a16:creationId xmlns:a16="http://schemas.microsoft.com/office/drawing/2014/main" id="{7497131A-253B-40AD-A9CD-5670742C8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4217988"/>
            <a:ext cx="4537075"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7" name="TextBox 3">
            <a:extLst>
              <a:ext uri="{FF2B5EF4-FFF2-40B4-BE49-F238E27FC236}">
                <a16:creationId xmlns:a16="http://schemas.microsoft.com/office/drawing/2014/main" id="{332C5287-64F9-44F4-BBE1-025439B7DFBE}"/>
              </a:ext>
            </a:extLst>
          </p:cNvPr>
          <p:cNvSpPr txBox="1">
            <a:spLocks noChangeArrowheads="1"/>
          </p:cNvSpPr>
          <p:nvPr/>
        </p:nvSpPr>
        <p:spPr bwMode="auto">
          <a:xfrm>
            <a:off x="3924300" y="4868863"/>
            <a:ext cx="719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solidFill>
                  <a:srgbClr val="FF0000"/>
                </a:solidFill>
              </a:rPr>
              <a:t>中央</a:t>
            </a:r>
          </a:p>
        </p:txBody>
      </p:sp>
      <p:sp>
        <p:nvSpPr>
          <p:cNvPr id="28678" name="TextBox 4">
            <a:extLst>
              <a:ext uri="{FF2B5EF4-FFF2-40B4-BE49-F238E27FC236}">
                <a16:creationId xmlns:a16="http://schemas.microsoft.com/office/drawing/2014/main" id="{BF713A9B-4928-48C5-9A64-1FDAF9B454B8}"/>
              </a:ext>
            </a:extLst>
          </p:cNvPr>
          <p:cNvSpPr txBox="1">
            <a:spLocks noChangeArrowheads="1"/>
          </p:cNvSpPr>
          <p:nvPr/>
        </p:nvSpPr>
        <p:spPr bwMode="auto">
          <a:xfrm>
            <a:off x="7235825" y="4868863"/>
            <a:ext cx="649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800" b="1">
                <a:solidFill>
                  <a:srgbClr val="FF0000"/>
                </a:solidFill>
              </a:rPr>
              <a:t>地方</a:t>
            </a:r>
          </a:p>
        </p:txBody>
      </p:sp>
      <p:sp>
        <p:nvSpPr>
          <p:cNvPr id="28679" name="TextBox 1">
            <a:extLst>
              <a:ext uri="{FF2B5EF4-FFF2-40B4-BE49-F238E27FC236}">
                <a16:creationId xmlns:a16="http://schemas.microsoft.com/office/drawing/2014/main" id="{FB945C2B-986C-43BA-AB0F-AAB62CF20931}"/>
              </a:ext>
            </a:extLst>
          </p:cNvPr>
          <p:cNvSpPr txBox="1">
            <a:spLocks noChangeArrowheads="1"/>
          </p:cNvSpPr>
          <p:nvPr/>
        </p:nvSpPr>
        <p:spPr bwMode="auto">
          <a:xfrm>
            <a:off x="323850" y="4797425"/>
            <a:ext cx="28797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FF0000"/>
                </a:solidFill>
                <a:latin typeface="华文行楷" panose="02010800040101010101" pitchFamily="2" charset="-122"/>
                <a:ea typeface="华文行楷" panose="02010800040101010101" pitchFamily="2" charset="-122"/>
              </a:rPr>
              <a:t>问题</a:t>
            </a:r>
            <a:r>
              <a:rPr lang="en-US" altLang="zh-CN" sz="2000">
                <a:solidFill>
                  <a:srgbClr val="FF0000"/>
                </a:solidFill>
                <a:latin typeface="华文行楷" panose="02010800040101010101" pitchFamily="2" charset="-122"/>
                <a:ea typeface="华文行楷" panose="02010800040101010101" pitchFamily="2" charset="-122"/>
              </a:rPr>
              <a:t>3 </a:t>
            </a:r>
            <a:r>
              <a:rPr lang="zh-CN" altLang="en-US" sz="2000">
                <a:solidFill>
                  <a:srgbClr val="FF0000"/>
                </a:solidFill>
                <a:latin typeface="华文行楷" panose="02010800040101010101" pitchFamily="2" charset="-122"/>
                <a:ea typeface="华文行楷" panose="02010800040101010101" pitchFamily="2" charset="-122"/>
              </a:rPr>
              <a:t>从管理角度，资源税属于什么性质的税？也即中央和地方如何分配资源税？</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a:extLst>
              <a:ext uri="{FF2B5EF4-FFF2-40B4-BE49-F238E27FC236}">
                <a16:creationId xmlns:a16="http://schemas.microsoft.com/office/drawing/2014/main" id="{1A6E96A0-61F1-420F-9C7D-9CADB9EF6B85}"/>
              </a:ext>
            </a:extLst>
          </p:cNvPr>
          <p:cNvSpPr>
            <a:spLocks noGrp="1"/>
          </p:cNvSpPr>
          <p:nvPr>
            <p:ph type="title"/>
          </p:nvPr>
        </p:nvSpPr>
        <p:spPr/>
        <p:txBody>
          <a:bodyPr/>
          <a:lstStyle/>
          <a:p>
            <a:r>
              <a:rPr lang="zh-CN" altLang="en-US">
                <a:latin typeface="微软雅黑" panose="020B0503020204020204" pitchFamily="34" charset="-122"/>
                <a:ea typeface="微软雅黑" panose="020B0503020204020204" pitchFamily="34" charset="-122"/>
              </a:rPr>
              <a:t>创新方式、强化监管</a:t>
            </a:r>
            <a:endParaRPr lang="zh-CN" altLang="en-US"/>
          </a:p>
        </p:txBody>
      </p:sp>
      <p:sp>
        <p:nvSpPr>
          <p:cNvPr id="29699" name="内容占位符 2">
            <a:extLst>
              <a:ext uri="{FF2B5EF4-FFF2-40B4-BE49-F238E27FC236}">
                <a16:creationId xmlns:a16="http://schemas.microsoft.com/office/drawing/2014/main" id="{0E0775ED-F8EA-4397-971E-1A3E50859028}"/>
              </a:ext>
            </a:extLst>
          </p:cNvPr>
          <p:cNvSpPr>
            <a:spLocks noGrp="1"/>
          </p:cNvSpPr>
          <p:nvPr>
            <p:ph idx="1"/>
          </p:nvPr>
        </p:nvSpPr>
        <p:spPr>
          <a:xfrm>
            <a:off x="900113" y="2017713"/>
            <a:ext cx="8054975" cy="4114800"/>
          </a:xfrm>
        </p:spPr>
        <p:txBody>
          <a:bodyPr/>
          <a:lstStyle/>
          <a:p>
            <a:pPr marL="0" indent="0">
              <a:buFont typeface="Wingdings" panose="05000000000000000000" pitchFamily="2" charset="2"/>
              <a:buNone/>
            </a:pPr>
            <a:r>
              <a:rPr lang="zh-CN" altLang="en-US"/>
              <a:t>建立健全市场主体信用评价制度，强化自然资源主管部门和财政等部门协同，发挥纪检监察、司法、审计等机构作用，完善国家自然资源资产管理体制和自然资源监管体制，创新管理方式方法，实现对全民所有自然资源资产有偿使用全程动态有效监管，确保将有效保护和合理利用资源、维护国家所有者权益的各项要求落到实处。</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36D6A80-0278-409A-86D3-E9700C14AF3C}"/>
              </a:ext>
            </a:extLst>
          </p:cNvPr>
          <p:cNvSpPr>
            <a:spLocks noGrp="1" noChangeArrowheads="1"/>
          </p:cNvSpPr>
          <p:nvPr>
            <p:ph type="title"/>
          </p:nvPr>
        </p:nvSpPr>
        <p:spPr/>
        <p:txBody>
          <a:bodyPr/>
          <a:lstStyle/>
          <a:p>
            <a:r>
              <a:rPr lang="zh-CN" altLang="en-US">
                <a:latin typeface="微软雅黑" panose="020B0503020204020204" pitchFamily="34" charset="-122"/>
                <a:ea typeface="微软雅黑" panose="020B0503020204020204" pitchFamily="34" charset="-122"/>
              </a:rPr>
              <a:t>二、</a:t>
            </a:r>
            <a:r>
              <a:rPr lang="zh-CN" altLang="en-US" b="1"/>
              <a:t>国有资源有偿使用收入管理内容</a:t>
            </a:r>
            <a:endParaRPr lang="en-US" altLang="zh-CN">
              <a:solidFill>
                <a:schemeClr val="accent1"/>
              </a:solidFill>
              <a:latin typeface="微软雅黑" panose="020B0503020204020204" pitchFamily="34" charset="-122"/>
              <a:ea typeface="微软雅黑" panose="020B0503020204020204" pitchFamily="34" charset="-122"/>
            </a:endParaRPr>
          </a:p>
        </p:txBody>
      </p:sp>
      <p:sp>
        <p:nvSpPr>
          <p:cNvPr id="30723" name="Text Box 3">
            <a:extLst>
              <a:ext uri="{FF2B5EF4-FFF2-40B4-BE49-F238E27FC236}">
                <a16:creationId xmlns:a16="http://schemas.microsoft.com/office/drawing/2014/main" id="{9F55ABC5-DF6B-44A8-B195-0C7E0CF1AA11}"/>
              </a:ext>
            </a:extLst>
          </p:cNvPr>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zh-CN" sz="1800"/>
          </a:p>
        </p:txBody>
      </p:sp>
      <p:sp>
        <p:nvSpPr>
          <p:cNvPr id="89134" name="AutoShape 46">
            <a:extLst>
              <a:ext uri="{FF2B5EF4-FFF2-40B4-BE49-F238E27FC236}">
                <a16:creationId xmlns:a16="http://schemas.microsoft.com/office/drawing/2014/main" id="{C1BB6829-EE46-48DF-8DC5-E214D19D9ABE}"/>
              </a:ext>
            </a:extLst>
          </p:cNvPr>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defRPr/>
            </a:pPr>
            <a:endParaRPr lang="zh-CN" altLang="en-US"/>
          </a:p>
        </p:txBody>
      </p:sp>
      <p:sp>
        <p:nvSpPr>
          <p:cNvPr id="89135" name="AutoShape 47">
            <a:extLst>
              <a:ext uri="{FF2B5EF4-FFF2-40B4-BE49-F238E27FC236}">
                <a16:creationId xmlns:a16="http://schemas.microsoft.com/office/drawing/2014/main" id="{A1B3AD3E-7855-4D03-BBF4-3B1B4F321130}"/>
              </a:ext>
            </a:extLst>
          </p:cNvPr>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a:p>
        </p:txBody>
      </p:sp>
      <p:sp>
        <p:nvSpPr>
          <p:cNvPr id="30726" name="AutoShape 48">
            <a:extLst>
              <a:ext uri="{FF2B5EF4-FFF2-40B4-BE49-F238E27FC236}">
                <a16:creationId xmlns:a16="http://schemas.microsoft.com/office/drawing/2014/main" id="{0DB0109B-03BE-4A92-8570-35315E6C4989}"/>
              </a:ext>
            </a:extLst>
          </p:cNvPr>
          <p:cNvSpPr>
            <a:spLocks noChangeArrowheads="1"/>
          </p:cNvSpPr>
          <p:nvPr/>
        </p:nvSpPr>
        <p:spPr bwMode="gray">
          <a:xfrm>
            <a:off x="1822450" y="509905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a:t>国有草原资源有偿使用制度</a:t>
            </a:r>
            <a:endParaRPr lang="en-US" altLang="zh-CN" sz="2400" b="1">
              <a:solidFill>
                <a:schemeClr val="tx2"/>
              </a:solidFill>
            </a:endParaRPr>
          </a:p>
        </p:txBody>
      </p:sp>
      <p:sp>
        <p:nvSpPr>
          <p:cNvPr id="30727" name="AutoShape 49">
            <a:extLst>
              <a:ext uri="{FF2B5EF4-FFF2-40B4-BE49-F238E27FC236}">
                <a16:creationId xmlns:a16="http://schemas.microsoft.com/office/drawing/2014/main" id="{B4EBAD41-317A-40B7-B542-B401B47EA6F0}"/>
              </a:ext>
            </a:extLst>
          </p:cNvPr>
          <p:cNvSpPr>
            <a:spLocks noChangeArrowheads="1"/>
          </p:cNvSpPr>
          <p:nvPr/>
        </p:nvSpPr>
        <p:spPr bwMode="gray">
          <a:xfrm>
            <a:off x="2317750" y="42719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a:t>国有森林资源有偿使用制度</a:t>
            </a:r>
            <a:endParaRPr lang="en-US" altLang="zh-CN" sz="2400" b="1">
              <a:solidFill>
                <a:schemeClr val="tx2"/>
              </a:solidFill>
            </a:endParaRPr>
          </a:p>
        </p:txBody>
      </p:sp>
      <p:sp>
        <p:nvSpPr>
          <p:cNvPr id="30728" name="AutoShape 50">
            <a:extLst>
              <a:ext uri="{FF2B5EF4-FFF2-40B4-BE49-F238E27FC236}">
                <a16:creationId xmlns:a16="http://schemas.microsoft.com/office/drawing/2014/main" id="{4FAB08DD-19B7-4BBE-81E0-05340AB442D7}"/>
              </a:ext>
            </a:extLst>
          </p:cNvPr>
          <p:cNvSpPr>
            <a:spLocks noChangeArrowheads="1"/>
          </p:cNvSpPr>
          <p:nvPr/>
        </p:nvSpPr>
        <p:spPr bwMode="gray">
          <a:xfrm>
            <a:off x="2438400" y="34591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a:t>矿产资源有偿使用制度</a:t>
            </a:r>
            <a:endParaRPr lang="en-US" altLang="zh-CN" sz="2400" b="1">
              <a:solidFill>
                <a:schemeClr val="tx2"/>
              </a:solidFill>
            </a:endParaRPr>
          </a:p>
        </p:txBody>
      </p:sp>
      <p:sp>
        <p:nvSpPr>
          <p:cNvPr id="30729" name="AutoShape 51">
            <a:extLst>
              <a:ext uri="{FF2B5EF4-FFF2-40B4-BE49-F238E27FC236}">
                <a16:creationId xmlns:a16="http://schemas.microsoft.com/office/drawing/2014/main" id="{AD67E4E3-790C-48E4-B6F4-F6E3ABDB7B0C}"/>
              </a:ext>
            </a:extLst>
          </p:cNvPr>
          <p:cNvSpPr>
            <a:spLocks noChangeArrowheads="1"/>
          </p:cNvSpPr>
          <p:nvPr/>
        </p:nvSpPr>
        <p:spPr bwMode="gray">
          <a:xfrm>
            <a:off x="2286000" y="259080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a:t>水资源、海域海岛有偿使用制度</a:t>
            </a:r>
            <a:endParaRPr lang="en-US" altLang="zh-CN" sz="2400" b="1">
              <a:solidFill>
                <a:schemeClr val="tx2"/>
              </a:solidFill>
            </a:endParaRPr>
          </a:p>
        </p:txBody>
      </p:sp>
      <p:sp>
        <p:nvSpPr>
          <p:cNvPr id="30730" name="AutoShape 52">
            <a:extLst>
              <a:ext uri="{FF2B5EF4-FFF2-40B4-BE49-F238E27FC236}">
                <a16:creationId xmlns:a16="http://schemas.microsoft.com/office/drawing/2014/main" id="{C7A506CA-06B3-47B7-B594-7A8A6E8C75D8}"/>
              </a:ext>
            </a:extLst>
          </p:cNvPr>
          <p:cNvSpPr>
            <a:spLocks noChangeArrowheads="1"/>
          </p:cNvSpPr>
          <p:nvPr/>
        </p:nvSpPr>
        <p:spPr bwMode="gray">
          <a:xfrm>
            <a:off x="1765300" y="18208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400"/>
              <a:t>国有土地资源有偿使用制度</a:t>
            </a:r>
            <a:endParaRPr lang="en-US" altLang="zh-CN" sz="2400" b="1">
              <a:solidFill>
                <a:schemeClr val="tx2"/>
              </a:solidFill>
            </a:endParaRPr>
          </a:p>
        </p:txBody>
      </p:sp>
      <p:grpSp>
        <p:nvGrpSpPr>
          <p:cNvPr id="30731" name="Group 53">
            <a:extLst>
              <a:ext uri="{FF2B5EF4-FFF2-40B4-BE49-F238E27FC236}">
                <a16:creationId xmlns:a16="http://schemas.microsoft.com/office/drawing/2014/main" id="{6E15DA21-9CDB-448F-971B-837A7C336AA2}"/>
              </a:ext>
            </a:extLst>
          </p:cNvPr>
          <p:cNvGrpSpPr>
            <a:grpSpLocks/>
          </p:cNvGrpSpPr>
          <p:nvPr/>
        </p:nvGrpSpPr>
        <p:grpSpPr bwMode="auto">
          <a:xfrm>
            <a:off x="1447800" y="1909763"/>
            <a:ext cx="381000" cy="381000"/>
            <a:chOff x="2078" y="1680"/>
            <a:chExt cx="1615" cy="1615"/>
          </a:xfrm>
        </p:grpSpPr>
        <p:sp>
          <p:nvSpPr>
            <p:cNvPr id="30760" name="Oval 54">
              <a:extLst>
                <a:ext uri="{FF2B5EF4-FFF2-40B4-BE49-F238E27FC236}">
                  <a16:creationId xmlns:a16="http://schemas.microsoft.com/office/drawing/2014/main" id="{9CB377DE-7B1E-46BB-8C54-9DB8DF6D264A}"/>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0761" name="Oval 55">
              <a:extLst>
                <a:ext uri="{FF2B5EF4-FFF2-40B4-BE49-F238E27FC236}">
                  <a16:creationId xmlns:a16="http://schemas.microsoft.com/office/drawing/2014/main" id="{6641B4E6-C38E-4707-827C-83D3CFDD7F68}"/>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89144" name="Oval 56">
              <a:extLst>
                <a:ext uri="{FF2B5EF4-FFF2-40B4-BE49-F238E27FC236}">
                  <a16:creationId xmlns:a16="http://schemas.microsoft.com/office/drawing/2014/main" id="{D0105099-8961-47BD-A804-91FBA0751839}"/>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30763" name="Oval 57">
              <a:extLst>
                <a:ext uri="{FF2B5EF4-FFF2-40B4-BE49-F238E27FC236}">
                  <a16:creationId xmlns:a16="http://schemas.microsoft.com/office/drawing/2014/main" id="{D3B6A96D-4E10-4474-B882-D930DD757178}"/>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89146" name="Oval 58">
              <a:extLst>
                <a:ext uri="{FF2B5EF4-FFF2-40B4-BE49-F238E27FC236}">
                  <a16:creationId xmlns:a16="http://schemas.microsoft.com/office/drawing/2014/main" id="{4644C4E5-F7D8-4137-A5FB-DE6B9FA14DD1}"/>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0765" name="Oval 59">
              <a:extLst>
                <a:ext uri="{FF2B5EF4-FFF2-40B4-BE49-F238E27FC236}">
                  <a16:creationId xmlns:a16="http://schemas.microsoft.com/office/drawing/2014/main" id="{9E6C5571-B768-45BE-850E-2E76A5AA2061}"/>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grpSp>
        <p:nvGrpSpPr>
          <p:cNvPr id="30732" name="Group 60">
            <a:extLst>
              <a:ext uri="{FF2B5EF4-FFF2-40B4-BE49-F238E27FC236}">
                <a16:creationId xmlns:a16="http://schemas.microsoft.com/office/drawing/2014/main" id="{A6511F9A-463E-4077-8FFA-223E838A52DE}"/>
              </a:ext>
            </a:extLst>
          </p:cNvPr>
          <p:cNvGrpSpPr>
            <a:grpSpLocks/>
          </p:cNvGrpSpPr>
          <p:nvPr/>
        </p:nvGrpSpPr>
        <p:grpSpPr bwMode="auto">
          <a:xfrm>
            <a:off x="1981200" y="2697163"/>
            <a:ext cx="381000" cy="381000"/>
            <a:chOff x="2078" y="1680"/>
            <a:chExt cx="1615" cy="1615"/>
          </a:xfrm>
        </p:grpSpPr>
        <p:sp>
          <p:nvSpPr>
            <p:cNvPr id="30754" name="Oval 61">
              <a:extLst>
                <a:ext uri="{FF2B5EF4-FFF2-40B4-BE49-F238E27FC236}">
                  <a16:creationId xmlns:a16="http://schemas.microsoft.com/office/drawing/2014/main" id="{5EC84532-87C0-4583-9F5B-3FBD5A87887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0755" name="Oval 62">
              <a:extLst>
                <a:ext uri="{FF2B5EF4-FFF2-40B4-BE49-F238E27FC236}">
                  <a16:creationId xmlns:a16="http://schemas.microsoft.com/office/drawing/2014/main" id="{94B9C112-6D24-4DA7-90B1-B773F8722997}"/>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89151" name="Oval 63">
              <a:extLst>
                <a:ext uri="{FF2B5EF4-FFF2-40B4-BE49-F238E27FC236}">
                  <a16:creationId xmlns:a16="http://schemas.microsoft.com/office/drawing/2014/main" id="{B6B34552-A9BC-4321-AA5C-C60C6749E415}"/>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30757" name="Oval 64">
              <a:extLst>
                <a:ext uri="{FF2B5EF4-FFF2-40B4-BE49-F238E27FC236}">
                  <a16:creationId xmlns:a16="http://schemas.microsoft.com/office/drawing/2014/main" id="{30ADAD62-54A6-4376-B998-F204E4EA67DF}"/>
                </a:ext>
              </a:extLst>
            </p:cNvPr>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89153" name="Oval 65">
              <a:extLst>
                <a:ext uri="{FF2B5EF4-FFF2-40B4-BE49-F238E27FC236}">
                  <a16:creationId xmlns:a16="http://schemas.microsoft.com/office/drawing/2014/main" id="{55E1BF41-9FB3-4D95-83B7-5B8A19F03AE5}"/>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0759" name="Oval 66">
              <a:extLst>
                <a:ext uri="{FF2B5EF4-FFF2-40B4-BE49-F238E27FC236}">
                  <a16:creationId xmlns:a16="http://schemas.microsoft.com/office/drawing/2014/main" id="{7961ACA9-18AE-47B6-A01D-7927D6E46BBF}"/>
                </a:ext>
              </a:extLst>
            </p:cNvPr>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grpSp>
        <p:nvGrpSpPr>
          <p:cNvPr id="30733" name="Group 67">
            <a:extLst>
              <a:ext uri="{FF2B5EF4-FFF2-40B4-BE49-F238E27FC236}">
                <a16:creationId xmlns:a16="http://schemas.microsoft.com/office/drawing/2014/main" id="{DE63CEC8-9CEF-480E-873D-7D9414C17A12}"/>
              </a:ext>
            </a:extLst>
          </p:cNvPr>
          <p:cNvGrpSpPr>
            <a:grpSpLocks/>
          </p:cNvGrpSpPr>
          <p:nvPr/>
        </p:nvGrpSpPr>
        <p:grpSpPr bwMode="auto">
          <a:xfrm>
            <a:off x="2133600" y="3535363"/>
            <a:ext cx="381000" cy="381000"/>
            <a:chOff x="2078" y="1680"/>
            <a:chExt cx="1615" cy="1615"/>
          </a:xfrm>
        </p:grpSpPr>
        <p:sp>
          <p:nvSpPr>
            <p:cNvPr id="30748" name="Oval 68">
              <a:extLst>
                <a:ext uri="{FF2B5EF4-FFF2-40B4-BE49-F238E27FC236}">
                  <a16:creationId xmlns:a16="http://schemas.microsoft.com/office/drawing/2014/main" id="{509C2E33-4D16-4A9C-B2E3-4F446FC96404}"/>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0749" name="Oval 69">
              <a:extLst>
                <a:ext uri="{FF2B5EF4-FFF2-40B4-BE49-F238E27FC236}">
                  <a16:creationId xmlns:a16="http://schemas.microsoft.com/office/drawing/2014/main" id="{0565AEB9-DB5C-4A93-A138-FE471E13C2A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89158" name="Oval 70">
              <a:extLst>
                <a:ext uri="{FF2B5EF4-FFF2-40B4-BE49-F238E27FC236}">
                  <a16:creationId xmlns:a16="http://schemas.microsoft.com/office/drawing/2014/main" id="{27BB6F4C-E52A-4526-BB05-2A45127F9D09}"/>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30751" name="Oval 71">
              <a:extLst>
                <a:ext uri="{FF2B5EF4-FFF2-40B4-BE49-F238E27FC236}">
                  <a16:creationId xmlns:a16="http://schemas.microsoft.com/office/drawing/2014/main" id="{5E6B34B5-5ADA-4AC4-972F-D3F05FDF4435}"/>
                </a:ext>
              </a:extLst>
            </p:cNvPr>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89160" name="Oval 72">
              <a:extLst>
                <a:ext uri="{FF2B5EF4-FFF2-40B4-BE49-F238E27FC236}">
                  <a16:creationId xmlns:a16="http://schemas.microsoft.com/office/drawing/2014/main" id="{9C651C9B-7EC3-4330-A447-E376FC3DF28B}"/>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0753" name="Oval 73">
              <a:extLst>
                <a:ext uri="{FF2B5EF4-FFF2-40B4-BE49-F238E27FC236}">
                  <a16:creationId xmlns:a16="http://schemas.microsoft.com/office/drawing/2014/main" id="{685256B8-EDB6-4395-BB2B-E8A0E2A996C3}"/>
                </a:ext>
              </a:extLst>
            </p:cNvPr>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grpSp>
        <p:nvGrpSpPr>
          <p:cNvPr id="30734" name="Group 74">
            <a:extLst>
              <a:ext uri="{FF2B5EF4-FFF2-40B4-BE49-F238E27FC236}">
                <a16:creationId xmlns:a16="http://schemas.microsoft.com/office/drawing/2014/main" id="{957E9120-1A38-4E81-9931-C2F943F3BF2D}"/>
              </a:ext>
            </a:extLst>
          </p:cNvPr>
          <p:cNvGrpSpPr>
            <a:grpSpLocks/>
          </p:cNvGrpSpPr>
          <p:nvPr/>
        </p:nvGrpSpPr>
        <p:grpSpPr bwMode="auto">
          <a:xfrm>
            <a:off x="1981200" y="4373563"/>
            <a:ext cx="381000" cy="381000"/>
            <a:chOff x="2078" y="1680"/>
            <a:chExt cx="1615" cy="1615"/>
          </a:xfrm>
        </p:grpSpPr>
        <p:sp>
          <p:nvSpPr>
            <p:cNvPr id="30742" name="Oval 75">
              <a:extLst>
                <a:ext uri="{FF2B5EF4-FFF2-40B4-BE49-F238E27FC236}">
                  <a16:creationId xmlns:a16="http://schemas.microsoft.com/office/drawing/2014/main" id="{5A1C6E94-3D59-4B8C-B242-FFDDBC0811C5}"/>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0743" name="Oval 76">
              <a:extLst>
                <a:ext uri="{FF2B5EF4-FFF2-40B4-BE49-F238E27FC236}">
                  <a16:creationId xmlns:a16="http://schemas.microsoft.com/office/drawing/2014/main" id="{35E84439-A062-41F7-B7AD-3A720E8ECAD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89165" name="Oval 77">
              <a:extLst>
                <a:ext uri="{FF2B5EF4-FFF2-40B4-BE49-F238E27FC236}">
                  <a16:creationId xmlns:a16="http://schemas.microsoft.com/office/drawing/2014/main" id="{52CE4FCF-CE14-44F3-95A3-4364160E47A0}"/>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30745" name="Oval 78">
              <a:extLst>
                <a:ext uri="{FF2B5EF4-FFF2-40B4-BE49-F238E27FC236}">
                  <a16:creationId xmlns:a16="http://schemas.microsoft.com/office/drawing/2014/main" id="{F4092CB4-5E9A-4BFB-B991-3E3AE6A953E6}"/>
                </a:ext>
              </a:extLst>
            </p:cNvPr>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89167" name="Oval 79">
              <a:extLst>
                <a:ext uri="{FF2B5EF4-FFF2-40B4-BE49-F238E27FC236}">
                  <a16:creationId xmlns:a16="http://schemas.microsoft.com/office/drawing/2014/main" id="{589F731F-D056-4AC1-809B-EC6E0E92620F}"/>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0747" name="Oval 80">
              <a:extLst>
                <a:ext uri="{FF2B5EF4-FFF2-40B4-BE49-F238E27FC236}">
                  <a16:creationId xmlns:a16="http://schemas.microsoft.com/office/drawing/2014/main" id="{4BDFADB3-E5D5-40F8-8994-F2DDD66CE01B}"/>
                </a:ext>
              </a:extLst>
            </p:cNvPr>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grpSp>
        <p:nvGrpSpPr>
          <p:cNvPr id="30735" name="Group 81">
            <a:extLst>
              <a:ext uri="{FF2B5EF4-FFF2-40B4-BE49-F238E27FC236}">
                <a16:creationId xmlns:a16="http://schemas.microsoft.com/office/drawing/2014/main" id="{F8F426D0-6CFF-4B2D-B5F3-58F28BBAFCAD}"/>
              </a:ext>
            </a:extLst>
          </p:cNvPr>
          <p:cNvGrpSpPr>
            <a:grpSpLocks/>
          </p:cNvGrpSpPr>
          <p:nvPr/>
        </p:nvGrpSpPr>
        <p:grpSpPr bwMode="auto">
          <a:xfrm>
            <a:off x="1524000" y="5148263"/>
            <a:ext cx="355600" cy="381000"/>
            <a:chOff x="2078" y="1680"/>
            <a:chExt cx="1615" cy="1615"/>
          </a:xfrm>
        </p:grpSpPr>
        <p:sp>
          <p:nvSpPr>
            <p:cNvPr id="30736" name="Oval 82">
              <a:extLst>
                <a:ext uri="{FF2B5EF4-FFF2-40B4-BE49-F238E27FC236}">
                  <a16:creationId xmlns:a16="http://schemas.microsoft.com/office/drawing/2014/main" id="{7703BBB0-E147-4917-AD83-76585C96972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0737" name="Oval 83">
              <a:extLst>
                <a:ext uri="{FF2B5EF4-FFF2-40B4-BE49-F238E27FC236}">
                  <a16:creationId xmlns:a16="http://schemas.microsoft.com/office/drawing/2014/main" id="{4D4AB478-E93F-4A5A-8A7E-91A9DBC6FB8E}"/>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89172" name="Oval 84">
              <a:extLst>
                <a:ext uri="{FF2B5EF4-FFF2-40B4-BE49-F238E27FC236}">
                  <a16:creationId xmlns:a16="http://schemas.microsoft.com/office/drawing/2014/main" id="{7A386426-843A-4325-A41E-503A5213935C}"/>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30739" name="Oval 85">
              <a:extLst>
                <a:ext uri="{FF2B5EF4-FFF2-40B4-BE49-F238E27FC236}">
                  <a16:creationId xmlns:a16="http://schemas.microsoft.com/office/drawing/2014/main" id="{60BF34AC-C748-4028-8832-A24647FB31F3}"/>
                </a:ext>
              </a:extLst>
            </p:cNvPr>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89174" name="Oval 86">
              <a:extLst>
                <a:ext uri="{FF2B5EF4-FFF2-40B4-BE49-F238E27FC236}">
                  <a16:creationId xmlns:a16="http://schemas.microsoft.com/office/drawing/2014/main" id="{80A61E43-FDA8-4590-A4D2-2415066F9F7B}"/>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0741" name="Oval 87">
              <a:extLst>
                <a:ext uri="{FF2B5EF4-FFF2-40B4-BE49-F238E27FC236}">
                  <a16:creationId xmlns:a16="http://schemas.microsoft.com/office/drawing/2014/main" id="{0908FF29-75BC-48B3-AA01-CB241520214A}"/>
                </a:ext>
              </a:extLst>
            </p:cNvPr>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a:extLst>
              <a:ext uri="{FF2B5EF4-FFF2-40B4-BE49-F238E27FC236}">
                <a16:creationId xmlns:a16="http://schemas.microsoft.com/office/drawing/2014/main" id="{A189B310-F10D-4888-AEDE-93D58D4F72C0}"/>
              </a:ext>
            </a:extLst>
          </p:cNvPr>
          <p:cNvSpPr>
            <a:spLocks noGrp="1"/>
          </p:cNvSpPr>
          <p:nvPr>
            <p:ph type="title"/>
          </p:nvPr>
        </p:nvSpPr>
        <p:spPr/>
        <p:txBody>
          <a:bodyPr/>
          <a:lstStyle/>
          <a:p>
            <a:r>
              <a:rPr lang="zh-CN" altLang="en-US" sz="4000">
                <a:latin typeface="微软雅黑" panose="020B0503020204020204" pitchFamily="34" charset="-122"/>
                <a:ea typeface="微软雅黑" panose="020B0503020204020204" pitchFamily="34" charset="-122"/>
              </a:rPr>
              <a:t>国有土地资源有偿使用收入管理</a:t>
            </a:r>
            <a:endParaRPr lang="zh-CN" altLang="en-US" sz="4000"/>
          </a:p>
        </p:txBody>
      </p:sp>
      <p:sp>
        <p:nvSpPr>
          <p:cNvPr id="31747" name="内容占位符 2">
            <a:extLst>
              <a:ext uri="{FF2B5EF4-FFF2-40B4-BE49-F238E27FC236}">
                <a16:creationId xmlns:a16="http://schemas.microsoft.com/office/drawing/2014/main" id="{B7B27026-75F2-4FC1-8F96-4CAAB40C709D}"/>
              </a:ext>
            </a:extLst>
          </p:cNvPr>
          <p:cNvSpPr>
            <a:spLocks noGrp="1"/>
          </p:cNvSpPr>
          <p:nvPr>
            <p:ph idx="1"/>
          </p:nvPr>
        </p:nvSpPr>
        <p:spPr/>
        <p:txBody>
          <a:bodyPr/>
          <a:lstStyle/>
          <a:p>
            <a:r>
              <a:rPr lang="zh-CN" altLang="en-US"/>
              <a:t>指政府以土地出让等方式配置国有土地使用权取得的全部收入，由财政部门负责征收管理，国土资源管理部门负责具体征收。国有土地可以由单位或个人承包经营，从事种植业、林业、畜牧业、渔业生产。发包方和承包方应当订立承包合同，约定双方的权利和义务。</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a:extLst>
              <a:ext uri="{FF2B5EF4-FFF2-40B4-BE49-F238E27FC236}">
                <a16:creationId xmlns:a16="http://schemas.microsoft.com/office/drawing/2014/main" id="{0DB4A257-6DF8-4592-8D46-EAC4C77E66BD}"/>
              </a:ext>
            </a:extLst>
          </p:cNvPr>
          <p:cNvSpPr>
            <a:spLocks noGrp="1"/>
          </p:cNvSpPr>
          <p:nvPr>
            <p:ph type="title"/>
          </p:nvPr>
        </p:nvSpPr>
        <p:spPr/>
        <p:txBody>
          <a:bodyPr/>
          <a:lstStyle/>
          <a:p>
            <a:r>
              <a:rPr lang="zh-CN" altLang="en-US"/>
              <a:t>国有资源有偿使用收入的种类</a:t>
            </a:r>
          </a:p>
        </p:txBody>
      </p:sp>
      <p:sp>
        <p:nvSpPr>
          <p:cNvPr id="32771" name="内容占位符 2">
            <a:extLst>
              <a:ext uri="{FF2B5EF4-FFF2-40B4-BE49-F238E27FC236}">
                <a16:creationId xmlns:a16="http://schemas.microsoft.com/office/drawing/2014/main" id="{223A32AE-480C-429E-854D-1E767FDF1020}"/>
              </a:ext>
            </a:extLst>
          </p:cNvPr>
          <p:cNvSpPr>
            <a:spLocks noGrp="1"/>
          </p:cNvSpPr>
          <p:nvPr>
            <p:ph idx="1"/>
          </p:nvPr>
        </p:nvSpPr>
        <p:spPr/>
        <p:txBody>
          <a:bodyPr/>
          <a:lstStyle/>
          <a:p>
            <a:r>
              <a:rPr lang="en-US" altLang="zh-CN" sz="2800"/>
              <a:t>1.</a:t>
            </a:r>
            <a:r>
              <a:rPr lang="zh-CN" altLang="en-US" sz="2800"/>
              <a:t>开发利用国有资源取得的收益。指依法履行国有资源管理职能、代行国有资源管理权的单位，自己开发利用国有资源取得的收入，（扣除成本、费用、税金后的收益。 ）</a:t>
            </a:r>
          </a:p>
          <a:p>
            <a:r>
              <a:rPr lang="en-US" altLang="zh-CN" sz="2800"/>
              <a:t>2.</a:t>
            </a:r>
            <a:r>
              <a:rPr lang="zh-CN" altLang="en-US" sz="2800"/>
              <a:t>依法出让、出租国有资源探矿权、采矿权、经营权、使用权等取得的收入。指依法履行国有资源管理职能、代行国有资源管理权的单位，依法出让、出租国有资源探矿权、采矿权、经营权、使用权等取得的全部收入。</a:t>
            </a:r>
          </a:p>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a:extLst>
              <a:ext uri="{FF2B5EF4-FFF2-40B4-BE49-F238E27FC236}">
                <a16:creationId xmlns:a16="http://schemas.microsoft.com/office/drawing/2014/main" id="{C271556A-0718-4427-9C28-E2408837998F}"/>
              </a:ext>
            </a:extLst>
          </p:cNvPr>
          <p:cNvSpPr>
            <a:spLocks noChangeArrowheads="1"/>
          </p:cNvSpPr>
          <p:nvPr/>
        </p:nvSpPr>
        <p:spPr bwMode="auto">
          <a:xfrm>
            <a:off x="3551238" y="3657600"/>
            <a:ext cx="2260600" cy="2286000"/>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rgbClr val="FFFFFF">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a:t>扩大国有建设用地有偿使用范围。划拨用地的公共服务项目有偿使用国有建设用地。改制事业单位实行国有企业改制土地资产处置政策</a:t>
            </a:r>
            <a:r>
              <a:rPr lang="zh-CN" altLang="en-US" sz="1600"/>
              <a:t>。</a:t>
            </a:r>
            <a:endParaRPr lang="en-US" altLang="zh-CN" sz="1600">
              <a:latin typeface="Verdana" panose="020B0604030504040204" pitchFamily="34" charset="0"/>
            </a:endParaRPr>
          </a:p>
        </p:txBody>
      </p:sp>
      <p:sp>
        <p:nvSpPr>
          <p:cNvPr id="33795" name="AutoShape 3">
            <a:extLst>
              <a:ext uri="{FF2B5EF4-FFF2-40B4-BE49-F238E27FC236}">
                <a16:creationId xmlns:a16="http://schemas.microsoft.com/office/drawing/2014/main" id="{CEED083C-5DF5-4A06-96C5-11C82F96A137}"/>
              </a:ext>
            </a:extLst>
          </p:cNvPr>
          <p:cNvSpPr>
            <a:spLocks noChangeArrowheads="1"/>
          </p:cNvSpPr>
          <p:nvPr/>
        </p:nvSpPr>
        <p:spPr bwMode="auto">
          <a:xfrm>
            <a:off x="971550" y="3657600"/>
            <a:ext cx="2305050" cy="2286000"/>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rgbClr val="C0C0C0">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a:t>优先保护生态功能国有土地，依照法律规定和规划允许进行经营性开发利用的，设立更加严格的审批条件和程序，并全面实行有偿使用</a:t>
            </a:r>
            <a:endParaRPr lang="en-US" altLang="zh-CN" sz="1800">
              <a:latin typeface="Verdana" panose="020B0604030504040204" pitchFamily="34" charset="0"/>
            </a:endParaRPr>
          </a:p>
        </p:txBody>
      </p:sp>
      <p:sp>
        <p:nvSpPr>
          <p:cNvPr id="33796" name="AutoShape 4">
            <a:extLst>
              <a:ext uri="{FF2B5EF4-FFF2-40B4-BE49-F238E27FC236}">
                <a16:creationId xmlns:a16="http://schemas.microsoft.com/office/drawing/2014/main" id="{60ACC83F-E49C-4C33-9A94-9AF7CEE4E047}"/>
              </a:ext>
            </a:extLst>
          </p:cNvPr>
          <p:cNvSpPr>
            <a:spLocks noChangeArrowheads="1"/>
          </p:cNvSpPr>
          <p:nvPr/>
        </p:nvSpPr>
        <p:spPr bwMode="auto">
          <a:xfrm>
            <a:off x="6084888" y="3657600"/>
            <a:ext cx="2232025" cy="2286000"/>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rgbClr val="C0C0C0">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a:t>国有农、林、牧场改革中涉及的国有农用地，参照国有企业改制土地资产，使用权出让、租赁、作价出资（入股）、划拨、授权经营等方式处置。</a:t>
            </a:r>
            <a:endParaRPr lang="en-US" altLang="zh-CN" sz="1800">
              <a:latin typeface="Verdana" panose="020B0604030504040204" pitchFamily="34" charset="0"/>
            </a:endParaRPr>
          </a:p>
        </p:txBody>
      </p:sp>
      <p:sp>
        <p:nvSpPr>
          <p:cNvPr id="33797" name="Rectangle 5">
            <a:extLst>
              <a:ext uri="{FF2B5EF4-FFF2-40B4-BE49-F238E27FC236}">
                <a16:creationId xmlns:a16="http://schemas.microsoft.com/office/drawing/2014/main" id="{28930801-4CE7-4094-BCDF-B2FE2812D3E5}"/>
              </a:ext>
            </a:extLst>
          </p:cNvPr>
          <p:cNvSpPr>
            <a:spLocks noGrp="1" noChangeArrowheads="1"/>
          </p:cNvSpPr>
          <p:nvPr>
            <p:ph type="title"/>
          </p:nvPr>
        </p:nvSpPr>
        <p:spPr/>
        <p:txBody>
          <a:bodyPr/>
          <a:lstStyle/>
          <a:p>
            <a:r>
              <a:rPr lang="zh-CN" altLang="en-US" sz="3600">
                <a:latin typeface="微软雅黑" panose="020B0503020204020204" pitchFamily="34" charset="-122"/>
                <a:ea typeface="微软雅黑" panose="020B0503020204020204" pitchFamily="34" charset="-122"/>
              </a:rPr>
              <a:t>国有土地资源有偿使用收入管理</a:t>
            </a:r>
            <a:endParaRPr lang="en-US" altLang="zh-CN" sz="2000"/>
          </a:p>
        </p:txBody>
      </p:sp>
      <p:sp>
        <p:nvSpPr>
          <p:cNvPr id="33798" name="AutoShape 6">
            <a:extLst>
              <a:ext uri="{FF2B5EF4-FFF2-40B4-BE49-F238E27FC236}">
                <a16:creationId xmlns:a16="http://schemas.microsoft.com/office/drawing/2014/main" id="{B3AE0135-0F64-4799-8246-5A6E5C528E65}"/>
              </a:ext>
            </a:extLst>
          </p:cNvPr>
          <p:cNvSpPr>
            <a:spLocks noChangeArrowheads="1"/>
          </p:cNvSpPr>
          <p:nvPr/>
        </p:nvSpPr>
        <p:spPr bwMode="gray">
          <a:xfrm>
            <a:off x="3151188" y="2452688"/>
            <a:ext cx="400050" cy="449262"/>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799" name="AutoShape 7">
            <a:extLst>
              <a:ext uri="{FF2B5EF4-FFF2-40B4-BE49-F238E27FC236}">
                <a16:creationId xmlns:a16="http://schemas.microsoft.com/office/drawing/2014/main" id="{0D0EDC1F-E90A-47EB-8DB1-0E177CD3962D}"/>
              </a:ext>
            </a:extLst>
          </p:cNvPr>
          <p:cNvSpPr>
            <a:spLocks noChangeArrowheads="1"/>
          </p:cNvSpPr>
          <p:nvPr/>
        </p:nvSpPr>
        <p:spPr bwMode="gray">
          <a:xfrm>
            <a:off x="5613400" y="2452688"/>
            <a:ext cx="398463" cy="449262"/>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90120" name="Oval 8">
            <a:extLst>
              <a:ext uri="{FF2B5EF4-FFF2-40B4-BE49-F238E27FC236}">
                <a16:creationId xmlns:a16="http://schemas.microsoft.com/office/drawing/2014/main" id="{F215B551-4EFA-4190-880B-8EA93C0FC246}"/>
              </a:ext>
            </a:extLst>
          </p:cNvPr>
          <p:cNvSpPr>
            <a:spLocks noChangeArrowheads="1"/>
          </p:cNvSpPr>
          <p:nvPr/>
        </p:nvSpPr>
        <p:spPr bwMode="gray">
          <a:xfrm>
            <a:off x="6221413" y="18335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90121" name="Oval 9">
            <a:extLst>
              <a:ext uri="{FF2B5EF4-FFF2-40B4-BE49-F238E27FC236}">
                <a16:creationId xmlns:a16="http://schemas.microsoft.com/office/drawing/2014/main" id="{369E28DE-CD52-436A-A93A-3BE7A3584A8D}"/>
              </a:ext>
            </a:extLst>
          </p:cNvPr>
          <p:cNvSpPr>
            <a:spLocks noChangeArrowheads="1"/>
          </p:cNvSpPr>
          <p:nvPr/>
        </p:nvSpPr>
        <p:spPr bwMode="gray">
          <a:xfrm>
            <a:off x="6221413" y="183356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90122" name="Oval 10">
            <a:extLst>
              <a:ext uri="{FF2B5EF4-FFF2-40B4-BE49-F238E27FC236}">
                <a16:creationId xmlns:a16="http://schemas.microsoft.com/office/drawing/2014/main" id="{AF41572C-7ACB-4462-A446-B1BF35C1566D}"/>
              </a:ext>
            </a:extLst>
          </p:cNvPr>
          <p:cNvSpPr>
            <a:spLocks noChangeArrowheads="1"/>
          </p:cNvSpPr>
          <p:nvPr/>
        </p:nvSpPr>
        <p:spPr bwMode="gray">
          <a:xfrm>
            <a:off x="6332538" y="194468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90123" name="Oval 11">
            <a:extLst>
              <a:ext uri="{FF2B5EF4-FFF2-40B4-BE49-F238E27FC236}">
                <a16:creationId xmlns:a16="http://schemas.microsoft.com/office/drawing/2014/main" id="{F8C9713F-3083-43B0-BEFD-AD8397B2A1CD}"/>
              </a:ext>
            </a:extLst>
          </p:cNvPr>
          <p:cNvSpPr>
            <a:spLocks noChangeArrowheads="1"/>
          </p:cNvSpPr>
          <p:nvPr/>
        </p:nvSpPr>
        <p:spPr bwMode="gray">
          <a:xfrm>
            <a:off x="6357938" y="19526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3804" name="Oval 12">
            <a:extLst>
              <a:ext uri="{FF2B5EF4-FFF2-40B4-BE49-F238E27FC236}">
                <a16:creationId xmlns:a16="http://schemas.microsoft.com/office/drawing/2014/main" id="{BE8D6183-57DD-4B44-A1E5-3DBCD890F9EA}"/>
              </a:ext>
            </a:extLst>
          </p:cNvPr>
          <p:cNvSpPr>
            <a:spLocks noChangeArrowheads="1"/>
          </p:cNvSpPr>
          <p:nvPr/>
        </p:nvSpPr>
        <p:spPr bwMode="gray">
          <a:xfrm>
            <a:off x="6411913" y="2016125"/>
            <a:ext cx="1335087"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90125" name="Oval 13">
            <a:extLst>
              <a:ext uri="{FF2B5EF4-FFF2-40B4-BE49-F238E27FC236}">
                <a16:creationId xmlns:a16="http://schemas.microsoft.com/office/drawing/2014/main" id="{DC23CFA4-5C0D-461B-9E6E-871D0FE75C86}"/>
              </a:ext>
            </a:extLst>
          </p:cNvPr>
          <p:cNvSpPr>
            <a:spLocks noChangeArrowheads="1"/>
          </p:cNvSpPr>
          <p:nvPr/>
        </p:nvSpPr>
        <p:spPr bwMode="gray">
          <a:xfrm>
            <a:off x="1295400" y="18288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90126" name="Oval 14">
            <a:extLst>
              <a:ext uri="{FF2B5EF4-FFF2-40B4-BE49-F238E27FC236}">
                <a16:creationId xmlns:a16="http://schemas.microsoft.com/office/drawing/2014/main" id="{1256E7DA-643E-4300-81AC-02B72194CC15}"/>
              </a:ext>
            </a:extLst>
          </p:cNvPr>
          <p:cNvSpPr>
            <a:spLocks noChangeArrowheads="1"/>
          </p:cNvSpPr>
          <p:nvPr/>
        </p:nvSpPr>
        <p:spPr bwMode="gray">
          <a:xfrm>
            <a:off x="1295400" y="1828800"/>
            <a:ext cx="1703388"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90127" name="Oval 15">
            <a:extLst>
              <a:ext uri="{FF2B5EF4-FFF2-40B4-BE49-F238E27FC236}">
                <a16:creationId xmlns:a16="http://schemas.microsoft.com/office/drawing/2014/main" id="{80DCA907-B92E-456F-B608-05C7F172A109}"/>
              </a:ext>
            </a:extLst>
          </p:cNvPr>
          <p:cNvSpPr>
            <a:spLocks noChangeArrowheads="1"/>
          </p:cNvSpPr>
          <p:nvPr/>
        </p:nvSpPr>
        <p:spPr bwMode="gray">
          <a:xfrm>
            <a:off x="1406525" y="19383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90128" name="Oval 16">
            <a:extLst>
              <a:ext uri="{FF2B5EF4-FFF2-40B4-BE49-F238E27FC236}">
                <a16:creationId xmlns:a16="http://schemas.microsoft.com/office/drawing/2014/main" id="{8470FAD5-0829-41C4-9D0D-71BEE16CE583}"/>
              </a:ext>
            </a:extLst>
          </p:cNvPr>
          <p:cNvSpPr>
            <a:spLocks noChangeArrowheads="1"/>
          </p:cNvSpPr>
          <p:nvPr/>
        </p:nvSpPr>
        <p:spPr bwMode="gray">
          <a:xfrm>
            <a:off x="1408113" y="194151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3809" name="Oval 17">
            <a:extLst>
              <a:ext uri="{FF2B5EF4-FFF2-40B4-BE49-F238E27FC236}">
                <a16:creationId xmlns:a16="http://schemas.microsoft.com/office/drawing/2014/main" id="{205C56D1-8A40-4625-952C-FCD40DBB9518}"/>
              </a:ext>
            </a:extLst>
          </p:cNvPr>
          <p:cNvSpPr>
            <a:spLocks noChangeArrowheads="1"/>
          </p:cNvSpPr>
          <p:nvPr/>
        </p:nvSpPr>
        <p:spPr bwMode="gray">
          <a:xfrm>
            <a:off x="1481138" y="2012950"/>
            <a:ext cx="1333500"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nvGrpSpPr>
          <p:cNvPr id="33810" name="Group 18">
            <a:extLst>
              <a:ext uri="{FF2B5EF4-FFF2-40B4-BE49-F238E27FC236}">
                <a16:creationId xmlns:a16="http://schemas.microsoft.com/office/drawing/2014/main" id="{FBD947D4-56FB-4CA9-8BB0-859968B2906B}"/>
              </a:ext>
            </a:extLst>
          </p:cNvPr>
          <p:cNvGrpSpPr>
            <a:grpSpLocks/>
          </p:cNvGrpSpPr>
          <p:nvPr/>
        </p:nvGrpSpPr>
        <p:grpSpPr bwMode="auto">
          <a:xfrm>
            <a:off x="1501775" y="2032000"/>
            <a:ext cx="1290638" cy="1277938"/>
            <a:chOff x="4166" y="1706"/>
            <a:chExt cx="1252" cy="1252"/>
          </a:xfrm>
        </p:grpSpPr>
        <p:sp>
          <p:nvSpPr>
            <p:cNvPr id="33829" name="Oval 19">
              <a:extLst>
                <a:ext uri="{FF2B5EF4-FFF2-40B4-BE49-F238E27FC236}">
                  <a16:creationId xmlns:a16="http://schemas.microsoft.com/office/drawing/2014/main" id="{975FE282-D434-4931-86BD-F27C6A9E3097}"/>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830" name="Oval 20">
              <a:extLst>
                <a:ext uri="{FF2B5EF4-FFF2-40B4-BE49-F238E27FC236}">
                  <a16:creationId xmlns:a16="http://schemas.microsoft.com/office/drawing/2014/main" id="{17A2C76A-7042-4B71-B300-D7E7F03DAD69}"/>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831" name="Oval 21">
              <a:extLst>
                <a:ext uri="{FF2B5EF4-FFF2-40B4-BE49-F238E27FC236}">
                  <a16:creationId xmlns:a16="http://schemas.microsoft.com/office/drawing/2014/main" id="{521BCB89-22A8-4770-ADA8-B6C1E5F3A2F3}"/>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832" name="Oval 22">
              <a:extLst>
                <a:ext uri="{FF2B5EF4-FFF2-40B4-BE49-F238E27FC236}">
                  <a16:creationId xmlns:a16="http://schemas.microsoft.com/office/drawing/2014/main" id="{CC5E678D-AAF7-4BEB-8CF1-A8CDB90D7F7B}"/>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sp>
        <p:nvSpPr>
          <p:cNvPr id="90135" name="Oval 23">
            <a:extLst>
              <a:ext uri="{FF2B5EF4-FFF2-40B4-BE49-F238E27FC236}">
                <a16:creationId xmlns:a16="http://schemas.microsoft.com/office/drawing/2014/main" id="{8B0F7F38-F38A-46AC-A5CC-1567892A4245}"/>
              </a:ext>
            </a:extLst>
          </p:cNvPr>
          <p:cNvSpPr>
            <a:spLocks noChangeArrowheads="1"/>
          </p:cNvSpPr>
          <p:nvPr/>
        </p:nvSpPr>
        <p:spPr bwMode="gray">
          <a:xfrm>
            <a:off x="3759200" y="18335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90136" name="Oval 24">
            <a:extLst>
              <a:ext uri="{FF2B5EF4-FFF2-40B4-BE49-F238E27FC236}">
                <a16:creationId xmlns:a16="http://schemas.microsoft.com/office/drawing/2014/main" id="{344D7D70-AD21-4FB7-8BBD-CE54B994C632}"/>
              </a:ext>
            </a:extLst>
          </p:cNvPr>
          <p:cNvSpPr>
            <a:spLocks noChangeArrowheads="1"/>
          </p:cNvSpPr>
          <p:nvPr/>
        </p:nvSpPr>
        <p:spPr bwMode="gray">
          <a:xfrm>
            <a:off x="3759200" y="1833563"/>
            <a:ext cx="1703388" cy="1687512"/>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90137" name="Oval 25">
            <a:extLst>
              <a:ext uri="{FF2B5EF4-FFF2-40B4-BE49-F238E27FC236}">
                <a16:creationId xmlns:a16="http://schemas.microsoft.com/office/drawing/2014/main" id="{88C27D26-2EBA-428E-BC2B-6F71CAA4B79C}"/>
              </a:ext>
            </a:extLst>
          </p:cNvPr>
          <p:cNvSpPr>
            <a:spLocks noChangeArrowheads="1"/>
          </p:cNvSpPr>
          <p:nvPr/>
        </p:nvSpPr>
        <p:spPr bwMode="gray">
          <a:xfrm>
            <a:off x="3870325" y="19446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90138" name="Oval 26">
            <a:extLst>
              <a:ext uri="{FF2B5EF4-FFF2-40B4-BE49-F238E27FC236}">
                <a16:creationId xmlns:a16="http://schemas.microsoft.com/office/drawing/2014/main" id="{10B15FBA-5272-4B77-AACF-BEE8F4B9DFC2}"/>
              </a:ext>
            </a:extLst>
          </p:cNvPr>
          <p:cNvSpPr>
            <a:spLocks noChangeArrowheads="1"/>
          </p:cNvSpPr>
          <p:nvPr/>
        </p:nvSpPr>
        <p:spPr bwMode="gray">
          <a:xfrm>
            <a:off x="3871913" y="19462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3815" name="Oval 27">
            <a:extLst>
              <a:ext uri="{FF2B5EF4-FFF2-40B4-BE49-F238E27FC236}">
                <a16:creationId xmlns:a16="http://schemas.microsoft.com/office/drawing/2014/main" id="{47A2ED44-997C-4E21-AB34-A14A8EA3C88D}"/>
              </a:ext>
            </a:extLst>
          </p:cNvPr>
          <p:cNvSpPr>
            <a:spLocks noChangeArrowheads="1"/>
          </p:cNvSpPr>
          <p:nvPr/>
        </p:nvSpPr>
        <p:spPr bwMode="gray">
          <a:xfrm>
            <a:off x="3943350" y="2016125"/>
            <a:ext cx="1333500"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nvGrpSpPr>
          <p:cNvPr id="33816" name="Group 28">
            <a:extLst>
              <a:ext uri="{FF2B5EF4-FFF2-40B4-BE49-F238E27FC236}">
                <a16:creationId xmlns:a16="http://schemas.microsoft.com/office/drawing/2014/main" id="{3AD3AC60-BDCC-4346-A03C-2EF7BE6FFEC4}"/>
              </a:ext>
            </a:extLst>
          </p:cNvPr>
          <p:cNvGrpSpPr>
            <a:grpSpLocks/>
          </p:cNvGrpSpPr>
          <p:nvPr/>
        </p:nvGrpSpPr>
        <p:grpSpPr bwMode="auto">
          <a:xfrm>
            <a:off x="3965575" y="2032000"/>
            <a:ext cx="1290638" cy="1277938"/>
            <a:chOff x="4166" y="1706"/>
            <a:chExt cx="1252" cy="1252"/>
          </a:xfrm>
        </p:grpSpPr>
        <p:sp>
          <p:nvSpPr>
            <p:cNvPr id="33825" name="Oval 29">
              <a:extLst>
                <a:ext uri="{FF2B5EF4-FFF2-40B4-BE49-F238E27FC236}">
                  <a16:creationId xmlns:a16="http://schemas.microsoft.com/office/drawing/2014/main" id="{F7A6BA46-EDA1-4B9B-883F-56117B1EC5A2}"/>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826" name="Oval 30">
              <a:extLst>
                <a:ext uri="{FF2B5EF4-FFF2-40B4-BE49-F238E27FC236}">
                  <a16:creationId xmlns:a16="http://schemas.microsoft.com/office/drawing/2014/main" id="{81694985-E646-4033-A9BA-99A9E84EB3DD}"/>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827" name="Oval 31">
              <a:extLst>
                <a:ext uri="{FF2B5EF4-FFF2-40B4-BE49-F238E27FC236}">
                  <a16:creationId xmlns:a16="http://schemas.microsoft.com/office/drawing/2014/main" id="{DF137A4A-6BDE-4EF8-BC38-96064FE15029}"/>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828" name="Oval 32">
              <a:extLst>
                <a:ext uri="{FF2B5EF4-FFF2-40B4-BE49-F238E27FC236}">
                  <a16:creationId xmlns:a16="http://schemas.microsoft.com/office/drawing/2014/main" id="{3E0B7A1C-96A8-4943-BFDE-C006CED753E8}"/>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grpSp>
        <p:nvGrpSpPr>
          <p:cNvPr id="33817" name="Group 33">
            <a:extLst>
              <a:ext uri="{FF2B5EF4-FFF2-40B4-BE49-F238E27FC236}">
                <a16:creationId xmlns:a16="http://schemas.microsoft.com/office/drawing/2014/main" id="{FCF94074-3D2F-492D-AD33-93651E03C323}"/>
              </a:ext>
            </a:extLst>
          </p:cNvPr>
          <p:cNvGrpSpPr>
            <a:grpSpLocks/>
          </p:cNvGrpSpPr>
          <p:nvPr/>
        </p:nvGrpSpPr>
        <p:grpSpPr bwMode="auto">
          <a:xfrm>
            <a:off x="6435725" y="2032000"/>
            <a:ext cx="1292225" cy="1277938"/>
            <a:chOff x="4166" y="1706"/>
            <a:chExt cx="1252" cy="1252"/>
          </a:xfrm>
        </p:grpSpPr>
        <p:sp>
          <p:nvSpPr>
            <p:cNvPr id="33821" name="Oval 34">
              <a:extLst>
                <a:ext uri="{FF2B5EF4-FFF2-40B4-BE49-F238E27FC236}">
                  <a16:creationId xmlns:a16="http://schemas.microsoft.com/office/drawing/2014/main" id="{A4C3BB3F-CF2E-4FAC-B1F2-C1CA158BE588}"/>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822" name="Oval 35">
              <a:extLst>
                <a:ext uri="{FF2B5EF4-FFF2-40B4-BE49-F238E27FC236}">
                  <a16:creationId xmlns:a16="http://schemas.microsoft.com/office/drawing/2014/main" id="{26735FE2-8C1F-410A-881F-01FC560CDF77}"/>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823" name="Oval 36">
              <a:extLst>
                <a:ext uri="{FF2B5EF4-FFF2-40B4-BE49-F238E27FC236}">
                  <a16:creationId xmlns:a16="http://schemas.microsoft.com/office/drawing/2014/main" id="{21221793-FC9B-4070-89A9-B90E0899F3DC}"/>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3824" name="Oval 37">
              <a:extLst>
                <a:ext uri="{FF2B5EF4-FFF2-40B4-BE49-F238E27FC236}">
                  <a16:creationId xmlns:a16="http://schemas.microsoft.com/office/drawing/2014/main" id="{C60765D0-121C-4D7F-B339-E194BE3F144F}"/>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sp>
        <p:nvSpPr>
          <p:cNvPr id="33818" name="Text Box 38">
            <a:extLst>
              <a:ext uri="{FF2B5EF4-FFF2-40B4-BE49-F238E27FC236}">
                <a16:creationId xmlns:a16="http://schemas.microsoft.com/office/drawing/2014/main" id="{0F668D41-A450-41AC-93F7-70A2994D0D91}"/>
              </a:ext>
            </a:extLst>
          </p:cNvPr>
          <p:cNvSpPr txBox="1">
            <a:spLocks noChangeArrowheads="1"/>
          </p:cNvSpPr>
          <p:nvPr/>
        </p:nvSpPr>
        <p:spPr bwMode="gray">
          <a:xfrm>
            <a:off x="1500188" y="2157413"/>
            <a:ext cx="1262062"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800" b="1">
                <a:solidFill>
                  <a:srgbClr val="FF0000"/>
                </a:solidFill>
              </a:rPr>
              <a:t>生态功</a:t>
            </a:r>
            <a:endParaRPr lang="en-US" altLang="zh-CN" sz="2800" b="1">
              <a:solidFill>
                <a:srgbClr val="FF0000"/>
              </a:solidFill>
            </a:endParaRPr>
          </a:p>
          <a:p>
            <a:pPr algn="ctr">
              <a:spcBef>
                <a:spcPct val="0"/>
              </a:spcBef>
              <a:buClrTx/>
              <a:buSzTx/>
              <a:buFontTx/>
              <a:buNone/>
            </a:pPr>
            <a:r>
              <a:rPr lang="zh-CN" altLang="en-US" sz="2800" b="1">
                <a:solidFill>
                  <a:srgbClr val="FF0000"/>
                </a:solidFill>
              </a:rPr>
              <a:t>能用地</a:t>
            </a:r>
            <a:endParaRPr lang="en-US" altLang="zh-CN" sz="2800" b="1">
              <a:solidFill>
                <a:srgbClr val="FF0000"/>
              </a:solidFill>
            </a:endParaRPr>
          </a:p>
        </p:txBody>
      </p:sp>
      <p:sp>
        <p:nvSpPr>
          <p:cNvPr id="33819" name="Text Box 39">
            <a:extLst>
              <a:ext uri="{FF2B5EF4-FFF2-40B4-BE49-F238E27FC236}">
                <a16:creationId xmlns:a16="http://schemas.microsoft.com/office/drawing/2014/main" id="{9E99942B-9FE4-473C-B5EF-74F6686A4A87}"/>
              </a:ext>
            </a:extLst>
          </p:cNvPr>
          <p:cNvSpPr txBox="1">
            <a:spLocks noChangeArrowheads="1"/>
          </p:cNvSpPr>
          <p:nvPr/>
        </p:nvSpPr>
        <p:spPr bwMode="gray">
          <a:xfrm>
            <a:off x="3979863" y="2217738"/>
            <a:ext cx="12604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800" b="1">
                <a:solidFill>
                  <a:srgbClr val="002060"/>
                </a:solidFill>
              </a:rPr>
              <a:t>国有建</a:t>
            </a:r>
            <a:endParaRPr lang="en-US" altLang="zh-CN" sz="2800" b="1">
              <a:solidFill>
                <a:srgbClr val="002060"/>
              </a:solidFill>
            </a:endParaRPr>
          </a:p>
          <a:p>
            <a:pPr algn="ctr">
              <a:spcBef>
                <a:spcPct val="0"/>
              </a:spcBef>
              <a:buClrTx/>
              <a:buSzTx/>
              <a:buFontTx/>
              <a:buNone/>
            </a:pPr>
            <a:r>
              <a:rPr lang="zh-CN" altLang="en-US" sz="2800" b="1">
                <a:solidFill>
                  <a:srgbClr val="002060"/>
                </a:solidFill>
              </a:rPr>
              <a:t>设用地</a:t>
            </a:r>
            <a:endParaRPr lang="en-US" altLang="zh-CN" sz="2800" b="1">
              <a:solidFill>
                <a:srgbClr val="002060"/>
              </a:solidFill>
            </a:endParaRPr>
          </a:p>
        </p:txBody>
      </p:sp>
      <p:sp>
        <p:nvSpPr>
          <p:cNvPr id="33820" name="Text Box 40">
            <a:extLst>
              <a:ext uri="{FF2B5EF4-FFF2-40B4-BE49-F238E27FC236}">
                <a16:creationId xmlns:a16="http://schemas.microsoft.com/office/drawing/2014/main" id="{D8093F61-A1A1-4404-98F6-5ED956632299}"/>
              </a:ext>
            </a:extLst>
          </p:cNvPr>
          <p:cNvSpPr txBox="1">
            <a:spLocks noChangeArrowheads="1"/>
          </p:cNvSpPr>
          <p:nvPr/>
        </p:nvSpPr>
        <p:spPr bwMode="gray">
          <a:xfrm>
            <a:off x="6432550" y="2411413"/>
            <a:ext cx="12668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800" b="1">
                <a:solidFill>
                  <a:srgbClr val="00B050"/>
                </a:solidFill>
              </a:rPr>
              <a:t>农用地</a:t>
            </a:r>
            <a:endParaRPr lang="en-US" altLang="zh-CN" sz="2800" b="1">
              <a:solidFill>
                <a:srgbClr val="00B05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a:extLst>
              <a:ext uri="{FF2B5EF4-FFF2-40B4-BE49-F238E27FC236}">
                <a16:creationId xmlns:a16="http://schemas.microsoft.com/office/drawing/2014/main" id="{7692A6DC-5226-4A96-8897-1020DD9552D1}"/>
              </a:ext>
            </a:extLst>
          </p:cNvPr>
          <p:cNvSpPr>
            <a:spLocks noGrp="1"/>
          </p:cNvSpPr>
          <p:nvPr>
            <p:ph type="title"/>
          </p:nvPr>
        </p:nvSpPr>
        <p:spPr/>
        <p:txBody>
          <a:bodyPr/>
          <a:lstStyle/>
          <a:p>
            <a:r>
              <a:rPr lang="zh-CN" altLang="en-US" sz="4000">
                <a:latin typeface="微软雅黑" panose="020B0503020204020204" pitchFamily="34" charset="-122"/>
                <a:ea typeface="微软雅黑" panose="020B0503020204020204" pitchFamily="34" charset="-122"/>
              </a:rPr>
              <a:t>国有土地资源有偿使用收入内容</a:t>
            </a:r>
            <a:endParaRPr lang="zh-CN" altLang="en-US" sz="4000"/>
          </a:p>
        </p:txBody>
      </p:sp>
      <p:sp>
        <p:nvSpPr>
          <p:cNvPr id="34819" name="内容占位符 2">
            <a:extLst>
              <a:ext uri="{FF2B5EF4-FFF2-40B4-BE49-F238E27FC236}">
                <a16:creationId xmlns:a16="http://schemas.microsoft.com/office/drawing/2014/main" id="{2F35B290-D922-49FC-B694-B31E807F8991}"/>
              </a:ext>
            </a:extLst>
          </p:cNvPr>
          <p:cNvSpPr>
            <a:spLocks noGrp="1"/>
          </p:cNvSpPr>
          <p:nvPr>
            <p:ph idx="1"/>
          </p:nvPr>
        </p:nvSpPr>
        <p:spPr>
          <a:xfrm>
            <a:off x="900113" y="2017713"/>
            <a:ext cx="8054975" cy="4114800"/>
          </a:xfrm>
        </p:spPr>
        <p:txBody>
          <a:bodyPr/>
          <a:lstStyle/>
          <a:p>
            <a:r>
              <a:rPr lang="zh-CN" altLang="en-US" sz="2000"/>
              <a:t>国有土地使用权出让收入（</a:t>
            </a:r>
            <a:r>
              <a:rPr lang="zh-CN" altLang="en-US" sz="2000">
                <a:hlinkClick r:id="rId2" action="ppaction://hlinksldjump"/>
              </a:rPr>
              <a:t>土地出让金</a:t>
            </a:r>
            <a:r>
              <a:rPr lang="zh-CN" altLang="en-US" sz="2000"/>
              <a:t>）、江河湖泊、水资源、地热使用权出让、出租等有偿使用收入；</a:t>
            </a:r>
            <a:endParaRPr lang="en-US" altLang="zh-CN" sz="2000"/>
          </a:p>
          <a:p>
            <a:r>
              <a:rPr lang="zh-CN" altLang="en-US" sz="2000"/>
              <a:t>探矿权、采矿权使用费和价款收入；</a:t>
            </a:r>
            <a:endParaRPr lang="en-US" altLang="zh-CN" sz="2000"/>
          </a:p>
          <a:p>
            <a:r>
              <a:rPr lang="zh-CN" altLang="en-US" sz="2000"/>
              <a:t>世界自然文化遗产、重点文物保护单位和政府投资建设风景名胜区的门票收入及有偿使用收入国有土地授权经营收入；</a:t>
            </a:r>
            <a:endParaRPr lang="en-US" altLang="zh-CN" sz="2000"/>
          </a:p>
          <a:p>
            <a:r>
              <a:rPr lang="zh-CN" altLang="en-US" sz="2000"/>
              <a:t>政府举办的广播电视机构占用国家无线电频率资源取得的广告收入；</a:t>
            </a:r>
          </a:p>
          <a:p>
            <a:r>
              <a:rPr lang="zh-CN" altLang="en-US" sz="2000"/>
              <a:t>政府投资建设公共设施的开发权、使用权、冠名权、广告权、特许经营权有偿使用取得的收入；</a:t>
            </a:r>
          </a:p>
          <a:p>
            <a:r>
              <a:rPr lang="zh-CN" altLang="en-US" sz="2000"/>
              <a:t>政府投资建设的道路、公共场地设置停车泊位取得的收入；</a:t>
            </a:r>
          </a:p>
          <a:p>
            <a:r>
              <a:rPr lang="zh-CN" altLang="en-US" sz="2000"/>
              <a:t>利用政府信誉和政府所拥有的信息、技术等资源取得的收入；</a:t>
            </a:r>
          </a:p>
          <a:p>
            <a:r>
              <a:rPr lang="zh-CN" altLang="en-US" sz="2000"/>
              <a:t>利用其他国有资源取得的收入。</a:t>
            </a:r>
          </a:p>
          <a:p>
            <a:endParaRPr lang="en-US" altLang="zh-CN"/>
          </a:p>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CA113D0-0D2F-4FDB-9D5C-F1FD74DCBCC5}"/>
              </a:ext>
            </a:extLst>
          </p:cNvPr>
          <p:cNvSpPr>
            <a:spLocks noGrp="1"/>
          </p:cNvSpPr>
          <p:nvPr>
            <p:ph type="title"/>
          </p:nvPr>
        </p:nvSpPr>
        <p:spPr/>
        <p:txBody>
          <a:bodyPr/>
          <a:lstStyle/>
          <a:p>
            <a:r>
              <a:rPr lang="zh-CN" altLang="en-US"/>
              <a:t>土地出让金管理存在的问题</a:t>
            </a:r>
          </a:p>
        </p:txBody>
      </p:sp>
      <p:sp>
        <p:nvSpPr>
          <p:cNvPr id="35843" name="内容占位符 2">
            <a:extLst>
              <a:ext uri="{FF2B5EF4-FFF2-40B4-BE49-F238E27FC236}">
                <a16:creationId xmlns:a16="http://schemas.microsoft.com/office/drawing/2014/main" id="{BA0255A3-E90C-4D50-8565-32C84D925880}"/>
              </a:ext>
            </a:extLst>
          </p:cNvPr>
          <p:cNvSpPr>
            <a:spLocks noGrp="1"/>
          </p:cNvSpPr>
          <p:nvPr>
            <p:ph idx="1"/>
          </p:nvPr>
        </p:nvSpPr>
        <p:spPr>
          <a:xfrm>
            <a:off x="468313" y="2017713"/>
            <a:ext cx="8486775" cy="4114800"/>
          </a:xfrm>
        </p:spPr>
        <p:txBody>
          <a:bodyPr/>
          <a:lstStyle/>
          <a:p>
            <a:r>
              <a:rPr lang="zh-CN" altLang="en-US" sz="2000"/>
              <a:t>国办发</a:t>
            </a:r>
            <a:r>
              <a:rPr lang="en-US" altLang="zh-CN" sz="2000"/>
              <a:t>【2006】100</a:t>
            </a:r>
            <a:r>
              <a:rPr lang="zh-CN" altLang="en-US" sz="2000"/>
              <a:t>号文件规定，国土出让金收支应全额纳入地方基金预算管理，实行“收支两条线”管理。现存以下困难：</a:t>
            </a:r>
            <a:endParaRPr lang="en-US" altLang="zh-CN" sz="2000"/>
          </a:p>
          <a:p>
            <a:r>
              <a:rPr lang="zh-CN" altLang="en-US" sz="2000"/>
              <a:t>预算编制很难准确。收支不稳定，开放成本变数大，开发周期长；</a:t>
            </a:r>
            <a:endParaRPr lang="en-US" altLang="zh-CN" sz="2000"/>
          </a:p>
          <a:p>
            <a:r>
              <a:rPr lang="zh-CN" altLang="en-US" sz="2000"/>
              <a:t>核算基础不同。土地出让金收支是权责发生制，财政预算管理是收付实现制；</a:t>
            </a:r>
            <a:endParaRPr lang="en-US" altLang="zh-CN" sz="2000"/>
          </a:p>
          <a:p>
            <a:r>
              <a:rPr lang="zh-CN" altLang="en-US" sz="2000"/>
              <a:t>预算管理平台缺乏。出让土地以地块为单位，预算以收支内容为单位，无法统一到国库平台；</a:t>
            </a:r>
            <a:endParaRPr lang="en-US" altLang="zh-CN" sz="2000"/>
          </a:p>
          <a:p>
            <a:r>
              <a:rPr lang="zh-CN" altLang="en-US" sz="2000"/>
              <a:t>国有土地收益基金的设立尚缺条件。</a:t>
            </a:r>
            <a:r>
              <a:rPr lang="en-US" altLang="zh-CN" sz="2000"/>
              <a:t>10%</a:t>
            </a:r>
            <a:r>
              <a:rPr lang="zh-CN" altLang="en-US" sz="2000"/>
              <a:t>的提取不能满足土地储备的需要；</a:t>
            </a:r>
            <a:endParaRPr lang="en-US" altLang="zh-CN" sz="2000"/>
          </a:p>
          <a:p>
            <a:r>
              <a:rPr lang="zh-CN" altLang="en-US" sz="2000"/>
              <a:t>相关税费存在重复入库问题；</a:t>
            </a:r>
            <a:endParaRPr lang="en-US" altLang="zh-CN" sz="2000"/>
          </a:p>
          <a:p>
            <a:r>
              <a:rPr lang="zh-CN" altLang="en-US" sz="2000"/>
              <a:t>审计监督职能滞后。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a:extLst>
              <a:ext uri="{FF2B5EF4-FFF2-40B4-BE49-F238E27FC236}">
                <a16:creationId xmlns:a16="http://schemas.microsoft.com/office/drawing/2014/main" id="{E151ABC5-FEBA-45D7-AB1A-02A5DAA7CA6A}"/>
              </a:ext>
            </a:extLst>
          </p:cNvPr>
          <p:cNvSpPr>
            <a:spLocks noGrp="1"/>
          </p:cNvSpPr>
          <p:nvPr>
            <p:ph type="title"/>
          </p:nvPr>
        </p:nvSpPr>
        <p:spPr/>
        <p:txBody>
          <a:bodyPr/>
          <a:lstStyle/>
          <a:p>
            <a:pPr eaLnBrk="1" hangingPunct="1"/>
            <a:r>
              <a:rPr lang="zh-CN" altLang="en-US">
                <a:latin typeface="华文琥珀" panose="02010800040101010101" pitchFamily="2" charset="-122"/>
                <a:ea typeface="华文琥珀" panose="02010800040101010101" pitchFamily="2" charset="-122"/>
              </a:rPr>
              <a:t>复习与回顾</a:t>
            </a:r>
          </a:p>
        </p:txBody>
      </p:sp>
      <p:sp>
        <p:nvSpPr>
          <p:cNvPr id="18435" name="内容占位符 2">
            <a:extLst>
              <a:ext uri="{FF2B5EF4-FFF2-40B4-BE49-F238E27FC236}">
                <a16:creationId xmlns:a16="http://schemas.microsoft.com/office/drawing/2014/main" id="{0B13EDA2-7B95-4860-9A80-C24A52F447B5}"/>
              </a:ext>
            </a:extLst>
          </p:cNvPr>
          <p:cNvSpPr>
            <a:spLocks noGrp="1"/>
          </p:cNvSpPr>
          <p:nvPr>
            <p:ph idx="1"/>
          </p:nvPr>
        </p:nvSpPr>
        <p:spPr/>
        <p:txBody>
          <a:bodyPr/>
          <a:lstStyle/>
          <a:p>
            <a:pPr eaLnBrk="1" hangingPunct="1"/>
            <a:r>
              <a:rPr lang="zh-CN" altLang="en-US"/>
              <a:t>国有资源有偿使用收入纳入预算管理吗？纳入哪一个预算？</a:t>
            </a:r>
            <a:endParaRPr lang="en-US" altLang="zh-CN"/>
          </a:p>
          <a:p>
            <a:pPr eaLnBrk="1" hangingPunct="1"/>
            <a:r>
              <a:rPr lang="zh-CN" altLang="en-US"/>
              <a:t>政府性基金预算与一般公共预算最大的区别是什么？</a:t>
            </a:r>
            <a:endParaRPr lang="en-US" altLang="zh-CN"/>
          </a:p>
          <a:p>
            <a:pPr eaLnBrk="1" hangingPunct="1"/>
            <a:r>
              <a:rPr lang="zh-CN" altLang="en-US"/>
              <a:t>财政参与国有资产收益分配，将国有企业进行分类并按不同的比例收取税后利润，这一比例究竟如何？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5112408E-F845-4D2C-968A-FFBDC0B2DBF9}"/>
              </a:ext>
            </a:extLst>
          </p:cNvPr>
          <p:cNvSpPr>
            <a:spLocks noChangeArrowheads="1"/>
          </p:cNvSpPr>
          <p:nvPr/>
        </p:nvSpPr>
        <p:spPr bwMode="auto">
          <a:xfrm>
            <a:off x="3722688" y="3657600"/>
            <a:ext cx="2001837" cy="2286000"/>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rgbClr val="FFFFFF">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a:t>按照规定的征收范围、对象、标准和程序征收，确保应收尽收，任何单位和个人不得擅自减免、缓征或停征水资源费。</a:t>
            </a:r>
            <a:endParaRPr lang="en-US" altLang="zh-CN" sz="1800">
              <a:latin typeface="Verdana" panose="020B0604030504040204" pitchFamily="34" charset="0"/>
            </a:endParaRPr>
          </a:p>
          <a:p>
            <a:pPr>
              <a:spcBef>
                <a:spcPct val="0"/>
              </a:spcBef>
              <a:buClrTx/>
              <a:buSzTx/>
              <a:buFontTx/>
              <a:buNone/>
            </a:pPr>
            <a:r>
              <a:rPr lang="zh-CN" altLang="en-US" sz="1400"/>
              <a:t>。</a:t>
            </a:r>
            <a:endParaRPr lang="en-US" altLang="zh-CN" sz="1400">
              <a:latin typeface="Verdana" panose="020B0604030504040204" pitchFamily="34" charset="0"/>
            </a:endParaRPr>
          </a:p>
        </p:txBody>
      </p:sp>
      <p:sp>
        <p:nvSpPr>
          <p:cNvPr id="36867" name="AutoShape 3">
            <a:extLst>
              <a:ext uri="{FF2B5EF4-FFF2-40B4-BE49-F238E27FC236}">
                <a16:creationId xmlns:a16="http://schemas.microsoft.com/office/drawing/2014/main" id="{16E0C55B-C172-4DBD-B0D5-6AD3234EE63F}"/>
              </a:ext>
            </a:extLst>
          </p:cNvPr>
          <p:cNvSpPr>
            <a:spLocks noChangeArrowheads="1"/>
          </p:cNvSpPr>
          <p:nvPr/>
        </p:nvSpPr>
        <p:spPr bwMode="auto">
          <a:xfrm>
            <a:off x="1219200" y="3657600"/>
            <a:ext cx="1931988" cy="2286000"/>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rgbClr val="C0C0C0">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a:t>水资源开发利用控制、用水效率控制、水功能区限制纳污三条红线</a:t>
            </a:r>
            <a:endParaRPr lang="en-US" altLang="zh-CN" sz="2000">
              <a:latin typeface="Verdana" panose="020B0604030504040204" pitchFamily="34" charset="0"/>
            </a:endParaRPr>
          </a:p>
        </p:txBody>
      </p:sp>
      <p:sp>
        <p:nvSpPr>
          <p:cNvPr id="36868" name="AutoShape 4">
            <a:extLst>
              <a:ext uri="{FF2B5EF4-FFF2-40B4-BE49-F238E27FC236}">
                <a16:creationId xmlns:a16="http://schemas.microsoft.com/office/drawing/2014/main" id="{AABD51EB-F4F6-4956-B549-45A4AAA3E236}"/>
              </a:ext>
            </a:extLst>
          </p:cNvPr>
          <p:cNvSpPr>
            <a:spLocks noChangeArrowheads="1"/>
          </p:cNvSpPr>
          <p:nvPr/>
        </p:nvSpPr>
        <p:spPr bwMode="auto">
          <a:xfrm>
            <a:off x="6221413" y="3657600"/>
            <a:ext cx="2022475" cy="2286000"/>
          </a:xfrm>
          <a:prstGeom prst="roundRect">
            <a:avLst>
              <a:gd name="adj" fmla="val 13745"/>
            </a:avLst>
          </a:prstGeom>
          <a:noFill/>
          <a:ln w="38100">
            <a:solidFill>
              <a:schemeClr val="tx1"/>
            </a:solidFill>
            <a:round/>
            <a:headEnd/>
            <a:tailEnd/>
          </a:ln>
          <a:effectLst/>
          <a:extLst>
            <a:ext uri="{909E8E84-426E-40DD-AFC4-6F175D3DCCD1}">
              <a14:hiddenFill xmlns:a14="http://schemas.microsoft.com/office/drawing/2010/main">
                <a:solidFill>
                  <a:srgbClr val="C0C0C0">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1800"/>
              <a:t>设立水权交易平台开展水权交易，区域水权交易或交易量大的取水权交易通过水权交易平台公开公平公正进行。</a:t>
            </a:r>
            <a:endParaRPr lang="en-US" altLang="zh-CN" sz="1800">
              <a:latin typeface="Verdana" panose="020B0604030504040204" pitchFamily="34" charset="0"/>
            </a:endParaRPr>
          </a:p>
        </p:txBody>
      </p:sp>
      <p:sp>
        <p:nvSpPr>
          <p:cNvPr id="36869" name="Rectangle 5">
            <a:extLst>
              <a:ext uri="{FF2B5EF4-FFF2-40B4-BE49-F238E27FC236}">
                <a16:creationId xmlns:a16="http://schemas.microsoft.com/office/drawing/2014/main" id="{7E006A49-C9F7-4AB0-A31F-2B71FA9649EF}"/>
              </a:ext>
            </a:extLst>
          </p:cNvPr>
          <p:cNvSpPr>
            <a:spLocks noGrp="1" noChangeArrowheads="1"/>
          </p:cNvSpPr>
          <p:nvPr>
            <p:ph type="title"/>
          </p:nvPr>
        </p:nvSpPr>
        <p:spPr/>
        <p:txBody>
          <a:bodyPr/>
          <a:lstStyle/>
          <a:p>
            <a:r>
              <a:rPr lang="zh-CN" altLang="en-US" sz="4000">
                <a:latin typeface="微软雅黑" panose="020B0503020204020204" pitchFamily="34" charset="-122"/>
                <a:ea typeface="微软雅黑" panose="020B0503020204020204" pitchFamily="34" charset="-122"/>
              </a:rPr>
              <a:t>水资源有偿使用收入管理</a:t>
            </a:r>
            <a:endParaRPr lang="en-US" altLang="zh-CN" sz="4000">
              <a:latin typeface="微软雅黑" panose="020B0503020204020204" pitchFamily="34" charset="-122"/>
              <a:ea typeface="微软雅黑" panose="020B0503020204020204" pitchFamily="34" charset="-122"/>
            </a:endParaRPr>
          </a:p>
        </p:txBody>
      </p:sp>
      <p:sp>
        <p:nvSpPr>
          <p:cNvPr id="36870" name="AutoShape 6">
            <a:extLst>
              <a:ext uri="{FF2B5EF4-FFF2-40B4-BE49-F238E27FC236}">
                <a16:creationId xmlns:a16="http://schemas.microsoft.com/office/drawing/2014/main" id="{3166735B-932E-4987-8BF9-619927CEB3A1}"/>
              </a:ext>
            </a:extLst>
          </p:cNvPr>
          <p:cNvSpPr>
            <a:spLocks noChangeArrowheads="1"/>
          </p:cNvSpPr>
          <p:nvPr/>
        </p:nvSpPr>
        <p:spPr bwMode="gray">
          <a:xfrm>
            <a:off x="3151188" y="2452688"/>
            <a:ext cx="400050" cy="449262"/>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871" name="AutoShape 7">
            <a:extLst>
              <a:ext uri="{FF2B5EF4-FFF2-40B4-BE49-F238E27FC236}">
                <a16:creationId xmlns:a16="http://schemas.microsoft.com/office/drawing/2014/main" id="{C8F7C45C-84D4-4E7D-A028-96E466972013}"/>
              </a:ext>
            </a:extLst>
          </p:cNvPr>
          <p:cNvSpPr>
            <a:spLocks noChangeArrowheads="1"/>
          </p:cNvSpPr>
          <p:nvPr/>
        </p:nvSpPr>
        <p:spPr bwMode="gray">
          <a:xfrm>
            <a:off x="5613400" y="2452688"/>
            <a:ext cx="398463" cy="449262"/>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90120" name="Oval 8">
            <a:extLst>
              <a:ext uri="{FF2B5EF4-FFF2-40B4-BE49-F238E27FC236}">
                <a16:creationId xmlns:a16="http://schemas.microsoft.com/office/drawing/2014/main" id="{DC672DD6-596F-4822-BBA8-E152C806122F}"/>
              </a:ext>
            </a:extLst>
          </p:cNvPr>
          <p:cNvSpPr>
            <a:spLocks noChangeArrowheads="1"/>
          </p:cNvSpPr>
          <p:nvPr/>
        </p:nvSpPr>
        <p:spPr bwMode="gray">
          <a:xfrm>
            <a:off x="6221413" y="18335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90121" name="Oval 9">
            <a:extLst>
              <a:ext uri="{FF2B5EF4-FFF2-40B4-BE49-F238E27FC236}">
                <a16:creationId xmlns:a16="http://schemas.microsoft.com/office/drawing/2014/main" id="{0DF3A377-5D85-49DD-8F8B-AE3AA59A5D1B}"/>
              </a:ext>
            </a:extLst>
          </p:cNvPr>
          <p:cNvSpPr>
            <a:spLocks noChangeArrowheads="1"/>
          </p:cNvSpPr>
          <p:nvPr/>
        </p:nvSpPr>
        <p:spPr bwMode="gray">
          <a:xfrm>
            <a:off x="6221413" y="183356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90122" name="Oval 10">
            <a:extLst>
              <a:ext uri="{FF2B5EF4-FFF2-40B4-BE49-F238E27FC236}">
                <a16:creationId xmlns:a16="http://schemas.microsoft.com/office/drawing/2014/main" id="{F2D30760-9866-4910-890F-4EC4A727057C}"/>
              </a:ext>
            </a:extLst>
          </p:cNvPr>
          <p:cNvSpPr>
            <a:spLocks noChangeArrowheads="1"/>
          </p:cNvSpPr>
          <p:nvPr/>
        </p:nvSpPr>
        <p:spPr bwMode="gray">
          <a:xfrm>
            <a:off x="6332538" y="194468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90123" name="Oval 11">
            <a:extLst>
              <a:ext uri="{FF2B5EF4-FFF2-40B4-BE49-F238E27FC236}">
                <a16:creationId xmlns:a16="http://schemas.microsoft.com/office/drawing/2014/main" id="{C74EB9DD-CFB7-48E0-A14F-64AD1ED5886E}"/>
              </a:ext>
            </a:extLst>
          </p:cNvPr>
          <p:cNvSpPr>
            <a:spLocks noChangeArrowheads="1"/>
          </p:cNvSpPr>
          <p:nvPr/>
        </p:nvSpPr>
        <p:spPr bwMode="gray">
          <a:xfrm>
            <a:off x="6357938" y="19526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6876" name="Oval 12">
            <a:extLst>
              <a:ext uri="{FF2B5EF4-FFF2-40B4-BE49-F238E27FC236}">
                <a16:creationId xmlns:a16="http://schemas.microsoft.com/office/drawing/2014/main" id="{18BBA8B6-7CDB-44A9-9799-E8079A966EFE}"/>
              </a:ext>
            </a:extLst>
          </p:cNvPr>
          <p:cNvSpPr>
            <a:spLocks noChangeArrowheads="1"/>
          </p:cNvSpPr>
          <p:nvPr/>
        </p:nvSpPr>
        <p:spPr bwMode="gray">
          <a:xfrm>
            <a:off x="6411913" y="2016125"/>
            <a:ext cx="1335087"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90125" name="Oval 13">
            <a:extLst>
              <a:ext uri="{FF2B5EF4-FFF2-40B4-BE49-F238E27FC236}">
                <a16:creationId xmlns:a16="http://schemas.microsoft.com/office/drawing/2014/main" id="{23606F08-0660-4C3F-8672-8BC67C3A9A84}"/>
              </a:ext>
            </a:extLst>
          </p:cNvPr>
          <p:cNvSpPr>
            <a:spLocks noChangeArrowheads="1"/>
          </p:cNvSpPr>
          <p:nvPr/>
        </p:nvSpPr>
        <p:spPr bwMode="gray">
          <a:xfrm>
            <a:off x="1295400" y="18288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90126" name="Oval 14">
            <a:extLst>
              <a:ext uri="{FF2B5EF4-FFF2-40B4-BE49-F238E27FC236}">
                <a16:creationId xmlns:a16="http://schemas.microsoft.com/office/drawing/2014/main" id="{170B4D73-87ED-4A30-88D9-99735810F7A7}"/>
              </a:ext>
            </a:extLst>
          </p:cNvPr>
          <p:cNvSpPr>
            <a:spLocks noChangeArrowheads="1"/>
          </p:cNvSpPr>
          <p:nvPr/>
        </p:nvSpPr>
        <p:spPr bwMode="gray">
          <a:xfrm>
            <a:off x="1295400" y="1828800"/>
            <a:ext cx="1703388"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90127" name="Oval 15">
            <a:extLst>
              <a:ext uri="{FF2B5EF4-FFF2-40B4-BE49-F238E27FC236}">
                <a16:creationId xmlns:a16="http://schemas.microsoft.com/office/drawing/2014/main" id="{D48E4995-F93C-4475-9084-ECB7699AE76E}"/>
              </a:ext>
            </a:extLst>
          </p:cNvPr>
          <p:cNvSpPr>
            <a:spLocks noChangeArrowheads="1"/>
          </p:cNvSpPr>
          <p:nvPr/>
        </p:nvSpPr>
        <p:spPr bwMode="gray">
          <a:xfrm>
            <a:off x="1406525" y="19383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90128" name="Oval 16">
            <a:extLst>
              <a:ext uri="{FF2B5EF4-FFF2-40B4-BE49-F238E27FC236}">
                <a16:creationId xmlns:a16="http://schemas.microsoft.com/office/drawing/2014/main" id="{C4345146-DBBC-461E-A334-E2D338805CD7}"/>
              </a:ext>
            </a:extLst>
          </p:cNvPr>
          <p:cNvSpPr>
            <a:spLocks noChangeArrowheads="1"/>
          </p:cNvSpPr>
          <p:nvPr/>
        </p:nvSpPr>
        <p:spPr bwMode="gray">
          <a:xfrm>
            <a:off x="1408113" y="194151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6881" name="Oval 17">
            <a:extLst>
              <a:ext uri="{FF2B5EF4-FFF2-40B4-BE49-F238E27FC236}">
                <a16:creationId xmlns:a16="http://schemas.microsoft.com/office/drawing/2014/main" id="{709EFA55-23CB-43E0-A3BB-4FB554783565}"/>
              </a:ext>
            </a:extLst>
          </p:cNvPr>
          <p:cNvSpPr>
            <a:spLocks noChangeArrowheads="1"/>
          </p:cNvSpPr>
          <p:nvPr/>
        </p:nvSpPr>
        <p:spPr bwMode="gray">
          <a:xfrm>
            <a:off x="1481138" y="2012950"/>
            <a:ext cx="1333500"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nvGrpSpPr>
          <p:cNvPr id="36882" name="Group 18">
            <a:extLst>
              <a:ext uri="{FF2B5EF4-FFF2-40B4-BE49-F238E27FC236}">
                <a16:creationId xmlns:a16="http://schemas.microsoft.com/office/drawing/2014/main" id="{EABB3718-EE3A-4A71-A069-B7D53AA21F94}"/>
              </a:ext>
            </a:extLst>
          </p:cNvPr>
          <p:cNvGrpSpPr>
            <a:grpSpLocks/>
          </p:cNvGrpSpPr>
          <p:nvPr/>
        </p:nvGrpSpPr>
        <p:grpSpPr bwMode="auto">
          <a:xfrm>
            <a:off x="1501775" y="2032000"/>
            <a:ext cx="1290638" cy="1277938"/>
            <a:chOff x="4166" y="1706"/>
            <a:chExt cx="1252" cy="1252"/>
          </a:xfrm>
        </p:grpSpPr>
        <p:sp>
          <p:nvSpPr>
            <p:cNvPr id="36901" name="Oval 19">
              <a:extLst>
                <a:ext uri="{FF2B5EF4-FFF2-40B4-BE49-F238E27FC236}">
                  <a16:creationId xmlns:a16="http://schemas.microsoft.com/office/drawing/2014/main" id="{19868E4D-E5AD-4D69-8B78-16AD622B6993}"/>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902" name="Oval 20">
              <a:extLst>
                <a:ext uri="{FF2B5EF4-FFF2-40B4-BE49-F238E27FC236}">
                  <a16:creationId xmlns:a16="http://schemas.microsoft.com/office/drawing/2014/main" id="{4A9AFCA4-86A0-4B07-B655-636A35730006}"/>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903" name="Oval 21">
              <a:extLst>
                <a:ext uri="{FF2B5EF4-FFF2-40B4-BE49-F238E27FC236}">
                  <a16:creationId xmlns:a16="http://schemas.microsoft.com/office/drawing/2014/main" id="{41DEF6A9-85F2-4664-B681-A6E9797DD913}"/>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904" name="Oval 22">
              <a:extLst>
                <a:ext uri="{FF2B5EF4-FFF2-40B4-BE49-F238E27FC236}">
                  <a16:creationId xmlns:a16="http://schemas.microsoft.com/office/drawing/2014/main" id="{AAC2FC5E-71BB-4B8D-9AD3-CF7E409F1A8D}"/>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sp>
        <p:nvSpPr>
          <p:cNvPr id="90135" name="Oval 23">
            <a:extLst>
              <a:ext uri="{FF2B5EF4-FFF2-40B4-BE49-F238E27FC236}">
                <a16:creationId xmlns:a16="http://schemas.microsoft.com/office/drawing/2014/main" id="{81CC06AF-8415-4969-8066-288ACFCF1A0B}"/>
              </a:ext>
            </a:extLst>
          </p:cNvPr>
          <p:cNvSpPr>
            <a:spLocks noChangeArrowheads="1"/>
          </p:cNvSpPr>
          <p:nvPr/>
        </p:nvSpPr>
        <p:spPr bwMode="gray">
          <a:xfrm>
            <a:off x="3759200" y="18335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90136" name="Oval 24">
            <a:extLst>
              <a:ext uri="{FF2B5EF4-FFF2-40B4-BE49-F238E27FC236}">
                <a16:creationId xmlns:a16="http://schemas.microsoft.com/office/drawing/2014/main" id="{FF335382-4747-4E05-B0BC-E626FEAF2F23}"/>
              </a:ext>
            </a:extLst>
          </p:cNvPr>
          <p:cNvSpPr>
            <a:spLocks noChangeArrowheads="1"/>
          </p:cNvSpPr>
          <p:nvPr/>
        </p:nvSpPr>
        <p:spPr bwMode="gray">
          <a:xfrm>
            <a:off x="3759200" y="1833563"/>
            <a:ext cx="1703388" cy="1687512"/>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90137" name="Oval 25">
            <a:extLst>
              <a:ext uri="{FF2B5EF4-FFF2-40B4-BE49-F238E27FC236}">
                <a16:creationId xmlns:a16="http://schemas.microsoft.com/office/drawing/2014/main" id="{C236FA10-A774-4C2A-B88A-BC592743E1B6}"/>
              </a:ext>
            </a:extLst>
          </p:cNvPr>
          <p:cNvSpPr>
            <a:spLocks noChangeArrowheads="1"/>
          </p:cNvSpPr>
          <p:nvPr/>
        </p:nvSpPr>
        <p:spPr bwMode="gray">
          <a:xfrm>
            <a:off x="3870325" y="19446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90138" name="Oval 26">
            <a:extLst>
              <a:ext uri="{FF2B5EF4-FFF2-40B4-BE49-F238E27FC236}">
                <a16:creationId xmlns:a16="http://schemas.microsoft.com/office/drawing/2014/main" id="{1D4B1B6B-192E-4E58-948B-74B0CD17B09E}"/>
              </a:ext>
            </a:extLst>
          </p:cNvPr>
          <p:cNvSpPr>
            <a:spLocks noChangeArrowheads="1"/>
          </p:cNvSpPr>
          <p:nvPr/>
        </p:nvSpPr>
        <p:spPr bwMode="gray">
          <a:xfrm>
            <a:off x="3871913" y="19462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36887" name="Oval 27">
            <a:extLst>
              <a:ext uri="{FF2B5EF4-FFF2-40B4-BE49-F238E27FC236}">
                <a16:creationId xmlns:a16="http://schemas.microsoft.com/office/drawing/2014/main" id="{B3FB47E0-19B3-475C-AE27-D8297C09AC92}"/>
              </a:ext>
            </a:extLst>
          </p:cNvPr>
          <p:cNvSpPr>
            <a:spLocks noChangeArrowheads="1"/>
          </p:cNvSpPr>
          <p:nvPr/>
        </p:nvSpPr>
        <p:spPr bwMode="gray">
          <a:xfrm>
            <a:off x="3943350" y="2016125"/>
            <a:ext cx="1333500" cy="132080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nvGrpSpPr>
          <p:cNvPr id="36888" name="Group 28">
            <a:extLst>
              <a:ext uri="{FF2B5EF4-FFF2-40B4-BE49-F238E27FC236}">
                <a16:creationId xmlns:a16="http://schemas.microsoft.com/office/drawing/2014/main" id="{6479EF1C-D418-401E-AABC-8665BACE8C45}"/>
              </a:ext>
            </a:extLst>
          </p:cNvPr>
          <p:cNvGrpSpPr>
            <a:grpSpLocks/>
          </p:cNvGrpSpPr>
          <p:nvPr/>
        </p:nvGrpSpPr>
        <p:grpSpPr bwMode="auto">
          <a:xfrm>
            <a:off x="3965575" y="2032000"/>
            <a:ext cx="1290638" cy="1277938"/>
            <a:chOff x="4166" y="1706"/>
            <a:chExt cx="1252" cy="1252"/>
          </a:xfrm>
        </p:grpSpPr>
        <p:sp>
          <p:nvSpPr>
            <p:cNvPr id="36897" name="Oval 29">
              <a:extLst>
                <a:ext uri="{FF2B5EF4-FFF2-40B4-BE49-F238E27FC236}">
                  <a16:creationId xmlns:a16="http://schemas.microsoft.com/office/drawing/2014/main" id="{156FE4E6-1E8B-43D7-A2E7-BBA3E38A9B8A}"/>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898" name="Oval 30">
              <a:extLst>
                <a:ext uri="{FF2B5EF4-FFF2-40B4-BE49-F238E27FC236}">
                  <a16:creationId xmlns:a16="http://schemas.microsoft.com/office/drawing/2014/main" id="{570F99D3-FE85-4045-A6F5-068EF4E9D238}"/>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899" name="Oval 31">
              <a:extLst>
                <a:ext uri="{FF2B5EF4-FFF2-40B4-BE49-F238E27FC236}">
                  <a16:creationId xmlns:a16="http://schemas.microsoft.com/office/drawing/2014/main" id="{346A6484-6235-4B2D-BC4B-66890455279F}"/>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900" name="Oval 32">
              <a:extLst>
                <a:ext uri="{FF2B5EF4-FFF2-40B4-BE49-F238E27FC236}">
                  <a16:creationId xmlns:a16="http://schemas.microsoft.com/office/drawing/2014/main" id="{42F0A3E1-3B31-40BE-903D-662C6A54D549}"/>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grpSp>
        <p:nvGrpSpPr>
          <p:cNvPr id="36889" name="Group 33">
            <a:extLst>
              <a:ext uri="{FF2B5EF4-FFF2-40B4-BE49-F238E27FC236}">
                <a16:creationId xmlns:a16="http://schemas.microsoft.com/office/drawing/2014/main" id="{8DF8F396-BE28-4DE1-BAF3-FF807A0F453F}"/>
              </a:ext>
            </a:extLst>
          </p:cNvPr>
          <p:cNvGrpSpPr>
            <a:grpSpLocks/>
          </p:cNvGrpSpPr>
          <p:nvPr/>
        </p:nvGrpSpPr>
        <p:grpSpPr bwMode="auto">
          <a:xfrm>
            <a:off x="6435725" y="2032000"/>
            <a:ext cx="1292225" cy="1277938"/>
            <a:chOff x="4166" y="1706"/>
            <a:chExt cx="1252" cy="1252"/>
          </a:xfrm>
        </p:grpSpPr>
        <p:sp>
          <p:nvSpPr>
            <p:cNvPr id="36893" name="Oval 34">
              <a:extLst>
                <a:ext uri="{FF2B5EF4-FFF2-40B4-BE49-F238E27FC236}">
                  <a16:creationId xmlns:a16="http://schemas.microsoft.com/office/drawing/2014/main" id="{2497602F-F413-4CA9-BC81-E2825AF020B2}"/>
                </a:ext>
              </a:extLst>
            </p:cNvPr>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894" name="Oval 35">
              <a:extLst>
                <a:ext uri="{FF2B5EF4-FFF2-40B4-BE49-F238E27FC236}">
                  <a16:creationId xmlns:a16="http://schemas.microsoft.com/office/drawing/2014/main" id="{3A5937C4-6327-4AC0-B438-71C8A78D1334}"/>
                </a:ext>
              </a:extLst>
            </p:cNvPr>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895" name="Oval 36">
              <a:extLst>
                <a:ext uri="{FF2B5EF4-FFF2-40B4-BE49-F238E27FC236}">
                  <a16:creationId xmlns:a16="http://schemas.microsoft.com/office/drawing/2014/main" id="{21705A82-C088-41E6-A3D3-131EBC4F3419}"/>
                </a:ext>
              </a:extLst>
            </p:cNvPr>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36896" name="Oval 37">
              <a:extLst>
                <a:ext uri="{FF2B5EF4-FFF2-40B4-BE49-F238E27FC236}">
                  <a16:creationId xmlns:a16="http://schemas.microsoft.com/office/drawing/2014/main" id="{49840D98-A431-4378-90F6-F178B7878AF7}"/>
                </a:ext>
              </a:extLst>
            </p:cNvPr>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sp>
        <p:nvSpPr>
          <p:cNvPr id="36890" name="Text Box 38">
            <a:extLst>
              <a:ext uri="{FF2B5EF4-FFF2-40B4-BE49-F238E27FC236}">
                <a16:creationId xmlns:a16="http://schemas.microsoft.com/office/drawing/2014/main" id="{82FC850B-39AA-4A32-BF75-9EE1B403AD07}"/>
              </a:ext>
            </a:extLst>
          </p:cNvPr>
          <p:cNvSpPr txBox="1">
            <a:spLocks noChangeArrowheads="1"/>
          </p:cNvSpPr>
          <p:nvPr/>
        </p:nvSpPr>
        <p:spPr bwMode="gray">
          <a:xfrm>
            <a:off x="1482725" y="2217738"/>
            <a:ext cx="14160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a:t>水资源管</a:t>
            </a:r>
            <a:endParaRPr lang="en-US" altLang="zh-CN" sz="2400"/>
          </a:p>
          <a:p>
            <a:pPr algn="ctr">
              <a:spcBef>
                <a:spcPct val="0"/>
              </a:spcBef>
              <a:buClrTx/>
              <a:buSzTx/>
              <a:buFontTx/>
              <a:buNone/>
            </a:pPr>
            <a:r>
              <a:rPr lang="zh-CN" altLang="en-US" sz="2400"/>
              <a:t>理制度</a:t>
            </a:r>
            <a:endParaRPr lang="en-US" altLang="zh-CN" sz="2400">
              <a:solidFill>
                <a:srgbClr val="000000"/>
              </a:solidFill>
            </a:endParaRPr>
          </a:p>
        </p:txBody>
      </p:sp>
      <p:sp>
        <p:nvSpPr>
          <p:cNvPr id="36891" name="Text Box 39">
            <a:extLst>
              <a:ext uri="{FF2B5EF4-FFF2-40B4-BE49-F238E27FC236}">
                <a16:creationId xmlns:a16="http://schemas.microsoft.com/office/drawing/2014/main" id="{3D134D61-9314-48F1-B339-D2DC56F60BD6}"/>
              </a:ext>
            </a:extLst>
          </p:cNvPr>
          <p:cNvSpPr txBox="1">
            <a:spLocks noChangeArrowheads="1"/>
          </p:cNvSpPr>
          <p:nvPr/>
        </p:nvSpPr>
        <p:spPr bwMode="gray">
          <a:xfrm>
            <a:off x="3913188" y="2270125"/>
            <a:ext cx="141446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a:t>水资源费</a:t>
            </a:r>
            <a:endParaRPr lang="en-US" altLang="zh-CN" sz="2400"/>
          </a:p>
          <a:p>
            <a:pPr algn="ctr">
              <a:spcBef>
                <a:spcPct val="0"/>
              </a:spcBef>
              <a:buClrTx/>
              <a:buSzTx/>
              <a:buFontTx/>
              <a:buNone/>
            </a:pPr>
            <a:r>
              <a:rPr lang="zh-CN" altLang="en-US" sz="2400"/>
              <a:t>征收制度</a:t>
            </a:r>
            <a:endParaRPr lang="en-US" altLang="zh-CN" sz="2400">
              <a:solidFill>
                <a:srgbClr val="000000"/>
              </a:solidFill>
            </a:endParaRPr>
          </a:p>
        </p:txBody>
      </p:sp>
      <p:sp>
        <p:nvSpPr>
          <p:cNvPr id="36892" name="Text Box 40">
            <a:extLst>
              <a:ext uri="{FF2B5EF4-FFF2-40B4-BE49-F238E27FC236}">
                <a16:creationId xmlns:a16="http://schemas.microsoft.com/office/drawing/2014/main" id="{BF4F8F90-8C46-4943-8929-86EFEEF42CBC}"/>
              </a:ext>
            </a:extLst>
          </p:cNvPr>
          <p:cNvSpPr txBox="1">
            <a:spLocks noChangeArrowheads="1"/>
          </p:cNvSpPr>
          <p:nvPr/>
        </p:nvSpPr>
        <p:spPr bwMode="gray">
          <a:xfrm>
            <a:off x="6103938" y="2198688"/>
            <a:ext cx="201295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a:t>水资源税</a:t>
            </a:r>
            <a:endParaRPr lang="en-US" altLang="zh-CN" sz="2400"/>
          </a:p>
          <a:p>
            <a:pPr algn="ctr">
              <a:spcBef>
                <a:spcPct val="0"/>
              </a:spcBef>
              <a:buClrTx/>
              <a:buSzTx/>
              <a:buFontTx/>
              <a:buNone/>
            </a:pPr>
            <a:r>
              <a:rPr lang="zh-CN" altLang="en-US" sz="2400"/>
              <a:t>   改革试点。</a:t>
            </a:r>
            <a:endParaRPr lang="en-US" altLang="zh-CN" sz="2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4">
            <a:extLst>
              <a:ext uri="{FF2B5EF4-FFF2-40B4-BE49-F238E27FC236}">
                <a16:creationId xmlns:a16="http://schemas.microsoft.com/office/drawing/2014/main" id="{E834C726-5CB2-4EB8-90FF-D36F3AED8500}"/>
              </a:ext>
            </a:extLst>
          </p:cNvPr>
          <p:cNvSpPr>
            <a:spLocks noGrp="1"/>
          </p:cNvSpPr>
          <p:nvPr>
            <p:ph type="dt" sz="quarter" idx="10"/>
          </p:nvPr>
        </p:nvSpPr>
        <p:spPr>
          <a:xfrm>
            <a:off x="7042150" y="6243638"/>
            <a:ext cx="1905000" cy="457200"/>
          </a:xfrm>
          <a:noFill/>
        </p:spPr>
        <p:txBody>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algn="r" eaLnBrk="1" hangingPunct="1"/>
            <a:r>
              <a:rPr lang="en-US" altLang="zh-CN"/>
              <a:t>www.themegallery.com</a:t>
            </a:r>
          </a:p>
        </p:txBody>
      </p:sp>
      <p:sp>
        <p:nvSpPr>
          <p:cNvPr id="37891" name="Rectangle 2">
            <a:extLst>
              <a:ext uri="{FF2B5EF4-FFF2-40B4-BE49-F238E27FC236}">
                <a16:creationId xmlns:a16="http://schemas.microsoft.com/office/drawing/2014/main" id="{90206DAB-E8D5-4A19-919C-2DC23214C5CE}"/>
              </a:ext>
            </a:extLst>
          </p:cNvPr>
          <p:cNvSpPr>
            <a:spLocks noGrp="1" noChangeArrowheads="1"/>
          </p:cNvSpPr>
          <p:nvPr>
            <p:ph type="title"/>
          </p:nvPr>
        </p:nvSpPr>
        <p:spPr>
          <a:xfrm>
            <a:off x="1150938" y="214313"/>
            <a:ext cx="7793037" cy="1054100"/>
          </a:xfrm>
        </p:spPr>
        <p:txBody>
          <a:bodyPr/>
          <a:lstStyle/>
          <a:p>
            <a:r>
              <a:rPr lang="zh-CN" altLang="en-US">
                <a:latin typeface="微软雅黑" panose="020B0503020204020204" pitchFamily="34" charset="-122"/>
                <a:ea typeface="微软雅黑" panose="020B0503020204020204" pitchFamily="34" charset="-122"/>
              </a:rPr>
              <a:t>矿产资源有偿使用收入管理</a:t>
            </a:r>
            <a:endParaRPr lang="en-US" altLang="zh-CN">
              <a:latin typeface="微软雅黑" panose="020B0503020204020204" pitchFamily="34" charset="-122"/>
              <a:ea typeface="微软雅黑" panose="020B0503020204020204" pitchFamily="34" charset="-122"/>
            </a:endParaRPr>
          </a:p>
        </p:txBody>
      </p:sp>
      <p:sp>
        <p:nvSpPr>
          <p:cNvPr id="37892" name="AutoShape 3">
            <a:extLst>
              <a:ext uri="{FF2B5EF4-FFF2-40B4-BE49-F238E27FC236}">
                <a16:creationId xmlns:a16="http://schemas.microsoft.com/office/drawing/2014/main" id="{3B02FBC3-B0F2-4484-9516-B855A0019B04}"/>
              </a:ext>
            </a:extLst>
          </p:cNvPr>
          <p:cNvSpPr>
            <a:spLocks noChangeArrowheads="1"/>
          </p:cNvSpPr>
          <p:nvPr/>
        </p:nvSpPr>
        <p:spPr bwMode="auto">
          <a:xfrm>
            <a:off x="6151563" y="3433763"/>
            <a:ext cx="1620837"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893" name="AutoShape 4">
            <a:extLst>
              <a:ext uri="{FF2B5EF4-FFF2-40B4-BE49-F238E27FC236}">
                <a16:creationId xmlns:a16="http://schemas.microsoft.com/office/drawing/2014/main" id="{5F60C5DB-B9EB-4414-9398-6D8C7535AED4}"/>
              </a:ext>
            </a:extLst>
          </p:cNvPr>
          <p:cNvSpPr>
            <a:spLocks noChangeArrowheads="1"/>
          </p:cNvSpPr>
          <p:nvPr/>
        </p:nvSpPr>
        <p:spPr bwMode="auto">
          <a:xfrm>
            <a:off x="4456113" y="3433763"/>
            <a:ext cx="1611312"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894" name="AutoShape 5">
            <a:extLst>
              <a:ext uri="{FF2B5EF4-FFF2-40B4-BE49-F238E27FC236}">
                <a16:creationId xmlns:a16="http://schemas.microsoft.com/office/drawing/2014/main" id="{4F2E3AF7-FD3A-4B7E-ABBD-F4CEFB0516C5}"/>
              </a:ext>
            </a:extLst>
          </p:cNvPr>
          <p:cNvSpPr>
            <a:spLocks noChangeArrowheads="1"/>
          </p:cNvSpPr>
          <p:nvPr/>
        </p:nvSpPr>
        <p:spPr bwMode="auto">
          <a:xfrm>
            <a:off x="2773363" y="3433763"/>
            <a:ext cx="1563687"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895" name="AutoShape 6">
            <a:extLst>
              <a:ext uri="{FF2B5EF4-FFF2-40B4-BE49-F238E27FC236}">
                <a16:creationId xmlns:a16="http://schemas.microsoft.com/office/drawing/2014/main" id="{084052B0-F0BE-468D-8D8B-12320823FB89}"/>
              </a:ext>
            </a:extLst>
          </p:cNvPr>
          <p:cNvSpPr>
            <a:spLocks noChangeArrowheads="1"/>
          </p:cNvSpPr>
          <p:nvPr/>
        </p:nvSpPr>
        <p:spPr bwMode="auto">
          <a:xfrm>
            <a:off x="1066800" y="3433763"/>
            <a:ext cx="1620838" cy="2738437"/>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37896" name="Group 7">
            <a:extLst>
              <a:ext uri="{FF2B5EF4-FFF2-40B4-BE49-F238E27FC236}">
                <a16:creationId xmlns:a16="http://schemas.microsoft.com/office/drawing/2014/main" id="{E6DBF6E8-7CD3-4B1F-9AA6-F80CDD3E598D}"/>
              </a:ext>
            </a:extLst>
          </p:cNvPr>
          <p:cNvGrpSpPr>
            <a:grpSpLocks/>
          </p:cNvGrpSpPr>
          <p:nvPr/>
        </p:nvGrpSpPr>
        <p:grpSpPr bwMode="auto">
          <a:xfrm>
            <a:off x="1250950" y="1946275"/>
            <a:ext cx="5895975" cy="936625"/>
            <a:chOff x="624" y="1152"/>
            <a:chExt cx="4080" cy="720"/>
          </a:xfrm>
        </p:grpSpPr>
        <p:sp>
          <p:nvSpPr>
            <p:cNvPr id="83976" name="Rectangle 8">
              <a:extLst>
                <a:ext uri="{FF2B5EF4-FFF2-40B4-BE49-F238E27FC236}">
                  <a16:creationId xmlns:a16="http://schemas.microsoft.com/office/drawing/2014/main" id="{01FE8D48-EB6A-4E96-BDC3-3E54883D4E18}"/>
                </a:ext>
              </a:extLst>
            </p:cNvPr>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p>
          </p:txBody>
        </p:sp>
        <p:grpSp>
          <p:nvGrpSpPr>
            <p:cNvPr id="37906" name="Group 9">
              <a:extLst>
                <a:ext uri="{FF2B5EF4-FFF2-40B4-BE49-F238E27FC236}">
                  <a16:creationId xmlns:a16="http://schemas.microsoft.com/office/drawing/2014/main" id="{B5A99684-6969-4F4D-A3B1-A98480D15BF5}"/>
                </a:ext>
              </a:extLst>
            </p:cNvPr>
            <p:cNvGrpSpPr>
              <a:grpSpLocks/>
            </p:cNvGrpSpPr>
            <p:nvPr/>
          </p:nvGrpSpPr>
          <p:grpSpPr bwMode="auto">
            <a:xfrm>
              <a:off x="1296" y="1296"/>
              <a:ext cx="624" cy="96"/>
              <a:chOff x="2003" y="3439"/>
              <a:chExt cx="468" cy="244"/>
            </a:xfrm>
          </p:grpSpPr>
          <p:sp>
            <p:nvSpPr>
              <p:cNvPr id="37920" name="Oval 10">
                <a:extLst>
                  <a:ext uri="{FF2B5EF4-FFF2-40B4-BE49-F238E27FC236}">
                    <a16:creationId xmlns:a16="http://schemas.microsoft.com/office/drawing/2014/main" id="{360A5F3E-D010-44D2-ACFB-C13828F5EE07}"/>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21" name="Rectangle 11">
                <a:extLst>
                  <a:ext uri="{FF2B5EF4-FFF2-40B4-BE49-F238E27FC236}">
                    <a16:creationId xmlns:a16="http://schemas.microsoft.com/office/drawing/2014/main" id="{762B1157-D8B1-4F64-ACB2-3335A9625A92}"/>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3980" name="Oval 12">
                <a:extLst>
                  <a:ext uri="{FF2B5EF4-FFF2-40B4-BE49-F238E27FC236}">
                    <a16:creationId xmlns:a16="http://schemas.microsoft.com/office/drawing/2014/main" id="{B9A92E5B-8E93-429F-9138-9CF238CFDA9D}"/>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83981" name="Oval 13">
                <a:extLst>
                  <a:ext uri="{FF2B5EF4-FFF2-40B4-BE49-F238E27FC236}">
                    <a16:creationId xmlns:a16="http://schemas.microsoft.com/office/drawing/2014/main" id="{01C17B9F-42DC-42FF-84C3-280A7187ED45}"/>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7907" name="Rectangle 14">
              <a:extLst>
                <a:ext uri="{FF2B5EF4-FFF2-40B4-BE49-F238E27FC236}">
                  <a16:creationId xmlns:a16="http://schemas.microsoft.com/office/drawing/2014/main" id="{4DB4A5AB-9F58-433B-AF39-3E7AD315EB18}"/>
                </a:ext>
              </a:extLst>
            </p:cNvPr>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37908" name="Group 15">
              <a:extLst>
                <a:ext uri="{FF2B5EF4-FFF2-40B4-BE49-F238E27FC236}">
                  <a16:creationId xmlns:a16="http://schemas.microsoft.com/office/drawing/2014/main" id="{092124E6-2784-4157-B8BC-BA542E197A2E}"/>
                </a:ext>
              </a:extLst>
            </p:cNvPr>
            <p:cNvGrpSpPr>
              <a:grpSpLocks/>
            </p:cNvGrpSpPr>
            <p:nvPr/>
          </p:nvGrpSpPr>
          <p:grpSpPr bwMode="auto">
            <a:xfrm>
              <a:off x="2448" y="1296"/>
              <a:ext cx="624" cy="96"/>
              <a:chOff x="2003" y="3439"/>
              <a:chExt cx="468" cy="244"/>
            </a:xfrm>
          </p:grpSpPr>
          <p:sp>
            <p:nvSpPr>
              <p:cNvPr id="37916" name="Oval 16">
                <a:extLst>
                  <a:ext uri="{FF2B5EF4-FFF2-40B4-BE49-F238E27FC236}">
                    <a16:creationId xmlns:a16="http://schemas.microsoft.com/office/drawing/2014/main" id="{4C0B0435-D511-4B37-A415-7F9C954135A4}"/>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17" name="Rectangle 17">
                <a:extLst>
                  <a:ext uri="{FF2B5EF4-FFF2-40B4-BE49-F238E27FC236}">
                    <a16:creationId xmlns:a16="http://schemas.microsoft.com/office/drawing/2014/main" id="{3E1D540E-6E1F-474D-87B3-A03263128CD0}"/>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3986" name="Oval 18">
                <a:extLst>
                  <a:ext uri="{FF2B5EF4-FFF2-40B4-BE49-F238E27FC236}">
                    <a16:creationId xmlns:a16="http://schemas.microsoft.com/office/drawing/2014/main" id="{34B9B7A4-6974-409D-87F9-8F53399B7D76}"/>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83987" name="Oval 19">
                <a:extLst>
                  <a:ext uri="{FF2B5EF4-FFF2-40B4-BE49-F238E27FC236}">
                    <a16:creationId xmlns:a16="http://schemas.microsoft.com/office/drawing/2014/main" id="{69D825EA-1B0B-46F7-8A9D-0E1FDC47BCF8}"/>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83988" name="Rectangle 20">
              <a:extLst>
                <a:ext uri="{FF2B5EF4-FFF2-40B4-BE49-F238E27FC236}">
                  <a16:creationId xmlns:a16="http://schemas.microsoft.com/office/drawing/2014/main" id="{E3F09E61-B6C2-43A9-8318-F2F578D826D4}"/>
                </a:ext>
              </a:extLst>
            </p:cNvPr>
            <p:cNvSpPr>
              <a:spLocks noChangeArrowheads="1"/>
            </p:cNvSpPr>
            <p:nvPr/>
          </p:nvSpPr>
          <p:spPr bwMode="gray">
            <a:xfrm rot="3419336">
              <a:off x="2880" y="1153"/>
              <a:ext cx="672" cy="671"/>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zh-CN" altLang="en-US"/>
            </a:p>
          </p:txBody>
        </p:sp>
        <p:grpSp>
          <p:nvGrpSpPr>
            <p:cNvPr id="37910" name="Group 21">
              <a:extLst>
                <a:ext uri="{FF2B5EF4-FFF2-40B4-BE49-F238E27FC236}">
                  <a16:creationId xmlns:a16="http://schemas.microsoft.com/office/drawing/2014/main" id="{905614CE-9942-445A-81A5-A9CD887D5D79}"/>
                </a:ext>
              </a:extLst>
            </p:cNvPr>
            <p:cNvGrpSpPr>
              <a:grpSpLocks/>
            </p:cNvGrpSpPr>
            <p:nvPr/>
          </p:nvGrpSpPr>
          <p:grpSpPr bwMode="auto">
            <a:xfrm>
              <a:off x="3600" y="1296"/>
              <a:ext cx="816" cy="96"/>
              <a:chOff x="2003" y="3439"/>
              <a:chExt cx="468" cy="244"/>
            </a:xfrm>
          </p:grpSpPr>
          <p:sp>
            <p:nvSpPr>
              <p:cNvPr id="37912" name="Oval 22">
                <a:extLst>
                  <a:ext uri="{FF2B5EF4-FFF2-40B4-BE49-F238E27FC236}">
                    <a16:creationId xmlns:a16="http://schemas.microsoft.com/office/drawing/2014/main" id="{A66DDC72-3C29-4078-AB08-88E95EBED5F7}"/>
                  </a:ext>
                </a:extLst>
              </p:cNvPr>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7913" name="Rectangle 23">
                <a:extLst>
                  <a:ext uri="{FF2B5EF4-FFF2-40B4-BE49-F238E27FC236}">
                    <a16:creationId xmlns:a16="http://schemas.microsoft.com/office/drawing/2014/main" id="{B48F8143-237A-4EA4-9A31-7600BBCAD465}"/>
                  </a:ext>
                </a:extLst>
              </p:cNvPr>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3992" name="Oval 24">
                <a:extLst>
                  <a:ext uri="{FF2B5EF4-FFF2-40B4-BE49-F238E27FC236}">
                    <a16:creationId xmlns:a16="http://schemas.microsoft.com/office/drawing/2014/main" id="{C2126760-0969-48C6-92FA-E9E764A6E921}"/>
                  </a:ext>
                </a:extLst>
              </p:cNvPr>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83993" name="Oval 25">
                <a:extLst>
                  <a:ext uri="{FF2B5EF4-FFF2-40B4-BE49-F238E27FC236}">
                    <a16:creationId xmlns:a16="http://schemas.microsoft.com/office/drawing/2014/main" id="{8FE32CE8-D83D-473B-8CA7-4A94CD20CA56}"/>
                  </a:ext>
                </a:extLst>
              </p:cNvPr>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grpSp>
        <p:sp>
          <p:nvSpPr>
            <p:cNvPr id="37911" name="Rectangle 26">
              <a:extLst>
                <a:ext uri="{FF2B5EF4-FFF2-40B4-BE49-F238E27FC236}">
                  <a16:creationId xmlns:a16="http://schemas.microsoft.com/office/drawing/2014/main" id="{99F92CEB-6509-4C1A-A26A-DA47153BCAD6}"/>
                </a:ext>
              </a:extLst>
            </p:cNvPr>
            <p:cNvSpPr>
              <a:spLocks noChangeArrowheads="1"/>
            </p:cNvSpPr>
            <p:nvPr/>
          </p:nvSpPr>
          <p:spPr bwMode="gray">
            <a:xfrm rot="3419336">
              <a:off x="4032"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sp>
        <p:nvSpPr>
          <p:cNvPr id="37897" name="Rectangle 27">
            <a:extLst>
              <a:ext uri="{FF2B5EF4-FFF2-40B4-BE49-F238E27FC236}">
                <a16:creationId xmlns:a16="http://schemas.microsoft.com/office/drawing/2014/main" id="{9F8B1A28-9E0A-4BE7-8C2B-897C2BCF640F}"/>
              </a:ext>
            </a:extLst>
          </p:cNvPr>
          <p:cNvSpPr>
            <a:spLocks noChangeArrowheads="1"/>
          </p:cNvSpPr>
          <p:nvPr/>
        </p:nvSpPr>
        <p:spPr bwMode="gray">
          <a:xfrm>
            <a:off x="1358900" y="1966913"/>
            <a:ext cx="95885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solidFill>
                  <a:schemeClr val="bg1"/>
                </a:solidFill>
              </a:rPr>
              <a:t>国家权</a:t>
            </a:r>
            <a:endParaRPr lang="en-US" altLang="zh-CN" sz="2000" b="1">
              <a:solidFill>
                <a:schemeClr val="bg1"/>
              </a:solidFill>
            </a:endParaRPr>
          </a:p>
          <a:p>
            <a:pPr eaLnBrk="1" hangingPunct="1"/>
            <a:r>
              <a:rPr lang="zh-CN" altLang="en-US" sz="2000" b="1">
                <a:solidFill>
                  <a:schemeClr val="bg1"/>
                </a:solidFill>
              </a:rPr>
              <a:t>益金制</a:t>
            </a:r>
            <a:endParaRPr lang="en-US" altLang="zh-CN" sz="2000" b="1">
              <a:solidFill>
                <a:schemeClr val="bg1"/>
              </a:solidFill>
            </a:endParaRPr>
          </a:p>
          <a:p>
            <a:pPr eaLnBrk="1" hangingPunct="1"/>
            <a:r>
              <a:rPr lang="zh-CN" altLang="en-US" sz="2000" b="1">
                <a:solidFill>
                  <a:schemeClr val="bg1"/>
                </a:solidFill>
              </a:rPr>
              <a:t>度</a:t>
            </a:r>
            <a:endParaRPr lang="en-US" altLang="zh-CN" sz="2000" b="1">
              <a:solidFill>
                <a:schemeClr val="bg1"/>
              </a:solidFill>
            </a:endParaRPr>
          </a:p>
        </p:txBody>
      </p:sp>
      <p:sp>
        <p:nvSpPr>
          <p:cNvPr id="37898" name="Rectangle 28">
            <a:extLst>
              <a:ext uri="{FF2B5EF4-FFF2-40B4-BE49-F238E27FC236}">
                <a16:creationId xmlns:a16="http://schemas.microsoft.com/office/drawing/2014/main" id="{80A0BC50-48CC-4774-930D-838FE63F2E46}"/>
              </a:ext>
            </a:extLst>
          </p:cNvPr>
          <p:cNvSpPr>
            <a:spLocks noChangeArrowheads="1"/>
          </p:cNvSpPr>
          <p:nvPr/>
        </p:nvSpPr>
        <p:spPr bwMode="gray">
          <a:xfrm>
            <a:off x="2987675" y="1876425"/>
            <a:ext cx="9588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solidFill>
                  <a:schemeClr val="bg1"/>
                </a:solidFill>
              </a:rPr>
              <a:t>矿业权</a:t>
            </a:r>
            <a:endParaRPr lang="en-US" altLang="zh-CN" sz="2000" b="1">
              <a:solidFill>
                <a:schemeClr val="bg1"/>
              </a:solidFill>
            </a:endParaRPr>
          </a:p>
          <a:p>
            <a:pPr eaLnBrk="1" hangingPunct="1"/>
            <a:r>
              <a:rPr lang="zh-CN" altLang="en-US" sz="2000" b="1">
                <a:solidFill>
                  <a:schemeClr val="bg1"/>
                </a:solidFill>
              </a:rPr>
              <a:t>有偿出</a:t>
            </a:r>
            <a:endParaRPr lang="en-US" altLang="zh-CN" sz="2000" b="1">
              <a:solidFill>
                <a:schemeClr val="bg1"/>
              </a:solidFill>
            </a:endParaRPr>
          </a:p>
          <a:p>
            <a:pPr eaLnBrk="1" hangingPunct="1"/>
            <a:r>
              <a:rPr lang="zh-CN" altLang="en-US" sz="2000" b="1">
                <a:solidFill>
                  <a:schemeClr val="bg1"/>
                </a:solidFill>
              </a:rPr>
              <a:t>让制度</a:t>
            </a:r>
            <a:endParaRPr lang="en-US" altLang="zh-CN" sz="2000" b="1">
              <a:solidFill>
                <a:schemeClr val="bg1"/>
              </a:solidFill>
            </a:endParaRPr>
          </a:p>
        </p:txBody>
      </p:sp>
      <p:sp>
        <p:nvSpPr>
          <p:cNvPr id="37899" name="Rectangle 29">
            <a:extLst>
              <a:ext uri="{FF2B5EF4-FFF2-40B4-BE49-F238E27FC236}">
                <a16:creationId xmlns:a16="http://schemas.microsoft.com/office/drawing/2014/main" id="{8FF8BD12-2A82-43CC-85D4-8736A19F464B}"/>
              </a:ext>
            </a:extLst>
          </p:cNvPr>
          <p:cNvSpPr>
            <a:spLocks noChangeArrowheads="1"/>
          </p:cNvSpPr>
          <p:nvPr/>
        </p:nvSpPr>
        <p:spPr bwMode="gray">
          <a:xfrm>
            <a:off x="4675188" y="1922463"/>
            <a:ext cx="9588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solidFill>
                  <a:schemeClr val="bg1"/>
                </a:solidFill>
              </a:rPr>
              <a:t>矿业权</a:t>
            </a:r>
            <a:endParaRPr lang="en-US" altLang="zh-CN" sz="2000" b="1">
              <a:solidFill>
                <a:schemeClr val="bg1"/>
              </a:solidFill>
            </a:endParaRPr>
          </a:p>
          <a:p>
            <a:pPr eaLnBrk="1" hangingPunct="1"/>
            <a:r>
              <a:rPr lang="zh-CN" altLang="en-US" sz="2000" b="1">
                <a:solidFill>
                  <a:schemeClr val="bg1"/>
                </a:solidFill>
              </a:rPr>
              <a:t>有偿占</a:t>
            </a:r>
            <a:endParaRPr lang="en-US" altLang="zh-CN" sz="2000" b="1">
              <a:solidFill>
                <a:schemeClr val="bg1"/>
              </a:solidFill>
            </a:endParaRPr>
          </a:p>
          <a:p>
            <a:pPr eaLnBrk="1" hangingPunct="1"/>
            <a:r>
              <a:rPr lang="zh-CN" altLang="en-US" sz="2000" b="1">
                <a:solidFill>
                  <a:schemeClr val="bg1"/>
                </a:solidFill>
              </a:rPr>
              <a:t>用制度</a:t>
            </a:r>
            <a:endParaRPr lang="en-US" altLang="zh-CN" sz="2000" b="1">
              <a:solidFill>
                <a:schemeClr val="bg1"/>
              </a:solidFill>
            </a:endParaRPr>
          </a:p>
        </p:txBody>
      </p:sp>
      <p:sp>
        <p:nvSpPr>
          <p:cNvPr id="37900" name="Rectangle 30">
            <a:extLst>
              <a:ext uri="{FF2B5EF4-FFF2-40B4-BE49-F238E27FC236}">
                <a16:creationId xmlns:a16="http://schemas.microsoft.com/office/drawing/2014/main" id="{812CE4CA-7A4E-415F-B735-8F7A09359A3D}"/>
              </a:ext>
            </a:extLst>
          </p:cNvPr>
          <p:cNvSpPr>
            <a:spLocks noChangeArrowheads="1"/>
          </p:cNvSpPr>
          <p:nvPr/>
        </p:nvSpPr>
        <p:spPr bwMode="gray">
          <a:xfrm>
            <a:off x="6284913" y="1966913"/>
            <a:ext cx="958850"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solidFill>
                  <a:schemeClr val="bg1"/>
                </a:solidFill>
              </a:rPr>
              <a:t>矿业资</a:t>
            </a:r>
            <a:endParaRPr lang="en-US" altLang="zh-CN" sz="2000" b="1">
              <a:solidFill>
                <a:schemeClr val="bg1"/>
              </a:solidFill>
            </a:endParaRPr>
          </a:p>
          <a:p>
            <a:pPr eaLnBrk="1" hangingPunct="1"/>
            <a:r>
              <a:rPr lang="zh-CN" altLang="en-US" sz="2000" b="1">
                <a:solidFill>
                  <a:schemeClr val="bg1"/>
                </a:solidFill>
              </a:rPr>
              <a:t>源税费</a:t>
            </a:r>
            <a:endParaRPr lang="en-US" altLang="zh-CN" sz="2000" b="1">
              <a:solidFill>
                <a:schemeClr val="bg1"/>
              </a:solidFill>
            </a:endParaRPr>
          </a:p>
          <a:p>
            <a:pPr eaLnBrk="1" hangingPunct="1"/>
            <a:r>
              <a:rPr lang="zh-CN" altLang="en-US" sz="2000" b="1">
                <a:solidFill>
                  <a:schemeClr val="bg1"/>
                </a:solidFill>
              </a:rPr>
              <a:t>制度</a:t>
            </a:r>
            <a:endParaRPr lang="en-US" altLang="zh-CN" sz="2000" b="1">
              <a:solidFill>
                <a:schemeClr val="bg1"/>
              </a:solidFill>
            </a:endParaRPr>
          </a:p>
        </p:txBody>
      </p:sp>
      <p:sp>
        <p:nvSpPr>
          <p:cNvPr id="37901" name="Rectangle 31">
            <a:extLst>
              <a:ext uri="{FF2B5EF4-FFF2-40B4-BE49-F238E27FC236}">
                <a16:creationId xmlns:a16="http://schemas.microsoft.com/office/drawing/2014/main" id="{E561B7AE-A6C1-4B18-AB4B-5E6AA990B8EC}"/>
              </a:ext>
            </a:extLst>
          </p:cNvPr>
          <p:cNvSpPr>
            <a:spLocks noChangeArrowheads="1"/>
          </p:cNvSpPr>
          <p:nvPr/>
        </p:nvSpPr>
        <p:spPr bwMode="auto">
          <a:xfrm>
            <a:off x="1023938" y="3430588"/>
            <a:ext cx="181927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r>
              <a:rPr lang="zh-CN" altLang="en-US" sz="2000" b="1">
                <a:solidFill>
                  <a:schemeClr val="tx2"/>
                </a:solidFill>
                <a:latin typeface="Verdana" panose="020B0604030504040204" pitchFamily="34" charset="0"/>
              </a:rPr>
              <a:t>明确矿产资源国家所有者权益的具体实现形式，建立</a:t>
            </a:r>
            <a:r>
              <a:rPr lang="zh-CN" altLang="en-US" sz="2000" b="1">
                <a:solidFill>
                  <a:schemeClr val="tx2"/>
                </a:solidFill>
                <a:latin typeface="Verdana" panose="020B0604030504040204" pitchFamily="34" charset="0"/>
                <a:hlinkClick r:id="rId2"/>
              </a:rPr>
              <a:t>矿产资源国家权</a:t>
            </a:r>
            <a:endParaRPr lang="en-US" altLang="zh-CN" sz="2000" b="1">
              <a:solidFill>
                <a:schemeClr val="tx2"/>
              </a:solidFill>
              <a:latin typeface="Verdana" panose="020B0604030504040204" pitchFamily="34" charset="0"/>
              <a:hlinkClick r:id="rId2"/>
            </a:endParaRPr>
          </a:p>
          <a:p>
            <a:r>
              <a:rPr lang="zh-CN" altLang="en-US" sz="2000" b="1">
                <a:solidFill>
                  <a:schemeClr val="tx2"/>
                </a:solidFill>
                <a:latin typeface="Verdana" panose="020B0604030504040204" pitchFamily="34" charset="0"/>
                <a:hlinkClick r:id="rId2"/>
              </a:rPr>
              <a:t>益金制度</a:t>
            </a:r>
            <a:r>
              <a:rPr lang="zh-CN" altLang="en-US" sz="2000" b="1">
                <a:solidFill>
                  <a:schemeClr val="tx2"/>
                </a:solidFill>
                <a:latin typeface="Verdana" panose="020B0604030504040204" pitchFamily="34" charset="0"/>
              </a:rPr>
              <a:t>。出让、占有、开采、治理</a:t>
            </a:r>
            <a:endParaRPr lang="en-US" altLang="zh-CN" sz="2000" b="1">
              <a:solidFill>
                <a:schemeClr val="tx2"/>
              </a:solidFill>
              <a:latin typeface="Verdana" panose="020B0604030504040204" pitchFamily="34" charset="0"/>
            </a:endParaRPr>
          </a:p>
        </p:txBody>
      </p:sp>
      <p:sp>
        <p:nvSpPr>
          <p:cNvPr id="37902" name="Rectangle 32">
            <a:extLst>
              <a:ext uri="{FF2B5EF4-FFF2-40B4-BE49-F238E27FC236}">
                <a16:creationId xmlns:a16="http://schemas.microsoft.com/office/drawing/2014/main" id="{D369803E-73D2-4B77-BBA6-2FDCA6D32103}"/>
              </a:ext>
            </a:extLst>
          </p:cNvPr>
          <p:cNvSpPr>
            <a:spLocks noChangeArrowheads="1"/>
          </p:cNvSpPr>
          <p:nvPr/>
        </p:nvSpPr>
        <p:spPr bwMode="auto">
          <a:xfrm>
            <a:off x="2760663" y="3475038"/>
            <a:ext cx="1739900"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t>扩大矿业权</a:t>
            </a:r>
            <a:endParaRPr lang="en-US" altLang="zh-CN" sz="2000" b="1"/>
          </a:p>
          <a:p>
            <a:pPr eaLnBrk="1" hangingPunct="1"/>
            <a:r>
              <a:rPr lang="zh-CN" altLang="en-US" sz="2000" b="1"/>
              <a:t>竞争性出价</a:t>
            </a:r>
            <a:endParaRPr lang="en-US" altLang="zh-CN" sz="2000" b="1"/>
          </a:p>
          <a:p>
            <a:pPr eaLnBrk="1" hangingPunct="1"/>
            <a:r>
              <a:rPr lang="zh-CN" altLang="en-US" sz="2000" b="1"/>
              <a:t>范围；严格</a:t>
            </a:r>
            <a:endParaRPr lang="en-US" altLang="zh-CN" sz="2000" b="1"/>
          </a:p>
          <a:p>
            <a:pPr eaLnBrk="1" hangingPunct="1"/>
            <a:r>
              <a:rPr lang="zh-CN" altLang="en-US" sz="2000" b="1"/>
              <a:t>限制协议</a:t>
            </a:r>
            <a:endParaRPr lang="en-US" altLang="zh-CN" sz="2000" b="1"/>
          </a:p>
          <a:p>
            <a:pPr eaLnBrk="1" hangingPunct="1"/>
            <a:r>
              <a:rPr lang="zh-CN" altLang="en-US" sz="2000" b="1"/>
              <a:t>出价；完善</a:t>
            </a:r>
            <a:endParaRPr lang="en-US" altLang="zh-CN" sz="2000" b="1"/>
          </a:p>
          <a:p>
            <a:pPr eaLnBrk="1" hangingPunct="1"/>
            <a:r>
              <a:rPr lang="zh-CN" altLang="en-US" sz="2000" b="1"/>
              <a:t>矿业权分级</a:t>
            </a:r>
            <a:endParaRPr lang="en-US" altLang="zh-CN" sz="2000" b="1"/>
          </a:p>
          <a:p>
            <a:pPr eaLnBrk="1" hangingPunct="1"/>
            <a:r>
              <a:rPr lang="zh-CN" altLang="en-US" sz="2000" b="1"/>
              <a:t>分类出让制</a:t>
            </a:r>
            <a:endParaRPr lang="en-US" altLang="zh-CN" sz="2000" b="1"/>
          </a:p>
          <a:p>
            <a:pPr eaLnBrk="1" hangingPunct="1"/>
            <a:r>
              <a:rPr lang="zh-CN" altLang="en-US" sz="2000" b="1"/>
              <a:t>度</a:t>
            </a:r>
            <a:endParaRPr lang="en-US" altLang="zh-CN" sz="2000" b="1"/>
          </a:p>
        </p:txBody>
      </p:sp>
      <p:sp>
        <p:nvSpPr>
          <p:cNvPr id="37903" name="Rectangle 33">
            <a:extLst>
              <a:ext uri="{FF2B5EF4-FFF2-40B4-BE49-F238E27FC236}">
                <a16:creationId xmlns:a16="http://schemas.microsoft.com/office/drawing/2014/main" id="{0A5B3491-8D45-49C9-A02B-E09A5D0BE8EB}"/>
              </a:ext>
            </a:extLst>
          </p:cNvPr>
          <p:cNvSpPr>
            <a:spLocks noChangeArrowheads="1"/>
          </p:cNvSpPr>
          <p:nvPr/>
        </p:nvSpPr>
        <p:spPr bwMode="auto">
          <a:xfrm>
            <a:off x="4456113" y="3455988"/>
            <a:ext cx="172402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t>在矿业权占有</a:t>
            </a:r>
            <a:endParaRPr lang="en-US" altLang="zh-CN" sz="2000" b="1"/>
          </a:p>
          <a:p>
            <a:pPr eaLnBrk="1" hangingPunct="1"/>
            <a:r>
              <a:rPr lang="zh-CN" altLang="en-US" sz="2000" b="1"/>
              <a:t>环节，将探矿</a:t>
            </a:r>
            <a:endParaRPr lang="en-US" altLang="zh-CN" sz="2000" b="1"/>
          </a:p>
          <a:p>
            <a:pPr eaLnBrk="1" hangingPunct="1"/>
            <a:r>
              <a:rPr lang="zh-CN" altLang="en-US" sz="2000" b="1"/>
              <a:t>权、采矿权使</a:t>
            </a:r>
            <a:endParaRPr lang="en-US" altLang="zh-CN" sz="2000" b="1"/>
          </a:p>
          <a:p>
            <a:pPr eaLnBrk="1" hangingPunct="1"/>
            <a:r>
              <a:rPr lang="zh-CN" altLang="en-US" sz="2000" b="1"/>
              <a:t>用费调整为矿</a:t>
            </a:r>
            <a:endParaRPr lang="en-US" altLang="zh-CN" sz="2000" b="1"/>
          </a:p>
          <a:p>
            <a:pPr eaLnBrk="1" hangingPunct="1"/>
            <a:r>
              <a:rPr lang="zh-CN" altLang="en-US" sz="2000" b="1"/>
              <a:t>业权占用费。</a:t>
            </a:r>
            <a:endParaRPr lang="en-US" altLang="zh-CN" sz="2000" b="1"/>
          </a:p>
          <a:p>
            <a:pPr eaLnBrk="1" hangingPunct="1"/>
            <a:r>
              <a:rPr lang="zh-CN" altLang="en-US" sz="2000" b="1"/>
              <a:t>探矿权占用费</a:t>
            </a:r>
            <a:endParaRPr lang="en-US" altLang="zh-CN" sz="2000" b="1"/>
          </a:p>
          <a:p>
            <a:pPr eaLnBrk="1" hangingPunct="1"/>
            <a:r>
              <a:rPr lang="zh-CN" altLang="en-US" sz="2000" b="1"/>
              <a:t>标准，建立累</a:t>
            </a:r>
            <a:endParaRPr lang="en-US" altLang="zh-CN" sz="2000" b="1"/>
          </a:p>
          <a:p>
            <a:pPr eaLnBrk="1" hangingPunct="1"/>
            <a:r>
              <a:rPr lang="zh-CN" altLang="en-US" sz="2000" b="1"/>
              <a:t>进动态调整机</a:t>
            </a:r>
            <a:endParaRPr lang="en-US" altLang="zh-CN" sz="2000" b="1"/>
          </a:p>
          <a:p>
            <a:pPr eaLnBrk="1" hangingPunct="1"/>
            <a:r>
              <a:rPr lang="zh-CN" altLang="en-US" sz="2000" b="1"/>
              <a:t>制</a:t>
            </a:r>
            <a:endParaRPr lang="en-US" altLang="zh-CN" sz="2000" b="1"/>
          </a:p>
        </p:txBody>
      </p:sp>
      <p:sp>
        <p:nvSpPr>
          <p:cNvPr id="37904" name="Rectangle 34">
            <a:extLst>
              <a:ext uri="{FF2B5EF4-FFF2-40B4-BE49-F238E27FC236}">
                <a16:creationId xmlns:a16="http://schemas.microsoft.com/office/drawing/2014/main" id="{66615E99-7962-4F39-BCD4-BA4D0003FD61}"/>
              </a:ext>
            </a:extLst>
          </p:cNvPr>
          <p:cNvSpPr>
            <a:spLocks noChangeArrowheads="1"/>
          </p:cNvSpPr>
          <p:nvPr/>
        </p:nvSpPr>
        <p:spPr bwMode="auto">
          <a:xfrm>
            <a:off x="6100763" y="3475038"/>
            <a:ext cx="1722437"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t>推进资源税改</a:t>
            </a:r>
            <a:endParaRPr lang="en-US" altLang="zh-CN" sz="2000" b="1"/>
          </a:p>
          <a:p>
            <a:pPr eaLnBrk="1" hangingPunct="1"/>
            <a:r>
              <a:rPr lang="zh-CN" altLang="en-US" sz="2000" b="1"/>
              <a:t>革的要求，提</a:t>
            </a:r>
            <a:endParaRPr lang="en-US" altLang="zh-CN" sz="2000" b="1"/>
          </a:p>
          <a:p>
            <a:pPr eaLnBrk="1" hangingPunct="1"/>
            <a:r>
              <a:rPr lang="zh-CN" altLang="en-US" sz="2000" b="1"/>
              <a:t>高矿产资源综</a:t>
            </a:r>
            <a:endParaRPr lang="en-US" altLang="zh-CN" sz="2000" b="1"/>
          </a:p>
          <a:p>
            <a:pPr eaLnBrk="1" hangingPunct="1"/>
            <a:r>
              <a:rPr lang="zh-CN" altLang="en-US" sz="2000" b="1"/>
              <a:t>合利用效率。</a:t>
            </a:r>
            <a:endParaRPr lang="en-US" altLang="zh-CN" sz="2000" b="1"/>
          </a:p>
          <a:p>
            <a:pPr eaLnBrk="1" hangingPunct="1"/>
            <a:r>
              <a:rPr lang="zh-CN" altLang="en-US" sz="2000" b="1"/>
              <a:t>促进资源合理</a:t>
            </a:r>
            <a:endParaRPr lang="en-US" altLang="zh-CN" sz="2000" b="1"/>
          </a:p>
          <a:p>
            <a:pPr eaLnBrk="1" hangingPunct="1"/>
            <a:r>
              <a:rPr lang="zh-CN" altLang="en-US" sz="2000" b="1"/>
              <a:t>开发利用和有</a:t>
            </a:r>
            <a:endParaRPr lang="en-US" altLang="zh-CN" sz="2000" b="1"/>
          </a:p>
          <a:p>
            <a:pPr eaLnBrk="1" hangingPunct="1"/>
            <a:r>
              <a:rPr lang="zh-CN" altLang="en-US" sz="2000" b="1"/>
              <a:t>效保护。</a:t>
            </a:r>
            <a:endParaRPr lang="en-US" altLang="zh-CN" sz="2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a:extLst>
              <a:ext uri="{FF2B5EF4-FFF2-40B4-BE49-F238E27FC236}">
                <a16:creationId xmlns:a16="http://schemas.microsoft.com/office/drawing/2014/main" id="{BDD6F186-B696-40DC-BAFB-1AC80AA075B8}"/>
              </a:ext>
            </a:extLst>
          </p:cNvPr>
          <p:cNvSpPr>
            <a:spLocks noGrp="1"/>
          </p:cNvSpPr>
          <p:nvPr>
            <p:ph type="title"/>
          </p:nvPr>
        </p:nvSpPr>
        <p:spPr>
          <a:xfrm>
            <a:off x="1150938" y="214313"/>
            <a:ext cx="7793037" cy="982662"/>
          </a:xfrm>
        </p:spPr>
        <p:txBody>
          <a:bodyPr/>
          <a:lstStyle/>
          <a:p>
            <a:r>
              <a:rPr lang="zh-CN" altLang="en-US" sz="4000"/>
              <a:t>国有森林资源有偿使用收入管理</a:t>
            </a:r>
          </a:p>
        </p:txBody>
      </p:sp>
      <p:sp>
        <p:nvSpPr>
          <p:cNvPr id="38915" name="内容占位符 2">
            <a:extLst>
              <a:ext uri="{FF2B5EF4-FFF2-40B4-BE49-F238E27FC236}">
                <a16:creationId xmlns:a16="http://schemas.microsoft.com/office/drawing/2014/main" id="{51EB54F0-1FCD-4C5F-96DB-2BB4DC76BF8F}"/>
              </a:ext>
            </a:extLst>
          </p:cNvPr>
          <p:cNvSpPr>
            <a:spLocks noGrp="1"/>
          </p:cNvSpPr>
          <p:nvPr>
            <p:ph idx="1"/>
          </p:nvPr>
        </p:nvSpPr>
        <p:spPr>
          <a:xfrm>
            <a:off x="611188" y="2017713"/>
            <a:ext cx="8343900" cy="4114800"/>
          </a:xfrm>
        </p:spPr>
        <p:txBody>
          <a:bodyPr/>
          <a:lstStyle/>
          <a:p>
            <a:r>
              <a:rPr lang="zh-CN" altLang="en-US">
                <a:solidFill>
                  <a:srgbClr val="FF0000"/>
                </a:solidFill>
              </a:rPr>
              <a:t>国有天然林和公益林</a:t>
            </a:r>
            <a:r>
              <a:rPr lang="zh-CN" altLang="en-US"/>
              <a:t>、国家公园、自然保护区、风景名胜区、森林公园等国有林地和林木</a:t>
            </a:r>
            <a:r>
              <a:rPr lang="zh-CN" altLang="en-US">
                <a:solidFill>
                  <a:srgbClr val="FF0000"/>
                </a:solidFill>
              </a:rPr>
              <a:t>资源资产不得出让</a:t>
            </a:r>
            <a:r>
              <a:rPr lang="zh-CN" altLang="en-US"/>
              <a:t>。对国有森林经营单位的国有林地使用权，原则上按照划拨用地方式管理。推进</a:t>
            </a:r>
            <a:r>
              <a:rPr lang="zh-CN" altLang="en-US" b="1">
                <a:solidFill>
                  <a:srgbClr val="00B050"/>
                </a:solidFill>
              </a:rPr>
              <a:t>国有林地使用权确权登记工作</a:t>
            </a:r>
            <a:r>
              <a:rPr lang="zh-CN" altLang="en-US"/>
              <a:t>，切实维护国有林区、国有林场确权登记颁证成果的权威性和合法性。通过租赁、特许经营等方式积极发展森林旅游。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a:extLst>
              <a:ext uri="{FF2B5EF4-FFF2-40B4-BE49-F238E27FC236}">
                <a16:creationId xmlns:a16="http://schemas.microsoft.com/office/drawing/2014/main" id="{612FF85F-5334-495C-BE7C-A88929034406}"/>
              </a:ext>
            </a:extLst>
          </p:cNvPr>
          <p:cNvSpPr>
            <a:spLocks noGrp="1"/>
          </p:cNvSpPr>
          <p:nvPr>
            <p:ph type="title"/>
          </p:nvPr>
        </p:nvSpPr>
        <p:spPr>
          <a:xfrm>
            <a:off x="1150938" y="214313"/>
            <a:ext cx="7793037" cy="982662"/>
          </a:xfrm>
        </p:spPr>
        <p:txBody>
          <a:bodyPr/>
          <a:lstStyle/>
          <a:p>
            <a:r>
              <a:rPr lang="zh-CN" altLang="en-US" sz="4000">
                <a:latin typeface="微软雅黑" panose="020B0503020204020204" pitchFamily="34" charset="-122"/>
                <a:ea typeface="微软雅黑" panose="020B0503020204020204" pitchFamily="34" charset="-122"/>
              </a:rPr>
              <a:t>国有草原资源有偿使用收入管理</a:t>
            </a:r>
          </a:p>
        </p:txBody>
      </p:sp>
      <p:sp>
        <p:nvSpPr>
          <p:cNvPr id="39939" name="内容占位符 2">
            <a:extLst>
              <a:ext uri="{FF2B5EF4-FFF2-40B4-BE49-F238E27FC236}">
                <a16:creationId xmlns:a16="http://schemas.microsoft.com/office/drawing/2014/main" id="{B42E1E57-D99A-40EA-A187-91A8565C5722}"/>
              </a:ext>
            </a:extLst>
          </p:cNvPr>
          <p:cNvSpPr>
            <a:spLocks noGrp="1"/>
          </p:cNvSpPr>
          <p:nvPr>
            <p:ph idx="1"/>
          </p:nvPr>
        </p:nvSpPr>
        <p:spPr>
          <a:xfrm>
            <a:off x="395288" y="2017713"/>
            <a:ext cx="8748712" cy="4114800"/>
          </a:xfrm>
        </p:spPr>
        <p:txBody>
          <a:bodyPr/>
          <a:lstStyle/>
          <a:p>
            <a:r>
              <a:rPr lang="zh-CN" altLang="en-US"/>
              <a:t>全民所有制单位改制涉及的国有划拨草原使用权，按照国有农用地改革政策实行有偿使用。稳定和完善国有草原承包经营制度，规范</a:t>
            </a:r>
            <a:r>
              <a:rPr lang="zh-CN" altLang="en-US">
                <a:solidFill>
                  <a:srgbClr val="FF0000"/>
                </a:solidFill>
              </a:rPr>
              <a:t>国有草原承包经营权流转</a:t>
            </a:r>
            <a:r>
              <a:rPr lang="zh-CN" altLang="en-US"/>
              <a:t>。对已确定给农村集体经济组织使用的国有草原，继续依照现有土地承包经营方式落实国有</a:t>
            </a:r>
            <a:r>
              <a:rPr lang="zh-CN" altLang="en-US">
                <a:solidFill>
                  <a:srgbClr val="FF0000"/>
                </a:solidFill>
              </a:rPr>
              <a:t>草原承包经营权</a:t>
            </a:r>
            <a:r>
              <a:rPr lang="zh-CN" altLang="en-US"/>
              <a:t>。国有草原承包经营权向农村集体经济组织以外单位和个人流转的，应按有关规定实行有偿使用。加快推进</a:t>
            </a:r>
            <a:r>
              <a:rPr lang="zh-CN" altLang="en-US">
                <a:solidFill>
                  <a:srgbClr val="FF0000"/>
                </a:solidFill>
              </a:rPr>
              <a:t>国有草原确权登记颁证</a:t>
            </a:r>
            <a:r>
              <a:rPr lang="zh-CN" altLang="en-US"/>
              <a:t>工作。</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a:extLst>
              <a:ext uri="{FF2B5EF4-FFF2-40B4-BE49-F238E27FC236}">
                <a16:creationId xmlns:a16="http://schemas.microsoft.com/office/drawing/2014/main" id="{6CD1E4C3-56B8-4ABF-8254-D77CD322D3AA}"/>
              </a:ext>
            </a:extLst>
          </p:cNvPr>
          <p:cNvSpPr>
            <a:spLocks noGrp="1"/>
          </p:cNvSpPr>
          <p:nvPr>
            <p:ph type="title"/>
          </p:nvPr>
        </p:nvSpPr>
        <p:spPr/>
        <p:txBody>
          <a:bodyPr/>
          <a:lstStyle/>
          <a:p>
            <a:r>
              <a:rPr lang="zh-CN" altLang="en-US"/>
              <a:t>某区非税收入执行情况</a:t>
            </a:r>
          </a:p>
        </p:txBody>
      </p:sp>
      <p:sp>
        <p:nvSpPr>
          <p:cNvPr id="40963" name="内容占位符 2">
            <a:extLst>
              <a:ext uri="{FF2B5EF4-FFF2-40B4-BE49-F238E27FC236}">
                <a16:creationId xmlns:a16="http://schemas.microsoft.com/office/drawing/2014/main" id="{74A2CE00-52F8-41E5-BF92-7E414E556A45}"/>
              </a:ext>
            </a:extLst>
          </p:cNvPr>
          <p:cNvSpPr>
            <a:spLocks noGrp="1"/>
          </p:cNvSpPr>
          <p:nvPr>
            <p:ph idx="1"/>
          </p:nvPr>
        </p:nvSpPr>
        <p:spPr>
          <a:xfrm>
            <a:off x="755650" y="1844675"/>
            <a:ext cx="8204200" cy="4114800"/>
          </a:xfrm>
        </p:spPr>
        <p:txBody>
          <a:bodyPr/>
          <a:lstStyle/>
          <a:p>
            <a:r>
              <a:rPr lang="en-US" altLang="zh-CN" sz="2400"/>
              <a:t>2014</a:t>
            </a:r>
            <a:r>
              <a:rPr lang="zh-CN" altLang="en-US" sz="2400"/>
              <a:t>年某某区非税收入完成数为</a:t>
            </a:r>
            <a:r>
              <a:rPr lang="en-US" altLang="zh-CN" sz="2400"/>
              <a:t>29269</a:t>
            </a:r>
            <a:r>
              <a:rPr lang="zh-CN" altLang="en-US" sz="2400"/>
              <a:t>万元</a:t>
            </a:r>
            <a:r>
              <a:rPr lang="en-US" altLang="zh-CN" sz="2400"/>
              <a:t>: </a:t>
            </a:r>
            <a:r>
              <a:rPr lang="zh-CN" altLang="en-US" sz="2400"/>
              <a:t>其中</a:t>
            </a:r>
            <a:r>
              <a:rPr lang="en-US" altLang="zh-CN" sz="2400"/>
              <a:t>:</a:t>
            </a:r>
            <a:r>
              <a:rPr lang="zh-CN" altLang="en-US" sz="2400"/>
              <a:t>国有资源</a:t>
            </a:r>
            <a:r>
              <a:rPr lang="en-US" altLang="zh-CN" sz="2400"/>
              <a:t>(</a:t>
            </a:r>
            <a:r>
              <a:rPr lang="zh-CN" altLang="en-US" sz="2400"/>
              <a:t>资产</a:t>
            </a:r>
            <a:r>
              <a:rPr lang="en-US" altLang="zh-CN" sz="2400"/>
              <a:t>)</a:t>
            </a:r>
            <a:r>
              <a:rPr lang="zh-CN" altLang="en-US" sz="2400"/>
              <a:t>有偿使用收入</a:t>
            </a:r>
            <a:r>
              <a:rPr lang="en-US" altLang="zh-CN" sz="2400"/>
              <a:t>1620.26</a:t>
            </a:r>
            <a:r>
              <a:rPr lang="zh-CN" altLang="en-US" sz="2400"/>
              <a:t>万元全部上缴国库。</a:t>
            </a:r>
          </a:p>
          <a:p>
            <a:r>
              <a:rPr lang="zh-CN" altLang="en-US" sz="2400"/>
              <a:t>（一）利息收入</a:t>
            </a:r>
            <a:r>
              <a:rPr lang="en-US" altLang="zh-CN" sz="2400"/>
              <a:t>534.85</a:t>
            </a:r>
            <a:r>
              <a:rPr lang="zh-CN" altLang="en-US" sz="2400"/>
              <a:t>万元：</a:t>
            </a:r>
            <a:r>
              <a:rPr lang="en-US" altLang="zh-CN" sz="2400"/>
              <a:t>1</a:t>
            </a:r>
            <a:r>
              <a:rPr lang="zh-CN" altLang="en-US" sz="2400"/>
              <a:t>、国库存款利息收入</a:t>
            </a:r>
            <a:r>
              <a:rPr lang="en-US" altLang="zh-CN" sz="2400"/>
              <a:t>42.04</a:t>
            </a:r>
            <a:r>
              <a:rPr lang="zh-CN" altLang="en-US" sz="2400"/>
              <a:t>万元；</a:t>
            </a:r>
            <a:r>
              <a:rPr lang="en-US" altLang="zh-CN" sz="2400"/>
              <a:t>2</a:t>
            </a:r>
            <a:r>
              <a:rPr lang="zh-CN" altLang="en-US" sz="2400"/>
              <a:t>、有价证券利息无收入；</a:t>
            </a:r>
            <a:r>
              <a:rPr lang="en-US" altLang="zh-CN" sz="2400"/>
              <a:t>3</a:t>
            </a:r>
            <a:r>
              <a:rPr lang="zh-CN" altLang="en-US" sz="2400"/>
              <a:t>、其他利息收入</a:t>
            </a:r>
            <a:r>
              <a:rPr lang="en-US" altLang="zh-CN" sz="2400"/>
              <a:t>492.81</a:t>
            </a:r>
            <a:r>
              <a:rPr lang="zh-CN" altLang="en-US" sz="2400"/>
              <a:t>万元（财政专户存款利息收入</a:t>
            </a:r>
            <a:r>
              <a:rPr lang="en-US" altLang="zh-CN" sz="2400"/>
              <a:t>413.58.</a:t>
            </a:r>
            <a:r>
              <a:rPr lang="zh-CN" altLang="en-US" sz="2400"/>
              <a:t>万元，其他利息收入</a:t>
            </a:r>
            <a:r>
              <a:rPr lang="en-US" altLang="zh-CN" sz="2400"/>
              <a:t>79.22</a:t>
            </a:r>
            <a:r>
              <a:rPr lang="zh-CN" altLang="en-US" sz="2400"/>
              <a:t>万元）；</a:t>
            </a:r>
          </a:p>
          <a:p>
            <a:r>
              <a:rPr lang="zh-CN" altLang="en-US" sz="2400"/>
              <a:t>（二）非经营性国有资产收入</a:t>
            </a:r>
            <a:r>
              <a:rPr lang="en-US" altLang="zh-CN" sz="2400"/>
              <a:t>1085.41</a:t>
            </a:r>
            <a:r>
              <a:rPr lang="zh-CN" altLang="en-US" sz="2400"/>
              <a:t>万元：</a:t>
            </a:r>
            <a:r>
              <a:rPr lang="en-US" altLang="zh-CN" sz="2400"/>
              <a:t>1</a:t>
            </a:r>
            <a:r>
              <a:rPr lang="zh-CN" altLang="en-US" sz="2400"/>
              <a:t>、国有资产出租出借收入</a:t>
            </a:r>
            <a:r>
              <a:rPr lang="en-US" altLang="zh-CN" sz="2400"/>
              <a:t>552.05</a:t>
            </a:r>
            <a:r>
              <a:rPr lang="zh-CN" altLang="en-US" sz="2400"/>
              <a:t>万元；</a:t>
            </a:r>
            <a:r>
              <a:rPr lang="en-US" altLang="zh-CN" sz="2400"/>
              <a:t>2</a:t>
            </a:r>
            <a:r>
              <a:rPr lang="zh-CN" altLang="en-US" sz="2400"/>
              <a:t>、国有资产处置收入</a:t>
            </a:r>
            <a:r>
              <a:rPr lang="en-US" altLang="zh-CN" sz="2400"/>
              <a:t>374.98</a:t>
            </a:r>
            <a:r>
              <a:rPr lang="zh-CN" altLang="en-US" sz="2400"/>
              <a:t>万元；</a:t>
            </a:r>
            <a:r>
              <a:rPr lang="en-US" altLang="zh-CN" sz="2400"/>
              <a:t>3</a:t>
            </a:r>
            <a:r>
              <a:rPr lang="zh-CN" altLang="en-US" sz="2400"/>
              <a:t>、其他非经营性国有资产收入</a:t>
            </a:r>
            <a:r>
              <a:rPr lang="en-US" altLang="zh-CN" sz="2400"/>
              <a:t>19.38</a:t>
            </a:r>
            <a:r>
              <a:rPr lang="zh-CN" altLang="en-US" sz="2400"/>
              <a:t>万元；</a:t>
            </a:r>
            <a:r>
              <a:rPr lang="en-US" altLang="zh-CN" sz="2400"/>
              <a:t>4</a:t>
            </a:r>
            <a:r>
              <a:rPr lang="zh-CN" altLang="en-US" sz="2400"/>
              <a:t>、无出租车经营权有偿出让和转让收入；</a:t>
            </a:r>
            <a:r>
              <a:rPr lang="en-US" altLang="zh-CN" sz="2400"/>
              <a:t>5</a:t>
            </a:r>
            <a:r>
              <a:rPr lang="zh-CN" altLang="en-US" sz="2400"/>
              <a:t>、其他国有资源（资产）有偿使用收入</a:t>
            </a:r>
            <a:r>
              <a:rPr lang="en-US" altLang="zh-CN" sz="2400"/>
              <a:t>139</a:t>
            </a:r>
            <a:r>
              <a:rPr lang="zh-CN" altLang="en-US" sz="2400"/>
              <a:t>万元。</a:t>
            </a:r>
          </a:p>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a:extLst>
              <a:ext uri="{FF2B5EF4-FFF2-40B4-BE49-F238E27FC236}">
                <a16:creationId xmlns:a16="http://schemas.microsoft.com/office/drawing/2014/main" id="{D5C647CE-74E9-4B2C-A46C-3DEA9F334A21}"/>
              </a:ext>
            </a:extLst>
          </p:cNvPr>
          <p:cNvSpPr>
            <a:spLocks noGrp="1"/>
          </p:cNvSpPr>
          <p:nvPr>
            <p:ph type="title"/>
          </p:nvPr>
        </p:nvSpPr>
        <p:spPr/>
        <p:txBody>
          <a:bodyPr/>
          <a:lstStyle/>
          <a:p>
            <a:endParaRPr lang="zh-CN" altLang="en-US"/>
          </a:p>
        </p:txBody>
      </p:sp>
      <p:sp>
        <p:nvSpPr>
          <p:cNvPr id="41987" name="内容占位符 2">
            <a:extLst>
              <a:ext uri="{FF2B5EF4-FFF2-40B4-BE49-F238E27FC236}">
                <a16:creationId xmlns:a16="http://schemas.microsoft.com/office/drawing/2014/main" id="{5B0A827C-5448-43CA-BFC7-B3CB033B1DBA}"/>
              </a:ext>
            </a:extLst>
          </p:cNvPr>
          <p:cNvSpPr>
            <a:spLocks noGrp="1"/>
          </p:cNvSpPr>
          <p:nvPr>
            <p:ph idx="1"/>
          </p:nvPr>
        </p:nvSpPr>
        <p:spPr>
          <a:xfrm>
            <a:off x="539750" y="620713"/>
            <a:ext cx="8486775" cy="5256212"/>
          </a:xfrm>
        </p:spPr>
        <p:txBody>
          <a:bodyPr/>
          <a:lstStyle/>
          <a:p>
            <a:r>
              <a:rPr lang="en-US" altLang="zh-CN" sz="2800"/>
              <a:t>2015</a:t>
            </a:r>
            <a:r>
              <a:rPr lang="zh-CN" altLang="en-US" sz="2800"/>
              <a:t>年非税收入完成数为</a:t>
            </a:r>
            <a:r>
              <a:rPr lang="en-US" altLang="zh-CN" sz="2800"/>
              <a:t>20357</a:t>
            </a:r>
            <a:r>
              <a:rPr lang="zh-CN" altLang="en-US" sz="2800"/>
              <a:t>万元</a:t>
            </a:r>
            <a:r>
              <a:rPr lang="en-US" altLang="zh-CN" sz="2800"/>
              <a:t>: </a:t>
            </a:r>
            <a:r>
              <a:rPr lang="zh-CN" altLang="en-US" sz="2800"/>
              <a:t>其中</a:t>
            </a:r>
            <a:r>
              <a:rPr lang="en-US" altLang="zh-CN" sz="2800"/>
              <a:t>:</a:t>
            </a:r>
            <a:r>
              <a:rPr lang="zh-CN" altLang="en-US" sz="2800"/>
              <a:t>国有资源</a:t>
            </a:r>
            <a:r>
              <a:rPr lang="en-US" altLang="zh-CN" sz="2800"/>
              <a:t>(</a:t>
            </a:r>
            <a:r>
              <a:rPr lang="zh-CN" altLang="en-US" sz="2800"/>
              <a:t>资产</a:t>
            </a:r>
            <a:r>
              <a:rPr lang="en-US" altLang="zh-CN" sz="2800"/>
              <a:t>)</a:t>
            </a:r>
            <a:r>
              <a:rPr lang="zh-CN" altLang="en-US" sz="2800"/>
              <a:t>有偿使用收入</a:t>
            </a:r>
            <a:r>
              <a:rPr lang="en-US" altLang="zh-CN" sz="2800"/>
              <a:t>1790.08</a:t>
            </a:r>
            <a:r>
              <a:rPr lang="zh-CN" altLang="en-US" sz="2800"/>
              <a:t>万元全部上缴国库。</a:t>
            </a:r>
          </a:p>
          <a:p>
            <a:r>
              <a:rPr lang="zh-CN" altLang="en-US" sz="2800"/>
              <a:t>（一）利息收入</a:t>
            </a:r>
            <a:r>
              <a:rPr lang="en-US" altLang="zh-CN" sz="2800"/>
              <a:t>455.11</a:t>
            </a:r>
            <a:r>
              <a:rPr lang="zh-CN" altLang="en-US" sz="2800"/>
              <a:t>万元：</a:t>
            </a:r>
            <a:r>
              <a:rPr lang="en-US" altLang="zh-CN" sz="2800"/>
              <a:t>1</a:t>
            </a:r>
            <a:r>
              <a:rPr lang="zh-CN" altLang="en-US" sz="2800"/>
              <a:t>、国库存款利息收入</a:t>
            </a:r>
            <a:r>
              <a:rPr lang="en-US" altLang="zh-CN" sz="2800"/>
              <a:t>64.71</a:t>
            </a:r>
            <a:r>
              <a:rPr lang="zh-CN" altLang="en-US" sz="2800"/>
              <a:t>万元；</a:t>
            </a:r>
            <a:r>
              <a:rPr lang="en-US" altLang="zh-CN" sz="2800"/>
              <a:t>2</a:t>
            </a:r>
            <a:r>
              <a:rPr lang="zh-CN" altLang="en-US" sz="2800"/>
              <a:t>、有价证券利息无收入；</a:t>
            </a:r>
            <a:r>
              <a:rPr lang="en-US" altLang="zh-CN" sz="2800"/>
              <a:t>3</a:t>
            </a:r>
            <a:r>
              <a:rPr lang="zh-CN" altLang="en-US" sz="2800"/>
              <a:t>、其他利息收入</a:t>
            </a:r>
            <a:r>
              <a:rPr lang="en-US" altLang="zh-CN" sz="2800"/>
              <a:t>390.4</a:t>
            </a:r>
            <a:r>
              <a:rPr lang="zh-CN" altLang="en-US" sz="2800"/>
              <a:t>万元（财政专户存款利息收入</a:t>
            </a:r>
            <a:r>
              <a:rPr lang="en-US" altLang="zh-CN" sz="2800"/>
              <a:t>110.4</a:t>
            </a:r>
            <a:r>
              <a:rPr lang="zh-CN" altLang="en-US" sz="2800"/>
              <a:t>万元，其他利息收入</a:t>
            </a:r>
            <a:r>
              <a:rPr lang="en-US" altLang="zh-CN" sz="2800"/>
              <a:t>280</a:t>
            </a:r>
            <a:r>
              <a:rPr lang="zh-CN" altLang="en-US" sz="2800"/>
              <a:t>万元）；</a:t>
            </a:r>
          </a:p>
          <a:p>
            <a:r>
              <a:rPr lang="zh-CN" altLang="en-US" sz="2800"/>
              <a:t>（二）非经营性国有资产收入</a:t>
            </a:r>
            <a:r>
              <a:rPr lang="en-US" altLang="zh-CN" sz="2800"/>
              <a:t>1334.97</a:t>
            </a:r>
            <a:r>
              <a:rPr lang="zh-CN" altLang="en-US" sz="2800"/>
              <a:t>万元：</a:t>
            </a:r>
            <a:r>
              <a:rPr lang="en-US" altLang="zh-CN" sz="2800"/>
              <a:t>1</a:t>
            </a:r>
            <a:r>
              <a:rPr lang="zh-CN" altLang="en-US" sz="2800"/>
              <a:t>、国有资产出租出借收入</a:t>
            </a:r>
            <a:r>
              <a:rPr lang="en-US" altLang="zh-CN" sz="2800"/>
              <a:t>122.24</a:t>
            </a:r>
            <a:r>
              <a:rPr lang="zh-CN" altLang="en-US" sz="2800"/>
              <a:t>万元；</a:t>
            </a:r>
            <a:r>
              <a:rPr lang="en-US" altLang="zh-CN" sz="2800"/>
              <a:t>2</a:t>
            </a:r>
            <a:r>
              <a:rPr lang="zh-CN" altLang="en-US" sz="2800"/>
              <a:t>、国有资产处置收入</a:t>
            </a:r>
            <a:r>
              <a:rPr lang="en-US" altLang="zh-CN" sz="2800"/>
              <a:t>48.59</a:t>
            </a:r>
            <a:r>
              <a:rPr lang="zh-CN" altLang="en-US" sz="2800"/>
              <a:t>万元；</a:t>
            </a:r>
            <a:r>
              <a:rPr lang="en-US" altLang="zh-CN" sz="2800"/>
              <a:t>3</a:t>
            </a:r>
            <a:r>
              <a:rPr lang="zh-CN" altLang="en-US" sz="2800"/>
              <a:t>、其他非经营性国有资产收入</a:t>
            </a:r>
            <a:r>
              <a:rPr lang="en-US" altLang="zh-CN" sz="2800"/>
              <a:t>10.14</a:t>
            </a:r>
            <a:r>
              <a:rPr lang="zh-CN" altLang="en-US" sz="2800"/>
              <a:t>万元；</a:t>
            </a:r>
            <a:r>
              <a:rPr lang="en-US" altLang="zh-CN" sz="2800"/>
              <a:t>4</a:t>
            </a:r>
            <a:r>
              <a:rPr lang="zh-CN" altLang="en-US" sz="2800"/>
              <a:t>、无出租车经营权有偿出让和转让收入；</a:t>
            </a:r>
            <a:r>
              <a:rPr lang="en-US" altLang="zh-CN" sz="2800"/>
              <a:t>5</a:t>
            </a:r>
            <a:r>
              <a:rPr lang="zh-CN" altLang="en-US" sz="2800"/>
              <a:t>、其他国有资源（资产）有偿使用收入</a:t>
            </a:r>
            <a:r>
              <a:rPr lang="en-US" altLang="zh-CN" sz="2800"/>
              <a:t>1154</a:t>
            </a:r>
            <a:r>
              <a:rPr lang="zh-CN" altLang="en-US" sz="2800"/>
              <a:t>万元。</a:t>
            </a:r>
          </a:p>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D462B76-D53E-486A-A3F6-4C0EA43AF940}"/>
              </a:ext>
            </a:extLst>
          </p:cNvPr>
          <p:cNvSpPr>
            <a:spLocks noGrp="1" noChangeArrowheads="1"/>
          </p:cNvSpPr>
          <p:nvPr>
            <p:ph type="title"/>
          </p:nvPr>
        </p:nvSpPr>
        <p:spPr/>
        <p:txBody>
          <a:bodyPr/>
          <a:lstStyle/>
          <a:p>
            <a:pPr eaLnBrk="1" hangingPunct="1"/>
            <a:r>
              <a:rPr lang="zh-CN" altLang="en-US" sz="4000">
                <a:latin typeface="微软雅黑" panose="020B0503020204020204" pitchFamily="34" charset="-122"/>
                <a:ea typeface="微软雅黑" panose="020B0503020204020204" pitchFamily="34" charset="-122"/>
              </a:rPr>
              <a:t>三、国有资源有偿使用收入征管机制（总原则）</a:t>
            </a:r>
          </a:p>
        </p:txBody>
      </p:sp>
      <p:sp>
        <p:nvSpPr>
          <p:cNvPr id="43011" name="Rectangle 3">
            <a:extLst>
              <a:ext uri="{FF2B5EF4-FFF2-40B4-BE49-F238E27FC236}">
                <a16:creationId xmlns:a16="http://schemas.microsoft.com/office/drawing/2014/main" id="{B7A5AE66-A812-4697-8E04-D3410336D420}"/>
              </a:ext>
            </a:extLst>
          </p:cNvPr>
          <p:cNvSpPr>
            <a:spLocks noGrp="1" noChangeArrowheads="1"/>
          </p:cNvSpPr>
          <p:nvPr>
            <p:ph type="body" idx="1"/>
          </p:nvPr>
        </p:nvSpPr>
        <p:spPr>
          <a:ln>
            <a:solidFill>
              <a:srgbClr val="070000"/>
            </a:solidFill>
            <a:miter lim="800000"/>
            <a:headEnd/>
            <a:tailEnd/>
          </a:ln>
        </p:spPr>
        <p:txBody>
          <a:bodyPr/>
          <a:lstStyle/>
          <a:p>
            <a:pPr eaLnBrk="1" hangingPunct="1">
              <a:lnSpc>
                <a:spcPct val="90000"/>
              </a:lnSpc>
            </a:pPr>
            <a:r>
              <a:rPr lang="en-US" altLang="zh-CN" sz="2800"/>
              <a:t>1.</a:t>
            </a:r>
            <a:r>
              <a:rPr lang="zh-CN" altLang="en-US" sz="2800"/>
              <a:t>对各项国有资源有偿使用收入，应按照</a:t>
            </a:r>
            <a:r>
              <a:rPr lang="zh-CN" altLang="en-US" sz="2800">
                <a:latin typeface="Arial" panose="020B0604020202020204" pitchFamily="34" charset="0"/>
              </a:rPr>
              <a:t>“</a:t>
            </a:r>
            <a:r>
              <a:rPr lang="zh-CN" altLang="en-US" sz="2800">
                <a:solidFill>
                  <a:schemeClr val="folHlink"/>
                </a:solidFill>
              </a:rPr>
              <a:t>分类管理、成熟一个、规范一个</a:t>
            </a:r>
            <a:r>
              <a:rPr lang="zh-CN" altLang="en-US" sz="2800">
                <a:latin typeface="Arial" panose="020B0604020202020204" pitchFamily="34" charset="0"/>
              </a:rPr>
              <a:t>”</a:t>
            </a:r>
            <a:r>
              <a:rPr lang="zh-CN" altLang="en-US" sz="2800"/>
              <a:t>的要求，在调查研究、总结经验的基础上，</a:t>
            </a:r>
            <a:r>
              <a:rPr lang="zh-CN" altLang="en-US" sz="2800">
                <a:solidFill>
                  <a:srgbClr val="D2709A"/>
                </a:solidFill>
              </a:rPr>
              <a:t>分类、分项制定</a:t>
            </a:r>
            <a:r>
              <a:rPr lang="zh-CN" altLang="en-US" sz="2800"/>
              <a:t>有关征收管理制度和实施细则，建立健全</a:t>
            </a:r>
            <a:r>
              <a:rPr lang="zh-CN" altLang="en-US" sz="2800">
                <a:hlinkClick r:id="rId2"/>
              </a:rPr>
              <a:t>国有资源有偿使用收入征收管理办法</a:t>
            </a:r>
            <a:r>
              <a:rPr lang="zh-CN" altLang="en-US" sz="2800"/>
              <a:t>。属于全省范围内统一实施的，由省财政厅会同国有资源相关管理部门制定；属于市州、县市区范围内实施的，由有关市、县市区财政局会同同级国有资源相关管理部门制定，并报省财政厅和国有资源相关管理部门备案。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C4D7FA4-B625-4E1B-BB0E-491971803A9A}"/>
              </a:ext>
            </a:extLst>
          </p:cNvPr>
          <p:cNvSpPr>
            <a:spLocks noGrp="1" noChangeArrowheads="1"/>
          </p:cNvSpPr>
          <p:nvPr>
            <p:ph type="title"/>
          </p:nvPr>
        </p:nvSpPr>
        <p:spPr/>
        <p:txBody>
          <a:bodyPr/>
          <a:lstStyle/>
          <a:p>
            <a:pPr eaLnBrk="1" hangingPunct="1"/>
            <a:r>
              <a:rPr lang="zh-CN" altLang="en-US"/>
              <a:t>三、国有资源有偿使用收入征管机制（总原则）</a:t>
            </a:r>
          </a:p>
        </p:txBody>
      </p:sp>
      <p:sp>
        <p:nvSpPr>
          <p:cNvPr id="44035" name="Rectangle 3">
            <a:extLst>
              <a:ext uri="{FF2B5EF4-FFF2-40B4-BE49-F238E27FC236}">
                <a16:creationId xmlns:a16="http://schemas.microsoft.com/office/drawing/2014/main" id="{17334FAA-6F4B-4C2F-9AEE-8ED4FAC56947}"/>
              </a:ext>
            </a:extLst>
          </p:cNvPr>
          <p:cNvSpPr>
            <a:spLocks noGrp="1" noChangeArrowheads="1"/>
          </p:cNvSpPr>
          <p:nvPr>
            <p:ph type="body" idx="1"/>
          </p:nvPr>
        </p:nvSpPr>
        <p:spPr/>
        <p:txBody>
          <a:bodyPr/>
          <a:lstStyle/>
          <a:p>
            <a:pPr eaLnBrk="1" hangingPunct="1">
              <a:lnSpc>
                <a:spcPct val="90000"/>
              </a:lnSpc>
            </a:pPr>
            <a:r>
              <a:rPr lang="en-US" altLang="zh-CN"/>
              <a:t>2.</a:t>
            </a:r>
            <a:r>
              <a:rPr lang="zh-CN" altLang="en-US"/>
              <a:t>各市、县市区财政部门要按照</a:t>
            </a:r>
            <a:r>
              <a:rPr lang="zh-CN" altLang="en-US">
                <a:latin typeface="Arial" panose="020B0604020202020204" pitchFamily="34" charset="0"/>
              </a:rPr>
              <a:t>“</a:t>
            </a:r>
            <a:r>
              <a:rPr lang="zh-CN" altLang="en-US">
                <a:solidFill>
                  <a:schemeClr val="folHlink"/>
                </a:solidFill>
              </a:rPr>
              <a:t>权力与责任挂钩，激励与约束并重</a:t>
            </a:r>
            <a:r>
              <a:rPr lang="zh-CN" altLang="en-US">
                <a:latin typeface="Arial" panose="020B0604020202020204" pitchFamily="34" charset="0"/>
              </a:rPr>
              <a:t>”</a:t>
            </a:r>
            <a:r>
              <a:rPr lang="zh-CN" altLang="en-US"/>
              <a:t>的原则，从国有资源的不同特点出发，研究建立科学规范的国有资源有偿使用收入征管考核机制，充分调动国有资源有偿使用收入执收单位的积极性。同时，按照部门履行职能的需要和核定执收成本的原则，在年度预算中安排国有资源有偿使用收入征管经费。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06A066B-FAF7-4696-BC25-350B87974F71}"/>
              </a:ext>
            </a:extLst>
          </p:cNvPr>
          <p:cNvSpPr>
            <a:spLocks noGrp="1" noChangeArrowheads="1"/>
          </p:cNvSpPr>
          <p:nvPr>
            <p:ph type="title"/>
          </p:nvPr>
        </p:nvSpPr>
        <p:spPr/>
        <p:txBody>
          <a:bodyPr/>
          <a:lstStyle/>
          <a:p>
            <a:pPr eaLnBrk="1" hangingPunct="1"/>
            <a:r>
              <a:rPr lang="zh-CN" altLang="en-US"/>
              <a:t>三、国有资源有偿使用收入征管机制（总原则）</a:t>
            </a:r>
          </a:p>
        </p:txBody>
      </p:sp>
      <p:sp>
        <p:nvSpPr>
          <p:cNvPr id="45059" name="Rectangle 3">
            <a:extLst>
              <a:ext uri="{FF2B5EF4-FFF2-40B4-BE49-F238E27FC236}">
                <a16:creationId xmlns:a16="http://schemas.microsoft.com/office/drawing/2014/main" id="{89E51C18-BB60-44EF-B058-FDC8141B8119}"/>
              </a:ext>
            </a:extLst>
          </p:cNvPr>
          <p:cNvSpPr>
            <a:spLocks noGrp="1" noChangeArrowheads="1"/>
          </p:cNvSpPr>
          <p:nvPr>
            <p:ph type="body" idx="1"/>
          </p:nvPr>
        </p:nvSpPr>
        <p:spPr/>
        <p:txBody>
          <a:bodyPr/>
          <a:lstStyle/>
          <a:p>
            <a:pPr eaLnBrk="1" hangingPunct="1">
              <a:lnSpc>
                <a:spcPct val="90000"/>
              </a:lnSpc>
            </a:pPr>
            <a:r>
              <a:rPr lang="en-US" altLang="zh-CN" sz="2800"/>
              <a:t>3. </a:t>
            </a:r>
            <a:r>
              <a:rPr lang="zh-CN" altLang="en-US" sz="2800"/>
              <a:t>除法律、法规另有规定外，增加财政部门直接征收国有资源有偿使用收入项目。各市、县市区非税收入管理机构会同具有国有资源审批许可决定（发证）权或授予（委托）特许经营权的部门，做好国有资源有偿使用收入征收管理工作。执收单位收取国有资源有偿使用收入应当向缴款人</a:t>
            </a:r>
            <a:r>
              <a:rPr lang="zh-CN" altLang="en-US" sz="2800">
                <a:solidFill>
                  <a:schemeClr val="folHlink"/>
                </a:solidFill>
              </a:rPr>
              <a:t>开具合法有效票据</a:t>
            </a:r>
            <a:r>
              <a:rPr lang="zh-CN" altLang="en-US" sz="2800"/>
              <a:t>，其收入缴入同级财政部门开设的</a:t>
            </a:r>
            <a:r>
              <a:rPr lang="zh-CN" altLang="en-US" sz="2800">
                <a:solidFill>
                  <a:schemeClr val="folHlink"/>
                </a:solidFill>
              </a:rPr>
              <a:t>非税收入汇缴结算户</a:t>
            </a:r>
            <a:r>
              <a:rPr lang="zh-CN" altLang="en-US" sz="2800"/>
              <a:t>或用于非税收入汇缴结算的</a:t>
            </a:r>
            <a:r>
              <a:rPr lang="zh-CN" altLang="en-US" sz="2800">
                <a:solidFill>
                  <a:schemeClr val="folHlink"/>
                </a:solidFill>
              </a:rPr>
              <a:t>财政专户</a:t>
            </a:r>
            <a:r>
              <a:rPr lang="zh-CN" altLang="en-US" sz="2800"/>
              <a:t>，及时划缴国库，纳入</a:t>
            </a:r>
            <a:r>
              <a:rPr lang="zh-CN" altLang="en-US" sz="2800">
                <a:solidFill>
                  <a:srgbClr val="D2709A"/>
                </a:solidFill>
              </a:rPr>
              <a:t>预算管理</a:t>
            </a:r>
            <a:r>
              <a:rPr lang="zh-CN" altLang="en-US" sz="2800"/>
              <a:t>，实行统筹安排。</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A3971C8-3FA1-428B-BF04-A9DE40A2F34F}"/>
              </a:ext>
            </a:extLst>
          </p:cNvPr>
          <p:cNvSpPr>
            <a:spLocks noGrp="1" noChangeArrowheads="1"/>
          </p:cNvSpPr>
          <p:nvPr>
            <p:ph type="title"/>
          </p:nvPr>
        </p:nvSpPr>
        <p:spPr/>
        <p:txBody>
          <a:bodyPr/>
          <a:lstStyle/>
          <a:p>
            <a:pPr eaLnBrk="1" hangingPunct="1"/>
            <a:r>
              <a:rPr lang="zh-CN" altLang="en-US" sz="3600">
                <a:latin typeface="微软雅黑" panose="020B0503020204020204" pitchFamily="34" charset="-122"/>
                <a:ea typeface="微软雅黑" panose="020B0503020204020204" pitchFamily="34" charset="-122"/>
              </a:rPr>
              <a:t>四、国土出让收入管理中存在问题及对策</a:t>
            </a:r>
          </a:p>
        </p:txBody>
      </p:sp>
      <p:sp>
        <p:nvSpPr>
          <p:cNvPr id="46083" name="Rectangle 3">
            <a:extLst>
              <a:ext uri="{FF2B5EF4-FFF2-40B4-BE49-F238E27FC236}">
                <a16:creationId xmlns:a16="http://schemas.microsoft.com/office/drawing/2014/main" id="{4B270534-D272-44FF-B075-CAC7B3B0133E}"/>
              </a:ext>
            </a:extLst>
          </p:cNvPr>
          <p:cNvSpPr>
            <a:spLocks noGrp="1" noChangeArrowheads="1"/>
          </p:cNvSpPr>
          <p:nvPr>
            <p:ph type="body" idx="1"/>
          </p:nvPr>
        </p:nvSpPr>
        <p:spPr/>
        <p:txBody>
          <a:bodyPr/>
          <a:lstStyle/>
          <a:p>
            <a:pPr eaLnBrk="1" hangingPunct="1"/>
            <a:r>
              <a:rPr lang="zh-CN" altLang="en-US" b="1"/>
              <a:t>存在的问题</a:t>
            </a:r>
            <a:r>
              <a:rPr lang="zh-CN" altLang="en-US"/>
              <a:t>：</a:t>
            </a:r>
            <a:br>
              <a:rPr lang="zh-CN" altLang="en-US"/>
            </a:br>
            <a:br>
              <a:rPr lang="zh-CN" altLang="en-US"/>
            </a:br>
            <a:r>
              <a:rPr lang="en-US" altLang="zh-CN"/>
              <a:t>1</a:t>
            </a:r>
            <a:r>
              <a:rPr lang="zh-CN" altLang="en-US"/>
              <a:t>、多头供地。 </a:t>
            </a:r>
            <a:br>
              <a:rPr lang="zh-CN" altLang="en-US"/>
            </a:br>
            <a:r>
              <a:rPr lang="en-US" altLang="zh-CN"/>
              <a:t>2</a:t>
            </a:r>
            <a:r>
              <a:rPr lang="zh-CN" altLang="en-US"/>
              <a:t>、生地或半生地出让</a:t>
            </a:r>
            <a:br>
              <a:rPr lang="zh-CN" altLang="en-US"/>
            </a:br>
            <a:r>
              <a:rPr lang="en-US" altLang="zh-CN"/>
              <a:t>3</a:t>
            </a:r>
            <a:r>
              <a:rPr lang="zh-CN" altLang="en-US"/>
              <a:t>、土地出让收支没有全额纳入预算管理</a:t>
            </a:r>
            <a:br>
              <a:rPr lang="zh-CN" altLang="en-US"/>
            </a:br>
            <a:r>
              <a:rPr lang="en-US" altLang="zh-CN"/>
              <a:t>4</a:t>
            </a:r>
            <a:r>
              <a:rPr lang="zh-CN" altLang="en-US"/>
              <a:t>、存在减免、缓缴或变相减免现象 </a:t>
            </a:r>
            <a:br>
              <a:rPr lang="zh-CN" altLang="en-US"/>
            </a:br>
            <a:r>
              <a:rPr lang="en-US" altLang="zh-CN"/>
              <a:t>5</a:t>
            </a:r>
            <a:r>
              <a:rPr lang="zh-CN" altLang="en-US"/>
              <a:t>、管理职责不明确 </a:t>
            </a:r>
            <a:br>
              <a:rPr lang="zh-CN" altLang="en-US"/>
            </a:b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7">
            <a:extLst>
              <a:ext uri="{FF2B5EF4-FFF2-40B4-BE49-F238E27FC236}">
                <a16:creationId xmlns:a16="http://schemas.microsoft.com/office/drawing/2014/main" id="{C93A350C-4424-4E72-812A-4339D3CA0150}"/>
              </a:ext>
            </a:extLst>
          </p:cNvPr>
          <p:cNvSpPr>
            <a:spLocks noChangeArrowheads="1"/>
          </p:cNvSpPr>
          <p:nvPr/>
        </p:nvSpPr>
        <p:spPr bwMode="auto">
          <a:xfrm>
            <a:off x="914400" y="2038350"/>
            <a:ext cx="7239000" cy="4210050"/>
          </a:xfrm>
          <a:prstGeom prst="roundRect">
            <a:avLst>
              <a:gd name="adj" fmla="val 7315"/>
            </a:avLst>
          </a:prstGeom>
          <a:noFill/>
          <a:ln w="19050" cap="rnd">
            <a:solidFill>
              <a:srgbClr val="1C1C1C"/>
            </a:solidFill>
            <a:prstDash val="sysDot"/>
            <a:round/>
            <a:headEnd/>
            <a:tailEnd/>
          </a:ln>
          <a:effectLst/>
          <a:extLst>
            <a:ext uri="{909E8E84-426E-40DD-AFC4-6F175D3DCCD1}">
              <a14:hiddenFill xmlns:a14="http://schemas.microsoft.com/office/drawing/2010/main">
                <a:solidFill>
                  <a:srgbClr val="FFFFFF">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nvGrpSpPr>
          <p:cNvPr id="19459" name="Group 2">
            <a:extLst>
              <a:ext uri="{FF2B5EF4-FFF2-40B4-BE49-F238E27FC236}">
                <a16:creationId xmlns:a16="http://schemas.microsoft.com/office/drawing/2014/main" id="{D7838069-4ACF-4791-9AC1-69816A6EE9FE}"/>
              </a:ext>
            </a:extLst>
          </p:cNvPr>
          <p:cNvGrpSpPr>
            <a:grpSpLocks/>
          </p:cNvGrpSpPr>
          <p:nvPr/>
        </p:nvGrpSpPr>
        <p:grpSpPr bwMode="auto">
          <a:xfrm>
            <a:off x="1744663" y="4899025"/>
            <a:ext cx="5659437" cy="471488"/>
            <a:chOff x="1161" y="1572"/>
            <a:chExt cx="3206" cy="338"/>
          </a:xfrm>
        </p:grpSpPr>
        <p:sp>
          <p:nvSpPr>
            <p:cNvPr id="19476" name="AutoShape 3">
              <a:extLst>
                <a:ext uri="{FF2B5EF4-FFF2-40B4-BE49-F238E27FC236}">
                  <a16:creationId xmlns:a16="http://schemas.microsoft.com/office/drawing/2014/main" id="{795EB725-9A6B-4259-A6EE-8D43733EABEF}"/>
                </a:ext>
              </a:extLst>
            </p:cNvPr>
            <p:cNvSpPr>
              <a:spLocks noChangeArrowheads="1"/>
            </p:cNvSpPr>
            <p:nvPr/>
          </p:nvSpPr>
          <p:spPr bwMode="gray">
            <a:xfrm>
              <a:off x="1161" y="1572"/>
              <a:ext cx="3206" cy="338"/>
            </a:xfrm>
            <a:prstGeom prst="roundRect">
              <a:avLst>
                <a:gd name="adj" fmla="val 16667"/>
              </a:avLst>
            </a:prstGeom>
            <a:solidFill>
              <a:schemeClr val="accent1"/>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9477" name="AutoShape 4">
              <a:extLst>
                <a:ext uri="{FF2B5EF4-FFF2-40B4-BE49-F238E27FC236}">
                  <a16:creationId xmlns:a16="http://schemas.microsoft.com/office/drawing/2014/main" id="{796A2C03-E364-46EF-B1F9-D3D2BD23AF7A}"/>
                </a:ext>
              </a:extLst>
            </p:cNvPr>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grpSp>
        <p:nvGrpSpPr>
          <p:cNvPr id="19460" name="Group 5">
            <a:extLst>
              <a:ext uri="{FF2B5EF4-FFF2-40B4-BE49-F238E27FC236}">
                <a16:creationId xmlns:a16="http://schemas.microsoft.com/office/drawing/2014/main" id="{659C0987-2A99-47BC-8160-359AEC3E283E}"/>
              </a:ext>
            </a:extLst>
          </p:cNvPr>
          <p:cNvGrpSpPr>
            <a:grpSpLocks/>
          </p:cNvGrpSpPr>
          <p:nvPr/>
        </p:nvGrpSpPr>
        <p:grpSpPr bwMode="auto">
          <a:xfrm>
            <a:off x="1727200" y="4143375"/>
            <a:ext cx="5692775" cy="471488"/>
            <a:chOff x="1161" y="1572"/>
            <a:chExt cx="3206" cy="338"/>
          </a:xfrm>
        </p:grpSpPr>
        <p:sp>
          <p:nvSpPr>
            <p:cNvPr id="19474" name="AutoShape 6">
              <a:extLst>
                <a:ext uri="{FF2B5EF4-FFF2-40B4-BE49-F238E27FC236}">
                  <a16:creationId xmlns:a16="http://schemas.microsoft.com/office/drawing/2014/main" id="{196D0EDB-5F39-4813-88DD-28D9B6130050}"/>
                </a:ext>
              </a:extLst>
            </p:cNvPr>
            <p:cNvSpPr>
              <a:spLocks noChangeArrowheads="1"/>
            </p:cNvSpPr>
            <p:nvPr/>
          </p:nvSpPr>
          <p:spPr bwMode="gray">
            <a:xfrm>
              <a:off x="1161" y="1572"/>
              <a:ext cx="3206" cy="338"/>
            </a:xfrm>
            <a:prstGeom prst="roundRect">
              <a:avLst>
                <a:gd name="adj" fmla="val 16667"/>
              </a:avLst>
            </a:prstGeom>
            <a:solidFill>
              <a:schemeClr val="accent2"/>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9475" name="AutoShape 7">
              <a:extLst>
                <a:ext uri="{FF2B5EF4-FFF2-40B4-BE49-F238E27FC236}">
                  <a16:creationId xmlns:a16="http://schemas.microsoft.com/office/drawing/2014/main" id="{B6706FC8-9B69-4F25-AF7F-E6FEA51AE4B8}"/>
                </a:ext>
              </a:extLst>
            </p:cNvPr>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grpSp>
        <p:nvGrpSpPr>
          <p:cNvPr id="19461" name="Group 11">
            <a:extLst>
              <a:ext uri="{FF2B5EF4-FFF2-40B4-BE49-F238E27FC236}">
                <a16:creationId xmlns:a16="http://schemas.microsoft.com/office/drawing/2014/main" id="{00F1BCB0-6095-4823-98DB-DCA9E8A603A0}"/>
              </a:ext>
            </a:extLst>
          </p:cNvPr>
          <p:cNvGrpSpPr>
            <a:grpSpLocks/>
          </p:cNvGrpSpPr>
          <p:nvPr/>
        </p:nvGrpSpPr>
        <p:grpSpPr bwMode="auto">
          <a:xfrm>
            <a:off x="1709738" y="3430588"/>
            <a:ext cx="5726112" cy="471487"/>
            <a:chOff x="1161" y="1572"/>
            <a:chExt cx="3206" cy="338"/>
          </a:xfrm>
        </p:grpSpPr>
        <p:sp>
          <p:nvSpPr>
            <p:cNvPr id="19472" name="AutoShape 12">
              <a:extLst>
                <a:ext uri="{FF2B5EF4-FFF2-40B4-BE49-F238E27FC236}">
                  <a16:creationId xmlns:a16="http://schemas.microsoft.com/office/drawing/2014/main" id="{CBB95AF3-E93B-4AA1-ACED-1E8435C09E5A}"/>
                </a:ext>
              </a:extLst>
            </p:cNvPr>
            <p:cNvSpPr>
              <a:spLocks noChangeArrowheads="1"/>
            </p:cNvSpPr>
            <p:nvPr/>
          </p:nvSpPr>
          <p:spPr bwMode="gray">
            <a:xfrm>
              <a:off x="1161" y="1572"/>
              <a:ext cx="3206" cy="338"/>
            </a:xfrm>
            <a:prstGeom prst="roundRect">
              <a:avLst>
                <a:gd name="adj" fmla="val 16667"/>
              </a:avLst>
            </a:prstGeom>
            <a:solidFill>
              <a:schemeClr val="accent1"/>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9473" name="AutoShape 13">
              <a:extLst>
                <a:ext uri="{FF2B5EF4-FFF2-40B4-BE49-F238E27FC236}">
                  <a16:creationId xmlns:a16="http://schemas.microsoft.com/office/drawing/2014/main" id="{BCAE95EE-A222-44BA-972D-FD93F9345B63}"/>
                </a:ext>
              </a:extLst>
            </p:cNvPr>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grpSp>
        <p:nvGrpSpPr>
          <p:cNvPr id="19462" name="Group 14">
            <a:extLst>
              <a:ext uri="{FF2B5EF4-FFF2-40B4-BE49-F238E27FC236}">
                <a16:creationId xmlns:a16="http://schemas.microsoft.com/office/drawing/2014/main" id="{7969FCE8-2F0A-4C91-96EB-B8F2AFFC3E78}"/>
              </a:ext>
            </a:extLst>
          </p:cNvPr>
          <p:cNvGrpSpPr>
            <a:grpSpLocks/>
          </p:cNvGrpSpPr>
          <p:nvPr/>
        </p:nvGrpSpPr>
        <p:grpSpPr bwMode="auto">
          <a:xfrm>
            <a:off x="1692275" y="2654300"/>
            <a:ext cx="5759450" cy="471488"/>
            <a:chOff x="1161" y="1572"/>
            <a:chExt cx="3206" cy="338"/>
          </a:xfrm>
        </p:grpSpPr>
        <p:sp>
          <p:nvSpPr>
            <p:cNvPr id="19470" name="AutoShape 15">
              <a:extLst>
                <a:ext uri="{FF2B5EF4-FFF2-40B4-BE49-F238E27FC236}">
                  <a16:creationId xmlns:a16="http://schemas.microsoft.com/office/drawing/2014/main" id="{0BE13B0C-C35D-4B48-932E-2ED0EA235E17}"/>
                </a:ext>
              </a:extLst>
            </p:cNvPr>
            <p:cNvSpPr>
              <a:spLocks noChangeArrowheads="1"/>
            </p:cNvSpPr>
            <p:nvPr/>
          </p:nvSpPr>
          <p:spPr bwMode="gray">
            <a:xfrm>
              <a:off x="1161" y="1572"/>
              <a:ext cx="3206" cy="338"/>
            </a:xfrm>
            <a:prstGeom prst="roundRect">
              <a:avLst>
                <a:gd name="adj" fmla="val 16667"/>
              </a:avLst>
            </a:prstGeom>
            <a:solidFill>
              <a:schemeClr val="accent2"/>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sp>
          <p:nvSpPr>
            <p:cNvPr id="19471" name="AutoShape 16">
              <a:extLst>
                <a:ext uri="{FF2B5EF4-FFF2-40B4-BE49-F238E27FC236}">
                  <a16:creationId xmlns:a16="http://schemas.microsoft.com/office/drawing/2014/main" id="{62CE1E8E-A102-4990-862D-021812445991}"/>
                </a:ext>
              </a:extLst>
            </p:cNvPr>
            <p:cNvSpPr>
              <a:spLocks noChangeArrowheads="1"/>
            </p:cNvSpPr>
            <p:nvPr/>
          </p:nvSpPr>
          <p:spPr bwMode="gray">
            <a:xfrm>
              <a:off x="1171" y="1578"/>
              <a:ext cx="3187" cy="152"/>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sp>
        <p:nvSpPr>
          <p:cNvPr id="19463" name="AutoShape 18">
            <a:extLst>
              <a:ext uri="{FF2B5EF4-FFF2-40B4-BE49-F238E27FC236}">
                <a16:creationId xmlns:a16="http://schemas.microsoft.com/office/drawing/2014/main" id="{1FCCE9BB-32EB-460F-AB1C-80091FBD0767}"/>
              </a:ext>
            </a:extLst>
          </p:cNvPr>
          <p:cNvSpPr>
            <a:spLocks noChangeArrowheads="1"/>
          </p:cNvSpPr>
          <p:nvPr/>
        </p:nvSpPr>
        <p:spPr bwMode="gray">
          <a:xfrm>
            <a:off x="2830513" y="3460750"/>
            <a:ext cx="3505200" cy="381000"/>
          </a:xfrm>
          <a:prstGeom prst="roundRect">
            <a:avLst>
              <a:gd name="adj" fmla="val 7574"/>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8575" cap="rnd">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 typeface="Wingdings" panose="05000000000000000000" pitchFamily="2" charset="2"/>
              <a:buNone/>
            </a:pPr>
            <a:r>
              <a:rPr lang="zh-CN" altLang="en-US" sz="1800" b="1">
                <a:solidFill>
                  <a:srgbClr val="FFFFFF"/>
                </a:solidFill>
                <a:cs typeface="Arial" panose="020B0604020202020204" pitchFamily="34" charset="0"/>
              </a:rPr>
              <a:t> </a:t>
            </a:r>
            <a:r>
              <a:rPr lang="zh-CN" altLang="en-US" sz="2400" b="1">
                <a:solidFill>
                  <a:srgbClr val="FFFFFF"/>
                </a:solidFill>
                <a:cs typeface="Arial" panose="020B0604020202020204" pitchFamily="34" charset="0"/>
              </a:rPr>
              <a:t>国有资源有偿使用收入管理内容</a:t>
            </a:r>
            <a:endParaRPr lang="en-US" altLang="zh-CN" sz="2400" b="1">
              <a:solidFill>
                <a:srgbClr val="FFFFFF"/>
              </a:solidFill>
              <a:cs typeface="Arial" panose="020B0604020202020204" pitchFamily="34" charset="0"/>
            </a:endParaRPr>
          </a:p>
        </p:txBody>
      </p:sp>
      <p:sp>
        <p:nvSpPr>
          <p:cNvPr id="19464" name="AutoShape 19">
            <a:extLst>
              <a:ext uri="{FF2B5EF4-FFF2-40B4-BE49-F238E27FC236}">
                <a16:creationId xmlns:a16="http://schemas.microsoft.com/office/drawing/2014/main" id="{E0EB75B0-A4C3-4BBD-87A6-FF60ED790C75}"/>
              </a:ext>
            </a:extLst>
          </p:cNvPr>
          <p:cNvSpPr>
            <a:spLocks noChangeArrowheads="1"/>
          </p:cNvSpPr>
          <p:nvPr/>
        </p:nvSpPr>
        <p:spPr bwMode="gray">
          <a:xfrm>
            <a:off x="2797175" y="4184650"/>
            <a:ext cx="3505200" cy="381000"/>
          </a:xfrm>
          <a:prstGeom prst="roundRect">
            <a:avLst>
              <a:gd name="adj" fmla="val 7574"/>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8575" cap="rnd">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 typeface="Wingdings" panose="05000000000000000000" pitchFamily="2" charset="2"/>
              <a:buNone/>
            </a:pPr>
            <a:r>
              <a:rPr lang="zh-CN" altLang="en-US" b="1">
                <a:solidFill>
                  <a:srgbClr val="FFFFFF"/>
                </a:solidFill>
                <a:cs typeface="Arial" panose="020B0604020202020204" pitchFamily="34" charset="0"/>
              </a:rPr>
              <a:t> </a:t>
            </a:r>
            <a:r>
              <a:rPr lang="zh-CN" altLang="en-US" sz="2400" b="1">
                <a:solidFill>
                  <a:srgbClr val="FFFFFF"/>
                </a:solidFill>
                <a:cs typeface="Arial" panose="020B0604020202020204" pitchFamily="34" charset="0"/>
              </a:rPr>
              <a:t>国有资源有偿使用收入征管机制</a:t>
            </a:r>
            <a:endParaRPr lang="en-US" altLang="zh-CN" sz="2400" b="1">
              <a:solidFill>
                <a:srgbClr val="FFFFFF"/>
              </a:solidFill>
              <a:cs typeface="Arial" panose="020B0604020202020204" pitchFamily="34" charset="0"/>
            </a:endParaRPr>
          </a:p>
        </p:txBody>
      </p:sp>
      <p:sp>
        <p:nvSpPr>
          <p:cNvPr id="19465" name="AutoShape 20">
            <a:extLst>
              <a:ext uri="{FF2B5EF4-FFF2-40B4-BE49-F238E27FC236}">
                <a16:creationId xmlns:a16="http://schemas.microsoft.com/office/drawing/2014/main" id="{4052CDC1-E692-4D17-9FC6-07770F590F34}"/>
              </a:ext>
            </a:extLst>
          </p:cNvPr>
          <p:cNvSpPr>
            <a:spLocks noChangeArrowheads="1"/>
          </p:cNvSpPr>
          <p:nvPr/>
        </p:nvSpPr>
        <p:spPr bwMode="gray">
          <a:xfrm>
            <a:off x="2830513" y="4973638"/>
            <a:ext cx="3505200" cy="381000"/>
          </a:xfrm>
          <a:prstGeom prst="roundRect">
            <a:avLst>
              <a:gd name="adj" fmla="val 7574"/>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8575" cap="rnd">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 typeface="Wingdings" panose="05000000000000000000" pitchFamily="2" charset="2"/>
              <a:buNone/>
            </a:pPr>
            <a:r>
              <a:rPr lang="zh-CN" altLang="en-US" sz="1800" b="1">
                <a:solidFill>
                  <a:srgbClr val="FFFFFF"/>
                </a:solidFill>
                <a:cs typeface="Arial" panose="020B0604020202020204" pitchFamily="34" charset="0"/>
              </a:rPr>
              <a:t> </a:t>
            </a:r>
            <a:r>
              <a:rPr lang="zh-CN" altLang="en-US" sz="2400" b="1">
                <a:solidFill>
                  <a:srgbClr val="FFFFFF"/>
                </a:solidFill>
                <a:cs typeface="Arial" panose="020B0604020202020204" pitchFamily="34" charset="0"/>
              </a:rPr>
              <a:t>国土出让收入管理中存在的问题及对策</a:t>
            </a:r>
            <a:endParaRPr lang="en-US" altLang="zh-CN" sz="2400" b="1">
              <a:solidFill>
                <a:srgbClr val="FFFFFF"/>
              </a:solidFill>
              <a:cs typeface="Arial" panose="020B0604020202020204" pitchFamily="34" charset="0"/>
            </a:endParaRPr>
          </a:p>
        </p:txBody>
      </p:sp>
      <p:sp>
        <p:nvSpPr>
          <p:cNvPr id="19466" name="AutoShape 21">
            <a:extLst>
              <a:ext uri="{FF2B5EF4-FFF2-40B4-BE49-F238E27FC236}">
                <a16:creationId xmlns:a16="http://schemas.microsoft.com/office/drawing/2014/main" id="{9829A197-B912-45A1-BAB9-BCC087E91071}"/>
              </a:ext>
            </a:extLst>
          </p:cNvPr>
          <p:cNvSpPr>
            <a:spLocks noChangeArrowheads="1"/>
          </p:cNvSpPr>
          <p:nvPr/>
        </p:nvSpPr>
        <p:spPr bwMode="gray">
          <a:xfrm>
            <a:off x="2838450" y="5302250"/>
            <a:ext cx="3505200" cy="381000"/>
          </a:xfrm>
          <a:prstGeom prst="roundRect">
            <a:avLst>
              <a:gd name="adj" fmla="val 7574"/>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8575" cap="rnd">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 typeface="Wingdings" panose="05000000000000000000" pitchFamily="2" charset="2"/>
              <a:buNone/>
            </a:pPr>
            <a:r>
              <a:rPr lang="zh-CN" altLang="en-US" sz="1800" b="1">
                <a:solidFill>
                  <a:srgbClr val="FFFFFF"/>
                </a:solidFill>
                <a:cs typeface="Arial" panose="020B0604020202020204" pitchFamily="34" charset="0"/>
              </a:rPr>
              <a:t> </a:t>
            </a:r>
            <a:endParaRPr lang="en-US" altLang="zh-CN" sz="2800" b="1">
              <a:solidFill>
                <a:srgbClr val="FFFFFF"/>
              </a:solidFill>
              <a:cs typeface="Arial" panose="020B0604020202020204" pitchFamily="34" charset="0"/>
            </a:endParaRPr>
          </a:p>
        </p:txBody>
      </p:sp>
      <p:sp>
        <p:nvSpPr>
          <p:cNvPr id="19467" name="AutoShape 22">
            <a:extLst>
              <a:ext uri="{FF2B5EF4-FFF2-40B4-BE49-F238E27FC236}">
                <a16:creationId xmlns:a16="http://schemas.microsoft.com/office/drawing/2014/main" id="{D24B4810-626B-4A7D-9CDC-C02DF020EB61}"/>
              </a:ext>
            </a:extLst>
          </p:cNvPr>
          <p:cNvSpPr>
            <a:spLocks noChangeArrowheads="1"/>
          </p:cNvSpPr>
          <p:nvPr/>
        </p:nvSpPr>
        <p:spPr bwMode="auto">
          <a:xfrm>
            <a:off x="1219200" y="1773238"/>
            <a:ext cx="6553200" cy="568325"/>
          </a:xfrm>
          <a:prstGeom prst="roundRect">
            <a:avLst>
              <a:gd name="adj" fmla="val 42181"/>
            </a:avLst>
          </a:prstGeom>
          <a:solidFill>
            <a:schemeClr val="tx2"/>
          </a:solidFill>
          <a:ln w="19050" cap="rnd">
            <a:solidFill>
              <a:srgbClr val="1C1C1C"/>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3600">
                <a:solidFill>
                  <a:srgbClr val="FFFFFF"/>
                </a:solidFill>
                <a:cs typeface="Arial" panose="020B0604020202020204" pitchFamily="34" charset="0"/>
                <a:hlinkClick r:id="rId2" action="ppaction://hlinkfile"/>
              </a:rPr>
              <a:t>国有资源</a:t>
            </a:r>
            <a:r>
              <a:rPr lang="zh-CN" altLang="en-US" sz="3600">
                <a:solidFill>
                  <a:srgbClr val="FFFFFF"/>
                </a:solidFill>
                <a:cs typeface="Arial" panose="020B0604020202020204" pitchFamily="34" charset="0"/>
              </a:rPr>
              <a:t>有偿使用收入管理</a:t>
            </a:r>
            <a:endParaRPr lang="en-US" altLang="zh-CN" sz="3600">
              <a:solidFill>
                <a:srgbClr val="FFFFFF"/>
              </a:solidFill>
              <a:cs typeface="Arial" panose="020B0604020202020204" pitchFamily="34" charset="0"/>
            </a:endParaRPr>
          </a:p>
        </p:txBody>
      </p:sp>
      <p:sp>
        <p:nvSpPr>
          <p:cNvPr id="19468" name="AutoShape 23">
            <a:extLst>
              <a:ext uri="{FF2B5EF4-FFF2-40B4-BE49-F238E27FC236}">
                <a16:creationId xmlns:a16="http://schemas.microsoft.com/office/drawing/2014/main" id="{1CCD4584-1CE2-49A9-8ADC-AFFA08455D2A}"/>
              </a:ext>
            </a:extLst>
          </p:cNvPr>
          <p:cNvSpPr>
            <a:spLocks noChangeArrowheads="1"/>
          </p:cNvSpPr>
          <p:nvPr/>
        </p:nvSpPr>
        <p:spPr bwMode="gray">
          <a:xfrm>
            <a:off x="2838450" y="2684463"/>
            <a:ext cx="3505200" cy="381000"/>
          </a:xfrm>
          <a:prstGeom prst="roundRect">
            <a:avLst>
              <a:gd name="adj" fmla="val 7574"/>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28575" cap="rnd">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 typeface="Wingdings" panose="05000000000000000000" pitchFamily="2" charset="2"/>
              <a:buNone/>
            </a:pPr>
            <a:r>
              <a:rPr lang="zh-CN" altLang="en-US" sz="1800" b="1">
                <a:solidFill>
                  <a:srgbClr val="FFFFFF"/>
                </a:solidFill>
                <a:cs typeface="Arial" panose="020B0604020202020204" pitchFamily="34" charset="0"/>
              </a:rPr>
              <a:t> </a:t>
            </a:r>
            <a:r>
              <a:rPr lang="zh-CN" altLang="en-US" sz="2400" b="1">
                <a:solidFill>
                  <a:srgbClr val="FFFFFF"/>
                </a:solidFill>
                <a:cs typeface="Arial" panose="020B0604020202020204" pitchFamily="34" charset="0"/>
              </a:rPr>
              <a:t>政府参与国有资源收入分配的理论依据</a:t>
            </a:r>
            <a:endParaRPr lang="en-US" altLang="zh-CN" sz="2400" b="1">
              <a:solidFill>
                <a:srgbClr val="FFFFFF"/>
              </a:solidFill>
              <a:cs typeface="Arial" panose="020B0604020202020204" pitchFamily="34" charset="0"/>
            </a:endParaRPr>
          </a:p>
        </p:txBody>
      </p:sp>
      <p:sp>
        <p:nvSpPr>
          <p:cNvPr id="19469" name="Rectangle 24">
            <a:extLst>
              <a:ext uri="{FF2B5EF4-FFF2-40B4-BE49-F238E27FC236}">
                <a16:creationId xmlns:a16="http://schemas.microsoft.com/office/drawing/2014/main" id="{0584F183-49E4-4551-AAD8-49EB9792C14D}"/>
              </a:ext>
            </a:extLst>
          </p:cNvPr>
          <p:cNvSpPr>
            <a:spLocks noGrp="1" noChangeArrowheads="1"/>
          </p:cNvSpPr>
          <p:nvPr>
            <p:ph type="title"/>
          </p:nvPr>
        </p:nvSpPr>
        <p:spPr>
          <a:xfrm>
            <a:off x="954088" y="239713"/>
            <a:ext cx="7772400" cy="639762"/>
          </a:xfrm>
        </p:spPr>
        <p:txBody>
          <a:bodyPr/>
          <a:lstStyle/>
          <a:p>
            <a:pPr eaLnBrk="1" hangingPunct="1"/>
            <a:r>
              <a:rPr lang="en-US" altLang="zh-CN"/>
              <a:t>Contents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F847F74-C978-473F-9967-958EC205CB9D}"/>
              </a:ext>
            </a:extLst>
          </p:cNvPr>
          <p:cNvSpPr>
            <a:spLocks noGrp="1" noChangeArrowheads="1"/>
          </p:cNvSpPr>
          <p:nvPr>
            <p:ph type="title"/>
          </p:nvPr>
        </p:nvSpPr>
        <p:spPr/>
        <p:txBody>
          <a:bodyPr/>
          <a:lstStyle/>
          <a:p>
            <a:pPr eaLnBrk="1" hangingPunct="1"/>
            <a:r>
              <a:rPr lang="zh-CN" altLang="en-US" sz="3600"/>
              <a:t>四、国土出让收入管理中存在问题及对策</a:t>
            </a:r>
          </a:p>
        </p:txBody>
      </p:sp>
      <p:sp>
        <p:nvSpPr>
          <p:cNvPr id="47107" name="Rectangle 3">
            <a:extLst>
              <a:ext uri="{FF2B5EF4-FFF2-40B4-BE49-F238E27FC236}">
                <a16:creationId xmlns:a16="http://schemas.microsoft.com/office/drawing/2014/main" id="{CE2EBBD5-A158-4D62-92E9-FE334F6DAD84}"/>
              </a:ext>
            </a:extLst>
          </p:cNvPr>
          <p:cNvSpPr>
            <a:spLocks noGrp="1" noChangeArrowheads="1"/>
          </p:cNvSpPr>
          <p:nvPr>
            <p:ph type="body" idx="1"/>
          </p:nvPr>
        </p:nvSpPr>
        <p:spPr>
          <a:xfrm>
            <a:off x="827088" y="1989138"/>
            <a:ext cx="7772400" cy="4114800"/>
          </a:xfrm>
        </p:spPr>
        <p:txBody>
          <a:bodyPr/>
          <a:lstStyle/>
          <a:p>
            <a:pPr eaLnBrk="1" hangingPunct="1"/>
            <a:r>
              <a:rPr lang="zh-CN" altLang="en-US" b="1"/>
              <a:t>土地出让收支管理存在问题的原因</a:t>
            </a:r>
            <a:br>
              <a:rPr lang="zh-CN" altLang="en-US" b="1"/>
            </a:br>
            <a:br>
              <a:rPr lang="zh-CN" altLang="en-US" b="1"/>
            </a:br>
            <a:r>
              <a:rPr lang="zh-CN" altLang="en-US" b="1"/>
              <a:t>   </a:t>
            </a:r>
            <a:r>
              <a:rPr lang="en-US" altLang="zh-CN" sz="2000"/>
              <a:t>1</a:t>
            </a:r>
            <a:r>
              <a:rPr lang="zh-CN" altLang="en-US" sz="2000"/>
              <a:t>、将征地拆迁、安置补偿等一些成本性的收支纳入预算管理，增大市县财政收支基数，可能影响上级对地方财力困难程度的判断，不利于市县争取转移支付。</a:t>
            </a:r>
            <a:br>
              <a:rPr lang="zh-CN" altLang="en-US" sz="2000"/>
            </a:br>
            <a:r>
              <a:rPr lang="zh-CN" altLang="en-US" sz="2000"/>
              <a:t>    </a:t>
            </a:r>
            <a:r>
              <a:rPr lang="en-US" altLang="zh-CN" sz="2000"/>
              <a:t>2</a:t>
            </a:r>
            <a:r>
              <a:rPr lang="zh-CN" altLang="en-US" sz="2000"/>
              <a:t>、收支全额纳入预算，可能影响到地方政府在招商引资、旧城改造、工业园区建设等方面的土地优惠政策的兑现。</a:t>
            </a:r>
            <a:br>
              <a:rPr lang="zh-CN" altLang="en-US" sz="2000"/>
            </a:br>
            <a:r>
              <a:rPr lang="zh-CN" altLang="en-US" sz="2000"/>
              <a:t>    </a:t>
            </a:r>
            <a:r>
              <a:rPr lang="en-US" altLang="zh-CN" sz="2000"/>
              <a:t>3</a:t>
            </a:r>
            <a:r>
              <a:rPr lang="zh-CN" altLang="en-US" sz="2000"/>
              <a:t>、便于逃避人大及其他监管部门的监督。</a:t>
            </a:r>
            <a:br>
              <a:rPr lang="zh-CN" altLang="en-US" sz="2000"/>
            </a:br>
            <a:r>
              <a:rPr lang="zh-CN" altLang="en-US" sz="2000"/>
              <a:t>    </a:t>
            </a:r>
            <a:r>
              <a:rPr lang="en-US" altLang="zh-CN" sz="2000"/>
              <a:t>4</a:t>
            </a:r>
            <a:r>
              <a:rPr lang="zh-CN" altLang="en-US" sz="2000"/>
              <a:t>、各项支农资金、农民社保资金计提不足主要是部分领导同志认为土地收入投到城市比投到农村更容易出政绩，见效快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BD2FD9E-4043-4D1A-B7A7-8B70ED7E19E5}"/>
              </a:ext>
            </a:extLst>
          </p:cNvPr>
          <p:cNvSpPr>
            <a:spLocks noGrp="1" noChangeArrowheads="1"/>
          </p:cNvSpPr>
          <p:nvPr>
            <p:ph type="title"/>
          </p:nvPr>
        </p:nvSpPr>
        <p:spPr/>
        <p:txBody>
          <a:bodyPr/>
          <a:lstStyle/>
          <a:p>
            <a:pPr eaLnBrk="1" hangingPunct="1"/>
            <a:r>
              <a:rPr lang="zh-CN" altLang="en-US"/>
              <a:t>四、国土出让收入管理中存在问题及对策</a:t>
            </a:r>
          </a:p>
        </p:txBody>
      </p:sp>
      <p:sp>
        <p:nvSpPr>
          <p:cNvPr id="48131" name="Rectangle 3">
            <a:extLst>
              <a:ext uri="{FF2B5EF4-FFF2-40B4-BE49-F238E27FC236}">
                <a16:creationId xmlns:a16="http://schemas.microsoft.com/office/drawing/2014/main" id="{0DDFA13C-07DF-4604-938C-BFF9A21AF808}"/>
              </a:ext>
            </a:extLst>
          </p:cNvPr>
          <p:cNvSpPr>
            <a:spLocks noGrp="1" noChangeArrowheads="1"/>
          </p:cNvSpPr>
          <p:nvPr>
            <p:ph type="body" idx="1"/>
          </p:nvPr>
        </p:nvSpPr>
        <p:spPr/>
        <p:txBody>
          <a:bodyPr/>
          <a:lstStyle/>
          <a:p>
            <a:pPr eaLnBrk="1" hangingPunct="1"/>
            <a:r>
              <a:rPr lang="zh-CN" altLang="en-US" b="1"/>
              <a:t>存在问题的严重危害及后果</a:t>
            </a:r>
            <a:r>
              <a:rPr lang="zh-CN" altLang="en-US"/>
              <a:t> </a:t>
            </a:r>
            <a:br>
              <a:rPr lang="zh-CN" altLang="en-US"/>
            </a:br>
            <a:r>
              <a:rPr lang="zh-CN" altLang="en-US"/>
              <a:t>  </a:t>
            </a:r>
            <a:br>
              <a:rPr lang="zh-CN" altLang="en-US"/>
            </a:br>
            <a:r>
              <a:rPr lang="zh-CN" altLang="en-US"/>
              <a:t>  </a:t>
            </a:r>
            <a:r>
              <a:rPr lang="en-US" altLang="zh-CN" sz="2400"/>
              <a:t>1</a:t>
            </a:r>
            <a:r>
              <a:rPr lang="zh-CN" altLang="en-US" sz="2400"/>
              <a:t>、巨额资金游离在财政预算笼子之外，失去监督，容易滋生腐败。</a:t>
            </a:r>
            <a:br>
              <a:rPr lang="zh-CN" altLang="en-US" sz="2400"/>
            </a:br>
            <a:r>
              <a:rPr lang="zh-CN" altLang="en-US" sz="2400"/>
              <a:t>   </a:t>
            </a:r>
            <a:r>
              <a:rPr lang="en-US" altLang="zh-CN" sz="2400"/>
              <a:t>2</a:t>
            </a:r>
            <a:r>
              <a:rPr lang="zh-CN" altLang="en-US" sz="2400"/>
              <a:t>、支出过多的用于城市建设，不利于城乡统筹发展。</a:t>
            </a:r>
            <a:br>
              <a:rPr lang="zh-CN" altLang="en-US" sz="2400"/>
            </a:br>
            <a:r>
              <a:rPr lang="zh-CN" altLang="en-US" sz="2400"/>
              <a:t>   </a:t>
            </a:r>
            <a:r>
              <a:rPr lang="en-US" altLang="zh-CN" sz="2400"/>
              <a:t>3</a:t>
            </a:r>
            <a:r>
              <a:rPr lang="zh-CN" altLang="en-US" sz="2400"/>
              <a:t>、土地出让收支管理不规范，收支无法统计。国家的有关土地出让收支预算、统计报表填报工作都无法完成。</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D877A85-5E57-4254-BC7E-A7E141E1DA78}"/>
              </a:ext>
            </a:extLst>
          </p:cNvPr>
          <p:cNvSpPr>
            <a:spLocks noGrp="1" noChangeArrowheads="1"/>
          </p:cNvSpPr>
          <p:nvPr>
            <p:ph type="title"/>
          </p:nvPr>
        </p:nvSpPr>
        <p:spPr/>
        <p:txBody>
          <a:bodyPr/>
          <a:lstStyle/>
          <a:p>
            <a:pPr eaLnBrk="1" hangingPunct="1"/>
            <a:r>
              <a:rPr lang="zh-CN" altLang="en-US"/>
              <a:t>四、国土出让收入管理中存在问题及对策</a:t>
            </a:r>
          </a:p>
        </p:txBody>
      </p:sp>
      <p:sp>
        <p:nvSpPr>
          <p:cNvPr id="49155" name="Rectangle 3">
            <a:extLst>
              <a:ext uri="{FF2B5EF4-FFF2-40B4-BE49-F238E27FC236}">
                <a16:creationId xmlns:a16="http://schemas.microsoft.com/office/drawing/2014/main" id="{34B9465B-BC13-4C77-9B38-AFEB14BB98D1}"/>
              </a:ext>
            </a:extLst>
          </p:cNvPr>
          <p:cNvSpPr>
            <a:spLocks noGrp="1" noChangeArrowheads="1"/>
          </p:cNvSpPr>
          <p:nvPr>
            <p:ph type="body" idx="1"/>
          </p:nvPr>
        </p:nvSpPr>
        <p:spPr/>
        <p:txBody>
          <a:bodyPr/>
          <a:lstStyle/>
          <a:p>
            <a:pPr eaLnBrk="1" hangingPunct="1"/>
            <a:r>
              <a:rPr lang="zh-CN" altLang="en-US" b="1"/>
              <a:t>土地资源配置方面</a:t>
            </a:r>
            <a:r>
              <a:rPr lang="en-US" altLang="zh-CN" b="1"/>
              <a:t>---</a:t>
            </a:r>
            <a:r>
              <a:rPr lang="zh-CN" altLang="en-US" b="1"/>
              <a:t>完善征地和供地机制，强化土地资源的市场配置</a:t>
            </a:r>
            <a:br>
              <a:rPr lang="zh-CN" altLang="en-US" b="1"/>
            </a:br>
            <a:r>
              <a:rPr lang="en-US" altLang="zh-CN" sz="2400">
                <a:latin typeface="楷体_GB2312" pitchFamily="49" charset="-122"/>
                <a:ea typeface="楷体_GB2312" pitchFamily="49" charset="-122"/>
              </a:rPr>
              <a:t>1</a:t>
            </a:r>
            <a:r>
              <a:rPr lang="zh-CN" altLang="en-US" sz="2400">
                <a:latin typeface="楷体_GB2312" pitchFamily="49" charset="-122"/>
                <a:ea typeface="楷体_GB2312" pitchFamily="49" charset="-122"/>
              </a:rPr>
              <a:t>、切实维护被征地单位和农民的合法权益。</a:t>
            </a:r>
            <a:br>
              <a:rPr lang="zh-CN" altLang="en-US" sz="2400">
                <a:latin typeface="楷体_GB2312" pitchFamily="49" charset="-122"/>
                <a:ea typeface="楷体_GB2312" pitchFamily="49" charset="-122"/>
              </a:rPr>
            </a:br>
            <a:r>
              <a:rPr lang="en-US" altLang="zh-CN" sz="2400">
                <a:latin typeface="楷体_GB2312" pitchFamily="49" charset="-122"/>
                <a:ea typeface="楷体_GB2312" pitchFamily="49" charset="-122"/>
              </a:rPr>
              <a:t>2</a:t>
            </a:r>
            <a:r>
              <a:rPr lang="zh-CN" altLang="en-US" sz="2400">
                <a:latin typeface="楷体_GB2312" pitchFamily="49" charset="-122"/>
                <a:ea typeface="楷体_GB2312" pitchFamily="49" charset="-122"/>
              </a:rPr>
              <a:t>、严格实行市县人民政府</a:t>
            </a:r>
            <a:r>
              <a:rPr lang="zh-CN" altLang="en-US" sz="2400">
                <a:latin typeface="Arial" panose="020B0604020202020204" pitchFamily="34" charset="0"/>
                <a:ea typeface="楷体_GB2312" pitchFamily="49" charset="-122"/>
              </a:rPr>
              <a:t>“</a:t>
            </a:r>
            <a:r>
              <a:rPr lang="zh-CN" altLang="en-US" sz="2400">
                <a:latin typeface="楷体_GB2312" pitchFamily="49" charset="-122"/>
                <a:ea typeface="楷体_GB2312" pitchFamily="49" charset="-122"/>
              </a:rPr>
              <a:t>五统一</a:t>
            </a:r>
            <a:r>
              <a:rPr lang="zh-CN" altLang="en-US" sz="2400">
                <a:latin typeface="Arial" panose="020B0604020202020204" pitchFamily="34" charset="0"/>
                <a:ea typeface="楷体_GB2312" pitchFamily="49" charset="-122"/>
              </a:rPr>
              <a:t>”</a:t>
            </a:r>
            <a:r>
              <a:rPr lang="zh-CN" altLang="en-US" sz="2400">
                <a:latin typeface="楷体_GB2312" pitchFamily="49" charset="-122"/>
                <a:ea typeface="楷体_GB2312" pitchFamily="49" charset="-122"/>
              </a:rPr>
              <a:t>，即统一征地、统</a:t>
            </a:r>
            <a:br>
              <a:rPr lang="zh-CN" altLang="en-US" sz="2400">
                <a:latin typeface="楷体_GB2312" pitchFamily="49" charset="-122"/>
                <a:ea typeface="楷体_GB2312" pitchFamily="49" charset="-122"/>
              </a:rPr>
            </a:br>
            <a:r>
              <a:rPr lang="zh-CN" altLang="en-US" sz="2400">
                <a:latin typeface="楷体_GB2312" pitchFamily="49" charset="-122"/>
                <a:ea typeface="楷体_GB2312" pitchFamily="49" charset="-122"/>
              </a:rPr>
              <a:t>   一开发、统一出让、统一供应、统一管理。</a:t>
            </a:r>
            <a:br>
              <a:rPr lang="zh-CN" altLang="en-US" sz="2400">
                <a:latin typeface="楷体_GB2312" pitchFamily="49" charset="-122"/>
                <a:ea typeface="楷体_GB2312" pitchFamily="49" charset="-122"/>
              </a:rPr>
            </a:br>
            <a:r>
              <a:rPr lang="en-US" altLang="zh-CN" sz="2400">
                <a:latin typeface="楷体_GB2312" pitchFamily="49" charset="-122"/>
                <a:ea typeface="楷体_GB2312" pitchFamily="49" charset="-122"/>
              </a:rPr>
              <a:t>3</a:t>
            </a:r>
            <a:r>
              <a:rPr lang="zh-CN" altLang="en-US" sz="2400">
                <a:latin typeface="楷体_GB2312" pitchFamily="49" charset="-122"/>
                <a:ea typeface="楷体_GB2312" pitchFamily="49" charset="-122"/>
              </a:rPr>
              <a:t>、严格土地供应政策和定额指标管理 。</a:t>
            </a:r>
            <a:br>
              <a:rPr lang="zh-CN" altLang="en-US" sz="2400">
                <a:latin typeface="楷体_GB2312" pitchFamily="49" charset="-122"/>
                <a:ea typeface="楷体_GB2312" pitchFamily="49" charset="-122"/>
              </a:rPr>
            </a:br>
            <a:r>
              <a:rPr lang="en-US" altLang="zh-CN" sz="2400">
                <a:latin typeface="楷体_GB2312" pitchFamily="49" charset="-122"/>
                <a:ea typeface="楷体_GB2312" pitchFamily="49" charset="-122"/>
              </a:rPr>
              <a:t>4</a:t>
            </a:r>
            <a:r>
              <a:rPr lang="zh-CN" altLang="en-US" sz="2400">
                <a:latin typeface="楷体_GB2312" pitchFamily="49" charset="-122"/>
                <a:ea typeface="楷体_GB2312" pitchFamily="49" charset="-122"/>
              </a:rPr>
              <a:t>、提高土地资源市场化配置程度。 </a:t>
            </a:r>
            <a:br>
              <a:rPr lang="zh-CN" altLang="en-US" sz="2400">
                <a:latin typeface="楷体_GB2312" pitchFamily="49" charset="-122"/>
                <a:ea typeface="楷体_GB2312" pitchFamily="49" charset="-122"/>
              </a:rPr>
            </a:br>
            <a:r>
              <a:rPr lang="en-US" altLang="zh-CN" sz="2400">
                <a:latin typeface="楷体_GB2312" pitchFamily="49" charset="-122"/>
                <a:ea typeface="楷体_GB2312" pitchFamily="49" charset="-122"/>
              </a:rPr>
              <a:t>5</a:t>
            </a:r>
            <a:r>
              <a:rPr lang="zh-CN" altLang="en-US" sz="2400">
                <a:latin typeface="楷体_GB2312" pitchFamily="49" charset="-122"/>
                <a:ea typeface="楷体_GB2312" pitchFamily="49" charset="-122"/>
              </a:rPr>
              <a:t>、建立土地利用合同管理制度。 </a:t>
            </a:r>
            <a:br>
              <a:rPr lang="zh-CN" altLang="en-US" sz="2400">
                <a:latin typeface="楷体_GB2312" pitchFamily="49" charset="-122"/>
                <a:ea typeface="楷体_GB2312" pitchFamily="49" charset="-122"/>
              </a:rPr>
            </a:br>
            <a:r>
              <a:rPr lang="en-US" altLang="zh-CN" sz="2400">
                <a:latin typeface="楷体_GB2312" pitchFamily="49" charset="-122"/>
                <a:ea typeface="楷体_GB2312" pitchFamily="49" charset="-122"/>
              </a:rPr>
              <a:t>6</a:t>
            </a:r>
            <a:r>
              <a:rPr lang="zh-CN" altLang="en-US" sz="2400">
                <a:latin typeface="楷体_GB2312" pitchFamily="49" charset="-122"/>
                <a:ea typeface="楷体_GB2312" pitchFamily="49" charset="-122"/>
              </a:rPr>
              <a:t>、积极推进土地储备工作。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34ECD5E-6F81-4D32-993C-C08FD0170C27}"/>
              </a:ext>
            </a:extLst>
          </p:cNvPr>
          <p:cNvSpPr>
            <a:spLocks noGrp="1" noChangeArrowheads="1"/>
          </p:cNvSpPr>
          <p:nvPr>
            <p:ph type="title"/>
          </p:nvPr>
        </p:nvSpPr>
        <p:spPr/>
        <p:txBody>
          <a:bodyPr/>
          <a:lstStyle/>
          <a:p>
            <a:pPr eaLnBrk="1" hangingPunct="1"/>
            <a:r>
              <a:rPr lang="zh-CN" altLang="en-US"/>
              <a:t>四、国土出让收入管理中存在问题及对策</a:t>
            </a:r>
          </a:p>
        </p:txBody>
      </p:sp>
      <p:sp>
        <p:nvSpPr>
          <p:cNvPr id="50179" name="Rectangle 3">
            <a:extLst>
              <a:ext uri="{FF2B5EF4-FFF2-40B4-BE49-F238E27FC236}">
                <a16:creationId xmlns:a16="http://schemas.microsoft.com/office/drawing/2014/main" id="{6A2C3F42-2EA5-4220-9F35-18D27627868D}"/>
              </a:ext>
            </a:extLst>
          </p:cNvPr>
          <p:cNvSpPr>
            <a:spLocks noGrp="1" noChangeArrowheads="1"/>
          </p:cNvSpPr>
          <p:nvPr>
            <p:ph type="body" idx="1"/>
          </p:nvPr>
        </p:nvSpPr>
        <p:spPr/>
        <p:txBody>
          <a:bodyPr/>
          <a:lstStyle/>
          <a:p>
            <a:pPr eaLnBrk="1" hangingPunct="1"/>
            <a:r>
              <a:rPr lang="zh-CN" altLang="en-US" sz="2400" b="1"/>
              <a:t>土地出让收入方面</a:t>
            </a:r>
            <a:r>
              <a:rPr lang="en-US" altLang="zh-CN" sz="2400" b="1"/>
              <a:t>----</a:t>
            </a:r>
            <a:r>
              <a:rPr lang="zh-CN" altLang="en-US" sz="2400" b="1"/>
              <a:t>所有的土地出让收入缴入财政，纳入基金预算管理。</a:t>
            </a:r>
            <a:br>
              <a:rPr lang="zh-CN" altLang="en-US" sz="2400" b="1"/>
            </a:br>
            <a:r>
              <a:rPr lang="zh-CN" altLang="en-US" sz="2400" b="1"/>
              <a:t>    </a:t>
            </a:r>
            <a:r>
              <a:rPr lang="en-US" altLang="zh-CN" sz="2000">
                <a:latin typeface="楷体_GB2312" pitchFamily="49" charset="-122"/>
                <a:ea typeface="楷体_GB2312" pitchFamily="49" charset="-122"/>
              </a:rPr>
              <a:t>1</a:t>
            </a:r>
            <a:r>
              <a:rPr lang="zh-CN" altLang="en-US" sz="2000">
                <a:latin typeface="楷体_GB2312" pitchFamily="49" charset="-122"/>
                <a:ea typeface="楷体_GB2312" pitchFamily="49" charset="-122"/>
              </a:rPr>
              <a:t>、土地出让收入的概念。 </a:t>
            </a:r>
            <a:br>
              <a:rPr lang="zh-CN" altLang="en-US" sz="2000">
                <a:latin typeface="楷体_GB2312" pitchFamily="49" charset="-122"/>
                <a:ea typeface="楷体_GB2312" pitchFamily="49" charset="-122"/>
              </a:rPr>
            </a:br>
            <a:r>
              <a:rPr lang="zh-CN" altLang="en-US" sz="2000">
                <a:latin typeface="楷体_GB2312" pitchFamily="49" charset="-122"/>
                <a:ea typeface="楷体_GB2312" pitchFamily="49" charset="-122"/>
              </a:rPr>
              <a:t>   </a:t>
            </a:r>
            <a:r>
              <a:rPr lang="en-US" altLang="zh-CN" sz="2000">
                <a:latin typeface="楷体_GB2312" pitchFamily="49" charset="-122"/>
                <a:ea typeface="楷体_GB2312" pitchFamily="49" charset="-122"/>
              </a:rPr>
              <a:t>2</a:t>
            </a:r>
            <a:r>
              <a:rPr lang="zh-CN" altLang="en-US" sz="2000">
                <a:latin typeface="楷体_GB2312" pitchFamily="49" charset="-122"/>
                <a:ea typeface="楷体_GB2312" pitchFamily="49" charset="-122"/>
              </a:rPr>
              <a:t>、土地出让收入的征收管理。 </a:t>
            </a:r>
            <a:br>
              <a:rPr lang="zh-CN" altLang="en-US" sz="2000">
                <a:latin typeface="楷体_GB2312" pitchFamily="49" charset="-122"/>
                <a:ea typeface="楷体_GB2312" pitchFamily="49" charset="-122"/>
              </a:rPr>
            </a:br>
            <a:r>
              <a:rPr lang="zh-CN" altLang="en-US" sz="2000">
                <a:latin typeface="楷体_GB2312" pitchFamily="49" charset="-122"/>
                <a:ea typeface="楷体_GB2312" pitchFamily="49" charset="-122"/>
              </a:rPr>
              <a:t>  土地一级市场上征收的土地出让收入是总额的概念，也称为土地成交价款。二级土地交易市场上征收的土地出让收入是按土地成交价款的一定比例计算的，所以称为补缴的土地价款。土地出让收入没有减免规定，所有的土地出让收入都必须足额缴纳，在取得收入的</a:t>
            </a:r>
            <a:r>
              <a:rPr lang="en-US" altLang="zh-CN" sz="2000">
                <a:latin typeface="楷体_GB2312" pitchFamily="49" charset="-122"/>
                <a:ea typeface="楷体_GB2312" pitchFamily="49" charset="-122"/>
              </a:rPr>
              <a:t>10</a:t>
            </a:r>
            <a:r>
              <a:rPr lang="zh-CN" altLang="en-US" sz="2000">
                <a:latin typeface="楷体_GB2312" pitchFamily="49" charset="-122"/>
                <a:ea typeface="楷体_GB2312" pitchFamily="49" charset="-122"/>
              </a:rPr>
              <a:t>日内缴入国库，禁止减免土地出让收入。在地方国库中设立专账，专门核算土地出让收入和支出情况。禁止将土地出让收入缴存财政以外的任何账户，禁止将应上缴财政的征地和拆迁补偿费等直接支付给农村集体经济组织、农民或被拆迁人。</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8BFE0F5-56B8-44E9-B590-2E918CDB4F49}"/>
              </a:ext>
            </a:extLst>
          </p:cNvPr>
          <p:cNvSpPr>
            <a:spLocks noGrp="1" noChangeArrowheads="1"/>
          </p:cNvSpPr>
          <p:nvPr>
            <p:ph type="title"/>
          </p:nvPr>
        </p:nvSpPr>
        <p:spPr/>
        <p:txBody>
          <a:bodyPr/>
          <a:lstStyle/>
          <a:p>
            <a:pPr eaLnBrk="1" hangingPunct="1"/>
            <a:r>
              <a:rPr lang="zh-CN" altLang="en-US"/>
              <a:t>四、国土出让收入管理中存在问题及对策</a:t>
            </a:r>
          </a:p>
        </p:txBody>
      </p:sp>
      <p:sp>
        <p:nvSpPr>
          <p:cNvPr id="51203" name="Rectangle 3">
            <a:extLst>
              <a:ext uri="{FF2B5EF4-FFF2-40B4-BE49-F238E27FC236}">
                <a16:creationId xmlns:a16="http://schemas.microsoft.com/office/drawing/2014/main" id="{902897B6-7C80-4D64-BE1D-603ABAD8DCD4}"/>
              </a:ext>
            </a:extLst>
          </p:cNvPr>
          <p:cNvSpPr>
            <a:spLocks noGrp="1" noChangeArrowheads="1"/>
          </p:cNvSpPr>
          <p:nvPr>
            <p:ph type="body" idx="1"/>
          </p:nvPr>
        </p:nvSpPr>
        <p:spPr/>
        <p:txBody>
          <a:bodyPr/>
          <a:lstStyle/>
          <a:p>
            <a:pPr eaLnBrk="1" hangingPunct="1">
              <a:lnSpc>
                <a:spcPct val="90000"/>
              </a:lnSpc>
            </a:pPr>
            <a:r>
              <a:rPr lang="zh-CN" altLang="en-US" sz="2800" b="1"/>
              <a:t>土地出让支出方面</a:t>
            </a:r>
            <a:r>
              <a:rPr lang="en-US" altLang="zh-CN" sz="2800" b="1"/>
              <a:t>----</a:t>
            </a:r>
            <a:r>
              <a:rPr lang="zh-CN" altLang="en-US" sz="2800" b="1"/>
              <a:t>所有的土地出让支出通过基金预算安排，禁止改变土地出让收入用途</a:t>
            </a:r>
            <a:r>
              <a:rPr lang="zh-CN" altLang="en-US" sz="2800"/>
              <a:t> </a:t>
            </a:r>
            <a:br>
              <a:rPr lang="zh-CN" altLang="en-US" sz="2800"/>
            </a:br>
            <a:r>
              <a:rPr lang="en-US" altLang="zh-CN" sz="2400">
                <a:latin typeface="楷体_GB2312" pitchFamily="49" charset="-122"/>
                <a:ea typeface="楷体_GB2312" pitchFamily="49" charset="-122"/>
              </a:rPr>
              <a:t>1</a:t>
            </a:r>
            <a:r>
              <a:rPr lang="zh-CN" altLang="en-US" sz="2400">
                <a:latin typeface="楷体_GB2312" pitchFamily="49" charset="-122"/>
                <a:ea typeface="楷体_GB2312" pitchFamily="49" charset="-122"/>
              </a:rPr>
              <a:t>、征地和拆迁补偿支出。要优先安排，确保足额，切实维护被征地单位和农民的合法权益。</a:t>
            </a:r>
          </a:p>
          <a:p>
            <a:pPr eaLnBrk="1" hangingPunct="1">
              <a:lnSpc>
                <a:spcPct val="90000"/>
              </a:lnSpc>
            </a:pPr>
            <a:r>
              <a:rPr lang="en-US" altLang="zh-CN" sz="2400">
                <a:latin typeface="楷体_GB2312" pitchFamily="49" charset="-122"/>
                <a:ea typeface="楷体_GB2312" pitchFamily="49" charset="-122"/>
              </a:rPr>
              <a:t>2</a:t>
            </a:r>
            <a:r>
              <a:rPr lang="zh-CN" altLang="en-US" sz="2400">
                <a:latin typeface="楷体_GB2312" pitchFamily="49" charset="-122"/>
                <a:ea typeface="楷体_GB2312" pitchFamily="49" charset="-122"/>
              </a:rPr>
              <a:t>、土地开发支出。要引入市场机制，通过市场竞争来努力降低费用。</a:t>
            </a:r>
          </a:p>
          <a:p>
            <a:pPr eaLnBrk="1" hangingPunct="1">
              <a:lnSpc>
                <a:spcPct val="90000"/>
              </a:lnSpc>
            </a:pPr>
            <a:r>
              <a:rPr lang="en-US" altLang="zh-CN" sz="2400">
                <a:latin typeface="楷体_GB2312" pitchFamily="49" charset="-122"/>
                <a:ea typeface="楷体_GB2312" pitchFamily="49" charset="-122"/>
              </a:rPr>
              <a:t>3</a:t>
            </a:r>
            <a:r>
              <a:rPr lang="zh-CN" altLang="en-US" sz="2400">
                <a:latin typeface="楷体_GB2312" pitchFamily="49" charset="-122"/>
                <a:ea typeface="楷体_GB2312" pitchFamily="49" charset="-122"/>
              </a:rPr>
              <a:t>、支农支出。一定要安排，达到一定的保障程度，并且要逐年提高比例和金额。</a:t>
            </a:r>
          </a:p>
          <a:p>
            <a:pPr eaLnBrk="1" hangingPunct="1">
              <a:lnSpc>
                <a:spcPct val="90000"/>
              </a:lnSpc>
            </a:pPr>
            <a:r>
              <a:rPr lang="en-US" altLang="zh-CN" sz="2400">
                <a:latin typeface="楷体_GB2312" pitchFamily="49" charset="-122"/>
                <a:ea typeface="楷体_GB2312" pitchFamily="49" charset="-122"/>
              </a:rPr>
              <a:t>4</a:t>
            </a:r>
            <a:r>
              <a:rPr lang="zh-CN" altLang="en-US" sz="2400">
                <a:latin typeface="楷体_GB2312" pitchFamily="49" charset="-122"/>
                <a:ea typeface="楷体_GB2312" pitchFamily="49" charset="-122"/>
              </a:rPr>
              <a:t>、城市建设支出。严格通过预算安排，并且要逐年减低比重。</a:t>
            </a:r>
          </a:p>
          <a:p>
            <a:pPr eaLnBrk="1" hangingPunct="1">
              <a:lnSpc>
                <a:spcPct val="90000"/>
              </a:lnSpc>
            </a:pPr>
            <a:r>
              <a:rPr lang="en-US" altLang="zh-CN" sz="2400">
                <a:latin typeface="楷体_GB2312" pitchFamily="49" charset="-122"/>
                <a:ea typeface="楷体_GB2312" pitchFamily="49" charset="-122"/>
              </a:rPr>
              <a:t>5</a:t>
            </a:r>
            <a:r>
              <a:rPr lang="zh-CN" altLang="en-US" sz="2400">
                <a:latin typeface="楷体_GB2312" pitchFamily="49" charset="-122"/>
                <a:ea typeface="楷体_GB2312" pitchFamily="49" charset="-122"/>
              </a:rPr>
              <a:t>、其他支出。按照预算执行。</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3EC6A11-7A95-4FAA-BB31-8CA6F8434FC2}"/>
              </a:ext>
            </a:extLst>
          </p:cNvPr>
          <p:cNvSpPr>
            <a:spLocks noGrp="1" noChangeArrowheads="1"/>
          </p:cNvSpPr>
          <p:nvPr>
            <p:ph type="title"/>
          </p:nvPr>
        </p:nvSpPr>
        <p:spPr/>
        <p:txBody>
          <a:bodyPr/>
          <a:lstStyle/>
          <a:p>
            <a:pPr eaLnBrk="1" hangingPunct="1"/>
            <a:r>
              <a:rPr lang="zh-CN" altLang="en-US"/>
              <a:t>八、国土出让收入管理中存在问题及对策</a:t>
            </a:r>
          </a:p>
        </p:txBody>
      </p:sp>
      <p:sp>
        <p:nvSpPr>
          <p:cNvPr id="52227" name="Rectangle 3">
            <a:extLst>
              <a:ext uri="{FF2B5EF4-FFF2-40B4-BE49-F238E27FC236}">
                <a16:creationId xmlns:a16="http://schemas.microsoft.com/office/drawing/2014/main" id="{B4988B1C-D9B5-4694-8C2B-C1320C702BB4}"/>
              </a:ext>
            </a:extLst>
          </p:cNvPr>
          <p:cNvSpPr>
            <a:spLocks noGrp="1" noChangeArrowheads="1"/>
          </p:cNvSpPr>
          <p:nvPr>
            <p:ph type="body" idx="1"/>
          </p:nvPr>
        </p:nvSpPr>
        <p:spPr/>
        <p:txBody>
          <a:bodyPr/>
          <a:lstStyle/>
          <a:p>
            <a:pPr eaLnBrk="1" hangingPunct="1">
              <a:lnSpc>
                <a:spcPct val="80000"/>
              </a:lnSpc>
            </a:pPr>
            <a:r>
              <a:rPr lang="zh-CN" altLang="en-US" sz="2800" b="1"/>
              <a:t>土地出让收支管理方面</a:t>
            </a:r>
            <a:r>
              <a:rPr lang="en-US" altLang="zh-CN" sz="2800" b="1"/>
              <a:t>----</a:t>
            </a:r>
            <a:r>
              <a:rPr lang="zh-CN" altLang="en-US" sz="2800" b="1"/>
              <a:t>建立土地出让收支预算、统计报表、土地储备三项制度。</a:t>
            </a:r>
            <a:r>
              <a:rPr lang="zh-CN" altLang="en-US" sz="2800"/>
              <a:t> </a:t>
            </a:r>
          </a:p>
          <a:p>
            <a:pPr eaLnBrk="1" hangingPunct="1">
              <a:lnSpc>
                <a:spcPct val="80000"/>
              </a:lnSpc>
            </a:pPr>
            <a:r>
              <a:rPr lang="zh-CN" altLang="en-US" sz="2800" b="1"/>
              <a:t>总之，对国有土地资源，要按照国家和省政府有关加强土地管理的规定，充分发挥市场机制作用，实施土地资源有偿使用和转让制度。规范出让行为，严格控制协议出让，大力推进招拍挂方式有偿出让国有土地使用权，建立规范的土地出让信息发布制度，促进公平竞争，主动接受监督。规范出让收入征管，明确征管主体，改进征收方式，确保土地出让收入足额缴入财政，纳入预算管理。</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a:extLst>
              <a:ext uri="{FF2B5EF4-FFF2-40B4-BE49-F238E27FC236}">
                <a16:creationId xmlns:a16="http://schemas.microsoft.com/office/drawing/2014/main" id="{0BA0C732-3F84-4AD6-B88E-5BFF84E1EF79}"/>
              </a:ext>
            </a:extLst>
          </p:cNvPr>
          <p:cNvSpPr>
            <a:spLocks noGrp="1"/>
          </p:cNvSpPr>
          <p:nvPr>
            <p:ph type="title"/>
          </p:nvPr>
        </p:nvSpPr>
        <p:spPr>
          <a:xfrm>
            <a:off x="1150938" y="214313"/>
            <a:ext cx="7793037" cy="477837"/>
          </a:xfrm>
        </p:spPr>
        <p:txBody>
          <a:bodyPr/>
          <a:lstStyle/>
          <a:p>
            <a:r>
              <a:rPr lang="en-US" altLang="zh-CN" sz="2000">
                <a:hlinkClick r:id="rId2" action="ppaction://hlinksldjump"/>
              </a:rPr>
              <a:t>2016</a:t>
            </a:r>
            <a:r>
              <a:rPr lang="zh-CN" altLang="en-US" sz="2000">
                <a:hlinkClick r:id="rId2" action="ppaction://hlinksldjump"/>
              </a:rPr>
              <a:t>年土地出让收入超千亿的城市：南京、苏州、上海、杭州、天津、合肥和武汉</a:t>
            </a:r>
            <a:endParaRPr lang="zh-CN" altLang="en-US" sz="2000"/>
          </a:p>
        </p:txBody>
      </p:sp>
      <p:pic>
        <p:nvPicPr>
          <p:cNvPr id="53251" name="Picture 2">
            <a:extLst>
              <a:ext uri="{FF2B5EF4-FFF2-40B4-BE49-F238E27FC236}">
                <a16:creationId xmlns:a16="http://schemas.microsoft.com/office/drawing/2014/main" id="{94553338-0409-4170-8A33-E4629716B9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088" y="765175"/>
            <a:ext cx="8316912" cy="5472113"/>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1074BD4-BEC7-4874-848C-91EDB048C7A1}"/>
              </a:ext>
            </a:extLst>
          </p:cNvPr>
          <p:cNvSpPr>
            <a:spLocks noGrp="1" noChangeArrowheads="1"/>
          </p:cNvSpPr>
          <p:nvPr>
            <p:ph type="title"/>
          </p:nvPr>
        </p:nvSpPr>
        <p:spPr/>
        <p:txBody>
          <a:bodyPr/>
          <a:lstStyle/>
          <a:p>
            <a:pPr eaLnBrk="1" hangingPunct="1">
              <a:defRPr/>
            </a:pPr>
            <a:endParaRPr lang="zh-CN" altLang="zh-CN"/>
          </a:p>
        </p:txBody>
      </p:sp>
      <p:sp>
        <p:nvSpPr>
          <p:cNvPr id="54275" name="Rectangle 3">
            <a:extLst>
              <a:ext uri="{FF2B5EF4-FFF2-40B4-BE49-F238E27FC236}">
                <a16:creationId xmlns:a16="http://schemas.microsoft.com/office/drawing/2014/main" id="{81670403-0CA5-412F-A731-CF17E0831112}"/>
              </a:ext>
            </a:extLst>
          </p:cNvPr>
          <p:cNvSpPr>
            <a:spLocks noGrp="1" noChangeArrowheads="1"/>
          </p:cNvSpPr>
          <p:nvPr>
            <p:ph type="body" idx="1"/>
          </p:nvPr>
        </p:nvSpPr>
        <p:spPr>
          <a:xfrm>
            <a:off x="468313" y="2492375"/>
            <a:ext cx="8291512" cy="2116138"/>
          </a:xfrm>
        </p:spPr>
        <p:txBody>
          <a:bodyPr/>
          <a:lstStyle/>
          <a:p>
            <a:pPr algn="ctr" eaLnBrk="1" hangingPunct="1">
              <a:buFontTx/>
              <a:buNone/>
            </a:pPr>
            <a:r>
              <a:rPr lang="en-US" altLang="zh-CN" sz="8000" i="1">
                <a:latin typeface="华文行楷" panose="02010800040101010101" pitchFamily="2" charset="-122"/>
                <a:ea typeface="华文行楷" panose="02010800040101010101" pitchFamily="2" charset="-122"/>
              </a:rPr>
              <a:t>THE END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64AFAD3-790F-4B56-8EF5-B5AE5D40BF47}"/>
              </a:ext>
            </a:extLst>
          </p:cNvPr>
          <p:cNvSpPr>
            <a:spLocks noGrp="1" noChangeArrowheads="1"/>
          </p:cNvSpPr>
          <p:nvPr>
            <p:ph type="title"/>
          </p:nvPr>
        </p:nvSpPr>
        <p:spPr/>
        <p:txBody>
          <a:bodyPr/>
          <a:lstStyle/>
          <a:p>
            <a:pPr eaLnBrk="1" hangingPunct="1"/>
            <a:r>
              <a:rPr lang="zh-CN" altLang="en-US" b="1">
                <a:latin typeface="微软雅黑" panose="020B0503020204020204" pitchFamily="34" charset="-122"/>
                <a:ea typeface="微软雅黑" panose="020B0503020204020204" pitchFamily="34" charset="-122"/>
              </a:rPr>
              <a:t>一、理论依据</a:t>
            </a:r>
          </a:p>
        </p:txBody>
      </p:sp>
      <p:sp>
        <p:nvSpPr>
          <p:cNvPr id="20483" name="Rectangle 3">
            <a:extLst>
              <a:ext uri="{FF2B5EF4-FFF2-40B4-BE49-F238E27FC236}">
                <a16:creationId xmlns:a16="http://schemas.microsoft.com/office/drawing/2014/main" id="{CB745C57-5A04-4580-A81E-29558BD1902D}"/>
              </a:ext>
            </a:extLst>
          </p:cNvPr>
          <p:cNvSpPr>
            <a:spLocks noGrp="1" noChangeArrowheads="1"/>
          </p:cNvSpPr>
          <p:nvPr>
            <p:ph type="body" idx="1"/>
          </p:nvPr>
        </p:nvSpPr>
        <p:spPr/>
        <p:txBody>
          <a:bodyPr/>
          <a:lstStyle/>
          <a:p>
            <a:pPr eaLnBrk="1" hangingPunct="1"/>
            <a:r>
              <a:rPr lang="en-US" altLang="zh-CN"/>
              <a:t> </a:t>
            </a:r>
            <a:r>
              <a:rPr lang="zh-CN" altLang="en-US">
                <a:ea typeface="黑体" panose="02010609060101010101" pitchFamily="49" charset="-122"/>
              </a:rPr>
              <a:t>资源是什么？</a:t>
            </a:r>
          </a:p>
          <a:p>
            <a:pPr eaLnBrk="1" hangingPunct="1">
              <a:buFont typeface="Wingdings" panose="05000000000000000000" pitchFamily="2" charset="2"/>
              <a:buNone/>
            </a:pPr>
            <a:br>
              <a:rPr lang="zh-CN" altLang="en-US" sz="2400"/>
            </a:br>
            <a:r>
              <a:rPr lang="zh-CN" altLang="en-US" sz="2400"/>
              <a:t>资源是指可以获得物质财富的源泉。狭义的资源是指自然资源，如 土地资源、矿产资源、气候资源、水资源、生物资源等一切能为人类作为生产和生活资料利用的自然物。广义的资源指人类在生产、生活和精神上所需求的物质、能量、信息、劳力、资金和技术等一切“初始投入”。</a:t>
            </a:r>
            <a:endParaRPr lang="zh-CN" altLang="en-US" sz="2400">
              <a:latin typeface="楷体_GB2312" pitchFamily="49" charset="-122"/>
              <a:ea typeface="楷体_GB2312"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B465D66-4438-43F2-9B74-E5AF52276FFC}"/>
              </a:ext>
            </a:extLst>
          </p:cNvPr>
          <p:cNvSpPr>
            <a:spLocks noGrp="1" noChangeArrowheads="1"/>
          </p:cNvSpPr>
          <p:nvPr>
            <p:ph type="title"/>
          </p:nvPr>
        </p:nvSpPr>
        <p:spPr>
          <a:xfrm>
            <a:off x="1150938" y="214313"/>
            <a:ext cx="7793037" cy="982662"/>
          </a:xfrm>
        </p:spPr>
        <p:txBody>
          <a:bodyPr/>
          <a:lstStyle/>
          <a:p>
            <a:r>
              <a:rPr lang="zh-CN" altLang="en-US" sz="4000">
                <a:latin typeface="微软雅黑" panose="020B0503020204020204" pitchFamily="34" charset="-122"/>
                <a:ea typeface="微软雅黑" panose="020B0503020204020204" pitchFamily="34" charset="-122"/>
              </a:rPr>
              <a:t>资源分类</a:t>
            </a:r>
            <a:endParaRPr lang="en-US" altLang="zh-CN" sz="4000">
              <a:latin typeface="微软雅黑" panose="020B0503020204020204" pitchFamily="34" charset="-122"/>
              <a:ea typeface="微软雅黑" panose="020B0503020204020204" pitchFamily="34" charset="-122"/>
            </a:endParaRPr>
          </a:p>
        </p:txBody>
      </p:sp>
      <p:grpSp>
        <p:nvGrpSpPr>
          <p:cNvPr id="21507" name="Group 3">
            <a:extLst>
              <a:ext uri="{FF2B5EF4-FFF2-40B4-BE49-F238E27FC236}">
                <a16:creationId xmlns:a16="http://schemas.microsoft.com/office/drawing/2014/main" id="{D2B36A9E-D346-4A8E-8C65-FBDB56B4ECFC}"/>
              </a:ext>
            </a:extLst>
          </p:cNvPr>
          <p:cNvGrpSpPr>
            <a:grpSpLocks/>
          </p:cNvGrpSpPr>
          <p:nvPr/>
        </p:nvGrpSpPr>
        <p:grpSpPr bwMode="auto">
          <a:xfrm>
            <a:off x="1465263" y="1524000"/>
            <a:ext cx="6078537" cy="1301750"/>
            <a:chOff x="912" y="1008"/>
            <a:chExt cx="3984" cy="912"/>
          </a:xfrm>
        </p:grpSpPr>
        <p:sp>
          <p:nvSpPr>
            <p:cNvPr id="21523" name="AutoShape 4">
              <a:extLst>
                <a:ext uri="{FF2B5EF4-FFF2-40B4-BE49-F238E27FC236}">
                  <a16:creationId xmlns:a16="http://schemas.microsoft.com/office/drawing/2014/main" id="{C69EDE1B-BA8F-4240-99A4-1E68B7B1507C}"/>
                </a:ext>
              </a:extLst>
            </p:cNvPr>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nvGrpSpPr>
            <p:cNvPr id="21524" name="Group 5">
              <a:extLst>
                <a:ext uri="{FF2B5EF4-FFF2-40B4-BE49-F238E27FC236}">
                  <a16:creationId xmlns:a16="http://schemas.microsoft.com/office/drawing/2014/main" id="{005384B8-8FC1-44E0-AAC0-97CA9906E2AA}"/>
                </a:ext>
              </a:extLst>
            </p:cNvPr>
            <p:cNvGrpSpPr>
              <a:grpSpLocks/>
            </p:cNvGrpSpPr>
            <p:nvPr/>
          </p:nvGrpSpPr>
          <p:grpSpPr bwMode="auto">
            <a:xfrm>
              <a:off x="999" y="1092"/>
              <a:ext cx="768" cy="746"/>
              <a:chOff x="999" y="1092"/>
              <a:chExt cx="768" cy="746"/>
            </a:xfrm>
          </p:grpSpPr>
          <p:sp>
            <p:nvSpPr>
              <p:cNvPr id="92166" name="AutoShape 6">
                <a:extLst>
                  <a:ext uri="{FF2B5EF4-FFF2-40B4-BE49-F238E27FC236}">
                    <a16:creationId xmlns:a16="http://schemas.microsoft.com/office/drawing/2014/main" id="{BA1EDF96-DEB5-4C9C-99EB-4A390013469D}"/>
                  </a:ext>
                </a:extLst>
              </p:cNvPr>
              <p:cNvSpPr>
                <a:spLocks noChangeArrowheads="1"/>
              </p:cNvSpPr>
              <p:nvPr/>
            </p:nvSpPr>
            <p:spPr bwMode="gray">
              <a:xfrm>
                <a:off x="999" y="1094"/>
                <a:ext cx="768" cy="744"/>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92167" name="Freeform 7">
                <a:extLst>
                  <a:ext uri="{FF2B5EF4-FFF2-40B4-BE49-F238E27FC236}">
                    <a16:creationId xmlns:a16="http://schemas.microsoft.com/office/drawing/2014/main" id="{BB2A73BE-9C66-40F6-B54F-74CE1CF07932}"/>
                  </a:ext>
                </a:extLst>
              </p:cNvPr>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92168" name="Text Box 8">
                <a:extLst>
                  <a:ext uri="{FF2B5EF4-FFF2-40B4-BE49-F238E27FC236}">
                    <a16:creationId xmlns:a16="http://schemas.microsoft.com/office/drawing/2014/main" id="{A528AA24-F748-49FE-9899-1DBA0138A731}"/>
                  </a:ext>
                </a:extLst>
              </p:cNvPr>
              <p:cNvSpPr txBox="1">
                <a:spLocks noChangeArrowheads="1"/>
              </p:cNvSpPr>
              <p:nvPr/>
            </p:nvSpPr>
            <p:spPr bwMode="gray">
              <a:xfrm>
                <a:off x="1078" y="1139"/>
                <a:ext cx="594" cy="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zh-CN" altLang="en-US" sz="2800" b="1" dirty="0">
                    <a:effectLst>
                      <a:outerShdw blurRad="38100" dist="38100" dir="2700000" algn="tl">
                        <a:srgbClr val="C0C0C0"/>
                      </a:outerShdw>
                    </a:effectLst>
                  </a:rPr>
                  <a:t>自然</a:t>
                </a:r>
                <a:endParaRPr lang="en-US" altLang="zh-CN" sz="2800" b="1" dirty="0">
                  <a:effectLst>
                    <a:outerShdw blurRad="38100" dist="38100" dir="2700000" algn="tl">
                      <a:srgbClr val="C0C0C0"/>
                    </a:outerShdw>
                  </a:effectLst>
                </a:endParaRPr>
              </a:p>
              <a:p>
                <a:pPr algn="ctr" eaLnBrk="0" hangingPunct="0">
                  <a:defRPr/>
                </a:pPr>
                <a:r>
                  <a:rPr lang="zh-CN" altLang="en-US" sz="2800" b="1" dirty="0">
                    <a:effectLst>
                      <a:outerShdw blurRad="38100" dist="38100" dir="2700000" algn="tl">
                        <a:srgbClr val="C0C0C0"/>
                      </a:outerShdw>
                    </a:effectLst>
                  </a:rPr>
                  <a:t>资源</a:t>
                </a:r>
                <a:endParaRPr lang="en-US" altLang="zh-CN" sz="2800" b="1" dirty="0">
                  <a:effectLst>
                    <a:outerShdw blurRad="38100" dist="38100" dir="2700000" algn="tl">
                      <a:srgbClr val="C0C0C0"/>
                    </a:outerShdw>
                  </a:effectLst>
                </a:endParaRPr>
              </a:p>
            </p:txBody>
          </p:sp>
        </p:grpSp>
      </p:grpSp>
      <p:grpSp>
        <p:nvGrpSpPr>
          <p:cNvPr id="21508" name="Group 10">
            <a:extLst>
              <a:ext uri="{FF2B5EF4-FFF2-40B4-BE49-F238E27FC236}">
                <a16:creationId xmlns:a16="http://schemas.microsoft.com/office/drawing/2014/main" id="{254C26A7-ECB2-4EA9-B976-6B2346CF4D36}"/>
              </a:ext>
            </a:extLst>
          </p:cNvPr>
          <p:cNvGrpSpPr>
            <a:grpSpLocks/>
          </p:cNvGrpSpPr>
          <p:nvPr/>
        </p:nvGrpSpPr>
        <p:grpSpPr bwMode="auto">
          <a:xfrm>
            <a:off x="1465263" y="3054350"/>
            <a:ext cx="6078537" cy="1301750"/>
            <a:chOff x="912" y="2016"/>
            <a:chExt cx="3984" cy="912"/>
          </a:xfrm>
        </p:grpSpPr>
        <p:sp>
          <p:nvSpPr>
            <p:cNvPr id="21517" name="AutoShape 11">
              <a:extLst>
                <a:ext uri="{FF2B5EF4-FFF2-40B4-BE49-F238E27FC236}">
                  <a16:creationId xmlns:a16="http://schemas.microsoft.com/office/drawing/2014/main" id="{04B01A1D-A070-4DAE-800D-95FF4C66B473}"/>
                </a:ext>
              </a:extLst>
            </p:cNvPr>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nvGrpSpPr>
            <p:cNvPr id="21518" name="Group 12">
              <a:extLst>
                <a:ext uri="{FF2B5EF4-FFF2-40B4-BE49-F238E27FC236}">
                  <a16:creationId xmlns:a16="http://schemas.microsoft.com/office/drawing/2014/main" id="{722451A9-94EC-4E7D-96F1-2D255998B2C0}"/>
                </a:ext>
              </a:extLst>
            </p:cNvPr>
            <p:cNvGrpSpPr>
              <a:grpSpLocks/>
            </p:cNvGrpSpPr>
            <p:nvPr/>
          </p:nvGrpSpPr>
          <p:grpSpPr bwMode="auto">
            <a:xfrm>
              <a:off x="999" y="2100"/>
              <a:ext cx="768" cy="746"/>
              <a:chOff x="999" y="2100"/>
              <a:chExt cx="768" cy="746"/>
            </a:xfrm>
          </p:grpSpPr>
          <p:sp>
            <p:nvSpPr>
              <p:cNvPr id="92173" name="AutoShape 13">
                <a:extLst>
                  <a:ext uri="{FF2B5EF4-FFF2-40B4-BE49-F238E27FC236}">
                    <a16:creationId xmlns:a16="http://schemas.microsoft.com/office/drawing/2014/main" id="{38EA685C-68B5-422A-9104-3E9D556E508B}"/>
                  </a:ext>
                </a:extLst>
              </p:cNvPr>
              <p:cNvSpPr>
                <a:spLocks noChangeArrowheads="1"/>
              </p:cNvSpPr>
              <p:nvPr/>
            </p:nvSpPr>
            <p:spPr bwMode="gray">
              <a:xfrm>
                <a:off x="999" y="2102"/>
                <a:ext cx="768" cy="744"/>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92174" name="Freeform 14">
                <a:extLst>
                  <a:ext uri="{FF2B5EF4-FFF2-40B4-BE49-F238E27FC236}">
                    <a16:creationId xmlns:a16="http://schemas.microsoft.com/office/drawing/2014/main" id="{7BE7C51D-87CF-442A-97A9-EA25C118071B}"/>
                  </a:ext>
                </a:extLst>
              </p:cNvPr>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92175" name="Text Box 15">
                <a:extLst>
                  <a:ext uri="{FF2B5EF4-FFF2-40B4-BE49-F238E27FC236}">
                    <a16:creationId xmlns:a16="http://schemas.microsoft.com/office/drawing/2014/main" id="{677E4BD3-3E82-4955-8666-FA76906F111B}"/>
                  </a:ext>
                </a:extLst>
              </p:cNvPr>
              <p:cNvSpPr txBox="1">
                <a:spLocks noChangeArrowheads="1"/>
              </p:cNvSpPr>
              <p:nvPr/>
            </p:nvSpPr>
            <p:spPr bwMode="gray">
              <a:xfrm>
                <a:off x="1047" y="2132"/>
                <a:ext cx="592" cy="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zh-CN" altLang="en-US" sz="2800" b="1" dirty="0">
                    <a:solidFill>
                      <a:srgbClr val="FFFFFF"/>
                    </a:solidFill>
                    <a:effectLst>
                      <a:outerShdw blurRad="38100" dist="38100" dir="2700000" algn="tl">
                        <a:srgbClr val="C0C0C0"/>
                      </a:outerShdw>
                    </a:effectLst>
                  </a:rPr>
                  <a:t>经济</a:t>
                </a:r>
                <a:endParaRPr lang="en-US" altLang="zh-CN" sz="2800" b="1" dirty="0">
                  <a:solidFill>
                    <a:srgbClr val="FFFFFF"/>
                  </a:solidFill>
                  <a:effectLst>
                    <a:outerShdw blurRad="38100" dist="38100" dir="2700000" algn="tl">
                      <a:srgbClr val="C0C0C0"/>
                    </a:outerShdw>
                  </a:effectLst>
                </a:endParaRPr>
              </a:p>
              <a:p>
                <a:pPr algn="ctr" eaLnBrk="0" hangingPunct="0">
                  <a:defRPr/>
                </a:pPr>
                <a:r>
                  <a:rPr lang="zh-CN" altLang="en-US" sz="2800" b="1" dirty="0">
                    <a:solidFill>
                      <a:srgbClr val="FFFFFF"/>
                    </a:solidFill>
                    <a:effectLst>
                      <a:outerShdw blurRad="38100" dist="38100" dir="2700000" algn="tl">
                        <a:srgbClr val="C0C0C0"/>
                      </a:outerShdw>
                    </a:effectLst>
                  </a:rPr>
                  <a:t>资源</a:t>
                </a:r>
                <a:endParaRPr lang="en-US" altLang="zh-CN" sz="2800" b="1" dirty="0">
                  <a:solidFill>
                    <a:srgbClr val="FFFFFF"/>
                  </a:solidFill>
                  <a:effectLst>
                    <a:outerShdw blurRad="38100" dist="38100" dir="2700000" algn="tl">
                      <a:srgbClr val="C0C0C0"/>
                    </a:outerShdw>
                  </a:effectLst>
                </a:endParaRPr>
              </a:p>
            </p:txBody>
          </p:sp>
        </p:grpSp>
        <p:sp>
          <p:nvSpPr>
            <p:cNvPr id="21519" name="Text Box 16">
              <a:extLst>
                <a:ext uri="{FF2B5EF4-FFF2-40B4-BE49-F238E27FC236}">
                  <a16:creationId xmlns:a16="http://schemas.microsoft.com/office/drawing/2014/main" id="{C5523721-63BF-475B-AB5D-D4AF759530E0}"/>
                </a:ext>
              </a:extLst>
            </p:cNvPr>
            <p:cNvSpPr txBox="1">
              <a:spLocks noChangeArrowheads="1"/>
            </p:cNvSpPr>
            <p:nvPr/>
          </p:nvSpPr>
          <p:spPr bwMode="gray">
            <a:xfrm>
              <a:off x="1872" y="2141"/>
              <a:ext cx="292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800" b="1">
                  <a:solidFill>
                    <a:srgbClr val="002060"/>
                  </a:solidFill>
                </a:rPr>
                <a:t>人力资源，资本资源</a:t>
              </a:r>
              <a:endParaRPr lang="en-US" altLang="zh-CN" sz="2800" b="1">
                <a:solidFill>
                  <a:srgbClr val="002060"/>
                </a:solidFill>
              </a:endParaRPr>
            </a:p>
          </p:txBody>
        </p:sp>
      </p:grpSp>
      <p:grpSp>
        <p:nvGrpSpPr>
          <p:cNvPr id="21509" name="Group 17">
            <a:extLst>
              <a:ext uri="{FF2B5EF4-FFF2-40B4-BE49-F238E27FC236}">
                <a16:creationId xmlns:a16="http://schemas.microsoft.com/office/drawing/2014/main" id="{2DA6C0FF-8E20-4FEF-B886-D48A9FB6CCFB}"/>
              </a:ext>
            </a:extLst>
          </p:cNvPr>
          <p:cNvGrpSpPr>
            <a:grpSpLocks/>
          </p:cNvGrpSpPr>
          <p:nvPr/>
        </p:nvGrpSpPr>
        <p:grpSpPr bwMode="auto">
          <a:xfrm>
            <a:off x="1241425" y="4594225"/>
            <a:ext cx="6302375" cy="1301750"/>
            <a:chOff x="765" y="3036"/>
            <a:chExt cx="4131" cy="912"/>
          </a:xfrm>
        </p:grpSpPr>
        <p:sp>
          <p:nvSpPr>
            <p:cNvPr id="21511" name="AutoShape 18">
              <a:extLst>
                <a:ext uri="{FF2B5EF4-FFF2-40B4-BE49-F238E27FC236}">
                  <a16:creationId xmlns:a16="http://schemas.microsoft.com/office/drawing/2014/main" id="{B1A39472-1D30-4EA2-9783-AD80CC2F32E9}"/>
                </a:ext>
              </a:extLst>
            </p:cNvPr>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a:p>
          </p:txBody>
        </p:sp>
        <p:grpSp>
          <p:nvGrpSpPr>
            <p:cNvPr id="21512" name="Group 19">
              <a:extLst>
                <a:ext uri="{FF2B5EF4-FFF2-40B4-BE49-F238E27FC236}">
                  <a16:creationId xmlns:a16="http://schemas.microsoft.com/office/drawing/2014/main" id="{19D97D7F-3EFD-4B81-8E9C-DEDB5C4B2BE1}"/>
                </a:ext>
              </a:extLst>
            </p:cNvPr>
            <p:cNvGrpSpPr>
              <a:grpSpLocks/>
            </p:cNvGrpSpPr>
            <p:nvPr/>
          </p:nvGrpSpPr>
          <p:grpSpPr bwMode="auto">
            <a:xfrm>
              <a:off x="765" y="3120"/>
              <a:ext cx="1156" cy="746"/>
              <a:chOff x="765" y="3120"/>
              <a:chExt cx="1156" cy="746"/>
            </a:xfrm>
          </p:grpSpPr>
          <p:sp>
            <p:nvSpPr>
              <p:cNvPr id="92180" name="AutoShape 20">
                <a:extLst>
                  <a:ext uri="{FF2B5EF4-FFF2-40B4-BE49-F238E27FC236}">
                    <a16:creationId xmlns:a16="http://schemas.microsoft.com/office/drawing/2014/main" id="{9D05731B-7984-4222-A5FC-E5587A27C379}"/>
                  </a:ext>
                </a:extLst>
              </p:cNvPr>
              <p:cNvSpPr>
                <a:spLocks noChangeArrowheads="1"/>
              </p:cNvSpPr>
              <p:nvPr/>
            </p:nvSpPr>
            <p:spPr bwMode="gray">
              <a:xfrm>
                <a:off x="999" y="3122"/>
                <a:ext cx="768" cy="744"/>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p>
            </p:txBody>
          </p:sp>
          <p:sp>
            <p:nvSpPr>
              <p:cNvPr id="92181" name="Freeform 21">
                <a:extLst>
                  <a:ext uri="{FF2B5EF4-FFF2-40B4-BE49-F238E27FC236}">
                    <a16:creationId xmlns:a16="http://schemas.microsoft.com/office/drawing/2014/main" id="{3BFF43AC-37FB-4969-AFDA-030C7207FABD}"/>
                  </a:ext>
                </a:extLst>
              </p:cNvPr>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defRPr/>
                </a:pPr>
                <a:endParaRPr lang="zh-CN" altLang="en-US"/>
              </a:p>
            </p:txBody>
          </p:sp>
          <p:sp>
            <p:nvSpPr>
              <p:cNvPr id="92182" name="Text Box 22">
                <a:extLst>
                  <a:ext uri="{FF2B5EF4-FFF2-40B4-BE49-F238E27FC236}">
                    <a16:creationId xmlns:a16="http://schemas.microsoft.com/office/drawing/2014/main" id="{7B71046F-0F4C-42B2-97DF-A20231143B05}"/>
                  </a:ext>
                </a:extLst>
              </p:cNvPr>
              <p:cNvSpPr txBox="1">
                <a:spLocks noChangeArrowheads="1"/>
              </p:cNvSpPr>
              <p:nvPr/>
            </p:nvSpPr>
            <p:spPr bwMode="gray">
              <a:xfrm>
                <a:off x="765" y="3135"/>
                <a:ext cx="1156" cy="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zh-CN" altLang="en-US" sz="2800" b="1" dirty="0">
                    <a:solidFill>
                      <a:srgbClr val="0070C0"/>
                    </a:solidFill>
                    <a:effectLst>
                      <a:outerShdw blurRad="38100" dist="38100" dir="2700000" algn="tl">
                        <a:srgbClr val="C0C0C0"/>
                      </a:outerShdw>
                    </a:effectLst>
                  </a:rPr>
                  <a:t>社会</a:t>
                </a:r>
                <a:endParaRPr lang="en-US" altLang="zh-CN" sz="2800" b="1" dirty="0">
                  <a:solidFill>
                    <a:srgbClr val="0070C0"/>
                  </a:solidFill>
                  <a:effectLst>
                    <a:outerShdw blurRad="38100" dist="38100" dir="2700000" algn="tl">
                      <a:srgbClr val="C0C0C0"/>
                    </a:outerShdw>
                  </a:effectLst>
                </a:endParaRPr>
              </a:p>
              <a:p>
                <a:pPr algn="ctr" eaLnBrk="0" hangingPunct="0">
                  <a:defRPr/>
                </a:pPr>
                <a:r>
                  <a:rPr lang="zh-CN" altLang="en-US" sz="2800" b="1" dirty="0">
                    <a:solidFill>
                      <a:srgbClr val="0070C0"/>
                    </a:solidFill>
                    <a:effectLst>
                      <a:outerShdw blurRad="38100" dist="38100" dir="2700000" algn="tl">
                        <a:srgbClr val="C0C0C0"/>
                      </a:outerShdw>
                    </a:effectLst>
                  </a:rPr>
                  <a:t>资源</a:t>
                </a:r>
                <a:endParaRPr lang="en-US" altLang="zh-CN" sz="2800" b="1" dirty="0">
                  <a:solidFill>
                    <a:srgbClr val="0070C0"/>
                  </a:solidFill>
                  <a:effectLst>
                    <a:outerShdw blurRad="38100" dist="38100" dir="2700000" algn="tl">
                      <a:srgbClr val="C0C0C0"/>
                    </a:outerShdw>
                  </a:effectLst>
                </a:endParaRPr>
              </a:p>
            </p:txBody>
          </p:sp>
        </p:grpSp>
        <p:sp>
          <p:nvSpPr>
            <p:cNvPr id="21513" name="Text Box 23">
              <a:extLst>
                <a:ext uri="{FF2B5EF4-FFF2-40B4-BE49-F238E27FC236}">
                  <a16:creationId xmlns:a16="http://schemas.microsoft.com/office/drawing/2014/main" id="{85FA10EB-D35B-4E31-A156-E9869666BB72}"/>
                </a:ext>
              </a:extLst>
            </p:cNvPr>
            <p:cNvSpPr txBox="1">
              <a:spLocks noChangeArrowheads="1"/>
            </p:cNvSpPr>
            <p:nvPr/>
          </p:nvSpPr>
          <p:spPr bwMode="gray">
            <a:xfrm>
              <a:off x="1872" y="3161"/>
              <a:ext cx="2928" cy="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800" b="1">
                  <a:solidFill>
                    <a:srgbClr val="00B050"/>
                  </a:solidFill>
                </a:rPr>
                <a:t>人文资源，旅游资源和信息资源</a:t>
              </a:r>
              <a:endParaRPr lang="en-US" altLang="zh-CN" sz="2800" b="1">
                <a:solidFill>
                  <a:srgbClr val="00B050"/>
                </a:solidFill>
              </a:endParaRPr>
            </a:p>
          </p:txBody>
        </p:sp>
      </p:grpSp>
      <p:sp>
        <p:nvSpPr>
          <p:cNvPr id="21510" name="矩形 1">
            <a:extLst>
              <a:ext uri="{FF2B5EF4-FFF2-40B4-BE49-F238E27FC236}">
                <a16:creationId xmlns:a16="http://schemas.microsoft.com/office/drawing/2014/main" id="{80A95D63-EC8B-4DCD-8069-E9CBAB7BE43D}"/>
              </a:ext>
            </a:extLst>
          </p:cNvPr>
          <p:cNvSpPr>
            <a:spLocks noChangeArrowheads="1"/>
          </p:cNvSpPr>
          <p:nvPr/>
        </p:nvSpPr>
        <p:spPr bwMode="auto">
          <a:xfrm>
            <a:off x="2930525" y="16557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b="1">
                <a:solidFill>
                  <a:srgbClr val="C00000"/>
                </a:solidFill>
              </a:rPr>
              <a:t>天然存在的自然物，不包括人类加工制造的原料。土地、生物、气候、矿产、水资源等</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70700FD-40D1-4A3D-BE57-1F1BAC57657E}"/>
              </a:ext>
            </a:extLst>
          </p:cNvPr>
          <p:cNvSpPr>
            <a:spLocks noGrp="1" noChangeArrowheads="1"/>
          </p:cNvSpPr>
          <p:nvPr>
            <p:ph type="title"/>
          </p:nvPr>
        </p:nvSpPr>
        <p:spPr>
          <a:xfrm>
            <a:off x="1042988" y="260350"/>
            <a:ext cx="7793037" cy="1462088"/>
          </a:xfrm>
        </p:spPr>
        <p:txBody>
          <a:bodyPr/>
          <a:lstStyle/>
          <a:p>
            <a:pPr eaLnBrk="1" hangingPunct="1"/>
            <a:r>
              <a:rPr lang="zh-CN" altLang="en-US" sz="3600" b="1">
                <a:latin typeface="微软雅黑" panose="020B0503020204020204" pitchFamily="34" charset="-122"/>
                <a:ea typeface="微软雅黑" panose="020B0503020204020204" pitchFamily="34" charset="-122"/>
              </a:rPr>
              <a:t>国有资源及其特性</a:t>
            </a:r>
          </a:p>
        </p:txBody>
      </p:sp>
      <p:sp>
        <p:nvSpPr>
          <p:cNvPr id="9219" name="Rectangle 3">
            <a:extLst>
              <a:ext uri="{FF2B5EF4-FFF2-40B4-BE49-F238E27FC236}">
                <a16:creationId xmlns:a16="http://schemas.microsoft.com/office/drawing/2014/main" id="{94AFD307-2554-4E40-8F7A-6DB09CB8EE2A}"/>
              </a:ext>
            </a:extLst>
          </p:cNvPr>
          <p:cNvSpPr>
            <a:spLocks noGrp="1" noChangeArrowheads="1"/>
          </p:cNvSpPr>
          <p:nvPr>
            <p:ph type="body" idx="1"/>
          </p:nvPr>
        </p:nvSpPr>
        <p:spPr/>
        <p:txBody>
          <a:bodyPr/>
          <a:lstStyle/>
          <a:p>
            <a:pPr marL="0" indent="0" eaLnBrk="1" hangingPunct="1">
              <a:lnSpc>
                <a:spcPct val="80000"/>
              </a:lnSpc>
              <a:buFont typeface="Wingdings" panose="05000000000000000000" pitchFamily="2" charset="2"/>
              <a:buNone/>
              <a:defRPr/>
            </a:pPr>
            <a:r>
              <a:rPr lang="zh-CN" altLang="en-US" sz="2400" dirty="0"/>
              <a:t>     </a:t>
            </a:r>
            <a:r>
              <a:rPr lang="zh-CN" altLang="en-US" sz="2400" dirty="0">
                <a:latin typeface="华文楷体" pitchFamily="2" charset="-122"/>
                <a:ea typeface="华文楷体" pitchFamily="2" charset="-122"/>
              </a:rPr>
              <a:t>法律规定属于国家所有的资源（财产），属于国家所有。如</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产权法</a:t>
            </a:r>
            <a:r>
              <a:rPr lang="en-US" altLang="zh-CN" sz="2400" dirty="0">
                <a:latin typeface="华文楷体" pitchFamily="2" charset="-122"/>
                <a:ea typeface="华文楷体" pitchFamily="2" charset="-122"/>
              </a:rPr>
              <a:t>》</a:t>
            </a:r>
            <a:r>
              <a:rPr lang="zh-CN" altLang="en-US" sz="2400" dirty="0">
                <a:latin typeface="华文楷体" pitchFamily="2" charset="-122"/>
                <a:ea typeface="华文楷体" pitchFamily="2" charset="-122"/>
              </a:rPr>
              <a:t>规定，矿藏、水流、土地、森林、无线电频谱，铁路、公路、电力设施、电信设施和油气管道等基础设施，城市的土地，法律规定属于国家所有的野生动植物资源，所有的文物，属于国家所有。这些资源不能为个人或一部分人所有，其所有权只能由国家掌控并成为国有资源。</a:t>
            </a:r>
            <a:br>
              <a:rPr lang="zh-CN" altLang="en-US" sz="2400" dirty="0">
                <a:latin typeface="华文楷体" pitchFamily="2" charset="-122"/>
                <a:ea typeface="华文楷体" pitchFamily="2" charset="-122"/>
              </a:rPr>
            </a:br>
            <a:br>
              <a:rPr lang="zh-CN" altLang="en-US" sz="2000" dirty="0">
                <a:latin typeface="楷体_GB2312" pitchFamily="49" charset="-122"/>
                <a:ea typeface="楷体_GB2312" pitchFamily="49" charset="-122"/>
              </a:rPr>
            </a:br>
            <a:r>
              <a:rPr lang="zh-CN" altLang="en-US" sz="2000" dirty="0">
                <a:latin typeface="楷体_GB2312" pitchFamily="49" charset="-122"/>
                <a:ea typeface="楷体_GB2312" pitchFamily="49" charset="-122"/>
              </a:rPr>
              <a:t>    </a:t>
            </a:r>
            <a:r>
              <a:rPr lang="zh-CN" altLang="en-US" sz="2400" dirty="0">
                <a:latin typeface="楷体" pitchFamily="49" charset="-122"/>
                <a:ea typeface="楷体" pitchFamily="49" charset="-122"/>
              </a:rPr>
              <a:t>国有资源的特征：以法律的形式进行确认。这样的法律主要有</a:t>
            </a:r>
            <a:r>
              <a:rPr lang="en-US" altLang="zh-CN" sz="2400" dirty="0">
                <a:latin typeface="楷体" pitchFamily="49" charset="-122"/>
                <a:ea typeface="楷体" pitchFamily="49" charset="-122"/>
              </a:rPr>
              <a:t>《</a:t>
            </a:r>
            <a:r>
              <a:rPr lang="zh-CN" altLang="en-US" sz="2400" dirty="0">
                <a:latin typeface="楷体" pitchFamily="49" charset="-122"/>
                <a:ea typeface="楷体" pitchFamily="49" charset="-122"/>
              </a:rPr>
              <a:t>宪法</a:t>
            </a:r>
            <a:r>
              <a:rPr lang="en-US" altLang="zh-CN" sz="2400" dirty="0">
                <a:latin typeface="楷体" pitchFamily="49" charset="-122"/>
                <a:ea typeface="楷体" pitchFamily="49" charset="-122"/>
              </a:rPr>
              <a:t>》</a:t>
            </a:r>
            <a:r>
              <a:rPr lang="zh-CN" altLang="en-US" sz="2400" dirty="0">
                <a:latin typeface="楷体" pitchFamily="49" charset="-122"/>
                <a:ea typeface="楷体" pitchFamily="49" charset="-122"/>
              </a:rPr>
              <a:t>、</a:t>
            </a:r>
            <a:r>
              <a:rPr lang="en-US" altLang="zh-CN" sz="2400" dirty="0">
                <a:latin typeface="楷体" pitchFamily="49" charset="-122"/>
                <a:ea typeface="楷体" pitchFamily="49" charset="-122"/>
              </a:rPr>
              <a:t>《</a:t>
            </a:r>
            <a:r>
              <a:rPr lang="zh-CN" altLang="en-US" sz="2400" dirty="0">
                <a:latin typeface="楷体" pitchFamily="49" charset="-122"/>
                <a:ea typeface="楷体" pitchFamily="49" charset="-122"/>
              </a:rPr>
              <a:t>物权法</a:t>
            </a:r>
            <a:r>
              <a:rPr lang="en-US" altLang="zh-CN" sz="2400" dirty="0">
                <a:latin typeface="楷体" pitchFamily="49" charset="-122"/>
                <a:ea typeface="楷体" pitchFamily="49" charset="-122"/>
              </a:rPr>
              <a:t>》</a:t>
            </a:r>
            <a:r>
              <a:rPr lang="zh-CN" altLang="en-US" sz="2400" dirty="0">
                <a:latin typeface="楷体" pitchFamily="49" charset="-122"/>
                <a:ea typeface="楷体" pitchFamily="49" charset="-122"/>
              </a:rPr>
              <a:t>等。也就是说，法律法规没有明确属于国家所有的资源，就不能认定为国有资源。</a:t>
            </a:r>
            <a:endParaRPr lang="en-US" altLang="zh-CN" sz="2000" dirty="0">
              <a:latin typeface="楷体_GB2312" pitchFamily="49" charset="-122"/>
              <a:ea typeface="楷体_GB2312" pitchFamily="49" charset="-122"/>
            </a:endParaRPr>
          </a:p>
          <a:p>
            <a:pPr>
              <a:defRPr/>
            </a:pPr>
            <a:r>
              <a:rPr lang="zh-CN" altLang="en-US" sz="2000" b="1" dirty="0">
                <a:hlinkClick r:id="rId2"/>
              </a:rPr>
              <a:t>国务院关于全民所有自然资源资产有偿使用制度改革的指导意见</a:t>
            </a:r>
            <a:endParaRPr lang="zh-CN" altLang="en-US" sz="2000" dirty="0">
              <a:hlinkClick r:id="rId2"/>
            </a:endParaRPr>
          </a:p>
          <a:p>
            <a:pPr>
              <a:defRPr/>
            </a:pPr>
            <a:r>
              <a:rPr lang="zh-CN" altLang="en-US" sz="2000" dirty="0">
                <a:hlinkClick r:id="rId2"/>
              </a:rPr>
              <a:t>国发</a:t>
            </a:r>
            <a:r>
              <a:rPr lang="en-US" altLang="zh-CN" sz="2000" dirty="0">
                <a:hlinkClick r:id="rId2"/>
              </a:rPr>
              <a:t>〔2016〕82</a:t>
            </a:r>
            <a:r>
              <a:rPr lang="zh-CN" altLang="en-US" sz="2000" dirty="0">
                <a:hlinkClick r:id="rId2"/>
              </a:rPr>
              <a:t>号</a:t>
            </a:r>
            <a:endParaRPr lang="zh-CN" altLang="en-US" sz="2000" dirty="0">
              <a:latin typeface="楷体_GB2312" pitchFamily="49" charset="-122"/>
              <a:ea typeface="楷体_GB2312"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24E8804-00BC-4234-AA0A-25F14C796CAB}"/>
              </a:ext>
            </a:extLst>
          </p:cNvPr>
          <p:cNvSpPr>
            <a:spLocks noGrp="1" noChangeArrowheads="1"/>
          </p:cNvSpPr>
          <p:nvPr>
            <p:ph type="title"/>
          </p:nvPr>
        </p:nvSpPr>
        <p:spPr/>
        <p:txBody>
          <a:bodyPr/>
          <a:lstStyle/>
          <a:p>
            <a:pPr eaLnBrk="1" hangingPunct="1"/>
            <a:r>
              <a:rPr lang="zh-CN" altLang="en-US" sz="4000" b="1">
                <a:latin typeface="微软雅黑" panose="020B0503020204020204" pitchFamily="34" charset="-122"/>
                <a:ea typeface="微软雅黑" panose="020B0503020204020204" pitchFamily="34" charset="-122"/>
              </a:rPr>
              <a:t>产权理论</a:t>
            </a:r>
          </a:p>
        </p:txBody>
      </p:sp>
      <p:sp>
        <p:nvSpPr>
          <p:cNvPr id="23555" name="Rectangle 3">
            <a:extLst>
              <a:ext uri="{FF2B5EF4-FFF2-40B4-BE49-F238E27FC236}">
                <a16:creationId xmlns:a16="http://schemas.microsoft.com/office/drawing/2014/main" id="{18FBDD53-64E0-45DD-BDB3-B113DE92C49A}"/>
              </a:ext>
            </a:extLst>
          </p:cNvPr>
          <p:cNvSpPr>
            <a:spLocks noGrp="1" noChangeArrowheads="1"/>
          </p:cNvSpPr>
          <p:nvPr>
            <p:ph type="body" idx="1"/>
          </p:nvPr>
        </p:nvSpPr>
        <p:spPr>
          <a:xfrm>
            <a:off x="827088" y="2017713"/>
            <a:ext cx="8128000" cy="4114800"/>
          </a:xfrm>
        </p:spPr>
        <p:txBody>
          <a:bodyPr/>
          <a:lstStyle/>
          <a:p>
            <a:pPr marL="0" indent="0" eaLnBrk="1" hangingPunct="1">
              <a:buFont typeface="Wingdings" panose="05000000000000000000" pitchFamily="2" charset="2"/>
              <a:buNone/>
            </a:pPr>
            <a:r>
              <a:rPr lang="el-GR" altLang="zh-CN" b="1">
                <a:latin typeface="黑体" panose="02010609060101010101" pitchFamily="49" charset="-122"/>
                <a:ea typeface="黑体" panose="02010609060101010101" pitchFamily="49" charset="-122"/>
              </a:rPr>
              <a:t>Ω</a:t>
            </a:r>
            <a:r>
              <a:rPr lang="zh-CN" altLang="en-US" sz="2800"/>
              <a:t>市场机制在运行中存在磨擦，而磨擦的主因是产权构造上的缺陷，克服磨擦在于界定企业产权。</a:t>
            </a:r>
            <a:endParaRPr lang="en-US" altLang="zh-CN" sz="2800"/>
          </a:p>
          <a:p>
            <a:pPr marL="0" indent="0" eaLnBrk="1" hangingPunct="1">
              <a:buFont typeface="Wingdings" panose="05000000000000000000" pitchFamily="2" charset="2"/>
              <a:buNone/>
            </a:pPr>
            <a:r>
              <a:rPr lang="el-GR" altLang="zh-CN" b="1">
                <a:latin typeface="黑体" panose="02010609060101010101" pitchFamily="49" charset="-122"/>
                <a:ea typeface="黑体" panose="02010609060101010101" pitchFamily="49" charset="-122"/>
              </a:rPr>
              <a:t>Ω</a:t>
            </a:r>
            <a:r>
              <a:rPr lang="zh-CN" altLang="en-US" sz="2800"/>
              <a:t>产权结构对于降低社会成本，克服外在性等市场失灵至关重要，从而产权制度是保障资源配置有效性的必要条件。</a:t>
            </a:r>
            <a:endParaRPr lang="en-US" altLang="zh-CN" sz="2800">
              <a:latin typeface="楷体_GB2312" pitchFamily="49" charset="-122"/>
              <a:ea typeface="楷体_GB2312" pitchFamily="49" charset="-122"/>
            </a:endParaRPr>
          </a:p>
          <a:p>
            <a:pPr marL="0" indent="0" eaLnBrk="1" hangingPunct="1">
              <a:buFont typeface="Wingdings" panose="05000000000000000000" pitchFamily="2" charset="2"/>
              <a:buNone/>
            </a:pPr>
            <a:r>
              <a:rPr lang="el-GR" altLang="zh-CN" b="1">
                <a:latin typeface="黑体" panose="02010609060101010101" pitchFamily="49" charset="-122"/>
                <a:ea typeface="黑体" panose="02010609060101010101" pitchFamily="49" charset="-122"/>
              </a:rPr>
              <a:t>Ω</a:t>
            </a:r>
            <a:r>
              <a:rPr lang="zh-CN" altLang="en-US" sz="2800">
                <a:latin typeface="楷体_GB2312" pitchFamily="49" charset="-122"/>
                <a:ea typeface="楷体_GB2312" pitchFamily="49" charset="-122"/>
              </a:rPr>
              <a:t>国有资源有偿使用权的归属确认，在资源的开发利用过程中，国家获得国有资源有偿使用收入，国有资源有偿使用权持有人获得开发利用经营收入。</a:t>
            </a:r>
          </a:p>
        </p:txBody>
      </p:sp>
      <p:sp>
        <p:nvSpPr>
          <p:cNvPr id="23556" name="TextBox 1">
            <a:extLst>
              <a:ext uri="{FF2B5EF4-FFF2-40B4-BE49-F238E27FC236}">
                <a16:creationId xmlns:a16="http://schemas.microsoft.com/office/drawing/2014/main" id="{37E84D81-C36A-4FAA-8CA6-A4738C139CE6}"/>
              </a:ext>
            </a:extLst>
          </p:cNvPr>
          <p:cNvSpPr txBox="1">
            <a:spLocks noChangeArrowheads="1"/>
          </p:cNvSpPr>
          <p:nvPr/>
        </p:nvSpPr>
        <p:spPr bwMode="auto">
          <a:xfrm>
            <a:off x="5651500" y="701675"/>
            <a:ext cx="3024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r>
              <a:rPr lang="zh-CN" altLang="en-US" sz="2400">
                <a:solidFill>
                  <a:srgbClr val="FF0000"/>
                </a:solidFill>
                <a:latin typeface="华文行楷" panose="02010800040101010101" pitchFamily="2" charset="-122"/>
                <a:ea typeface="华文行楷" panose="02010800040101010101" pitchFamily="2" charset="-122"/>
              </a:rPr>
              <a:t>问题</a:t>
            </a:r>
            <a:r>
              <a:rPr lang="en-US" altLang="zh-CN" sz="2400">
                <a:solidFill>
                  <a:srgbClr val="FF0000"/>
                </a:solidFill>
                <a:latin typeface="华文行楷" panose="02010800040101010101" pitchFamily="2" charset="-122"/>
                <a:ea typeface="华文行楷" panose="02010800040101010101" pitchFamily="2" charset="-122"/>
              </a:rPr>
              <a:t>1 </a:t>
            </a:r>
            <a:r>
              <a:rPr lang="zh-CN" altLang="en-US" sz="2400">
                <a:solidFill>
                  <a:srgbClr val="FF0000"/>
                </a:solidFill>
                <a:latin typeface="华文行楷" panose="02010800040101010101" pitchFamily="2" charset="-122"/>
                <a:ea typeface="华文行楷" panose="02010800040101010101" pitchFamily="2" charset="-122"/>
              </a:rPr>
              <a:t>科斯第一定理？科斯第二定理？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8AC728E-FBA2-430D-B0E2-D06DCF4D189F}"/>
              </a:ext>
            </a:extLst>
          </p:cNvPr>
          <p:cNvSpPr>
            <a:spLocks noGrp="1" noChangeArrowheads="1"/>
          </p:cNvSpPr>
          <p:nvPr>
            <p:ph type="title"/>
          </p:nvPr>
        </p:nvSpPr>
        <p:spPr/>
        <p:txBody>
          <a:bodyPr/>
          <a:lstStyle/>
          <a:p>
            <a:pPr eaLnBrk="1" hangingPunct="1"/>
            <a:r>
              <a:rPr lang="zh-CN" altLang="en-US" sz="2800" b="1">
                <a:latin typeface="微软雅黑" panose="020B0503020204020204" pitchFamily="34" charset="-122"/>
                <a:ea typeface="微软雅黑" panose="020B0503020204020204" pitchFamily="34" charset="-122"/>
              </a:rPr>
              <a:t>国有资源有偿使用权属于物权</a:t>
            </a:r>
          </a:p>
        </p:txBody>
      </p:sp>
      <p:sp>
        <p:nvSpPr>
          <p:cNvPr id="24579" name="Rectangle 3">
            <a:extLst>
              <a:ext uri="{FF2B5EF4-FFF2-40B4-BE49-F238E27FC236}">
                <a16:creationId xmlns:a16="http://schemas.microsoft.com/office/drawing/2014/main" id="{4C4D58B8-B981-474E-B64F-8A189D205D01}"/>
              </a:ext>
            </a:extLst>
          </p:cNvPr>
          <p:cNvSpPr>
            <a:spLocks noGrp="1" noChangeArrowheads="1"/>
          </p:cNvSpPr>
          <p:nvPr>
            <p:ph type="body" idx="1"/>
          </p:nvPr>
        </p:nvSpPr>
        <p:spPr>
          <a:xfrm>
            <a:off x="755650" y="2017713"/>
            <a:ext cx="8199438" cy="4114800"/>
          </a:xfrm>
        </p:spPr>
        <p:txBody>
          <a:bodyPr/>
          <a:lstStyle/>
          <a:p>
            <a:pPr eaLnBrk="1" hangingPunct="1">
              <a:buFont typeface="Wingdings" panose="05000000000000000000" pitchFamily="2" charset="2"/>
              <a:buNone/>
            </a:pPr>
            <a:r>
              <a:rPr lang="en-US" altLang="zh-CN" sz="3600"/>
              <a:t> </a:t>
            </a:r>
            <a:r>
              <a:rPr lang="el-GR" altLang="zh-CN" b="1">
                <a:latin typeface="黑体" panose="02010609060101010101" pitchFamily="49" charset="-122"/>
                <a:ea typeface="黑体" panose="02010609060101010101" pitchFamily="49" charset="-122"/>
              </a:rPr>
              <a:t>Ω</a:t>
            </a:r>
            <a:r>
              <a:rPr lang="zh-CN" altLang="en-US" sz="2400"/>
              <a:t>国家所有权是国家对国有财产所享有的占有、使用、收益和处分的权利。自然资源属于国家所有，国务院 “代表国家行驶所有权”，普通主体只能通过用益物权性质“自然资源使用权”对资源进行实际支配和利用。</a:t>
            </a:r>
            <a:endParaRPr lang="en-US" altLang="zh-CN" sz="2400"/>
          </a:p>
          <a:p>
            <a:pPr eaLnBrk="1" hangingPunct="1">
              <a:buFont typeface="Wingdings" panose="05000000000000000000" pitchFamily="2" charset="2"/>
              <a:buNone/>
            </a:pPr>
            <a:r>
              <a:rPr lang="en-US" altLang="zh-CN" b="1">
                <a:latin typeface="黑体" panose="02010609060101010101" pitchFamily="49" charset="-122"/>
                <a:ea typeface="黑体" panose="02010609060101010101" pitchFamily="49" charset="-122"/>
              </a:rPr>
              <a:t> </a:t>
            </a:r>
            <a:r>
              <a:rPr lang="el-GR" altLang="zh-CN" b="1">
                <a:latin typeface="黑体" panose="02010609060101010101" pitchFamily="49" charset="-122"/>
                <a:ea typeface="黑体" panose="02010609060101010101" pitchFamily="49" charset="-122"/>
              </a:rPr>
              <a:t>Ω</a:t>
            </a:r>
            <a:r>
              <a:rPr lang="zh-CN" altLang="en-US" sz="2400">
                <a:latin typeface="楷体_GB2312" pitchFamily="49" charset="-122"/>
                <a:ea typeface="楷体_GB2312" pitchFamily="49" charset="-122"/>
              </a:rPr>
              <a:t>推进国有资源的有偿使用，首要环节就是要明晰产权，加强对使用权人的法律保护，促进从微观层面加强国有资源有偿使用权人对资源的合理开发和利用，维护使用权人的合法财产权利。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a:extLst>
              <a:ext uri="{FF2B5EF4-FFF2-40B4-BE49-F238E27FC236}">
                <a16:creationId xmlns:a16="http://schemas.microsoft.com/office/drawing/2014/main" id="{4065AD94-A943-4093-8CA8-0CF9BF2012B7}"/>
              </a:ext>
            </a:extLst>
          </p:cNvPr>
          <p:cNvSpPr>
            <a:spLocks noGrp="1"/>
          </p:cNvSpPr>
          <p:nvPr>
            <p:ph type="title"/>
          </p:nvPr>
        </p:nvSpPr>
        <p:spPr/>
        <p:txBody>
          <a:bodyPr/>
          <a:lstStyle/>
          <a:p>
            <a:r>
              <a:rPr lang="zh-CN" altLang="en-US">
                <a:latin typeface="微软雅黑" panose="020B0503020204020204" pitchFamily="34" charset="-122"/>
                <a:ea typeface="微软雅黑" panose="020B0503020204020204" pitchFamily="34" charset="-122"/>
              </a:rPr>
              <a:t>建立</a:t>
            </a:r>
            <a:r>
              <a:rPr lang="zh-CN" altLang="zh-CN">
                <a:latin typeface="微软雅黑" panose="020B0503020204020204" pitchFamily="34" charset="-122"/>
                <a:ea typeface="微软雅黑" panose="020B0503020204020204" pitchFamily="34" charset="-122"/>
              </a:rPr>
              <a:t>自然资源产权制度</a:t>
            </a:r>
            <a:r>
              <a:rPr lang="zh-CN" altLang="en-US">
                <a:latin typeface="微软雅黑" panose="020B0503020204020204" pitchFamily="34" charset="-122"/>
                <a:ea typeface="微软雅黑" panose="020B0503020204020204" pitchFamily="34" charset="-122"/>
              </a:rPr>
              <a:t>原则</a:t>
            </a:r>
          </a:p>
        </p:txBody>
      </p:sp>
      <p:sp>
        <p:nvSpPr>
          <p:cNvPr id="3" name="内容占位符 2">
            <a:extLst>
              <a:ext uri="{FF2B5EF4-FFF2-40B4-BE49-F238E27FC236}">
                <a16:creationId xmlns:a16="http://schemas.microsoft.com/office/drawing/2014/main" id="{12DBBDE1-E4E5-465B-93C1-0AF7AEC02219}"/>
              </a:ext>
            </a:extLst>
          </p:cNvPr>
          <p:cNvSpPr>
            <a:spLocks noGrp="1"/>
          </p:cNvSpPr>
          <p:nvPr>
            <p:ph idx="1"/>
          </p:nvPr>
        </p:nvSpPr>
        <p:spPr>
          <a:xfrm>
            <a:off x="1042988" y="2017713"/>
            <a:ext cx="7912100" cy="4114800"/>
          </a:xfrm>
        </p:spPr>
        <p:txBody>
          <a:bodyPr/>
          <a:lstStyle/>
          <a:p>
            <a:pPr>
              <a:defRPr/>
            </a:pPr>
            <a:r>
              <a:rPr lang="zh-CN" altLang="en-US" dirty="0">
                <a:latin typeface="方正姚体" pitchFamily="2" charset="-122"/>
                <a:ea typeface="方正姚体" pitchFamily="2" charset="-122"/>
              </a:rPr>
              <a:t>保护优先、合理利用</a:t>
            </a:r>
            <a:endParaRPr lang="en-US" altLang="zh-CN" dirty="0"/>
          </a:p>
          <a:p>
            <a:pPr marL="0" indent="0">
              <a:buFont typeface="Wingdings" panose="05000000000000000000" pitchFamily="2" charset="2"/>
              <a:buNone/>
              <a:defRPr/>
            </a:pPr>
            <a:r>
              <a:rPr lang="zh-CN" altLang="en-US" sz="2400" dirty="0"/>
              <a:t>    树立</a:t>
            </a:r>
            <a:r>
              <a:rPr lang="zh-CN" altLang="en-US" sz="2400" dirty="0">
                <a:solidFill>
                  <a:srgbClr val="FF0000"/>
                </a:solidFill>
              </a:rPr>
              <a:t>尊重自然、顺应自然、保护自然</a:t>
            </a:r>
            <a:r>
              <a:rPr lang="zh-CN" altLang="en-US" sz="2400" dirty="0"/>
              <a:t>的理念，坚持保护和发展相统一，在发展中保护、在保护中发展。正确处理资源保护与开发利用的关系，对需要严格保护的自然资源，严禁开发利用；对可开发利用的全民所有自然资源，使用者要遵守用途管制，履行保护和合理利用自然资源的法定义务。除国家法律和政策规定可划拨或无偿使用的情形外，</a:t>
            </a:r>
            <a:r>
              <a:rPr lang="zh-CN" altLang="en-US" sz="2400" dirty="0">
                <a:solidFill>
                  <a:srgbClr val="FF0000"/>
                </a:solidFill>
              </a:rPr>
              <a:t>全面实行有偿使用</a:t>
            </a:r>
            <a:r>
              <a:rPr lang="zh-CN" altLang="en-US" sz="2400" dirty="0"/>
              <a:t>，切实增强使用者合理利用和有效保护自然资源的意识和内在动力。</a:t>
            </a:r>
          </a:p>
        </p:txBody>
      </p:sp>
    </p:spTree>
  </p:cSld>
  <p:clrMapOvr>
    <a:masterClrMapping/>
  </p:clrMapOvr>
</p:sld>
</file>

<file path=ppt/theme/theme1.xml><?xml version="1.0" encoding="utf-8"?>
<a:theme xmlns:a="http://schemas.openxmlformats.org/drawingml/2006/main" name="Blends">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1293</TotalTime>
  <Words>2963</Words>
  <Application>Microsoft Office PowerPoint</Application>
  <PresentationFormat>全屏显示(4:3)</PresentationFormat>
  <Paragraphs>180</Paragraphs>
  <Slides>37</Slides>
  <Notes>0</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37</vt:i4>
      </vt:variant>
    </vt:vector>
  </HeadingPairs>
  <TitlesOfParts>
    <vt:vector size="55" baseType="lpstr">
      <vt:lpstr>Tahoma</vt:lpstr>
      <vt:lpstr>宋体</vt:lpstr>
      <vt:lpstr>Arial</vt:lpstr>
      <vt:lpstr>Wingdings</vt:lpstr>
      <vt:lpstr>Calibri</vt:lpstr>
      <vt:lpstr>华文隶书</vt:lpstr>
      <vt:lpstr>微软雅黑</vt:lpstr>
      <vt:lpstr>方正姚体</vt:lpstr>
      <vt:lpstr>华文琥珀</vt:lpstr>
      <vt:lpstr>黑体</vt:lpstr>
      <vt:lpstr>楷体_GB2312</vt:lpstr>
      <vt:lpstr>华文楷体</vt:lpstr>
      <vt:lpstr>楷体</vt:lpstr>
      <vt:lpstr>华文行楷</vt:lpstr>
      <vt:lpstr>Verdana</vt:lpstr>
      <vt:lpstr>Blends</vt:lpstr>
      <vt:lpstr>Mountain Top</vt:lpstr>
      <vt:lpstr>1_Office 主题</vt:lpstr>
      <vt:lpstr>第六章   国有资源有偿使用收入管理 </vt:lpstr>
      <vt:lpstr>复习与回顾</vt:lpstr>
      <vt:lpstr>Contents</vt:lpstr>
      <vt:lpstr>一、理论依据</vt:lpstr>
      <vt:lpstr>资源分类</vt:lpstr>
      <vt:lpstr>国有资源及其特性</vt:lpstr>
      <vt:lpstr>产权理论</vt:lpstr>
      <vt:lpstr>国有资源有偿使用权属于物权</vt:lpstr>
      <vt:lpstr>建立自然资源产权制度原则</vt:lpstr>
      <vt:lpstr>两权分离、扩权赋能</vt:lpstr>
      <vt:lpstr>市场配置、完善规则</vt:lpstr>
      <vt:lpstr>明确权责、分级行使</vt:lpstr>
      <vt:lpstr>创新方式、强化监管</vt:lpstr>
      <vt:lpstr>二、国有资源有偿使用收入管理内容</vt:lpstr>
      <vt:lpstr>国有土地资源有偿使用收入管理</vt:lpstr>
      <vt:lpstr>国有资源有偿使用收入的种类</vt:lpstr>
      <vt:lpstr>国有土地资源有偿使用收入管理</vt:lpstr>
      <vt:lpstr>国有土地资源有偿使用收入内容</vt:lpstr>
      <vt:lpstr>土地出让金管理存在的问题</vt:lpstr>
      <vt:lpstr>水资源有偿使用收入管理</vt:lpstr>
      <vt:lpstr>矿产资源有偿使用收入管理</vt:lpstr>
      <vt:lpstr>国有森林资源有偿使用收入管理</vt:lpstr>
      <vt:lpstr>国有草原资源有偿使用收入管理</vt:lpstr>
      <vt:lpstr>某区非税收入执行情况</vt:lpstr>
      <vt:lpstr>PowerPoint 演示文稿</vt:lpstr>
      <vt:lpstr>三、国有资源有偿使用收入征管机制（总原则）</vt:lpstr>
      <vt:lpstr>三、国有资源有偿使用收入征管机制（总原则）</vt:lpstr>
      <vt:lpstr>三、国有资源有偿使用收入征管机制（总原则）</vt:lpstr>
      <vt:lpstr>四、国土出让收入管理中存在问题及对策</vt:lpstr>
      <vt:lpstr>四、国土出让收入管理中存在问题及对策</vt:lpstr>
      <vt:lpstr>四、国土出让收入管理中存在问题及对策</vt:lpstr>
      <vt:lpstr>四、国土出让收入管理中存在问题及对策</vt:lpstr>
      <vt:lpstr>四、国土出让收入管理中存在问题及对策</vt:lpstr>
      <vt:lpstr>四、国土出让收入管理中存在问题及对策</vt:lpstr>
      <vt:lpstr>八、国土出让收入管理中存在问题及对策</vt:lpstr>
      <vt:lpstr>2016年土地出让收入超千亿的城市：南京、苏州、上海、杭州、天津、合肥和武汉</vt:lpstr>
      <vt:lpstr>PowerPoint 演示文稿</vt:lpstr>
    </vt:vector>
  </TitlesOfParts>
  <Company>Lenovo (Beijing)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国有资源有偿使用收入管理</dc:title>
  <dc:creator>Lenovo User</dc:creator>
  <cp:lastModifiedBy>wenjie zhang</cp:lastModifiedBy>
  <cp:revision>105</cp:revision>
  <dcterms:created xsi:type="dcterms:W3CDTF">2012-03-29T07:26:33Z</dcterms:created>
  <dcterms:modified xsi:type="dcterms:W3CDTF">2018-12-13T00:53:41Z</dcterms:modified>
</cp:coreProperties>
</file>