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sldIdLst>
    <p:sldId id="690" r:id="rId4"/>
    <p:sldId id="689" r:id="rId5"/>
    <p:sldId id="581" r:id="rId6"/>
    <p:sldId id="583" r:id="rId7"/>
    <p:sldId id="628" r:id="rId8"/>
    <p:sldId id="584" r:id="rId9"/>
    <p:sldId id="766" r:id="rId10"/>
    <p:sldId id="586" r:id="rId11"/>
    <p:sldId id="588" r:id="rId12"/>
    <p:sldId id="589" r:id="rId13"/>
    <p:sldId id="590" r:id="rId14"/>
    <p:sldId id="591" r:id="rId15"/>
    <p:sldId id="592" r:id="rId16"/>
    <p:sldId id="593" r:id="rId17"/>
    <p:sldId id="594" r:id="rId18"/>
    <p:sldId id="629" r:id="rId19"/>
    <p:sldId id="596" r:id="rId20"/>
    <p:sldId id="597" r:id="rId21"/>
    <p:sldId id="598" r:id="rId22"/>
    <p:sldId id="735" r:id="rId23"/>
    <p:sldId id="736" r:id="rId24"/>
    <p:sldId id="740" r:id="rId25"/>
    <p:sldId id="741" r:id="rId26"/>
    <p:sldId id="746" r:id="rId27"/>
    <p:sldId id="734" r:id="rId28"/>
    <p:sldId id="600" r:id="rId29"/>
    <p:sldId id="601" r:id="rId30"/>
    <p:sldId id="669" r:id="rId31"/>
    <p:sldId id="670" r:id="rId32"/>
    <p:sldId id="742" r:id="rId33"/>
    <p:sldId id="604" r:id="rId34"/>
    <p:sldId id="671" r:id="rId35"/>
    <p:sldId id="743" r:id="rId36"/>
    <p:sldId id="609" r:id="rId37"/>
    <p:sldId id="610" r:id="rId38"/>
    <p:sldId id="611" r:id="rId39"/>
    <p:sldId id="612" r:id="rId40"/>
    <p:sldId id="744" r:id="rId41"/>
    <p:sldId id="613" r:id="rId42"/>
    <p:sldId id="672" r:id="rId43"/>
    <p:sldId id="745" r:id="rId44"/>
    <p:sldId id="691" r:id="rId45"/>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华文行楷" panose="0201080004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华文行楷" panose="02010800040101010101" pitchFamily="2" charset="-122"/>
        <a:cs typeface="+mn-cs"/>
      </a:defRPr>
    </a:lvl9pPr>
  </p:defaultTextStyle>
  <p:extLst>
    <p:ext uri="{EFAFB233-063F-42B5-8137-9DF3F51BA10A}">
      <p15:sldGuideLst xmlns:p15="http://schemas.microsoft.com/office/powerpoint/2012/main">
        <p15:guide id="1" orient="horz" pos="2176">
          <p15:clr>
            <a:srgbClr val="A4A3A4"/>
          </p15:clr>
        </p15:guide>
        <p15:guide id="2" pos="28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76"/>
        <p:guide pos="28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heme" Target="theme/theme1.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25C6C3-70D4-4C82-B877-14FD8CC9F4EC}"/>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967E550-DD0E-4177-A15F-7F85B7D13BE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4FF1309-31F1-494B-A5AF-D591FF557CC7}"/>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43A342BC-0AB9-4D40-B0B1-8437411BAA30}"/>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548FE78-8C88-4131-AC13-09058B391BE3}"/>
              </a:ext>
            </a:extLst>
          </p:cNvPr>
          <p:cNvSpPr>
            <a:spLocks noGrp="1"/>
          </p:cNvSpPr>
          <p:nvPr>
            <p:ph type="sldNum" sz="quarter" idx="12"/>
          </p:nvPr>
        </p:nvSpPr>
        <p:spPr/>
        <p:txBody>
          <a:bodyPr/>
          <a:lstStyle>
            <a:lvl1pPr>
              <a:defRPr/>
            </a:lvl1pPr>
          </a:lstStyle>
          <a:p>
            <a:fld id="{A7DF5E33-BB8C-42D9-9D3B-19D44C003E9F}" type="slidenum">
              <a:rPr lang="zh-CN" altLang="en-US"/>
              <a:pPr/>
              <a:t>‹#›</a:t>
            </a:fld>
            <a:endParaRPr lang="zh-CN" altLang="en-US"/>
          </a:p>
        </p:txBody>
      </p:sp>
    </p:spTree>
    <p:extLst>
      <p:ext uri="{BB962C8B-B14F-4D97-AF65-F5344CB8AC3E}">
        <p14:creationId xmlns:p14="http://schemas.microsoft.com/office/powerpoint/2010/main" val="3306467380"/>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8A69F7-98C3-44EA-83BD-95887E0E23B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677628D-7ADE-4E93-AE3A-28B28BA6E843}"/>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45C3E36-6257-4D72-B880-F4609AA0B37B}"/>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B3E699D-97D1-49A4-B851-01E06B1B62B3}"/>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F9865F07-65EE-44A1-8328-69DD81CDE191}"/>
              </a:ext>
            </a:extLst>
          </p:cNvPr>
          <p:cNvSpPr>
            <a:spLocks noGrp="1"/>
          </p:cNvSpPr>
          <p:nvPr>
            <p:ph type="sldNum" sz="quarter" idx="12"/>
          </p:nvPr>
        </p:nvSpPr>
        <p:spPr/>
        <p:txBody>
          <a:bodyPr/>
          <a:lstStyle>
            <a:lvl1pPr>
              <a:defRPr/>
            </a:lvl1pPr>
          </a:lstStyle>
          <a:p>
            <a:fld id="{374DC5DA-9CFB-4C23-85AB-4C56794C4D14}" type="slidenum">
              <a:rPr lang="zh-CN" altLang="en-US"/>
              <a:pPr/>
              <a:t>‹#›</a:t>
            </a:fld>
            <a:endParaRPr lang="zh-CN" altLang="en-US"/>
          </a:p>
        </p:txBody>
      </p:sp>
    </p:spTree>
    <p:extLst>
      <p:ext uri="{BB962C8B-B14F-4D97-AF65-F5344CB8AC3E}">
        <p14:creationId xmlns:p14="http://schemas.microsoft.com/office/powerpoint/2010/main" val="1113915201"/>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2C20783-1350-4648-B149-20285141ECC7}"/>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0FAC22C-64B5-4E06-B9CD-0464A0B5A042}"/>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A694D788-A186-44AD-8905-59535024F55F}"/>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151F47D2-DEAD-4939-B2AC-5898EEB8280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8158B28-4006-4AE5-92B3-B1195ED4D835}"/>
              </a:ext>
            </a:extLst>
          </p:cNvPr>
          <p:cNvSpPr>
            <a:spLocks noGrp="1"/>
          </p:cNvSpPr>
          <p:nvPr>
            <p:ph type="sldNum" sz="quarter" idx="12"/>
          </p:nvPr>
        </p:nvSpPr>
        <p:spPr/>
        <p:txBody>
          <a:bodyPr/>
          <a:lstStyle>
            <a:lvl1pPr>
              <a:defRPr/>
            </a:lvl1pPr>
          </a:lstStyle>
          <a:p>
            <a:fld id="{529AEB2E-E224-4D2C-8A14-61C57FB05CC7}" type="slidenum">
              <a:rPr lang="zh-CN" altLang="en-US"/>
              <a:pPr/>
              <a:t>‹#›</a:t>
            </a:fld>
            <a:endParaRPr lang="zh-CN" altLang="en-US"/>
          </a:p>
        </p:txBody>
      </p:sp>
    </p:spTree>
    <p:extLst>
      <p:ext uri="{BB962C8B-B14F-4D97-AF65-F5344CB8AC3E}">
        <p14:creationId xmlns:p14="http://schemas.microsoft.com/office/powerpoint/2010/main" val="751507251"/>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88803C-22F4-4601-9152-06758A50878E}"/>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70D69DBB-E446-4DFF-8ADC-CECBF6B9D3E1}"/>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1449F2C4-54F6-4E1E-B70B-04EFF7BA3688}"/>
              </a:ext>
            </a:extLst>
          </p:cNvPr>
          <p:cNvSpPr>
            <a:spLocks noGrp="1"/>
          </p:cNvSpPr>
          <p:nvPr>
            <p:ph type="dt" sz="half" idx="10"/>
          </p:nvPr>
        </p:nvSpPr>
        <p:spPr>
          <a:xfrm>
            <a:off x="457200" y="6356350"/>
            <a:ext cx="2133600" cy="365125"/>
          </a:xfrm>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51DDA45-4FA1-4285-A062-C6B1E048DD2A}"/>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DAC336A0-4899-407E-B2C5-5639BCE2EF74}"/>
              </a:ext>
            </a:extLst>
          </p:cNvPr>
          <p:cNvSpPr>
            <a:spLocks noGrp="1"/>
          </p:cNvSpPr>
          <p:nvPr>
            <p:ph type="sldNum" sz="quarter" idx="12"/>
          </p:nvPr>
        </p:nvSpPr>
        <p:spPr>
          <a:xfrm>
            <a:off x="6553200" y="6356350"/>
            <a:ext cx="2447925" cy="365125"/>
          </a:xfrm>
        </p:spPr>
        <p:txBody>
          <a:bodyPr/>
          <a:lstStyle>
            <a:lvl1pPr>
              <a:defRPr/>
            </a:lvl1pPr>
          </a:lstStyle>
          <a:p>
            <a:fld id="{40485692-B8C2-4512-8B33-085B1F6ED398}" type="slidenum">
              <a:rPr lang="zh-CN" altLang="en-US"/>
              <a:pPr/>
              <a:t>‹#›</a:t>
            </a:fld>
            <a:endParaRPr lang="zh-CN" altLang="en-US"/>
          </a:p>
        </p:txBody>
      </p:sp>
    </p:spTree>
    <p:extLst>
      <p:ext uri="{BB962C8B-B14F-4D97-AF65-F5344CB8AC3E}">
        <p14:creationId xmlns:p14="http://schemas.microsoft.com/office/powerpoint/2010/main" val="1746308839"/>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EA67156-74DA-4FC4-A497-A1164F509E16}"/>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09EEE8AB-1DAA-4140-887A-4026330ABC0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8928F0B-DE18-42D1-BEE7-DE4069ACD057}"/>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BE87B50-D536-40BE-8871-61CBD348D08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406322717"/>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48F889-781F-455A-A0AE-E11A457CA0E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D6A34AB-D988-4A26-83D3-8B33F86EC33C}"/>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D28A7C41-68BB-4F9F-8C68-990452658C5B}"/>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56730616-5138-4BBF-9D58-3EA46AD3A5D0}"/>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301077997"/>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304AA8-9EC3-4EE7-8AD7-989CFAA4B19A}"/>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538906C9-171F-414C-97F9-61C4766222C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37B74877-5504-4717-9D80-87F9DF3BF9A3}"/>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01D7216-B9D7-423F-8A65-D9F67F5E83F6}"/>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661470834"/>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D14994-B089-413C-866A-FBC818F7A40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8D3B5C6-F3BF-4226-AA9E-D949ED5413DC}"/>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8E3A0BDD-B9E3-4F24-B692-FEDF95502796}"/>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3BC645AC-58DA-4AE8-9831-3C85DA2B0F9F}"/>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9C0A5E22-F461-4ACB-A250-94EFFC9ABFEC}"/>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118515090"/>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6262F1-AEE8-4300-A39F-75607C5A1FA2}"/>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4129D0C8-FFDE-444B-8671-9F22D5ABC95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21448DBB-6018-449E-87C3-FCB34DEEC2CD}"/>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B637717-F137-407D-9BFE-5A671275AE0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6BC25D35-2769-4A27-A3FD-5758C8F07FD3}"/>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98ECF0A4-2AF3-438B-BD33-F19537E399AE}"/>
              </a:ext>
            </a:extLst>
          </p:cNvPr>
          <p:cNvSpPr>
            <a:spLocks noGrp="1"/>
          </p:cNvSpPr>
          <p:nvPr>
            <p:ph type="dt" sz="half" idx="10"/>
          </p:nvPr>
        </p:nvSpPr>
        <p:spPr/>
        <p:txBody>
          <a:bodyPr/>
          <a:lstStyle>
            <a:lvl1pPr>
              <a:defRPr/>
            </a:lvl1pPr>
          </a:lstStyle>
          <a:p>
            <a:endParaRPr lang="zh-CN" altLang="en-US"/>
          </a:p>
        </p:txBody>
      </p:sp>
      <p:sp>
        <p:nvSpPr>
          <p:cNvPr id="8" name="页脚占位符 7">
            <a:extLst>
              <a:ext uri="{FF2B5EF4-FFF2-40B4-BE49-F238E27FC236}">
                <a16:creationId xmlns:a16="http://schemas.microsoft.com/office/drawing/2014/main" id="{2FAF74B8-289A-4EC7-A7AE-6AA4B268794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660812608"/>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24C9CAC-339E-458C-84F4-50998B1CDBE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8E3D0380-406C-4387-9E49-51CAD603D1F9}"/>
              </a:ext>
            </a:extLst>
          </p:cNvPr>
          <p:cNvSpPr>
            <a:spLocks noGrp="1"/>
          </p:cNvSpPr>
          <p:nvPr>
            <p:ph type="dt" sz="half" idx="10"/>
          </p:nvPr>
        </p:nvSpPr>
        <p:spPr/>
        <p:txBody>
          <a:bodyPr/>
          <a:lstStyle>
            <a:lvl1pPr>
              <a:defRPr/>
            </a:lvl1pPr>
          </a:lstStyle>
          <a:p>
            <a:endParaRPr lang="zh-CN" altLang="en-US"/>
          </a:p>
        </p:txBody>
      </p:sp>
      <p:sp>
        <p:nvSpPr>
          <p:cNvPr id="4" name="页脚占位符 3">
            <a:extLst>
              <a:ext uri="{FF2B5EF4-FFF2-40B4-BE49-F238E27FC236}">
                <a16:creationId xmlns:a16="http://schemas.microsoft.com/office/drawing/2014/main" id="{795F5C82-ADB9-4180-AB47-7FF9EED936CD}"/>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048508582"/>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C22F7F7-E695-4C09-B657-7945037F10BA}"/>
              </a:ext>
            </a:extLst>
          </p:cNvPr>
          <p:cNvSpPr>
            <a:spLocks noGrp="1"/>
          </p:cNvSpPr>
          <p:nvPr>
            <p:ph type="dt" sz="half" idx="10"/>
          </p:nvPr>
        </p:nvSpPr>
        <p:spPr/>
        <p:txBody>
          <a:bodyPr/>
          <a:lstStyle>
            <a:lvl1pPr>
              <a:defRPr/>
            </a:lvl1pPr>
          </a:lstStyle>
          <a:p>
            <a:endParaRPr lang="zh-CN" altLang="en-US"/>
          </a:p>
        </p:txBody>
      </p:sp>
      <p:sp>
        <p:nvSpPr>
          <p:cNvPr id="3" name="页脚占位符 2">
            <a:extLst>
              <a:ext uri="{FF2B5EF4-FFF2-40B4-BE49-F238E27FC236}">
                <a16:creationId xmlns:a16="http://schemas.microsoft.com/office/drawing/2014/main" id="{0AB4A8F2-3D0A-4326-921F-B9CA2A1EA0F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218098202"/>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7E0977-DDAD-4EBB-BB52-6F433C87C8B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DA1DDCC-7222-4E26-ADE2-A911454E95AD}"/>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F4E58DB-3B4F-4BEE-8AC3-1A98EEBB7FED}"/>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00BDCDAE-AA70-43FD-A0BF-70A6D2B25B16}"/>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FF1EC30C-7AF9-4606-A333-74E9C6132EE4}"/>
              </a:ext>
            </a:extLst>
          </p:cNvPr>
          <p:cNvSpPr>
            <a:spLocks noGrp="1"/>
          </p:cNvSpPr>
          <p:nvPr>
            <p:ph type="sldNum" sz="quarter" idx="12"/>
          </p:nvPr>
        </p:nvSpPr>
        <p:spPr/>
        <p:txBody>
          <a:bodyPr/>
          <a:lstStyle>
            <a:lvl1pPr>
              <a:defRPr/>
            </a:lvl1pPr>
          </a:lstStyle>
          <a:p>
            <a:fld id="{CA7C7DA4-E24D-4735-BB86-AC1AF5684380}" type="slidenum">
              <a:rPr lang="zh-CN" altLang="en-US"/>
              <a:pPr/>
              <a:t>‹#›</a:t>
            </a:fld>
            <a:endParaRPr lang="zh-CN" altLang="en-US"/>
          </a:p>
        </p:txBody>
      </p:sp>
    </p:spTree>
    <p:extLst>
      <p:ext uri="{BB962C8B-B14F-4D97-AF65-F5344CB8AC3E}">
        <p14:creationId xmlns:p14="http://schemas.microsoft.com/office/powerpoint/2010/main" val="11919619"/>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8ECD5E-AD68-462D-9E77-0BDAD49CA210}"/>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15E0392-6468-46A8-A46A-98C9534D587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8170AABF-8F29-447D-A03E-812963570F4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53F22568-384F-4725-AB71-71BB807FB3D6}"/>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DBC1D0E1-667A-4E65-BDD9-399BB683DC60}"/>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862715813"/>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A10771-55EC-40D2-AA8C-BC632B3DF263}"/>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4B774378-6E2D-4384-83FA-2D37615432D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B01E788-E8F6-4504-90A9-538716E018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88855F0C-3916-4B0D-B8B7-189F2A060AE9}"/>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0498A177-98F7-4A9C-84B6-A876FA8CFDA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38580137"/>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ECEC6E-A763-4F2C-B9CB-8F3056E4984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096EAD7-88A8-43BB-99DD-05916DE48EF4}"/>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AAD8F4C2-EBDF-4D59-BE09-D0EE2616A890}"/>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62E4DA1-EC39-413F-ABE2-3D76C8E0F0B9}"/>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732013012"/>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A0179288-BB32-4A16-8DB1-6DF1F92D17C2}"/>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29A664A-6504-4490-AAFE-43781761FA97}"/>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25B9AA7-1D68-4944-9A13-C2BC8A512AE6}"/>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35DD4729-681F-423B-9085-76E688CCFD66}"/>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399788862"/>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8CEDFA-6870-425A-9804-E8B8BDEB3848}"/>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F0448FA-ACF9-49DC-811F-7CAF3E62D89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D1D7859-4C3B-4629-94B3-A62997574F39}"/>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CB0AAC4B-4247-409D-9471-0023455A63C6}"/>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267403E-C232-4E98-84A0-45ACF3FF4507}"/>
              </a:ext>
            </a:extLst>
          </p:cNvPr>
          <p:cNvSpPr>
            <a:spLocks noGrp="1"/>
          </p:cNvSpPr>
          <p:nvPr>
            <p:ph type="sldNum" sz="quarter" idx="12"/>
          </p:nvPr>
        </p:nvSpPr>
        <p:spPr/>
        <p:txBody>
          <a:bodyPr/>
          <a:lstStyle>
            <a:lvl1pPr>
              <a:defRPr/>
            </a:lvl1pPr>
          </a:lstStyle>
          <a:p>
            <a:fld id="{65D30A42-F3AE-4882-BEC2-E5ECEBC8A02B}" type="slidenum">
              <a:rPr lang="zh-CN" altLang="en-US"/>
              <a:pPr/>
              <a:t>‹#›</a:t>
            </a:fld>
            <a:endParaRPr lang="zh-CN" altLang="en-US"/>
          </a:p>
        </p:txBody>
      </p:sp>
    </p:spTree>
    <p:extLst>
      <p:ext uri="{BB962C8B-B14F-4D97-AF65-F5344CB8AC3E}">
        <p14:creationId xmlns:p14="http://schemas.microsoft.com/office/powerpoint/2010/main" val="276369458"/>
      </p:ext>
    </p:extLst>
  </p:cSld>
  <p:clrMapOvr>
    <a:masterClrMapping/>
  </p:clrMapOvr>
  <p:transition spd="slow">
    <p:random/>
    <p:sndAc>
      <p:stSnd>
        <p:snd r:embed="rId1"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61083F-8EDA-4C3F-A4D4-4D24C24444E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2A923ED-6567-47F7-9BC7-CC0D490D586B}"/>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D49C45A-A3CA-448E-901F-58725A1C6225}"/>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34289A1F-0988-449C-8AF5-17C99EFD96A7}"/>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1A15C1F-E148-426F-9FD2-8B58513E8AB2}"/>
              </a:ext>
            </a:extLst>
          </p:cNvPr>
          <p:cNvSpPr>
            <a:spLocks noGrp="1"/>
          </p:cNvSpPr>
          <p:nvPr>
            <p:ph type="sldNum" sz="quarter" idx="12"/>
          </p:nvPr>
        </p:nvSpPr>
        <p:spPr/>
        <p:txBody>
          <a:bodyPr/>
          <a:lstStyle>
            <a:lvl1pPr>
              <a:defRPr/>
            </a:lvl1pPr>
          </a:lstStyle>
          <a:p>
            <a:fld id="{F21DBB08-866A-4529-8032-993E1ED7DEA4}" type="slidenum">
              <a:rPr lang="zh-CN" altLang="en-US"/>
              <a:pPr/>
              <a:t>‹#›</a:t>
            </a:fld>
            <a:endParaRPr lang="zh-CN" altLang="en-US"/>
          </a:p>
        </p:txBody>
      </p:sp>
    </p:spTree>
    <p:extLst>
      <p:ext uri="{BB962C8B-B14F-4D97-AF65-F5344CB8AC3E}">
        <p14:creationId xmlns:p14="http://schemas.microsoft.com/office/powerpoint/2010/main" val="1934507164"/>
      </p:ext>
    </p:extLst>
  </p:cSld>
  <p:clrMapOvr>
    <a:masterClrMapping/>
  </p:clrMapOvr>
  <p:transition spd="slow">
    <p:random/>
    <p:sndAc>
      <p:stSnd>
        <p:snd r:embed="rId1"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95952C-23F6-40D6-86E1-C1802420B081}"/>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48A5203-7209-4DB5-935F-B8D2A127A8E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64A44F50-05FF-4C55-922F-CFAEEF577FF4}"/>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CE3C9AE9-DF7C-4BD6-AD8D-A143BE9C0F96}"/>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8926944-DDBE-4676-BF9C-EA79B7C4263B}"/>
              </a:ext>
            </a:extLst>
          </p:cNvPr>
          <p:cNvSpPr>
            <a:spLocks noGrp="1"/>
          </p:cNvSpPr>
          <p:nvPr>
            <p:ph type="sldNum" sz="quarter" idx="12"/>
          </p:nvPr>
        </p:nvSpPr>
        <p:spPr/>
        <p:txBody>
          <a:bodyPr/>
          <a:lstStyle>
            <a:lvl1pPr>
              <a:defRPr/>
            </a:lvl1pPr>
          </a:lstStyle>
          <a:p>
            <a:fld id="{1D837BCF-D401-4C3B-8827-2E4CA308E295}" type="slidenum">
              <a:rPr lang="zh-CN" altLang="en-US"/>
              <a:pPr/>
              <a:t>‹#›</a:t>
            </a:fld>
            <a:endParaRPr lang="zh-CN" altLang="en-US"/>
          </a:p>
        </p:txBody>
      </p:sp>
    </p:spTree>
    <p:extLst>
      <p:ext uri="{BB962C8B-B14F-4D97-AF65-F5344CB8AC3E}">
        <p14:creationId xmlns:p14="http://schemas.microsoft.com/office/powerpoint/2010/main" val="117438871"/>
      </p:ext>
    </p:extLst>
  </p:cSld>
  <p:clrMapOvr>
    <a:masterClrMapping/>
  </p:clrMapOvr>
  <p:transition spd="slow">
    <p:random/>
    <p:sndAc>
      <p:stSnd>
        <p:snd r:embed="rId1"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F82B3B-7BF7-4BB8-A959-9CF158BCF3B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E0EC167-9C78-45F2-812E-F76EC2F1A268}"/>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547D1D97-4785-469C-ADD6-71D6A02A6A19}"/>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D4EE18CE-6870-47F0-BAC6-52D1B4EF56FF}"/>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7E44C33B-D1DF-4597-98A4-DFA7D5FCA862}"/>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3BBED319-52AB-4D51-9E30-19FCD9D6A402}"/>
              </a:ext>
            </a:extLst>
          </p:cNvPr>
          <p:cNvSpPr>
            <a:spLocks noGrp="1"/>
          </p:cNvSpPr>
          <p:nvPr>
            <p:ph type="sldNum" sz="quarter" idx="12"/>
          </p:nvPr>
        </p:nvSpPr>
        <p:spPr/>
        <p:txBody>
          <a:bodyPr/>
          <a:lstStyle>
            <a:lvl1pPr>
              <a:defRPr/>
            </a:lvl1pPr>
          </a:lstStyle>
          <a:p>
            <a:fld id="{9D5C66FF-D6D5-427A-B153-C37713DD953F}" type="slidenum">
              <a:rPr lang="zh-CN" altLang="en-US"/>
              <a:pPr/>
              <a:t>‹#›</a:t>
            </a:fld>
            <a:endParaRPr lang="zh-CN" altLang="en-US"/>
          </a:p>
        </p:txBody>
      </p:sp>
    </p:spTree>
    <p:extLst>
      <p:ext uri="{BB962C8B-B14F-4D97-AF65-F5344CB8AC3E}">
        <p14:creationId xmlns:p14="http://schemas.microsoft.com/office/powerpoint/2010/main" val="3767079463"/>
      </p:ext>
    </p:extLst>
  </p:cSld>
  <p:clrMapOvr>
    <a:masterClrMapping/>
  </p:clrMapOvr>
  <p:transition spd="slow">
    <p:random/>
    <p:sndAc>
      <p:stSnd>
        <p:snd r:embed="rId1"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1308FF-535C-436E-8B2C-CEE909E7521F}"/>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BFBB38B-A431-47A6-8B9E-8356D5031F5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319E7462-4DF0-4776-B3EC-621E266A51A5}"/>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A2ADA3BF-F6AA-42FB-AB71-EBE2D88B3C9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4FC4F51B-0EB2-4FF3-B7D5-705D9C8284B6}"/>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B30065DD-D644-4F6E-B05C-F957BF907B44}"/>
              </a:ext>
            </a:extLst>
          </p:cNvPr>
          <p:cNvSpPr>
            <a:spLocks noGrp="1"/>
          </p:cNvSpPr>
          <p:nvPr>
            <p:ph type="dt" sz="half" idx="10"/>
          </p:nvPr>
        </p:nvSpPr>
        <p:spPr/>
        <p:txBody>
          <a:bodyPr/>
          <a:lstStyle>
            <a:lvl1pPr>
              <a:defRPr/>
            </a:lvl1pPr>
          </a:lstStyle>
          <a:p>
            <a:endParaRPr lang="zh-CN" altLang="en-US"/>
          </a:p>
        </p:txBody>
      </p:sp>
      <p:sp>
        <p:nvSpPr>
          <p:cNvPr id="8" name="页脚占位符 7">
            <a:extLst>
              <a:ext uri="{FF2B5EF4-FFF2-40B4-BE49-F238E27FC236}">
                <a16:creationId xmlns:a16="http://schemas.microsoft.com/office/drawing/2014/main" id="{D6C6CFF2-B592-4FA6-80BF-86FEBE93DD37}"/>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020EBFBC-4247-49AE-9D9E-51B988E29758}"/>
              </a:ext>
            </a:extLst>
          </p:cNvPr>
          <p:cNvSpPr>
            <a:spLocks noGrp="1"/>
          </p:cNvSpPr>
          <p:nvPr>
            <p:ph type="sldNum" sz="quarter" idx="12"/>
          </p:nvPr>
        </p:nvSpPr>
        <p:spPr/>
        <p:txBody>
          <a:bodyPr/>
          <a:lstStyle>
            <a:lvl1pPr>
              <a:defRPr/>
            </a:lvl1pPr>
          </a:lstStyle>
          <a:p>
            <a:fld id="{E77687BF-5C8C-4FEE-A231-27BA2AC15977}" type="slidenum">
              <a:rPr lang="zh-CN" altLang="en-US"/>
              <a:pPr/>
              <a:t>‹#›</a:t>
            </a:fld>
            <a:endParaRPr lang="zh-CN" altLang="en-US"/>
          </a:p>
        </p:txBody>
      </p:sp>
    </p:spTree>
    <p:extLst>
      <p:ext uri="{BB962C8B-B14F-4D97-AF65-F5344CB8AC3E}">
        <p14:creationId xmlns:p14="http://schemas.microsoft.com/office/powerpoint/2010/main" val="3658637013"/>
      </p:ext>
    </p:extLst>
  </p:cSld>
  <p:clrMapOvr>
    <a:masterClrMapping/>
  </p:clrMapOvr>
  <p:transition spd="slow">
    <p:random/>
    <p:sndAc>
      <p:stSnd>
        <p:snd r:embed="rId1"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FFE6CA-7F89-46D0-BA52-C367DA937604}"/>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A632C20-552C-4125-A0DB-3A34FDC4C697}"/>
              </a:ext>
            </a:extLst>
          </p:cNvPr>
          <p:cNvSpPr>
            <a:spLocks noGrp="1"/>
          </p:cNvSpPr>
          <p:nvPr>
            <p:ph type="dt" sz="half" idx="10"/>
          </p:nvPr>
        </p:nvSpPr>
        <p:spPr/>
        <p:txBody>
          <a:bodyPr/>
          <a:lstStyle>
            <a:lvl1pPr>
              <a:defRPr/>
            </a:lvl1pPr>
          </a:lstStyle>
          <a:p>
            <a:endParaRPr lang="zh-CN" altLang="en-US"/>
          </a:p>
        </p:txBody>
      </p:sp>
      <p:sp>
        <p:nvSpPr>
          <p:cNvPr id="4" name="页脚占位符 3">
            <a:extLst>
              <a:ext uri="{FF2B5EF4-FFF2-40B4-BE49-F238E27FC236}">
                <a16:creationId xmlns:a16="http://schemas.microsoft.com/office/drawing/2014/main" id="{935D1041-4D5C-4CCA-9F4D-76889EEC5FCF}"/>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743D4A10-3515-4B45-9CDF-D790BD1E2166}"/>
              </a:ext>
            </a:extLst>
          </p:cNvPr>
          <p:cNvSpPr>
            <a:spLocks noGrp="1"/>
          </p:cNvSpPr>
          <p:nvPr>
            <p:ph type="sldNum" sz="quarter" idx="12"/>
          </p:nvPr>
        </p:nvSpPr>
        <p:spPr/>
        <p:txBody>
          <a:bodyPr/>
          <a:lstStyle>
            <a:lvl1pPr>
              <a:defRPr/>
            </a:lvl1pPr>
          </a:lstStyle>
          <a:p>
            <a:fld id="{9DDE3761-CBA4-4AB3-9334-47658A5250B0}" type="slidenum">
              <a:rPr lang="zh-CN" altLang="en-US"/>
              <a:pPr/>
              <a:t>‹#›</a:t>
            </a:fld>
            <a:endParaRPr lang="zh-CN" altLang="en-US"/>
          </a:p>
        </p:txBody>
      </p:sp>
    </p:spTree>
    <p:extLst>
      <p:ext uri="{BB962C8B-B14F-4D97-AF65-F5344CB8AC3E}">
        <p14:creationId xmlns:p14="http://schemas.microsoft.com/office/powerpoint/2010/main" val="184998948"/>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93E3D5-3F3F-44AD-99C6-725AF2B05EED}"/>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E4D92431-3439-4AB8-84DE-0255E7430CA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2F95C5D1-1690-4472-A8E5-491E952DC362}"/>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340BBDB-DF82-459D-A900-415A50052FC6}"/>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71A70EB9-CC5D-4D32-9EFE-676723B8D478}"/>
              </a:ext>
            </a:extLst>
          </p:cNvPr>
          <p:cNvSpPr>
            <a:spLocks noGrp="1"/>
          </p:cNvSpPr>
          <p:nvPr>
            <p:ph type="sldNum" sz="quarter" idx="12"/>
          </p:nvPr>
        </p:nvSpPr>
        <p:spPr/>
        <p:txBody>
          <a:bodyPr/>
          <a:lstStyle>
            <a:lvl1pPr>
              <a:defRPr/>
            </a:lvl1pPr>
          </a:lstStyle>
          <a:p>
            <a:fld id="{C7101F76-92A1-49DF-B598-7F1E689A6D7B}" type="slidenum">
              <a:rPr lang="zh-CN" altLang="en-US"/>
              <a:pPr/>
              <a:t>‹#›</a:t>
            </a:fld>
            <a:endParaRPr lang="zh-CN" altLang="en-US"/>
          </a:p>
        </p:txBody>
      </p:sp>
    </p:spTree>
    <p:extLst>
      <p:ext uri="{BB962C8B-B14F-4D97-AF65-F5344CB8AC3E}">
        <p14:creationId xmlns:p14="http://schemas.microsoft.com/office/powerpoint/2010/main" val="1961713845"/>
      </p:ext>
    </p:extLst>
  </p:cSld>
  <p:clrMapOvr>
    <a:masterClrMapping/>
  </p:clrMapOvr>
  <p:transition spd="slow">
    <p:random/>
    <p:sndAc>
      <p:stSnd>
        <p:snd r:embed="rId1"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DA6AE695-631F-4F05-A503-714A4D97565B}"/>
              </a:ext>
            </a:extLst>
          </p:cNvPr>
          <p:cNvSpPr>
            <a:spLocks noGrp="1"/>
          </p:cNvSpPr>
          <p:nvPr>
            <p:ph type="dt" sz="half" idx="10"/>
          </p:nvPr>
        </p:nvSpPr>
        <p:spPr/>
        <p:txBody>
          <a:bodyPr/>
          <a:lstStyle>
            <a:lvl1pPr>
              <a:defRPr/>
            </a:lvl1pPr>
          </a:lstStyle>
          <a:p>
            <a:endParaRPr lang="zh-CN" altLang="en-US"/>
          </a:p>
        </p:txBody>
      </p:sp>
      <p:sp>
        <p:nvSpPr>
          <p:cNvPr id="3" name="页脚占位符 2">
            <a:extLst>
              <a:ext uri="{FF2B5EF4-FFF2-40B4-BE49-F238E27FC236}">
                <a16:creationId xmlns:a16="http://schemas.microsoft.com/office/drawing/2014/main" id="{6E7269BB-ED18-4C73-BDFE-4B397A5D48CB}"/>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50BC8840-F17E-4BF8-8148-B6E55B3D4C89}"/>
              </a:ext>
            </a:extLst>
          </p:cNvPr>
          <p:cNvSpPr>
            <a:spLocks noGrp="1"/>
          </p:cNvSpPr>
          <p:nvPr>
            <p:ph type="sldNum" sz="quarter" idx="12"/>
          </p:nvPr>
        </p:nvSpPr>
        <p:spPr/>
        <p:txBody>
          <a:bodyPr/>
          <a:lstStyle>
            <a:lvl1pPr>
              <a:defRPr/>
            </a:lvl1pPr>
          </a:lstStyle>
          <a:p>
            <a:fld id="{990B8AE7-BEEE-4A91-A882-A61AA5FD3937}" type="slidenum">
              <a:rPr lang="zh-CN" altLang="en-US"/>
              <a:pPr/>
              <a:t>‹#›</a:t>
            </a:fld>
            <a:endParaRPr lang="zh-CN" altLang="en-US"/>
          </a:p>
        </p:txBody>
      </p:sp>
    </p:spTree>
    <p:extLst>
      <p:ext uri="{BB962C8B-B14F-4D97-AF65-F5344CB8AC3E}">
        <p14:creationId xmlns:p14="http://schemas.microsoft.com/office/powerpoint/2010/main" val="1693634278"/>
      </p:ext>
    </p:extLst>
  </p:cSld>
  <p:clrMapOvr>
    <a:masterClrMapping/>
  </p:clrMapOvr>
  <p:transition spd="slow">
    <p:random/>
    <p:sndAc>
      <p:stSnd>
        <p:snd r:embed="rId1"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3566B1F-8087-4A05-8E7E-7168B404CA7B}"/>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3116722-964B-490E-AE0A-357127DBB52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FA27B7D9-6C85-4ECA-B1E3-4BF373A254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F502E49-2190-4474-B84B-7C6DF01B9A16}"/>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C3DF32C0-BD8C-4C90-811E-657F25B22F3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F428E732-752F-4398-9951-459034A58A9B}"/>
              </a:ext>
            </a:extLst>
          </p:cNvPr>
          <p:cNvSpPr>
            <a:spLocks noGrp="1"/>
          </p:cNvSpPr>
          <p:nvPr>
            <p:ph type="sldNum" sz="quarter" idx="12"/>
          </p:nvPr>
        </p:nvSpPr>
        <p:spPr/>
        <p:txBody>
          <a:bodyPr/>
          <a:lstStyle>
            <a:lvl1pPr>
              <a:defRPr/>
            </a:lvl1pPr>
          </a:lstStyle>
          <a:p>
            <a:fld id="{D8544F65-D768-419C-A003-71AA53F57D39}" type="slidenum">
              <a:rPr lang="zh-CN" altLang="en-US"/>
              <a:pPr/>
              <a:t>‹#›</a:t>
            </a:fld>
            <a:endParaRPr lang="zh-CN" altLang="en-US"/>
          </a:p>
        </p:txBody>
      </p:sp>
    </p:spTree>
    <p:extLst>
      <p:ext uri="{BB962C8B-B14F-4D97-AF65-F5344CB8AC3E}">
        <p14:creationId xmlns:p14="http://schemas.microsoft.com/office/powerpoint/2010/main" val="3011094346"/>
      </p:ext>
    </p:extLst>
  </p:cSld>
  <p:clrMapOvr>
    <a:masterClrMapping/>
  </p:clrMapOvr>
  <p:transition spd="slow">
    <p:random/>
    <p:sndAc>
      <p:stSnd>
        <p:snd r:embed="rId1"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813C46-A925-4420-B4BD-56E2ED990744}"/>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A44464F-8756-4100-9B7D-A70CABF08E0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4989F79-9259-470E-8AEE-ABD8B51998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6C384365-3878-49E8-944D-BAD6EE24638F}"/>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33D2E131-CCF8-4747-8538-2ED089F503D0}"/>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8E7991AA-A5E3-46AE-A216-9E548B788108}"/>
              </a:ext>
            </a:extLst>
          </p:cNvPr>
          <p:cNvSpPr>
            <a:spLocks noGrp="1"/>
          </p:cNvSpPr>
          <p:nvPr>
            <p:ph type="sldNum" sz="quarter" idx="12"/>
          </p:nvPr>
        </p:nvSpPr>
        <p:spPr/>
        <p:txBody>
          <a:bodyPr/>
          <a:lstStyle>
            <a:lvl1pPr>
              <a:defRPr/>
            </a:lvl1pPr>
          </a:lstStyle>
          <a:p>
            <a:fld id="{68D6A11C-507A-4C86-AC69-292BC94D5200}" type="slidenum">
              <a:rPr lang="zh-CN" altLang="en-US"/>
              <a:pPr/>
              <a:t>‹#›</a:t>
            </a:fld>
            <a:endParaRPr lang="zh-CN" altLang="en-US"/>
          </a:p>
        </p:txBody>
      </p:sp>
    </p:spTree>
    <p:extLst>
      <p:ext uri="{BB962C8B-B14F-4D97-AF65-F5344CB8AC3E}">
        <p14:creationId xmlns:p14="http://schemas.microsoft.com/office/powerpoint/2010/main" val="70161217"/>
      </p:ext>
    </p:extLst>
  </p:cSld>
  <p:clrMapOvr>
    <a:masterClrMapping/>
  </p:clrMapOvr>
  <p:transition spd="slow">
    <p:random/>
    <p:sndAc>
      <p:stSnd>
        <p:snd r:embed="rId1"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93AA8D-79AD-4143-983D-5D531CA63110}"/>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DAE988B-CFEF-47A1-8618-1AF2336DFD3B}"/>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FA4BB83-4F27-4E17-AE4F-018FDB63F52D}"/>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0799267A-31E7-499A-8F81-550C52BA0751}"/>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20C4FC3-3616-44E0-9C07-95B1BACB2170}"/>
              </a:ext>
            </a:extLst>
          </p:cNvPr>
          <p:cNvSpPr>
            <a:spLocks noGrp="1"/>
          </p:cNvSpPr>
          <p:nvPr>
            <p:ph type="sldNum" sz="quarter" idx="12"/>
          </p:nvPr>
        </p:nvSpPr>
        <p:spPr/>
        <p:txBody>
          <a:bodyPr/>
          <a:lstStyle>
            <a:lvl1pPr>
              <a:defRPr/>
            </a:lvl1pPr>
          </a:lstStyle>
          <a:p>
            <a:fld id="{363EBB45-CB09-4CA1-BAE7-4074E55531CE}" type="slidenum">
              <a:rPr lang="zh-CN" altLang="en-US"/>
              <a:pPr/>
              <a:t>‹#›</a:t>
            </a:fld>
            <a:endParaRPr lang="zh-CN" altLang="en-US"/>
          </a:p>
        </p:txBody>
      </p:sp>
    </p:spTree>
    <p:extLst>
      <p:ext uri="{BB962C8B-B14F-4D97-AF65-F5344CB8AC3E}">
        <p14:creationId xmlns:p14="http://schemas.microsoft.com/office/powerpoint/2010/main" val="1074378048"/>
      </p:ext>
    </p:extLst>
  </p:cSld>
  <p:clrMapOvr>
    <a:masterClrMapping/>
  </p:clrMapOvr>
  <p:transition spd="slow">
    <p:random/>
    <p:sndAc>
      <p:stSnd>
        <p:snd r:embed="rId1" name="camera.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C03070B-3938-4902-8476-D4968E52C528}"/>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93A6E23-D130-415A-99F3-2DE81C8AD136}"/>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B256C02-2541-41CE-B3CB-D47B3D0D7B3F}"/>
              </a:ext>
            </a:extLst>
          </p:cNvPr>
          <p:cNvSpPr>
            <a:spLocks noGrp="1"/>
          </p:cNvSpPr>
          <p:nvPr>
            <p:ph type="dt" sz="half" idx="10"/>
          </p:nvPr>
        </p:nvSpPr>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4A29DA6B-CDC4-4CBE-8878-EC385665414E}"/>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4B883804-B61A-4E97-945F-8705D0FEA12A}"/>
              </a:ext>
            </a:extLst>
          </p:cNvPr>
          <p:cNvSpPr>
            <a:spLocks noGrp="1"/>
          </p:cNvSpPr>
          <p:nvPr>
            <p:ph type="sldNum" sz="quarter" idx="12"/>
          </p:nvPr>
        </p:nvSpPr>
        <p:spPr/>
        <p:txBody>
          <a:bodyPr/>
          <a:lstStyle>
            <a:lvl1pPr>
              <a:defRPr/>
            </a:lvl1pPr>
          </a:lstStyle>
          <a:p>
            <a:fld id="{09858E62-DEE2-4434-84DB-96739EC35782}" type="slidenum">
              <a:rPr lang="zh-CN" altLang="en-US"/>
              <a:pPr/>
              <a:t>‹#›</a:t>
            </a:fld>
            <a:endParaRPr lang="zh-CN" altLang="en-US"/>
          </a:p>
        </p:txBody>
      </p:sp>
    </p:spTree>
    <p:extLst>
      <p:ext uri="{BB962C8B-B14F-4D97-AF65-F5344CB8AC3E}">
        <p14:creationId xmlns:p14="http://schemas.microsoft.com/office/powerpoint/2010/main" val="1476238055"/>
      </p:ext>
    </p:extLst>
  </p:cSld>
  <p:clrMapOvr>
    <a:masterClrMapping/>
  </p:clrMapOvr>
  <p:transition spd="slow">
    <p:random/>
    <p:sndAc>
      <p:stSnd>
        <p:snd r:embed="rId1" name="camera.wav"/>
      </p:stSnd>
    </p:sndAc>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7E3DFF-040A-4CBB-8AFC-01CB8B03A682}"/>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9B5691B5-1941-494B-808A-07910784D599}"/>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A97FCA7B-7E4E-4EC4-A1EB-F2A8543736C6}"/>
              </a:ext>
            </a:extLst>
          </p:cNvPr>
          <p:cNvSpPr>
            <a:spLocks noGrp="1"/>
          </p:cNvSpPr>
          <p:nvPr>
            <p:ph type="dt" sz="half" idx="10"/>
          </p:nvPr>
        </p:nvSpPr>
        <p:spPr>
          <a:xfrm>
            <a:off x="457200" y="6356350"/>
            <a:ext cx="2133600" cy="365125"/>
          </a:xfrm>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08EC3EE-4F45-4DA2-89A8-1D3035767B62}"/>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E341C27-C6EC-4BE5-88B0-7FE90B582C31}"/>
              </a:ext>
            </a:extLst>
          </p:cNvPr>
          <p:cNvSpPr>
            <a:spLocks noGrp="1"/>
          </p:cNvSpPr>
          <p:nvPr>
            <p:ph type="sldNum" sz="quarter" idx="12"/>
          </p:nvPr>
        </p:nvSpPr>
        <p:spPr>
          <a:xfrm>
            <a:off x="6553200" y="6356350"/>
            <a:ext cx="2447925" cy="365125"/>
          </a:xfrm>
        </p:spPr>
        <p:txBody>
          <a:bodyPr/>
          <a:lstStyle>
            <a:lvl1pPr>
              <a:defRPr/>
            </a:lvl1pPr>
          </a:lstStyle>
          <a:p>
            <a:fld id="{D0BAC5C4-F045-4599-A74E-27D2A8EEB10C}" type="slidenum">
              <a:rPr lang="zh-CN" altLang="en-US"/>
              <a:pPr/>
              <a:t>‹#›</a:t>
            </a:fld>
            <a:endParaRPr lang="zh-CN" altLang="en-US"/>
          </a:p>
        </p:txBody>
      </p:sp>
    </p:spTree>
    <p:extLst>
      <p:ext uri="{BB962C8B-B14F-4D97-AF65-F5344CB8AC3E}">
        <p14:creationId xmlns:p14="http://schemas.microsoft.com/office/powerpoint/2010/main" val="1630668204"/>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9A2307-EBBA-40C6-BFD7-562F8DD8037B}"/>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408C361-6D0E-447B-AA15-10BFA58D63E7}"/>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C75B1BA5-B1B0-4732-BE68-D4BCF617757A}"/>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3F599AEE-7BE3-4BCF-8AD5-86DAC7BBF33A}"/>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8524003E-586A-4B87-A30B-CD5DE00540B2}"/>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D0A2D78D-FE00-4E00-91B8-AC12195910D7}"/>
              </a:ext>
            </a:extLst>
          </p:cNvPr>
          <p:cNvSpPr>
            <a:spLocks noGrp="1"/>
          </p:cNvSpPr>
          <p:nvPr>
            <p:ph type="sldNum" sz="quarter" idx="12"/>
          </p:nvPr>
        </p:nvSpPr>
        <p:spPr/>
        <p:txBody>
          <a:bodyPr/>
          <a:lstStyle>
            <a:lvl1pPr>
              <a:defRPr/>
            </a:lvl1pPr>
          </a:lstStyle>
          <a:p>
            <a:fld id="{C2F3BB01-99E1-4AD3-8853-27736EA1A7A3}" type="slidenum">
              <a:rPr lang="zh-CN" altLang="en-US"/>
              <a:pPr/>
              <a:t>‹#›</a:t>
            </a:fld>
            <a:endParaRPr lang="zh-CN" altLang="en-US"/>
          </a:p>
        </p:txBody>
      </p:sp>
    </p:spTree>
    <p:extLst>
      <p:ext uri="{BB962C8B-B14F-4D97-AF65-F5344CB8AC3E}">
        <p14:creationId xmlns:p14="http://schemas.microsoft.com/office/powerpoint/2010/main" val="2279333446"/>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6F442E-58CF-4A90-BF76-72F8429405C1}"/>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CCF2BEF7-5BAE-4162-B760-F1E704F3D04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210728D9-8BAC-4F8C-B50D-2CB025807874}"/>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1A75748A-DEB0-422A-93DE-794B58A3062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37AB38AD-D78F-4C4A-A117-3280A56F34D2}"/>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AAB557E5-4FB5-44C4-BC7A-7E8E8F3CE71A}"/>
              </a:ext>
            </a:extLst>
          </p:cNvPr>
          <p:cNvSpPr>
            <a:spLocks noGrp="1"/>
          </p:cNvSpPr>
          <p:nvPr>
            <p:ph type="dt" sz="half" idx="10"/>
          </p:nvPr>
        </p:nvSpPr>
        <p:spPr/>
        <p:txBody>
          <a:bodyPr/>
          <a:lstStyle>
            <a:lvl1pPr>
              <a:defRPr/>
            </a:lvl1pPr>
          </a:lstStyle>
          <a:p>
            <a:endParaRPr lang="zh-CN" altLang="en-US"/>
          </a:p>
        </p:txBody>
      </p:sp>
      <p:sp>
        <p:nvSpPr>
          <p:cNvPr id="8" name="页脚占位符 7">
            <a:extLst>
              <a:ext uri="{FF2B5EF4-FFF2-40B4-BE49-F238E27FC236}">
                <a16:creationId xmlns:a16="http://schemas.microsoft.com/office/drawing/2014/main" id="{A725A8FF-A34B-4649-8771-9110E0B80641}"/>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A645AAD0-5AAC-45AA-BA35-F637A2990BDE}"/>
              </a:ext>
            </a:extLst>
          </p:cNvPr>
          <p:cNvSpPr>
            <a:spLocks noGrp="1"/>
          </p:cNvSpPr>
          <p:nvPr>
            <p:ph type="sldNum" sz="quarter" idx="12"/>
          </p:nvPr>
        </p:nvSpPr>
        <p:spPr/>
        <p:txBody>
          <a:bodyPr/>
          <a:lstStyle>
            <a:lvl1pPr>
              <a:defRPr/>
            </a:lvl1pPr>
          </a:lstStyle>
          <a:p>
            <a:fld id="{7D077714-3A89-4A11-8DA9-FD4BDB7E377C}" type="slidenum">
              <a:rPr lang="zh-CN" altLang="en-US"/>
              <a:pPr/>
              <a:t>‹#›</a:t>
            </a:fld>
            <a:endParaRPr lang="zh-CN" altLang="en-US"/>
          </a:p>
        </p:txBody>
      </p:sp>
    </p:spTree>
    <p:extLst>
      <p:ext uri="{BB962C8B-B14F-4D97-AF65-F5344CB8AC3E}">
        <p14:creationId xmlns:p14="http://schemas.microsoft.com/office/powerpoint/2010/main" val="2499386649"/>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CB0484-7CE4-40DF-B707-DF57F754FC68}"/>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8399C1E-D5F7-4398-8486-B57F9B2A20BC}"/>
              </a:ext>
            </a:extLst>
          </p:cNvPr>
          <p:cNvSpPr>
            <a:spLocks noGrp="1"/>
          </p:cNvSpPr>
          <p:nvPr>
            <p:ph type="dt" sz="half" idx="10"/>
          </p:nvPr>
        </p:nvSpPr>
        <p:spPr/>
        <p:txBody>
          <a:bodyPr/>
          <a:lstStyle>
            <a:lvl1pPr>
              <a:defRPr/>
            </a:lvl1pPr>
          </a:lstStyle>
          <a:p>
            <a:endParaRPr lang="zh-CN" altLang="en-US"/>
          </a:p>
        </p:txBody>
      </p:sp>
      <p:sp>
        <p:nvSpPr>
          <p:cNvPr id="4" name="页脚占位符 3">
            <a:extLst>
              <a:ext uri="{FF2B5EF4-FFF2-40B4-BE49-F238E27FC236}">
                <a16:creationId xmlns:a16="http://schemas.microsoft.com/office/drawing/2014/main" id="{5E417B9D-AC90-477F-9D23-69D6CD8B2A37}"/>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4E9CB904-52E0-4390-90AA-243F1BEE5C55}"/>
              </a:ext>
            </a:extLst>
          </p:cNvPr>
          <p:cNvSpPr>
            <a:spLocks noGrp="1"/>
          </p:cNvSpPr>
          <p:nvPr>
            <p:ph type="sldNum" sz="quarter" idx="12"/>
          </p:nvPr>
        </p:nvSpPr>
        <p:spPr/>
        <p:txBody>
          <a:bodyPr/>
          <a:lstStyle>
            <a:lvl1pPr>
              <a:defRPr/>
            </a:lvl1pPr>
          </a:lstStyle>
          <a:p>
            <a:fld id="{3F1B4BB1-40DE-4302-8A19-70AC457AEE09}" type="slidenum">
              <a:rPr lang="zh-CN" altLang="en-US"/>
              <a:pPr/>
              <a:t>‹#›</a:t>
            </a:fld>
            <a:endParaRPr lang="zh-CN" altLang="en-US"/>
          </a:p>
        </p:txBody>
      </p:sp>
    </p:spTree>
    <p:extLst>
      <p:ext uri="{BB962C8B-B14F-4D97-AF65-F5344CB8AC3E}">
        <p14:creationId xmlns:p14="http://schemas.microsoft.com/office/powerpoint/2010/main" val="3487783353"/>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6D8024D1-452E-4D4F-8A53-90E09DB18048}"/>
              </a:ext>
            </a:extLst>
          </p:cNvPr>
          <p:cNvSpPr>
            <a:spLocks noGrp="1"/>
          </p:cNvSpPr>
          <p:nvPr>
            <p:ph type="dt" sz="half" idx="10"/>
          </p:nvPr>
        </p:nvSpPr>
        <p:spPr/>
        <p:txBody>
          <a:bodyPr/>
          <a:lstStyle>
            <a:lvl1pPr>
              <a:defRPr/>
            </a:lvl1pPr>
          </a:lstStyle>
          <a:p>
            <a:endParaRPr lang="zh-CN" altLang="en-US"/>
          </a:p>
        </p:txBody>
      </p:sp>
      <p:sp>
        <p:nvSpPr>
          <p:cNvPr id="3" name="页脚占位符 2">
            <a:extLst>
              <a:ext uri="{FF2B5EF4-FFF2-40B4-BE49-F238E27FC236}">
                <a16:creationId xmlns:a16="http://schemas.microsoft.com/office/drawing/2014/main" id="{BFC05C49-C903-43B3-B98D-94FE5457E038}"/>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081036BA-7D88-4E72-AE11-8EF095C76BCE}"/>
              </a:ext>
            </a:extLst>
          </p:cNvPr>
          <p:cNvSpPr>
            <a:spLocks noGrp="1"/>
          </p:cNvSpPr>
          <p:nvPr>
            <p:ph type="sldNum" sz="quarter" idx="12"/>
          </p:nvPr>
        </p:nvSpPr>
        <p:spPr/>
        <p:txBody>
          <a:bodyPr/>
          <a:lstStyle>
            <a:lvl1pPr>
              <a:defRPr/>
            </a:lvl1pPr>
          </a:lstStyle>
          <a:p>
            <a:fld id="{6721B605-3062-477D-9C33-AE226888484C}" type="slidenum">
              <a:rPr lang="zh-CN" altLang="en-US"/>
              <a:pPr/>
              <a:t>‹#›</a:t>
            </a:fld>
            <a:endParaRPr lang="zh-CN" altLang="en-US"/>
          </a:p>
        </p:txBody>
      </p:sp>
    </p:spTree>
    <p:extLst>
      <p:ext uri="{BB962C8B-B14F-4D97-AF65-F5344CB8AC3E}">
        <p14:creationId xmlns:p14="http://schemas.microsoft.com/office/powerpoint/2010/main" val="1589330711"/>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5D9207-72DA-4C19-9497-41D76164316D}"/>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38DDE90F-A673-42DD-9F1F-A51D95A1573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36495A97-1C07-4697-B734-FA73E52A61A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4CBEAF09-63C1-4C7A-BF32-17D968D0588B}"/>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3E98466C-98A6-4EC1-98EF-C407987E176C}"/>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D25FBE2A-2C1D-4049-B3C2-073A563C50E4}"/>
              </a:ext>
            </a:extLst>
          </p:cNvPr>
          <p:cNvSpPr>
            <a:spLocks noGrp="1"/>
          </p:cNvSpPr>
          <p:nvPr>
            <p:ph type="sldNum" sz="quarter" idx="12"/>
          </p:nvPr>
        </p:nvSpPr>
        <p:spPr/>
        <p:txBody>
          <a:bodyPr/>
          <a:lstStyle>
            <a:lvl1pPr>
              <a:defRPr/>
            </a:lvl1pPr>
          </a:lstStyle>
          <a:p>
            <a:fld id="{17856FDC-323C-48AC-82ED-9461A9DAFEE4}" type="slidenum">
              <a:rPr lang="zh-CN" altLang="en-US"/>
              <a:pPr/>
              <a:t>‹#›</a:t>
            </a:fld>
            <a:endParaRPr lang="zh-CN" altLang="en-US"/>
          </a:p>
        </p:txBody>
      </p:sp>
    </p:spTree>
    <p:extLst>
      <p:ext uri="{BB962C8B-B14F-4D97-AF65-F5344CB8AC3E}">
        <p14:creationId xmlns:p14="http://schemas.microsoft.com/office/powerpoint/2010/main" val="2336123288"/>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C0E016-9CC6-4E2C-BDE2-2A6E990580E0}"/>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4C65E1C-AC92-4840-BA4A-1F7EB10445D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24EF76D8-F81A-437E-A5AD-FD1CD1E5749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E371CEE1-8243-4951-AD76-528EAAEBAC7C}"/>
              </a:ext>
            </a:extLst>
          </p:cNvPr>
          <p:cNvSpPr>
            <a:spLocks noGrp="1"/>
          </p:cNvSpPr>
          <p:nvPr>
            <p:ph type="dt" sz="half" idx="10"/>
          </p:nvPr>
        </p:nvSpPr>
        <p:spPr/>
        <p:txBody>
          <a:bodyPr/>
          <a:lstStyle>
            <a:lvl1pPr>
              <a:defRPr/>
            </a:lvl1pPr>
          </a:lstStyle>
          <a:p>
            <a:endParaRPr lang="zh-CN" altLang="en-US"/>
          </a:p>
        </p:txBody>
      </p:sp>
      <p:sp>
        <p:nvSpPr>
          <p:cNvPr id="6" name="页脚占位符 5">
            <a:extLst>
              <a:ext uri="{FF2B5EF4-FFF2-40B4-BE49-F238E27FC236}">
                <a16:creationId xmlns:a16="http://schemas.microsoft.com/office/drawing/2014/main" id="{0EBBE5CA-F9EB-44E4-BC86-55AA635ED97B}"/>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EB2FED3B-DE8E-41EB-ACAE-0550E5DD8200}"/>
              </a:ext>
            </a:extLst>
          </p:cNvPr>
          <p:cNvSpPr>
            <a:spLocks noGrp="1"/>
          </p:cNvSpPr>
          <p:nvPr>
            <p:ph type="sldNum" sz="quarter" idx="12"/>
          </p:nvPr>
        </p:nvSpPr>
        <p:spPr/>
        <p:txBody>
          <a:bodyPr/>
          <a:lstStyle>
            <a:lvl1pPr>
              <a:defRPr/>
            </a:lvl1pPr>
          </a:lstStyle>
          <a:p>
            <a:fld id="{201AB50E-A89F-46D6-A75F-626BAAEC731F}" type="slidenum">
              <a:rPr lang="zh-CN" altLang="en-US"/>
              <a:pPr/>
              <a:t>‹#›</a:t>
            </a:fld>
            <a:endParaRPr lang="zh-CN" altLang="en-US"/>
          </a:p>
        </p:txBody>
      </p:sp>
    </p:spTree>
    <p:extLst>
      <p:ext uri="{BB962C8B-B14F-4D97-AF65-F5344CB8AC3E}">
        <p14:creationId xmlns:p14="http://schemas.microsoft.com/office/powerpoint/2010/main" val="1503290111"/>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audio" Target="../media/audio1.wav"/><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1.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92883FE8-9426-4E62-A1C2-BBB5A755042C}"/>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5D1370C5-3A0A-4623-AEDA-1D26CC92559B}"/>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D7F799E3-B505-41EE-AA63-73118FEA13C7}"/>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endParaRPr lang="zh-CN" altLang="en-US"/>
          </a:p>
        </p:txBody>
      </p:sp>
      <p:sp>
        <p:nvSpPr>
          <p:cNvPr id="1029" name="页脚占位符 4">
            <a:extLst>
              <a:ext uri="{FF2B5EF4-FFF2-40B4-BE49-F238E27FC236}">
                <a16:creationId xmlns:a16="http://schemas.microsoft.com/office/drawing/2014/main" id="{F1C9944D-4E27-48BF-BF14-7CEFD0E70F28}"/>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CDDFE7E3-B579-45D6-AC18-75AB7EF75873}"/>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939B34A4-6AB7-4F2D-BD10-0BC9FBA61DEF}"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87"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5C7C8246-3D86-48B6-9DFB-A6EDBC16CD42}"/>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7B0E7B5B-82DB-41DE-A44B-EBD55D79CA26}"/>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21307814-7856-4C53-A717-ED99705062FE}"/>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endParaRPr lang="zh-CN" altLang="en-US"/>
          </a:p>
        </p:txBody>
      </p:sp>
      <p:sp>
        <p:nvSpPr>
          <p:cNvPr id="2053" name="页脚占位符 4">
            <a:extLst>
              <a:ext uri="{FF2B5EF4-FFF2-40B4-BE49-F238E27FC236}">
                <a16:creationId xmlns:a16="http://schemas.microsoft.com/office/drawing/2014/main" id="{AC2251F1-B355-495F-B170-48EB66AE89DC}"/>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5DA1AB67-C919-4A81-ABA9-FD3165B99009}"/>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3075" name="文本占位符 2">
            <a:extLst>
              <a:ext uri="{FF2B5EF4-FFF2-40B4-BE49-F238E27FC236}">
                <a16:creationId xmlns:a16="http://schemas.microsoft.com/office/drawing/2014/main" id="{8DB5A3BE-AC7C-4374-9C7D-DC6102C59EEF}"/>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3076" name="日期占位符 3">
            <a:extLst>
              <a:ext uri="{FF2B5EF4-FFF2-40B4-BE49-F238E27FC236}">
                <a16:creationId xmlns:a16="http://schemas.microsoft.com/office/drawing/2014/main" id="{DC4F7B1F-3667-403D-808D-FD4CDA2E1F2C}"/>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ea typeface="宋体" panose="02010600030101010101" pitchFamily="2" charset="-122"/>
              </a:defRPr>
            </a:lvl1pPr>
          </a:lstStyle>
          <a:p>
            <a:endParaRPr lang="zh-CN" altLang="en-US"/>
          </a:p>
        </p:txBody>
      </p:sp>
      <p:sp>
        <p:nvSpPr>
          <p:cNvPr id="3077" name="页脚占位符 4">
            <a:extLst>
              <a:ext uri="{FF2B5EF4-FFF2-40B4-BE49-F238E27FC236}">
                <a16:creationId xmlns:a16="http://schemas.microsoft.com/office/drawing/2014/main" id="{3A956F32-FA73-4FD0-AFDF-917E61B9B62A}"/>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ea typeface="宋体" panose="02010600030101010101" pitchFamily="2" charset="-122"/>
              </a:defRPr>
            </a:lvl1pPr>
          </a:lstStyle>
          <a:p>
            <a:endParaRPr lang="zh-CN" altLang="en-US"/>
          </a:p>
        </p:txBody>
      </p:sp>
      <p:sp>
        <p:nvSpPr>
          <p:cNvPr id="3078" name="灯片编号占位符 5">
            <a:extLst>
              <a:ext uri="{FF2B5EF4-FFF2-40B4-BE49-F238E27FC236}">
                <a16:creationId xmlns:a16="http://schemas.microsoft.com/office/drawing/2014/main" id="{3D08DD15-6E1A-4DA0-B58B-055DE81D4980}"/>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0FB5954A-9BBF-4CE1-93D3-2C533E5B25BC}"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utoUpdateAnimBg="0"/>
      <p:bldP spid="3075" grpId="0" build="p" autoUpdateAnimBg="0">
        <p:tmplLst>
          <p:tmpl lvl="1">
            <p:tnLst>
              <p:par>
                <p:cTn presetID="36"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9">
            <a:extLst>
              <a:ext uri="{FF2B5EF4-FFF2-40B4-BE49-F238E27FC236}">
                <a16:creationId xmlns:a16="http://schemas.microsoft.com/office/drawing/2014/main" id="{F495AFBD-475C-4E86-A81B-3CEA93C3BA6A}"/>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第四章、政府间的</a:t>
            </a:r>
            <a:br>
              <a:rPr lang="zh-CN" altLang="en-US" sz="5400">
                <a:solidFill>
                  <a:schemeClr val="bg1"/>
                </a:solidFill>
                <a:latin typeface="Times New Roman" panose="02020603050405020304" pitchFamily="18" charset="0"/>
                <a:ea typeface="黑体" panose="02010609060101010101" pitchFamily="49" charset="-122"/>
              </a:rPr>
            </a:br>
            <a:r>
              <a:rPr lang="zh-CN" altLang="en-US" sz="5400">
                <a:solidFill>
                  <a:schemeClr val="bg1"/>
                </a:solidFill>
                <a:latin typeface="Times New Roman" panose="02020603050405020304" pitchFamily="18" charset="0"/>
                <a:ea typeface="黑体" panose="02010609060101010101" pitchFamily="49" charset="-122"/>
              </a:rPr>
              <a:t>税收划分</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8B835E1-CCDC-4709-A48D-E42CFFDE233A}"/>
              </a:ext>
            </a:extLst>
          </p:cNvPr>
          <p:cNvSpPr>
            <a:spLocks noChangeArrowheads="1"/>
          </p:cNvSpPr>
          <p:nvPr>
            <p:ph type="title"/>
          </p:nvPr>
        </p:nvSpPr>
        <p:spPr/>
        <p:txBody>
          <a:bodyPr/>
          <a:lstStyle/>
          <a:p>
            <a:r>
              <a:rPr lang="zh-CN" altLang="zh-CN">
                <a:ea typeface="黑体" panose="02010609060101010101" pitchFamily="49" charset="-122"/>
              </a:rPr>
              <a:t>马斯格雷夫的分税原则</a:t>
            </a:r>
          </a:p>
        </p:txBody>
      </p:sp>
      <p:sp>
        <p:nvSpPr>
          <p:cNvPr id="14339" name="Rectangle 3">
            <a:extLst>
              <a:ext uri="{FF2B5EF4-FFF2-40B4-BE49-F238E27FC236}">
                <a16:creationId xmlns:a16="http://schemas.microsoft.com/office/drawing/2014/main" id="{FC49EEAC-F985-4A8E-BC7C-2E693959FEA0}"/>
              </a:ext>
            </a:extLst>
          </p:cNvPr>
          <p:cNvSpPr>
            <a:spLocks noChangeArrowheads="1"/>
          </p:cNvSpPr>
          <p:nvPr>
            <p:ph type="body" idx="1"/>
          </p:nvPr>
        </p:nvSpPr>
        <p:spPr>
          <a:xfrm>
            <a:off x="395288" y="1701800"/>
            <a:ext cx="8229600" cy="4525963"/>
          </a:xfrm>
        </p:spPr>
        <p:txBody>
          <a:bodyPr/>
          <a:lstStyle/>
          <a:p>
            <a:r>
              <a:rPr lang="zh-CN" altLang="zh-CN">
                <a:latin typeface="黑体" panose="02010609060101010101" pitchFamily="49" charset="-122"/>
                <a:ea typeface="黑体" panose="02010609060101010101" pitchFamily="49" charset="-122"/>
              </a:rPr>
              <a:t>划归地方政府的税收：</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以居住为依据的税收以及对完全不流动要素课征的税收。</a:t>
            </a:r>
          </a:p>
          <a:p>
            <a:r>
              <a:rPr lang="zh-CN" altLang="zh-CN">
                <a:latin typeface="黑体" panose="02010609060101010101" pitchFamily="49" charset="-122"/>
                <a:ea typeface="黑体" panose="02010609060101010101" pitchFamily="49" charset="-122"/>
              </a:rPr>
              <a:t>各级地方政府的税收应当是在经济循环中收入较为稳定的税收。</a:t>
            </a:r>
          </a:p>
          <a:p>
            <a:r>
              <a:rPr lang="zh-CN" altLang="zh-CN">
                <a:latin typeface="黑体" panose="02010609060101010101" pitchFamily="49" charset="-122"/>
                <a:ea typeface="黑体" panose="02010609060101010101" pitchFamily="49" charset="-122"/>
              </a:rPr>
              <a:t>受益税和使用费在各级政府都可以适当地加以使用。</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fade">
                                      <p:cBhvr>
                                        <p:cTn id="12" dur="2000"/>
                                        <p:tgtEl>
                                          <p:spTgt spid="143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Effect transition="in" filter="fade">
                                      <p:cBhvr>
                                        <p:cTn id="17" dur="2000"/>
                                        <p:tgtEl>
                                          <p:spTgt spid="143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animEffect transition="in" filter="fade">
                                      <p:cBhvr>
                                        <p:cTn id="22" dur="2000"/>
                                        <p:tgtEl>
                                          <p:spTgt spid="143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339">
                                            <p:txEl>
                                              <p:pRg st="3" end="3"/>
                                            </p:txEl>
                                          </p:spTgt>
                                        </p:tgtEl>
                                        <p:attrNameLst>
                                          <p:attrName>style.visibility</p:attrName>
                                        </p:attrNameLst>
                                      </p:cBhvr>
                                      <p:to>
                                        <p:strVal val="visible"/>
                                      </p:to>
                                    </p:set>
                                    <p:animEffect transition="in" filter="fade">
                                      <p:cBhvr>
                                        <p:cTn id="27" dur="20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491AD15-DF3F-4C32-BB24-B391BF68A421}"/>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杰克.M.明孜的分税原则</a:t>
            </a:r>
          </a:p>
        </p:txBody>
      </p:sp>
      <p:sp>
        <p:nvSpPr>
          <p:cNvPr id="15363" name="Rectangle 3">
            <a:extLst>
              <a:ext uri="{FF2B5EF4-FFF2-40B4-BE49-F238E27FC236}">
                <a16:creationId xmlns:a16="http://schemas.microsoft.com/office/drawing/2014/main" id="{396C7048-4A75-4550-BE00-B4C009CF0C94}"/>
              </a:ext>
            </a:extLst>
          </p:cNvPr>
          <p:cNvSpPr>
            <a:spLocks noChangeArrowheads="1"/>
          </p:cNvSpPr>
          <p:nvPr>
            <p:ph type="body" idx="1"/>
          </p:nvPr>
        </p:nvSpPr>
        <p:spPr>
          <a:xfrm>
            <a:off x="468313" y="1773238"/>
            <a:ext cx="8229600" cy="4525962"/>
          </a:xfrm>
        </p:spPr>
        <p:txBody>
          <a:bodyPr/>
          <a:lstStyle/>
          <a:p>
            <a:r>
              <a:rPr lang="zh-CN" altLang="zh-CN">
                <a:latin typeface="黑体" panose="02010609060101010101" pitchFamily="49" charset="-122"/>
                <a:ea typeface="黑体" panose="02010609060101010101" pitchFamily="49" charset="-122"/>
              </a:rPr>
              <a:t>效率原则：</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税种划分要尽量减少对资源优化配置的干扰。</a:t>
            </a:r>
          </a:p>
          <a:p>
            <a:r>
              <a:rPr lang="zh-CN" altLang="zh-CN">
                <a:latin typeface="黑体" panose="02010609060101010101" pitchFamily="49" charset="-122"/>
                <a:ea typeface="黑体" panose="02010609060101010101" pitchFamily="49" charset="-122"/>
              </a:rPr>
              <a:t>简化原则：</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应使税制简化，便于公众理解和执行，提高税务行政效率。</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Effect transition="in" filter="fade">
                                      <p:cBhvr>
                                        <p:cTn id="9" dur="500"/>
                                        <p:tgtEl>
                                          <p:spTgt spid="153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5363">
                                            <p:txEl>
                                              <p:pRg st="0" end="0"/>
                                            </p:txEl>
                                          </p:spTgt>
                                        </p:tgtEl>
                                        <p:attrNameLst>
                                          <p:attrName>style.visibility</p:attrName>
                                        </p:attrNameLst>
                                      </p:cBhvr>
                                      <p:to>
                                        <p:strVal val="visible"/>
                                      </p:to>
                                    </p:set>
                                    <p:animEffect transition="in" filter="fade">
                                      <p:cBhvr>
                                        <p:cTn id="14" dur="1000">
                                          <p:stCondLst>
                                            <p:cond delay="0"/>
                                          </p:stCondLst>
                                        </p:cTn>
                                        <p:tgtEl>
                                          <p:spTgt spid="1536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Effect transition="in" filter="fade">
                                      <p:cBhvr>
                                        <p:cTn id="19" dur="1000">
                                          <p:stCondLst>
                                            <p:cond delay="0"/>
                                          </p:stCondLst>
                                        </p:cTn>
                                        <p:tgtEl>
                                          <p:spTgt spid="1536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5363">
                                            <p:txEl>
                                              <p:pRg st="2" end="2"/>
                                            </p:txEl>
                                          </p:spTgt>
                                        </p:tgtEl>
                                        <p:attrNameLst>
                                          <p:attrName>style.visibility</p:attrName>
                                        </p:attrNameLst>
                                      </p:cBhvr>
                                      <p:to>
                                        <p:strVal val="visible"/>
                                      </p:to>
                                    </p:set>
                                    <p:animEffect transition="in" filter="fade">
                                      <p:cBhvr>
                                        <p:cTn id="24" dur="1000">
                                          <p:stCondLst>
                                            <p:cond delay="0"/>
                                          </p:stCondLst>
                                        </p:cTn>
                                        <p:tgtEl>
                                          <p:spTgt spid="1536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363">
                                            <p:txEl>
                                              <p:pRg st="3" end="3"/>
                                            </p:txEl>
                                          </p:spTgt>
                                        </p:tgtEl>
                                        <p:attrNameLst>
                                          <p:attrName>style.visibility</p:attrName>
                                        </p:attrNameLst>
                                      </p:cBhvr>
                                      <p:to>
                                        <p:strVal val="visible"/>
                                      </p:to>
                                    </p:set>
                                    <p:animEffect transition="in" filter="fade">
                                      <p:cBhvr>
                                        <p:cTn id="29" dur="1000">
                                          <p:stCondLst>
                                            <p:cond delay="0"/>
                                          </p:stCondLst>
                                        </p:cTn>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57CC1E3-C359-40BA-9E05-91C04956E12A}"/>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杰克.M.明孜的分税原则</a:t>
            </a:r>
          </a:p>
        </p:txBody>
      </p:sp>
      <p:sp>
        <p:nvSpPr>
          <p:cNvPr id="16387" name="Rectangle 3">
            <a:extLst>
              <a:ext uri="{FF2B5EF4-FFF2-40B4-BE49-F238E27FC236}">
                <a16:creationId xmlns:a16="http://schemas.microsoft.com/office/drawing/2014/main" id="{9B677A99-BCA2-4F46-9B28-D804F1AB1DC9}"/>
              </a:ext>
            </a:extLst>
          </p:cNvPr>
          <p:cNvSpPr>
            <a:spLocks noChangeArrowheads="1"/>
          </p:cNvSpPr>
          <p:nvPr>
            <p:ph type="body" idx="1"/>
          </p:nvPr>
        </p:nvSpPr>
        <p:spPr>
          <a:xfrm>
            <a:off x="395288" y="1773238"/>
            <a:ext cx="8229600" cy="4525962"/>
          </a:xfrm>
        </p:spPr>
        <p:txBody>
          <a:bodyPr/>
          <a:lstStyle/>
          <a:p>
            <a:pPr>
              <a:lnSpc>
                <a:spcPct val="90000"/>
              </a:lnSpc>
            </a:pPr>
            <a:r>
              <a:rPr lang="zh-CN" altLang="zh-CN">
                <a:latin typeface="黑体" panose="02010609060101010101" pitchFamily="49" charset="-122"/>
                <a:ea typeface="黑体" panose="02010609060101010101" pitchFamily="49" charset="-122"/>
              </a:rPr>
              <a:t>灵活标准：</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有利于各级政府灵活地运用包括预算支出、税收补贴等措施在内的一系列政策工具，使税收与事权相适应。</a:t>
            </a:r>
          </a:p>
          <a:p>
            <a:pPr>
              <a:lnSpc>
                <a:spcPct val="90000"/>
              </a:lnSpc>
            </a:pPr>
            <a:r>
              <a:rPr lang="zh-CN" altLang="zh-CN">
                <a:latin typeface="黑体" panose="02010609060101010101" pitchFamily="49" charset="-122"/>
                <a:ea typeface="黑体" panose="02010609060101010101" pitchFamily="49" charset="-122"/>
              </a:rPr>
              <a:t>责任标准：</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各级政府的支出与税收责任应协调。</a:t>
            </a:r>
          </a:p>
          <a:p>
            <a:pPr>
              <a:lnSpc>
                <a:spcPct val="90000"/>
              </a:lnSpc>
            </a:pPr>
            <a:r>
              <a:rPr lang="zh-CN" altLang="zh-CN">
                <a:latin typeface="黑体" panose="02010609060101010101" pitchFamily="49" charset="-122"/>
                <a:ea typeface="黑体" panose="02010609060101010101" pitchFamily="49" charset="-122"/>
              </a:rPr>
              <a:t>公平标准：</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要使全国各地区间的税种结构、税基和税率大体上平衡，从而使各地区居民的税收负担水平大体相当。</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dissolve">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1" end="1"/>
                                            </p:txEl>
                                          </p:spTgt>
                                        </p:tgtEl>
                                        <p:attrNameLst>
                                          <p:attrName>style.visibility</p:attrName>
                                        </p:attrNameLst>
                                      </p:cBhvr>
                                      <p:to>
                                        <p:strVal val="visible"/>
                                      </p:to>
                                    </p:set>
                                    <p:animEffect transition="in" filter="dissolve">
                                      <p:cBhvr>
                                        <p:cTn id="17" dur="500"/>
                                        <p:tgtEl>
                                          <p:spTgt spid="1638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387">
                                            <p:txEl>
                                              <p:pRg st="2" end="2"/>
                                            </p:txEl>
                                          </p:spTgt>
                                        </p:tgtEl>
                                        <p:attrNameLst>
                                          <p:attrName>style.visibility</p:attrName>
                                        </p:attrNameLst>
                                      </p:cBhvr>
                                      <p:to>
                                        <p:strVal val="visible"/>
                                      </p:to>
                                    </p:set>
                                    <p:animEffect transition="in" filter="dissolve">
                                      <p:cBhvr>
                                        <p:cTn id="22" dur="500"/>
                                        <p:tgtEl>
                                          <p:spTgt spid="163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387">
                                            <p:txEl>
                                              <p:pRg st="3" end="3"/>
                                            </p:txEl>
                                          </p:spTgt>
                                        </p:tgtEl>
                                        <p:attrNameLst>
                                          <p:attrName>style.visibility</p:attrName>
                                        </p:attrNameLst>
                                      </p:cBhvr>
                                      <p:to>
                                        <p:strVal val="visible"/>
                                      </p:to>
                                    </p:set>
                                    <p:animEffect transition="in" filter="dissolve">
                                      <p:cBhvr>
                                        <p:cTn id="27" dur="500"/>
                                        <p:tgtEl>
                                          <p:spTgt spid="1638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6387">
                                            <p:txEl>
                                              <p:pRg st="4" end="4"/>
                                            </p:txEl>
                                          </p:spTgt>
                                        </p:tgtEl>
                                        <p:attrNameLst>
                                          <p:attrName>style.visibility</p:attrName>
                                        </p:attrNameLst>
                                      </p:cBhvr>
                                      <p:to>
                                        <p:strVal val="visible"/>
                                      </p:to>
                                    </p:set>
                                    <p:animEffect transition="in" filter="dissolve">
                                      <p:cBhvr>
                                        <p:cTn id="32" dur="500"/>
                                        <p:tgtEl>
                                          <p:spTgt spid="1638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Effect transition="in" filter="dissolve">
                                      <p:cBhvr>
                                        <p:cTn id="37" dur="500"/>
                                        <p:tgtEl>
                                          <p:spTgt spid="163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F655F556-1C30-4D03-AA70-DCC411D2AB78}"/>
              </a:ext>
            </a:extLst>
          </p:cNvPr>
          <p:cNvSpPr>
            <a:spLocks noChangeArrowheads="1"/>
          </p:cNvSpPr>
          <p:nvPr>
            <p:ph type="title"/>
          </p:nvPr>
        </p:nvSpPr>
        <p:spPr/>
        <p:txBody>
          <a:bodyPr/>
          <a:lstStyle/>
          <a:p>
            <a:r>
              <a:rPr lang="zh-CN" altLang="zh-CN">
                <a:ea typeface="黑体" panose="02010609060101010101" pitchFamily="49" charset="-122"/>
              </a:rPr>
              <a:t>几点评价</a:t>
            </a:r>
          </a:p>
        </p:txBody>
      </p:sp>
      <p:sp>
        <p:nvSpPr>
          <p:cNvPr id="17411" name="Rectangle 3">
            <a:extLst>
              <a:ext uri="{FF2B5EF4-FFF2-40B4-BE49-F238E27FC236}">
                <a16:creationId xmlns:a16="http://schemas.microsoft.com/office/drawing/2014/main" id="{8E758791-198A-40EC-AD3B-A0F4972360AA}"/>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马斯格雷夫：其税种划分原则与现代财政职能与财政职能划分理论是一脉相承的，两者在思想上体现出了高度的一致性。但马斯格雷夫是单纯地从经济学的角度来分析和提炼税种划分原则的。</a:t>
            </a:r>
          </a:p>
          <a:p>
            <a:r>
              <a:rPr lang="zh-CN" altLang="zh-CN">
                <a:latin typeface="黑体" panose="02010609060101010101" pitchFamily="49" charset="-122"/>
                <a:ea typeface="黑体" panose="02010609060101010101" pitchFamily="49" charset="-122"/>
              </a:rPr>
              <a:t>杰克.M.明孜：其税种划分原则没有很好地立足于当代财政学所推崇的三大职能理论，但明孜从与税种划分相关的政治学和行政管理方面论述了税种划分的原则。</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ppt_w</p:attrName>
                                        </p:attrNameLst>
                                      </p:cBhvr>
                                      <p:tavLst>
                                        <p:tav tm="0">
                                          <p:val>
                                            <p:strVal val="#ppt_w+.3"/>
                                          </p:val>
                                        </p:tav>
                                        <p:tav tm="100000">
                                          <p:val>
                                            <p:strVal val="#ppt_w"/>
                                          </p:val>
                                        </p:tav>
                                      </p:tavLst>
                                    </p:anim>
                                    <p:anim calcmode="lin" valueType="num">
                                      <p:cBhvr>
                                        <p:cTn id="8" dur="1000" fill="hold"/>
                                        <p:tgtEl>
                                          <p:spTgt spid="17410"/>
                                        </p:tgtEl>
                                        <p:attrNameLst>
                                          <p:attrName>ppt_h</p:attrName>
                                        </p:attrNameLst>
                                      </p:cBhvr>
                                      <p:tavLst>
                                        <p:tav tm="0">
                                          <p:val>
                                            <p:strVal val="#ppt_h"/>
                                          </p:val>
                                        </p:tav>
                                        <p:tav tm="100000">
                                          <p:val>
                                            <p:strVal val="#ppt_h"/>
                                          </p:val>
                                        </p:tav>
                                      </p:tavLst>
                                    </p:anim>
                                    <p:animEffect transition="in" filter="fade">
                                      <p:cBhvr>
                                        <p:cTn id="9" dur="1000"/>
                                        <p:tgtEl>
                                          <p:spTgt spid="17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7411">
                                            <p:txEl>
                                              <p:pRg st="0" end="0"/>
                                            </p:txEl>
                                          </p:spTgt>
                                        </p:tgtEl>
                                        <p:attrNameLst>
                                          <p:attrName>style.visibility</p:attrName>
                                        </p:attrNameLst>
                                      </p:cBhvr>
                                      <p:to>
                                        <p:strVal val="visible"/>
                                      </p:to>
                                    </p:set>
                                    <p:anim calcmode="lin" valueType="num">
                                      <p:cBhvr>
                                        <p:cTn id="14" dur="1000" fill="hold"/>
                                        <p:tgtEl>
                                          <p:spTgt spid="1741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741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741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7411">
                                            <p:txEl>
                                              <p:pRg st="1" end="1"/>
                                            </p:txEl>
                                          </p:spTgt>
                                        </p:tgtEl>
                                        <p:attrNameLst>
                                          <p:attrName>style.visibility</p:attrName>
                                        </p:attrNameLst>
                                      </p:cBhvr>
                                      <p:to>
                                        <p:strVal val="visible"/>
                                      </p:to>
                                    </p:set>
                                    <p:anim calcmode="lin" valueType="num">
                                      <p:cBhvr>
                                        <p:cTn id="21" dur="1000" fill="hold"/>
                                        <p:tgtEl>
                                          <p:spTgt spid="1741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741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24243520-3C66-4E2B-A2A7-02D1C23A8BBD}"/>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政府间税种</a:t>
            </a:r>
            <a:r>
              <a:rPr lang="zh-CN" altLang="en-US">
                <a:ea typeface="黑体" panose="02010609060101010101" pitchFamily="49" charset="-122"/>
              </a:rPr>
              <a:t>划分的一般性原则</a:t>
            </a:r>
          </a:p>
        </p:txBody>
      </p:sp>
      <p:sp>
        <p:nvSpPr>
          <p:cNvPr id="18435" name="Rectangle 3">
            <a:extLst>
              <a:ext uri="{FF2B5EF4-FFF2-40B4-BE49-F238E27FC236}">
                <a16:creationId xmlns:a16="http://schemas.microsoft.com/office/drawing/2014/main" id="{68D3DCDF-9D6C-4A79-AE17-A0CDA31C1D8C}"/>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以支出职责划分引导税种的划分</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税收收入的划分必须与各级政府的支出职责划分大体保持一致。</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体现了“以支定收”的思想。</a:t>
            </a:r>
          </a:p>
          <a:p>
            <a:r>
              <a:rPr lang="zh-CN" altLang="zh-CN">
                <a:latin typeface="黑体" panose="02010609060101010101" pitchFamily="49" charset="-122"/>
                <a:ea typeface="黑体" panose="02010609060101010101" pitchFamily="49" charset="-122"/>
              </a:rPr>
              <a:t>受益原则</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如果某一税种与某一级政府提供的某种公共产品之间存在较为明确的对应关系，则该税种就应当划归相应的政府。</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 calcmode="lin" valueType="num">
                                      <p:cBhvr>
                                        <p:cTn id="9" dur="500" fill="hold"/>
                                        <p:tgtEl>
                                          <p:spTgt spid="18434"/>
                                        </p:tgtEl>
                                        <p:attrNameLst>
                                          <p:attrName>style.rotation</p:attrName>
                                        </p:attrNameLst>
                                      </p:cBhvr>
                                      <p:tavLst>
                                        <p:tav tm="0">
                                          <p:val>
                                            <p:fltVal val="360"/>
                                          </p:val>
                                        </p:tav>
                                        <p:tav tm="100000">
                                          <p:val>
                                            <p:fltVal val="0"/>
                                          </p:val>
                                        </p:tav>
                                      </p:tavLst>
                                    </p:anim>
                                    <p:animEffect transition="in" filter="fade">
                                      <p:cBhvr>
                                        <p:cTn id="10" dur="500"/>
                                        <p:tgtEl>
                                          <p:spTgt spid="184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8435">
                                            <p:txEl>
                                              <p:pRg st="0" end="0"/>
                                            </p:txEl>
                                          </p:spTgt>
                                        </p:tgtEl>
                                        <p:attrNameLst>
                                          <p:attrName>style.visibility</p:attrName>
                                        </p:attrNameLst>
                                      </p:cBhvr>
                                      <p:to>
                                        <p:strVal val="visible"/>
                                      </p:to>
                                    </p:set>
                                    <p:anim calcmode="lin" valueType="num">
                                      <p:cBhvr>
                                        <p:cTn id="15" dur="5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843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8435">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843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18435">
                                            <p:txEl>
                                              <p:pRg st="1" end="1"/>
                                            </p:txEl>
                                          </p:spTgt>
                                        </p:tgtEl>
                                        <p:attrNameLst>
                                          <p:attrName>style.visibility</p:attrName>
                                        </p:attrNameLst>
                                      </p:cBhvr>
                                      <p:to>
                                        <p:strVal val="visible"/>
                                      </p:to>
                                    </p:set>
                                    <p:anim calcmode="lin" valueType="num">
                                      <p:cBhvr>
                                        <p:cTn id="23" dur="5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8435">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8435">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843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18435">
                                            <p:txEl>
                                              <p:pRg st="2" end="2"/>
                                            </p:txEl>
                                          </p:spTgt>
                                        </p:tgtEl>
                                        <p:attrNameLst>
                                          <p:attrName>style.visibility</p:attrName>
                                        </p:attrNameLst>
                                      </p:cBhvr>
                                      <p:to>
                                        <p:strVal val="visible"/>
                                      </p:to>
                                    </p:set>
                                    <p:anim calcmode="lin" valueType="num">
                                      <p:cBhvr>
                                        <p:cTn id="31" dur="5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8435">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8435">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8435">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18435">
                                            <p:txEl>
                                              <p:pRg st="3" end="3"/>
                                            </p:txEl>
                                          </p:spTgt>
                                        </p:tgtEl>
                                        <p:attrNameLst>
                                          <p:attrName>style.visibility</p:attrName>
                                        </p:attrNameLst>
                                      </p:cBhvr>
                                      <p:to>
                                        <p:strVal val="visible"/>
                                      </p:to>
                                    </p:set>
                                    <p:anim calcmode="lin" valueType="num">
                                      <p:cBhvr>
                                        <p:cTn id="39" dur="500" fill="hold"/>
                                        <p:tgtEl>
                                          <p:spTgt spid="1843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843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1843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18435">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18435">
                                            <p:txEl>
                                              <p:pRg st="4" end="4"/>
                                            </p:txEl>
                                          </p:spTgt>
                                        </p:tgtEl>
                                        <p:attrNameLst>
                                          <p:attrName>style.visibility</p:attrName>
                                        </p:attrNameLst>
                                      </p:cBhvr>
                                      <p:to>
                                        <p:strVal val="visible"/>
                                      </p:to>
                                    </p:set>
                                    <p:anim calcmode="lin" valueType="num">
                                      <p:cBhvr>
                                        <p:cTn id="47" dur="500" fill="hold"/>
                                        <p:tgtEl>
                                          <p:spTgt spid="1843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18435">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18435">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A978AA1-CC8A-49C8-8229-980B2B636F17}"/>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政府间税种</a:t>
            </a:r>
            <a:r>
              <a:rPr lang="zh-CN" altLang="en-US">
                <a:ea typeface="黑体" panose="02010609060101010101" pitchFamily="49" charset="-122"/>
              </a:rPr>
              <a:t>划分的一般性原则</a:t>
            </a:r>
          </a:p>
        </p:txBody>
      </p:sp>
      <p:sp>
        <p:nvSpPr>
          <p:cNvPr id="19459" name="Rectangle 3">
            <a:extLst>
              <a:ext uri="{FF2B5EF4-FFF2-40B4-BE49-F238E27FC236}">
                <a16:creationId xmlns:a16="http://schemas.microsoft.com/office/drawing/2014/main" id="{B640A218-4D11-4E23-AC62-7753D90DB12A}"/>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效率原则</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1、经济效率原则</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不应干扰资源在各地区间的优化配置。</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应有利于优化部门结构和产业结构。</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2、行政效率原则</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税种的划分应便利于税收的征管，使税收成本最小化。</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ppt_w</p:attrName>
                                        </p:attrNameLst>
                                      </p:cBhvr>
                                      <p:tavLst>
                                        <p:tav tm="0">
                                          <p:val>
                                            <p:strVal val="#ppt_w+.3"/>
                                          </p:val>
                                        </p:tav>
                                        <p:tav tm="100000">
                                          <p:val>
                                            <p:strVal val="#ppt_w"/>
                                          </p:val>
                                        </p:tav>
                                      </p:tavLst>
                                    </p:anim>
                                    <p:anim calcmode="lin" valueType="num">
                                      <p:cBhvr>
                                        <p:cTn id="8" dur="1000" fill="hold"/>
                                        <p:tgtEl>
                                          <p:spTgt spid="19458"/>
                                        </p:tgtEl>
                                        <p:attrNameLst>
                                          <p:attrName>ppt_h</p:attrName>
                                        </p:attrNameLst>
                                      </p:cBhvr>
                                      <p:tavLst>
                                        <p:tav tm="0">
                                          <p:val>
                                            <p:strVal val="#ppt_h"/>
                                          </p:val>
                                        </p:tav>
                                        <p:tav tm="100000">
                                          <p:val>
                                            <p:strVal val="#ppt_h"/>
                                          </p:val>
                                        </p:tav>
                                      </p:tavLst>
                                    </p:anim>
                                    <p:animEffect transition="in" filter="fade">
                                      <p:cBhvr>
                                        <p:cTn id="9" dur="1000"/>
                                        <p:tgtEl>
                                          <p:spTgt spid="194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9459">
                                            <p:txEl>
                                              <p:pRg st="0" end="0"/>
                                            </p:txEl>
                                          </p:spTgt>
                                        </p:tgtEl>
                                        <p:attrNameLst>
                                          <p:attrName>style.visibility</p:attrName>
                                        </p:attrNameLst>
                                      </p:cBhvr>
                                      <p:to>
                                        <p:strVal val="visible"/>
                                      </p:to>
                                    </p:set>
                                    <p:anim calcmode="lin" valueType="num">
                                      <p:cBhvr>
                                        <p:cTn id="14" dur="1000" fill="hold"/>
                                        <p:tgtEl>
                                          <p:spTgt spid="19459">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9459">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945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9459">
                                            <p:txEl>
                                              <p:pRg st="1" end="1"/>
                                            </p:txEl>
                                          </p:spTgt>
                                        </p:tgtEl>
                                        <p:attrNameLst>
                                          <p:attrName>style.visibility</p:attrName>
                                        </p:attrNameLst>
                                      </p:cBhvr>
                                      <p:to>
                                        <p:strVal val="visible"/>
                                      </p:to>
                                    </p:set>
                                    <p:anim calcmode="lin" valueType="num">
                                      <p:cBhvr>
                                        <p:cTn id="21" dur="1000" fill="hold"/>
                                        <p:tgtEl>
                                          <p:spTgt spid="19459">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9459">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9459">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9459">
                                            <p:txEl>
                                              <p:pRg st="2" end="2"/>
                                            </p:txEl>
                                          </p:spTgt>
                                        </p:tgtEl>
                                        <p:attrNameLst>
                                          <p:attrName>style.visibility</p:attrName>
                                        </p:attrNameLst>
                                      </p:cBhvr>
                                      <p:to>
                                        <p:strVal val="visible"/>
                                      </p:to>
                                    </p:set>
                                    <p:anim calcmode="lin" valueType="num">
                                      <p:cBhvr>
                                        <p:cTn id="28" dur="1000" fill="hold"/>
                                        <p:tgtEl>
                                          <p:spTgt spid="19459">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9459">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9459">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19459">
                                            <p:txEl>
                                              <p:pRg st="3" end="3"/>
                                            </p:txEl>
                                          </p:spTgt>
                                        </p:tgtEl>
                                        <p:attrNameLst>
                                          <p:attrName>style.visibility</p:attrName>
                                        </p:attrNameLst>
                                      </p:cBhvr>
                                      <p:to>
                                        <p:strVal val="visible"/>
                                      </p:to>
                                    </p:set>
                                    <p:anim calcmode="lin" valueType="num">
                                      <p:cBhvr>
                                        <p:cTn id="35" dur="1000" fill="hold"/>
                                        <p:tgtEl>
                                          <p:spTgt spid="19459">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19459">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9459">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0" fill="hold">
                                          <p:stCondLst>
                                            <p:cond delay="0"/>
                                          </p:stCondLst>
                                        </p:cTn>
                                        <p:tgtEl>
                                          <p:spTgt spid="19459">
                                            <p:txEl>
                                              <p:pRg st="4" end="4"/>
                                            </p:txEl>
                                          </p:spTgt>
                                        </p:tgtEl>
                                        <p:attrNameLst>
                                          <p:attrName>style.visibility</p:attrName>
                                        </p:attrNameLst>
                                      </p:cBhvr>
                                      <p:to>
                                        <p:strVal val="visible"/>
                                      </p:to>
                                    </p:set>
                                    <p:anim calcmode="lin" valueType="num">
                                      <p:cBhvr>
                                        <p:cTn id="42" dur="1000" fill="hold"/>
                                        <p:tgtEl>
                                          <p:spTgt spid="19459">
                                            <p:txEl>
                                              <p:pRg st="4" end="4"/>
                                            </p:txEl>
                                          </p:spTgt>
                                        </p:tgtEl>
                                        <p:attrNameLst>
                                          <p:attrName>ppt_w</p:attrName>
                                        </p:attrNameLst>
                                      </p:cBhvr>
                                      <p:tavLst>
                                        <p:tav tm="0">
                                          <p:val>
                                            <p:strVal val="#ppt_w+.3"/>
                                          </p:val>
                                        </p:tav>
                                        <p:tav tm="100000">
                                          <p:val>
                                            <p:strVal val="#ppt_w"/>
                                          </p:val>
                                        </p:tav>
                                      </p:tavLst>
                                    </p:anim>
                                    <p:anim calcmode="lin" valueType="num">
                                      <p:cBhvr>
                                        <p:cTn id="43" dur="1000" fill="hold"/>
                                        <p:tgtEl>
                                          <p:spTgt spid="19459">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19459">
                                            <p:txEl>
                                              <p:pRg st="4" end="4"/>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0" presetClass="entr" presetSubtype="0" decel="100000" fill="hold" grpId="0" nodeType="clickEffect">
                                  <p:stCondLst>
                                    <p:cond delay="0"/>
                                  </p:stCondLst>
                                  <p:childTnLst>
                                    <p:set>
                                      <p:cBhvr>
                                        <p:cTn id="48" dur="0" fill="hold">
                                          <p:stCondLst>
                                            <p:cond delay="0"/>
                                          </p:stCondLst>
                                        </p:cTn>
                                        <p:tgtEl>
                                          <p:spTgt spid="19459">
                                            <p:txEl>
                                              <p:pRg st="5" end="5"/>
                                            </p:txEl>
                                          </p:spTgt>
                                        </p:tgtEl>
                                        <p:attrNameLst>
                                          <p:attrName>style.visibility</p:attrName>
                                        </p:attrNameLst>
                                      </p:cBhvr>
                                      <p:to>
                                        <p:strVal val="visible"/>
                                      </p:to>
                                    </p:set>
                                    <p:anim calcmode="lin" valueType="num">
                                      <p:cBhvr>
                                        <p:cTn id="49" dur="1000" fill="hold"/>
                                        <p:tgtEl>
                                          <p:spTgt spid="19459">
                                            <p:txEl>
                                              <p:pRg st="5" end="5"/>
                                            </p:txEl>
                                          </p:spTgt>
                                        </p:tgtEl>
                                        <p:attrNameLst>
                                          <p:attrName>ppt_w</p:attrName>
                                        </p:attrNameLst>
                                      </p:cBhvr>
                                      <p:tavLst>
                                        <p:tav tm="0">
                                          <p:val>
                                            <p:strVal val="#ppt_w+.3"/>
                                          </p:val>
                                        </p:tav>
                                        <p:tav tm="100000">
                                          <p:val>
                                            <p:strVal val="#ppt_w"/>
                                          </p:val>
                                        </p:tav>
                                      </p:tavLst>
                                    </p:anim>
                                    <p:anim calcmode="lin" valueType="num">
                                      <p:cBhvr>
                                        <p:cTn id="50" dur="1000" fill="hold"/>
                                        <p:tgtEl>
                                          <p:spTgt spid="19459">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uiExpand="1"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D41F2CB-328B-4ADA-9D13-655A39203C13}"/>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政府间税种</a:t>
            </a:r>
            <a:r>
              <a:rPr lang="zh-CN" altLang="en-US">
                <a:ea typeface="黑体" panose="02010609060101010101" pitchFamily="49" charset="-122"/>
              </a:rPr>
              <a:t>划分的一般性原则</a:t>
            </a:r>
          </a:p>
        </p:txBody>
      </p:sp>
      <p:sp>
        <p:nvSpPr>
          <p:cNvPr id="20483" name="Rectangle 3">
            <a:extLst>
              <a:ext uri="{FF2B5EF4-FFF2-40B4-BE49-F238E27FC236}">
                <a16:creationId xmlns:a16="http://schemas.microsoft.com/office/drawing/2014/main" id="{9CE06573-85EB-4B21-AC74-E787F990C239}"/>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体现政府职能分工原则</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税种的划分应有利于各级政府有效地行使其职能。</a:t>
            </a:r>
          </a:p>
          <a:p>
            <a:r>
              <a:rPr lang="zh-CN" altLang="en-US">
                <a:latin typeface="黑体" panose="02010609060101010101" pitchFamily="49" charset="-122"/>
                <a:ea typeface="黑体" panose="02010609060101010101" pitchFamily="49" charset="-122"/>
              </a:rPr>
              <a:t>区域税收与税源大体一致原则</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地方性公共产品利益分享与成本分担间的对应关系。</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ppt_w</p:attrName>
                                        </p:attrNameLst>
                                      </p:cBhvr>
                                      <p:tavLst>
                                        <p:tav tm="0">
                                          <p:val>
                                            <p:strVal val="#ppt_w+.3"/>
                                          </p:val>
                                        </p:tav>
                                        <p:tav tm="100000">
                                          <p:val>
                                            <p:strVal val="#ppt_w"/>
                                          </p:val>
                                        </p:tav>
                                      </p:tavLst>
                                    </p:anim>
                                    <p:anim calcmode="lin" valueType="num">
                                      <p:cBhvr>
                                        <p:cTn id="8" dur="1000" fill="hold"/>
                                        <p:tgtEl>
                                          <p:spTgt spid="20482"/>
                                        </p:tgtEl>
                                        <p:attrNameLst>
                                          <p:attrName>ppt_h</p:attrName>
                                        </p:attrNameLst>
                                      </p:cBhvr>
                                      <p:tavLst>
                                        <p:tav tm="0">
                                          <p:val>
                                            <p:strVal val="#ppt_h"/>
                                          </p:val>
                                        </p:tav>
                                        <p:tav tm="100000">
                                          <p:val>
                                            <p:strVal val="#ppt_h"/>
                                          </p:val>
                                        </p:tav>
                                      </p:tavLst>
                                    </p:anim>
                                    <p:animEffect transition="in" filter="fade">
                                      <p:cBhvr>
                                        <p:cTn id="9" dur="1000"/>
                                        <p:tgtEl>
                                          <p:spTgt spid="204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20483">
                                            <p:txEl>
                                              <p:pRg st="0" end="0"/>
                                            </p:txEl>
                                          </p:spTgt>
                                        </p:tgtEl>
                                        <p:attrNameLst>
                                          <p:attrName>style.visibility</p:attrName>
                                        </p:attrNameLst>
                                      </p:cBhvr>
                                      <p:to>
                                        <p:strVal val="visible"/>
                                      </p:to>
                                    </p:set>
                                    <p:anim calcmode="lin" valueType="num">
                                      <p:cBhvr>
                                        <p:cTn id="14" dur="1000" fill="hold"/>
                                        <p:tgtEl>
                                          <p:spTgt spid="2048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048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20483">
                                            <p:txEl>
                                              <p:pRg st="1" end="1"/>
                                            </p:txEl>
                                          </p:spTgt>
                                        </p:tgtEl>
                                        <p:attrNameLst>
                                          <p:attrName>style.visibility</p:attrName>
                                        </p:attrNameLst>
                                      </p:cBhvr>
                                      <p:to>
                                        <p:strVal val="visible"/>
                                      </p:to>
                                    </p:set>
                                    <p:anim calcmode="lin" valueType="num">
                                      <p:cBhvr>
                                        <p:cTn id="21" dur="1000" fill="hold"/>
                                        <p:tgtEl>
                                          <p:spTgt spid="2048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2048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20483">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20483">
                                            <p:txEl>
                                              <p:pRg st="2" end="2"/>
                                            </p:txEl>
                                          </p:spTgt>
                                        </p:tgtEl>
                                        <p:attrNameLst>
                                          <p:attrName>style.visibility</p:attrName>
                                        </p:attrNameLst>
                                      </p:cBhvr>
                                      <p:to>
                                        <p:strVal val="visible"/>
                                      </p:to>
                                    </p:set>
                                    <p:anim calcmode="lin" valueType="num">
                                      <p:cBhvr>
                                        <p:cTn id="28" dur="1000" fill="hold"/>
                                        <p:tgtEl>
                                          <p:spTgt spid="20483">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2048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20483">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20483">
                                            <p:txEl>
                                              <p:pRg st="3" end="3"/>
                                            </p:txEl>
                                          </p:spTgt>
                                        </p:tgtEl>
                                        <p:attrNameLst>
                                          <p:attrName>style.visibility</p:attrName>
                                        </p:attrNameLst>
                                      </p:cBhvr>
                                      <p:to>
                                        <p:strVal val="visible"/>
                                      </p:to>
                                    </p:set>
                                    <p:anim calcmode="lin" valueType="num">
                                      <p:cBhvr>
                                        <p:cTn id="35" dur="1000" fill="hold"/>
                                        <p:tgtEl>
                                          <p:spTgt spid="20483">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2048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3"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CBF4B75-DA48-4367-B26B-726C2C975874}"/>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4.1.3  一般意义上的政府间税种划分</a:t>
            </a:r>
          </a:p>
        </p:txBody>
      </p:sp>
      <p:sp>
        <p:nvSpPr>
          <p:cNvPr id="21507" name="Rectangle 3">
            <a:extLst>
              <a:ext uri="{FF2B5EF4-FFF2-40B4-BE49-F238E27FC236}">
                <a16:creationId xmlns:a16="http://schemas.microsoft.com/office/drawing/2014/main" id="{8D306EDD-9542-4B66-8437-53A2DE33D596}"/>
              </a:ext>
            </a:extLst>
          </p:cNvPr>
          <p:cNvSpPr>
            <a:spLocks noChangeArrowheads="1"/>
          </p:cNvSpPr>
          <p:nvPr>
            <p:ph type="body" idx="1"/>
          </p:nvPr>
        </p:nvSpPr>
        <p:spPr>
          <a:xfrm>
            <a:off x="396875" y="1557338"/>
            <a:ext cx="8229600" cy="4537075"/>
          </a:xfrm>
        </p:spPr>
        <p:txBody>
          <a:bodyPr/>
          <a:lstStyle/>
          <a:p>
            <a:pPr>
              <a:lnSpc>
                <a:spcPct val="90000"/>
              </a:lnSpc>
            </a:pPr>
            <a:r>
              <a:rPr lang="zh-CN" altLang="zh-CN">
                <a:latin typeface="黑体" panose="02010609060101010101" pitchFamily="49" charset="-122"/>
                <a:ea typeface="黑体" panose="02010609060101010101" pitchFamily="49" charset="-122"/>
              </a:rPr>
              <a:t>关税：</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一个国家统一对外主权的象征之一，一般划为中央税。</a:t>
            </a:r>
          </a:p>
          <a:p>
            <a:pPr>
              <a:lnSpc>
                <a:spcPct val="90000"/>
              </a:lnSpc>
            </a:pPr>
            <a:r>
              <a:rPr lang="zh-CN" altLang="zh-CN">
                <a:latin typeface="黑体" panose="02010609060101010101" pitchFamily="49" charset="-122"/>
                <a:ea typeface="黑体" panose="02010609060101010101" pitchFamily="49" charset="-122"/>
              </a:rPr>
              <a:t>个人所得税：</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再分配功能较强的税种，而且也是对流动性要素课征的税种，比较适合由中央政府征收。</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在发达国家，地方政府也以税收附加和税收寄征的方式课征个人所得税。</a:t>
            </a:r>
          </a:p>
          <a:p>
            <a:pPr>
              <a:lnSpc>
                <a:spcPct val="90000"/>
              </a:lnSpc>
            </a:pPr>
            <a:r>
              <a:rPr lang="zh-CN" altLang="zh-CN">
                <a:latin typeface="黑体" panose="02010609060101010101" pitchFamily="49" charset="-122"/>
                <a:ea typeface="黑体" panose="02010609060101010101" pitchFamily="49" charset="-122"/>
              </a:rPr>
              <a:t>公司所得税：</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对流动性要素课征，适合划为中央税。</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6" dur="2000" fill="hold"/>
                                        <p:tgtEl>
                                          <p:spTgt spid="21506"/>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0" fill="hold">
                                          <p:stCondLst>
                                            <p:cond delay="0"/>
                                          </p:stCondLst>
                                        </p:cTn>
                                        <p:tgtEl>
                                          <p:spTgt spid="21507">
                                            <p:txEl>
                                              <p:pRg st="0" end="0"/>
                                            </p:txEl>
                                          </p:spTgt>
                                        </p:tgtEl>
                                        <p:attrNameLst>
                                          <p:attrName>style.visibility</p:attrName>
                                        </p:attrNameLst>
                                      </p:cBhvr>
                                      <p:to>
                                        <p:strVal val="visible"/>
                                      </p:to>
                                    </p:set>
                                    <p:animEffect transition="in" filter="fade">
                                      <p:cBhvr>
                                        <p:cTn id="11" dur="1000">
                                          <p:stCondLst>
                                            <p:cond delay="0"/>
                                          </p:stCondLst>
                                        </p:cTn>
                                        <p:tgtEl>
                                          <p:spTgt spid="2150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0" fill="hold">
                                          <p:stCondLst>
                                            <p:cond delay="0"/>
                                          </p:stCondLst>
                                        </p:cTn>
                                        <p:tgtEl>
                                          <p:spTgt spid="21507">
                                            <p:txEl>
                                              <p:pRg st="1" end="1"/>
                                            </p:txEl>
                                          </p:spTgt>
                                        </p:tgtEl>
                                        <p:attrNameLst>
                                          <p:attrName>style.visibility</p:attrName>
                                        </p:attrNameLst>
                                      </p:cBhvr>
                                      <p:to>
                                        <p:strVal val="visible"/>
                                      </p:to>
                                    </p:set>
                                    <p:animEffect transition="in" filter="fade">
                                      <p:cBhvr>
                                        <p:cTn id="16" dur="1000">
                                          <p:stCondLst>
                                            <p:cond delay="0"/>
                                          </p:stCondLst>
                                        </p:cTn>
                                        <p:tgtEl>
                                          <p:spTgt spid="2150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0" fill="hold">
                                          <p:stCondLst>
                                            <p:cond delay="0"/>
                                          </p:stCondLst>
                                        </p:cTn>
                                        <p:tgtEl>
                                          <p:spTgt spid="21507">
                                            <p:txEl>
                                              <p:pRg st="2" end="2"/>
                                            </p:txEl>
                                          </p:spTgt>
                                        </p:tgtEl>
                                        <p:attrNameLst>
                                          <p:attrName>style.visibility</p:attrName>
                                        </p:attrNameLst>
                                      </p:cBhvr>
                                      <p:to>
                                        <p:strVal val="visible"/>
                                      </p:to>
                                    </p:set>
                                    <p:animEffect transition="in" filter="fade">
                                      <p:cBhvr>
                                        <p:cTn id="21" dur="1000">
                                          <p:stCondLst>
                                            <p:cond delay="0"/>
                                          </p:stCondLst>
                                        </p:cTn>
                                        <p:tgtEl>
                                          <p:spTgt spid="21507">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0" fill="hold">
                                          <p:stCondLst>
                                            <p:cond delay="0"/>
                                          </p:stCondLst>
                                        </p:cTn>
                                        <p:tgtEl>
                                          <p:spTgt spid="21507">
                                            <p:txEl>
                                              <p:pRg st="3" end="3"/>
                                            </p:txEl>
                                          </p:spTgt>
                                        </p:tgtEl>
                                        <p:attrNameLst>
                                          <p:attrName>style.visibility</p:attrName>
                                        </p:attrNameLst>
                                      </p:cBhvr>
                                      <p:to>
                                        <p:strVal val="visible"/>
                                      </p:to>
                                    </p:set>
                                    <p:animEffect transition="in" filter="fade">
                                      <p:cBhvr>
                                        <p:cTn id="26" dur="1000">
                                          <p:stCondLst>
                                            <p:cond delay="0"/>
                                          </p:stCondLst>
                                        </p:cTn>
                                        <p:tgtEl>
                                          <p:spTgt spid="21507">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0" fill="hold">
                                          <p:stCondLst>
                                            <p:cond delay="0"/>
                                          </p:stCondLst>
                                        </p:cTn>
                                        <p:tgtEl>
                                          <p:spTgt spid="21507">
                                            <p:txEl>
                                              <p:pRg st="4" end="4"/>
                                            </p:txEl>
                                          </p:spTgt>
                                        </p:tgtEl>
                                        <p:attrNameLst>
                                          <p:attrName>style.visibility</p:attrName>
                                        </p:attrNameLst>
                                      </p:cBhvr>
                                      <p:to>
                                        <p:strVal val="visible"/>
                                      </p:to>
                                    </p:set>
                                    <p:animEffect transition="in" filter="fade">
                                      <p:cBhvr>
                                        <p:cTn id="31" dur="1000">
                                          <p:stCondLst>
                                            <p:cond delay="0"/>
                                          </p:stCondLst>
                                        </p:cTn>
                                        <p:tgtEl>
                                          <p:spTgt spid="21507">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0" fill="hold">
                                          <p:stCondLst>
                                            <p:cond delay="0"/>
                                          </p:stCondLst>
                                        </p:cTn>
                                        <p:tgtEl>
                                          <p:spTgt spid="21507">
                                            <p:txEl>
                                              <p:pRg st="5" end="5"/>
                                            </p:txEl>
                                          </p:spTgt>
                                        </p:tgtEl>
                                        <p:attrNameLst>
                                          <p:attrName>style.visibility</p:attrName>
                                        </p:attrNameLst>
                                      </p:cBhvr>
                                      <p:to>
                                        <p:strVal val="visible"/>
                                      </p:to>
                                    </p:set>
                                    <p:animEffect transition="in" filter="fade">
                                      <p:cBhvr>
                                        <p:cTn id="36" dur="1000">
                                          <p:stCondLst>
                                            <p:cond delay="0"/>
                                          </p:stCondLst>
                                        </p:cTn>
                                        <p:tgtEl>
                                          <p:spTgt spid="21507">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0" fill="hold">
                                          <p:stCondLst>
                                            <p:cond delay="0"/>
                                          </p:stCondLst>
                                        </p:cTn>
                                        <p:tgtEl>
                                          <p:spTgt spid="21507">
                                            <p:txEl>
                                              <p:pRg st="6" end="6"/>
                                            </p:txEl>
                                          </p:spTgt>
                                        </p:tgtEl>
                                        <p:attrNameLst>
                                          <p:attrName>style.visibility</p:attrName>
                                        </p:attrNameLst>
                                      </p:cBhvr>
                                      <p:to>
                                        <p:strVal val="visible"/>
                                      </p:to>
                                    </p:set>
                                    <p:animEffect transition="in" filter="fade">
                                      <p:cBhvr>
                                        <p:cTn id="41" dur="1000">
                                          <p:stCondLst>
                                            <p:cond delay="0"/>
                                          </p:stCondLst>
                                        </p:cTn>
                                        <p:tgtEl>
                                          <p:spTgt spid="215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273559A-3E72-47D7-99E9-30DFB2BCB6D0}"/>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一般</a:t>
            </a:r>
            <a:r>
              <a:rPr lang="zh-CN" altLang="en-US">
                <a:ea typeface="黑体" panose="02010609060101010101" pitchFamily="49" charset="-122"/>
              </a:rPr>
              <a:t>意义上的政府间税种划分</a:t>
            </a:r>
          </a:p>
        </p:txBody>
      </p:sp>
      <p:sp>
        <p:nvSpPr>
          <p:cNvPr id="22531" name="Rectangle 3">
            <a:extLst>
              <a:ext uri="{FF2B5EF4-FFF2-40B4-BE49-F238E27FC236}">
                <a16:creationId xmlns:a16="http://schemas.microsoft.com/office/drawing/2014/main" id="{8587DF4D-0142-4E2B-872E-BAB989771C96}"/>
              </a:ext>
            </a:extLst>
          </p:cNvPr>
          <p:cNvSpPr>
            <a:spLocks noChangeArrowheads="1"/>
          </p:cNvSpPr>
          <p:nvPr>
            <p:ph type="body" idx="1"/>
          </p:nvPr>
        </p:nvSpPr>
        <p:spPr>
          <a:xfrm>
            <a:off x="468313" y="1557338"/>
            <a:ext cx="8229600" cy="4608512"/>
          </a:xfrm>
        </p:spPr>
        <p:txBody>
          <a:bodyPr/>
          <a:lstStyle/>
          <a:p>
            <a:pPr>
              <a:lnSpc>
                <a:spcPct val="80000"/>
              </a:lnSpc>
            </a:pPr>
            <a:r>
              <a:rPr lang="zh-CN" altLang="en-US">
                <a:latin typeface="黑体" panose="02010609060101010101" pitchFamily="49" charset="-122"/>
                <a:ea typeface="黑体" panose="02010609060101010101" pitchFamily="49" charset="-122"/>
              </a:rPr>
              <a:t>销售税：</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单一环节销售税：从中央到地方各级政府都可以征收。</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多环节销售税：一般由中央政府征收。</a:t>
            </a:r>
          </a:p>
          <a:p>
            <a:pPr>
              <a:lnSpc>
                <a:spcPct val="80000"/>
              </a:lnSpc>
            </a:pPr>
            <a:r>
              <a:rPr lang="zh-CN" altLang="en-US">
                <a:latin typeface="黑体" panose="02010609060101010101" pitchFamily="49" charset="-122"/>
                <a:ea typeface="黑体" panose="02010609060101010101" pitchFamily="49" charset="-122"/>
              </a:rPr>
              <a:t>财产税：</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静态财产税和动态财产税</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一般性财产税（财富税）：具有较强的再分配功能，而且税基具有流动性，一般适合由中央集中课征。</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选择性财产税：税基流动性小，一般划归地方税。</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0" fill="hold">
                                          <p:stCondLst>
                                            <p:cond delay="0"/>
                                          </p:stCondLst>
                                        </p:cTn>
                                        <p:tgtEl>
                                          <p:spTgt spid="22530"/>
                                        </p:tgtEl>
                                        <p:attrNameLst>
                                          <p:attrName>style.visibility</p:attrName>
                                        </p:attrNameLst>
                                      </p:cBhvr>
                                      <p:to>
                                        <p:strVal val="visible"/>
                                      </p:to>
                                    </p:set>
                                    <p:anim calcmode="lin" valueType="num">
                                      <p:cBhvr>
                                        <p:cTn id="7" dur="2000" fill="hold"/>
                                        <p:tgtEl>
                                          <p:spTgt spid="22530"/>
                                        </p:tgtEl>
                                        <p:attrNameLst>
                                          <p:attrName>ppt_w</p:attrName>
                                        </p:attrNameLst>
                                      </p:cBhvr>
                                      <p:tavLst>
                                        <p:tav tm="0">
                                          <p:val>
                                            <p:strVal val="#ppt_w*2.5"/>
                                          </p:val>
                                        </p:tav>
                                        <p:tav tm="100000">
                                          <p:val>
                                            <p:strVal val="#ppt_w"/>
                                          </p:val>
                                        </p:tav>
                                      </p:tavLst>
                                    </p:anim>
                                    <p:anim calcmode="lin" valueType="num">
                                      <p:cBhvr>
                                        <p:cTn id="8" dur="2000" fill="hold"/>
                                        <p:tgtEl>
                                          <p:spTgt spid="22530"/>
                                        </p:tgtEl>
                                        <p:attrNameLst>
                                          <p:attrName>ppt_h</p:attrName>
                                        </p:attrNameLst>
                                      </p:cBhvr>
                                      <p:tavLst>
                                        <p:tav tm="0">
                                          <p:val>
                                            <p:strVal val="#ppt_h"/>
                                          </p:val>
                                        </p:tav>
                                        <p:tav tm="100000">
                                          <p:val>
                                            <p:strVal val="#ppt_h"/>
                                          </p:val>
                                        </p:tav>
                                      </p:tavLst>
                                    </p:anim>
                                    <p:anim calcmode="lin" valueType="num">
                                      <p:cBhvr>
                                        <p:cTn id="9" dur="2000" fill="hold"/>
                                        <p:tgtEl>
                                          <p:spTgt spid="2253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253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253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0" fill="hold">
                                          <p:stCondLst>
                                            <p:cond delay="0"/>
                                          </p:stCondLst>
                                        </p:cTn>
                                        <p:tgtEl>
                                          <p:spTgt spid="22531">
                                            <p:txEl>
                                              <p:pRg st="0" end="0"/>
                                            </p:txEl>
                                          </p:spTgt>
                                        </p:tgtEl>
                                        <p:attrNameLst>
                                          <p:attrName>style.visibility</p:attrName>
                                        </p:attrNameLst>
                                      </p:cBhvr>
                                      <p:to>
                                        <p:strVal val="visible"/>
                                      </p:to>
                                    </p:set>
                                    <p:animEffect transition="in" filter="wipe(left)">
                                      <p:cBhvr>
                                        <p:cTn id="16" dur="500"/>
                                        <p:tgtEl>
                                          <p:spTgt spid="2253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0" fill="hold">
                                          <p:stCondLst>
                                            <p:cond delay="0"/>
                                          </p:stCondLst>
                                        </p:cTn>
                                        <p:tgtEl>
                                          <p:spTgt spid="22531">
                                            <p:txEl>
                                              <p:pRg st="1" end="1"/>
                                            </p:txEl>
                                          </p:spTgt>
                                        </p:tgtEl>
                                        <p:attrNameLst>
                                          <p:attrName>style.visibility</p:attrName>
                                        </p:attrNameLst>
                                      </p:cBhvr>
                                      <p:to>
                                        <p:strVal val="visible"/>
                                      </p:to>
                                    </p:set>
                                    <p:animEffect transition="in" filter="wipe(left)">
                                      <p:cBhvr>
                                        <p:cTn id="21" dur="500"/>
                                        <p:tgtEl>
                                          <p:spTgt spid="22531">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0" fill="hold">
                                          <p:stCondLst>
                                            <p:cond delay="0"/>
                                          </p:stCondLst>
                                        </p:cTn>
                                        <p:tgtEl>
                                          <p:spTgt spid="22531">
                                            <p:txEl>
                                              <p:pRg st="2" end="2"/>
                                            </p:txEl>
                                          </p:spTgt>
                                        </p:tgtEl>
                                        <p:attrNameLst>
                                          <p:attrName>style.visibility</p:attrName>
                                        </p:attrNameLst>
                                      </p:cBhvr>
                                      <p:to>
                                        <p:strVal val="visible"/>
                                      </p:to>
                                    </p:set>
                                    <p:animEffect transition="in" filter="wipe(left)">
                                      <p:cBhvr>
                                        <p:cTn id="26" dur="500"/>
                                        <p:tgtEl>
                                          <p:spTgt spid="2253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0" fill="hold">
                                          <p:stCondLst>
                                            <p:cond delay="0"/>
                                          </p:stCondLst>
                                        </p:cTn>
                                        <p:tgtEl>
                                          <p:spTgt spid="22531">
                                            <p:txEl>
                                              <p:pRg st="3" end="3"/>
                                            </p:txEl>
                                          </p:spTgt>
                                        </p:tgtEl>
                                        <p:attrNameLst>
                                          <p:attrName>style.visibility</p:attrName>
                                        </p:attrNameLst>
                                      </p:cBhvr>
                                      <p:to>
                                        <p:strVal val="visible"/>
                                      </p:to>
                                    </p:set>
                                    <p:animEffect transition="in" filter="wipe(left)">
                                      <p:cBhvr>
                                        <p:cTn id="31" dur="500"/>
                                        <p:tgtEl>
                                          <p:spTgt spid="22531">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0" fill="hold">
                                          <p:stCondLst>
                                            <p:cond delay="0"/>
                                          </p:stCondLst>
                                        </p:cTn>
                                        <p:tgtEl>
                                          <p:spTgt spid="22531">
                                            <p:txEl>
                                              <p:pRg st="4" end="4"/>
                                            </p:txEl>
                                          </p:spTgt>
                                        </p:tgtEl>
                                        <p:attrNameLst>
                                          <p:attrName>style.visibility</p:attrName>
                                        </p:attrNameLst>
                                      </p:cBhvr>
                                      <p:to>
                                        <p:strVal val="visible"/>
                                      </p:to>
                                    </p:set>
                                    <p:animEffect transition="in" filter="wipe(left)">
                                      <p:cBhvr>
                                        <p:cTn id="36" dur="500"/>
                                        <p:tgtEl>
                                          <p:spTgt spid="22531">
                                            <p:txEl>
                                              <p:pRg st="4" end="4"/>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0" fill="hold">
                                          <p:stCondLst>
                                            <p:cond delay="0"/>
                                          </p:stCondLst>
                                        </p:cTn>
                                        <p:tgtEl>
                                          <p:spTgt spid="22531">
                                            <p:txEl>
                                              <p:pRg st="5" end="5"/>
                                            </p:txEl>
                                          </p:spTgt>
                                        </p:tgtEl>
                                        <p:attrNameLst>
                                          <p:attrName>style.visibility</p:attrName>
                                        </p:attrNameLst>
                                      </p:cBhvr>
                                      <p:to>
                                        <p:strVal val="visible"/>
                                      </p:to>
                                    </p:set>
                                    <p:animEffect transition="in" filter="wipe(left)">
                                      <p:cBhvr>
                                        <p:cTn id="41" dur="500"/>
                                        <p:tgtEl>
                                          <p:spTgt spid="22531">
                                            <p:txEl>
                                              <p:pRg st="5" end="5"/>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0" fill="hold">
                                          <p:stCondLst>
                                            <p:cond delay="0"/>
                                          </p:stCondLst>
                                        </p:cTn>
                                        <p:tgtEl>
                                          <p:spTgt spid="22531">
                                            <p:txEl>
                                              <p:pRg st="6" end="6"/>
                                            </p:txEl>
                                          </p:spTgt>
                                        </p:tgtEl>
                                        <p:attrNameLst>
                                          <p:attrName>style.visibility</p:attrName>
                                        </p:attrNameLst>
                                      </p:cBhvr>
                                      <p:to>
                                        <p:strVal val="visible"/>
                                      </p:to>
                                    </p:set>
                                    <p:animEffect transition="in" filter="wipe(left)">
                                      <p:cBhvr>
                                        <p:cTn id="46" dur="500"/>
                                        <p:tgtEl>
                                          <p:spTgt spid="225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2805697-EA74-415D-B555-5960C0B04DDF}"/>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一般</a:t>
            </a:r>
            <a:r>
              <a:rPr lang="zh-CN" altLang="en-US">
                <a:ea typeface="黑体" panose="02010609060101010101" pitchFamily="49" charset="-122"/>
              </a:rPr>
              <a:t>意义上的政府间税种划分</a:t>
            </a:r>
          </a:p>
        </p:txBody>
      </p:sp>
      <p:sp>
        <p:nvSpPr>
          <p:cNvPr id="23555" name="Rectangle 3">
            <a:extLst>
              <a:ext uri="{FF2B5EF4-FFF2-40B4-BE49-F238E27FC236}">
                <a16:creationId xmlns:a16="http://schemas.microsoft.com/office/drawing/2014/main" id="{912A796F-196A-4F8B-B3B2-9B61E4392233}"/>
              </a:ext>
            </a:extLst>
          </p:cNvPr>
          <p:cNvSpPr>
            <a:spLocks noChangeArrowheads="1"/>
          </p:cNvSpPr>
          <p:nvPr>
            <p:ph type="body" idx="1"/>
          </p:nvPr>
        </p:nvSpPr>
        <p:spPr>
          <a:xfrm>
            <a:off x="396875" y="1484313"/>
            <a:ext cx="8229600" cy="4525962"/>
          </a:xfrm>
        </p:spPr>
        <p:txBody>
          <a:bodyPr/>
          <a:lstStyle/>
          <a:p>
            <a:pPr>
              <a:lnSpc>
                <a:spcPct val="90000"/>
              </a:lnSpc>
            </a:pPr>
            <a:r>
              <a:rPr lang="zh-CN" altLang="en-US">
                <a:latin typeface="黑体" panose="02010609060101010101" pitchFamily="49" charset="-122"/>
                <a:ea typeface="黑体" panose="02010609060101010101" pitchFamily="49" charset="-122"/>
              </a:rPr>
              <a:t>资源税：</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级差资源税和一般资源税</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自然资源在各地区间的分布很不均匀，由各地方政府各自征收和支配，会使自然资源地区间的不平衡在财政上固化下来。</a:t>
            </a:r>
          </a:p>
          <a:p>
            <a:pPr>
              <a:lnSpc>
                <a:spcPct val="90000"/>
              </a:lnSpc>
            </a:pPr>
            <a:r>
              <a:rPr lang="zh-CN" altLang="en-US">
                <a:latin typeface="黑体" panose="02010609060101010101" pitchFamily="49" charset="-122"/>
                <a:ea typeface="黑体" panose="02010609060101010101" pitchFamily="49" charset="-122"/>
              </a:rPr>
              <a:t>矫正税（</a:t>
            </a:r>
            <a:r>
              <a:rPr lang="zh-CN" altLang="en-US">
                <a:latin typeface="Times New Roman" panose="02020603050405020304" pitchFamily="18" charset="0"/>
                <a:ea typeface="黑体" panose="02010609060101010101" pitchFamily="49" charset="-122"/>
              </a:rPr>
              <a:t>corrective tax</a:t>
            </a:r>
            <a:r>
              <a:rPr lang="zh-CN" altLang="en-US">
                <a:latin typeface="黑体" panose="02010609060101010101" pitchFamily="49" charset="-122"/>
                <a:ea typeface="黑体" panose="02010609060101010101" pitchFamily="49" charset="-122"/>
              </a:rPr>
              <a:t>）：</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用于矫正市场失效的税收，主要局限于外部成本、自然垄断和劣值品等较小的范围内。</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根据课税对象所产生的影响，分别由中央政府和地方政府课征。</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rAng="0" ptsTypes="">
                                      <p:cBhvr>
                                        <p:cTn id="6" dur="1297" fill="hold">
                                          <p:stCondLst>
                                            <p:cond delay="0"/>
                                          </p:stCondLst>
                                        </p:cTn>
                                        <p:tgtEl>
                                          <p:spTgt spid="23554"/>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0" fill="hold">
                                          <p:stCondLst>
                                            <p:cond delay="0"/>
                                          </p:stCondLst>
                                        </p:cTn>
                                        <p:tgtEl>
                                          <p:spTgt spid="23555">
                                            <p:txEl>
                                              <p:pRg st="0" end="0"/>
                                            </p:txEl>
                                          </p:spTgt>
                                        </p:tgtEl>
                                        <p:attrNameLst>
                                          <p:attrName>style.visibility</p:attrName>
                                        </p:attrNameLst>
                                      </p:cBhvr>
                                      <p:to>
                                        <p:strVal val="visible"/>
                                      </p:to>
                                    </p:set>
                                    <p:animEffect transition="in" filter="fade">
                                      <p:cBhvr>
                                        <p:cTn id="11" dur="1000"/>
                                        <p:tgtEl>
                                          <p:spTgt spid="23555">
                                            <p:txEl>
                                              <p:pRg st="0" end="0"/>
                                            </p:txEl>
                                          </p:spTgt>
                                        </p:tgtEl>
                                      </p:cBhvr>
                                    </p:animEffect>
                                    <p:anim calcmode="lin" valueType="num">
                                      <p:cBhvr>
                                        <p:cTn id="12"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13" dur="897" decel="100000" fill="hold"/>
                                        <p:tgtEl>
                                          <p:spTgt spid="23555">
                                            <p:txEl>
                                              <p:pRg st="0" end="0"/>
                                            </p:txEl>
                                          </p:spTgt>
                                        </p:tgtEl>
                                        <p:attrNameLst>
                                          <p:attrName>ppt_y</p:attrName>
                                        </p:attrNameLst>
                                      </p:cBhvr>
                                      <p:tavLst>
                                        <p:tav tm="0">
                                          <p:val>
                                            <p:strVal val="#ppt_y+1"/>
                                          </p:val>
                                        </p:tav>
                                        <p:tav tm="100000">
                                          <p:val>
                                            <p:strVal val="#ppt_y-.03"/>
                                          </p:val>
                                        </p:tav>
                                      </p:tavLst>
                                    </p:anim>
                                    <p:anim calcmode="lin" valueType="num">
                                      <p:cBhvr>
                                        <p:cTn id="14" dur="97" accel="100000" fill="hold">
                                          <p:stCondLst>
                                            <p:cond delay="897"/>
                                          </p:stCondLst>
                                        </p:cTn>
                                        <p:tgtEl>
                                          <p:spTgt spid="2355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0" fill="hold">
                                          <p:stCondLst>
                                            <p:cond delay="0"/>
                                          </p:stCondLst>
                                        </p:cTn>
                                        <p:tgtEl>
                                          <p:spTgt spid="23555">
                                            <p:txEl>
                                              <p:pRg st="1" end="1"/>
                                            </p:txEl>
                                          </p:spTgt>
                                        </p:tgtEl>
                                        <p:attrNameLst>
                                          <p:attrName>style.visibility</p:attrName>
                                        </p:attrNameLst>
                                      </p:cBhvr>
                                      <p:to>
                                        <p:strVal val="visible"/>
                                      </p:to>
                                    </p:set>
                                    <p:animEffect transition="in" filter="fade">
                                      <p:cBhvr>
                                        <p:cTn id="19" dur="1000"/>
                                        <p:tgtEl>
                                          <p:spTgt spid="23555">
                                            <p:txEl>
                                              <p:pRg st="1" end="1"/>
                                            </p:txEl>
                                          </p:spTgt>
                                        </p:tgtEl>
                                      </p:cBhvr>
                                    </p:animEffect>
                                    <p:anim calcmode="lin" valueType="num">
                                      <p:cBhvr>
                                        <p:cTn id="20"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21" dur="897" decel="100000" fill="hold"/>
                                        <p:tgtEl>
                                          <p:spTgt spid="23555">
                                            <p:txEl>
                                              <p:pRg st="1" end="1"/>
                                            </p:txEl>
                                          </p:spTgt>
                                        </p:tgtEl>
                                        <p:attrNameLst>
                                          <p:attrName>ppt_y</p:attrName>
                                        </p:attrNameLst>
                                      </p:cBhvr>
                                      <p:tavLst>
                                        <p:tav tm="0">
                                          <p:val>
                                            <p:strVal val="#ppt_y+1"/>
                                          </p:val>
                                        </p:tav>
                                        <p:tav tm="100000">
                                          <p:val>
                                            <p:strVal val="#ppt_y-.03"/>
                                          </p:val>
                                        </p:tav>
                                      </p:tavLst>
                                    </p:anim>
                                    <p:anim calcmode="lin" valueType="num">
                                      <p:cBhvr>
                                        <p:cTn id="22" dur="97" accel="100000" fill="hold">
                                          <p:stCondLst>
                                            <p:cond delay="897"/>
                                          </p:stCondLst>
                                        </p:cTn>
                                        <p:tgtEl>
                                          <p:spTgt spid="2355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0" fill="hold">
                                          <p:stCondLst>
                                            <p:cond delay="0"/>
                                          </p:stCondLst>
                                        </p:cTn>
                                        <p:tgtEl>
                                          <p:spTgt spid="23555">
                                            <p:txEl>
                                              <p:pRg st="2" end="2"/>
                                            </p:txEl>
                                          </p:spTgt>
                                        </p:tgtEl>
                                        <p:attrNameLst>
                                          <p:attrName>style.visibility</p:attrName>
                                        </p:attrNameLst>
                                      </p:cBhvr>
                                      <p:to>
                                        <p:strVal val="visible"/>
                                      </p:to>
                                    </p:set>
                                    <p:animEffect transition="in" filter="fade">
                                      <p:cBhvr>
                                        <p:cTn id="27" dur="1000"/>
                                        <p:tgtEl>
                                          <p:spTgt spid="23555">
                                            <p:txEl>
                                              <p:pRg st="2" end="2"/>
                                            </p:txEl>
                                          </p:spTgt>
                                        </p:tgtEl>
                                      </p:cBhvr>
                                    </p:animEffect>
                                    <p:anim calcmode="lin" valueType="num">
                                      <p:cBhvr>
                                        <p:cTn id="28"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29" dur="897" decel="100000" fill="hold"/>
                                        <p:tgtEl>
                                          <p:spTgt spid="23555">
                                            <p:txEl>
                                              <p:pRg st="2" end="2"/>
                                            </p:txEl>
                                          </p:spTgt>
                                        </p:tgtEl>
                                        <p:attrNameLst>
                                          <p:attrName>ppt_y</p:attrName>
                                        </p:attrNameLst>
                                      </p:cBhvr>
                                      <p:tavLst>
                                        <p:tav tm="0">
                                          <p:val>
                                            <p:strVal val="#ppt_y+1"/>
                                          </p:val>
                                        </p:tav>
                                        <p:tav tm="100000">
                                          <p:val>
                                            <p:strVal val="#ppt_y-.03"/>
                                          </p:val>
                                        </p:tav>
                                      </p:tavLst>
                                    </p:anim>
                                    <p:anim calcmode="lin" valueType="num">
                                      <p:cBhvr>
                                        <p:cTn id="30" dur="97" accel="100000" fill="hold">
                                          <p:stCondLst>
                                            <p:cond delay="897"/>
                                          </p:stCondLst>
                                        </p:cTn>
                                        <p:tgtEl>
                                          <p:spTgt spid="2355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0" fill="hold">
                                          <p:stCondLst>
                                            <p:cond delay="0"/>
                                          </p:stCondLst>
                                        </p:cTn>
                                        <p:tgtEl>
                                          <p:spTgt spid="23555">
                                            <p:txEl>
                                              <p:pRg st="3" end="3"/>
                                            </p:txEl>
                                          </p:spTgt>
                                        </p:tgtEl>
                                        <p:attrNameLst>
                                          <p:attrName>style.visibility</p:attrName>
                                        </p:attrNameLst>
                                      </p:cBhvr>
                                      <p:to>
                                        <p:strVal val="visible"/>
                                      </p:to>
                                    </p:set>
                                    <p:animEffect transition="in" filter="fade">
                                      <p:cBhvr>
                                        <p:cTn id="35" dur="1000"/>
                                        <p:tgtEl>
                                          <p:spTgt spid="23555">
                                            <p:txEl>
                                              <p:pRg st="3" end="3"/>
                                            </p:txEl>
                                          </p:spTgt>
                                        </p:tgtEl>
                                      </p:cBhvr>
                                    </p:animEffect>
                                    <p:anim calcmode="lin" valueType="num">
                                      <p:cBhvr>
                                        <p:cTn id="36"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37" dur="897" decel="100000" fill="hold"/>
                                        <p:tgtEl>
                                          <p:spTgt spid="23555">
                                            <p:txEl>
                                              <p:pRg st="3" end="3"/>
                                            </p:txEl>
                                          </p:spTgt>
                                        </p:tgtEl>
                                        <p:attrNameLst>
                                          <p:attrName>ppt_y</p:attrName>
                                        </p:attrNameLst>
                                      </p:cBhvr>
                                      <p:tavLst>
                                        <p:tav tm="0">
                                          <p:val>
                                            <p:strVal val="#ppt_y+1"/>
                                          </p:val>
                                        </p:tav>
                                        <p:tav tm="100000">
                                          <p:val>
                                            <p:strVal val="#ppt_y-.03"/>
                                          </p:val>
                                        </p:tav>
                                      </p:tavLst>
                                    </p:anim>
                                    <p:anim calcmode="lin" valueType="num">
                                      <p:cBhvr>
                                        <p:cTn id="38" dur="97" accel="100000" fill="hold">
                                          <p:stCondLst>
                                            <p:cond delay="897"/>
                                          </p:stCondLst>
                                        </p:cTn>
                                        <p:tgtEl>
                                          <p:spTgt spid="2355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grpId="0" nodeType="clickEffect">
                                  <p:stCondLst>
                                    <p:cond delay="0"/>
                                  </p:stCondLst>
                                  <p:childTnLst>
                                    <p:set>
                                      <p:cBhvr>
                                        <p:cTn id="42" dur="0" fill="hold">
                                          <p:stCondLst>
                                            <p:cond delay="0"/>
                                          </p:stCondLst>
                                        </p:cTn>
                                        <p:tgtEl>
                                          <p:spTgt spid="23555">
                                            <p:txEl>
                                              <p:pRg st="4" end="4"/>
                                            </p:txEl>
                                          </p:spTgt>
                                        </p:tgtEl>
                                        <p:attrNameLst>
                                          <p:attrName>style.visibility</p:attrName>
                                        </p:attrNameLst>
                                      </p:cBhvr>
                                      <p:to>
                                        <p:strVal val="visible"/>
                                      </p:to>
                                    </p:set>
                                    <p:animEffect transition="in" filter="fade">
                                      <p:cBhvr>
                                        <p:cTn id="43" dur="1000"/>
                                        <p:tgtEl>
                                          <p:spTgt spid="23555">
                                            <p:txEl>
                                              <p:pRg st="4" end="4"/>
                                            </p:txEl>
                                          </p:spTgt>
                                        </p:tgtEl>
                                      </p:cBhvr>
                                    </p:animEffect>
                                    <p:anim calcmode="lin" valueType="num">
                                      <p:cBhvr>
                                        <p:cTn id="44" dur="10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p:cTn id="45" dur="897" decel="100000" fill="hold"/>
                                        <p:tgtEl>
                                          <p:spTgt spid="23555">
                                            <p:txEl>
                                              <p:pRg st="4" end="4"/>
                                            </p:txEl>
                                          </p:spTgt>
                                        </p:tgtEl>
                                        <p:attrNameLst>
                                          <p:attrName>ppt_y</p:attrName>
                                        </p:attrNameLst>
                                      </p:cBhvr>
                                      <p:tavLst>
                                        <p:tav tm="0">
                                          <p:val>
                                            <p:strVal val="#ppt_y+1"/>
                                          </p:val>
                                        </p:tav>
                                        <p:tav tm="100000">
                                          <p:val>
                                            <p:strVal val="#ppt_y-.03"/>
                                          </p:val>
                                        </p:tav>
                                      </p:tavLst>
                                    </p:anim>
                                    <p:anim calcmode="lin" valueType="num">
                                      <p:cBhvr>
                                        <p:cTn id="46" dur="97" accel="100000" fill="hold">
                                          <p:stCondLst>
                                            <p:cond delay="897"/>
                                          </p:stCondLst>
                                        </p:cTn>
                                        <p:tgtEl>
                                          <p:spTgt spid="2355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7" presetClass="entr" presetSubtype="0" fill="hold" grpId="0" nodeType="clickEffect">
                                  <p:stCondLst>
                                    <p:cond delay="0"/>
                                  </p:stCondLst>
                                  <p:childTnLst>
                                    <p:set>
                                      <p:cBhvr>
                                        <p:cTn id="50" dur="0" fill="hold">
                                          <p:stCondLst>
                                            <p:cond delay="0"/>
                                          </p:stCondLst>
                                        </p:cTn>
                                        <p:tgtEl>
                                          <p:spTgt spid="23555">
                                            <p:txEl>
                                              <p:pRg st="5" end="5"/>
                                            </p:txEl>
                                          </p:spTgt>
                                        </p:tgtEl>
                                        <p:attrNameLst>
                                          <p:attrName>style.visibility</p:attrName>
                                        </p:attrNameLst>
                                      </p:cBhvr>
                                      <p:to>
                                        <p:strVal val="visible"/>
                                      </p:to>
                                    </p:set>
                                    <p:animEffect transition="in" filter="fade">
                                      <p:cBhvr>
                                        <p:cTn id="51" dur="1000"/>
                                        <p:tgtEl>
                                          <p:spTgt spid="23555">
                                            <p:txEl>
                                              <p:pRg st="5" end="5"/>
                                            </p:txEl>
                                          </p:spTgt>
                                        </p:tgtEl>
                                      </p:cBhvr>
                                    </p:animEffect>
                                    <p:anim calcmode="lin" valueType="num">
                                      <p:cBhvr>
                                        <p:cTn id="52" dur="10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p:cTn id="53" dur="897" decel="100000" fill="hold"/>
                                        <p:tgtEl>
                                          <p:spTgt spid="23555">
                                            <p:txEl>
                                              <p:pRg st="5" end="5"/>
                                            </p:txEl>
                                          </p:spTgt>
                                        </p:tgtEl>
                                        <p:attrNameLst>
                                          <p:attrName>ppt_y</p:attrName>
                                        </p:attrNameLst>
                                      </p:cBhvr>
                                      <p:tavLst>
                                        <p:tav tm="0">
                                          <p:val>
                                            <p:strVal val="#ppt_y+1"/>
                                          </p:val>
                                        </p:tav>
                                        <p:tav tm="100000">
                                          <p:val>
                                            <p:strVal val="#ppt_y-.03"/>
                                          </p:val>
                                        </p:tav>
                                      </p:tavLst>
                                    </p:anim>
                                    <p:anim calcmode="lin" valueType="num">
                                      <p:cBhvr>
                                        <p:cTn id="54" dur="97" accel="100000" fill="hold">
                                          <p:stCondLst>
                                            <p:cond delay="897"/>
                                          </p:stCondLst>
                                        </p:cTn>
                                        <p:tgtEl>
                                          <p:spTgt spid="23555">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B8C91EE-5C50-4E7D-B147-520155473146}"/>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6147" name="Rectangle 3">
            <a:extLst>
              <a:ext uri="{FF2B5EF4-FFF2-40B4-BE49-F238E27FC236}">
                <a16:creationId xmlns:a16="http://schemas.microsoft.com/office/drawing/2014/main" id="{D00B75EC-BB6D-442F-988D-7E788C1D28F1}"/>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4.1  政府间税收收入的划分</a:t>
            </a:r>
          </a:p>
          <a:p>
            <a:r>
              <a:rPr lang="zh-CN" altLang="zh-CN">
                <a:latin typeface="黑体" panose="02010609060101010101" pitchFamily="49" charset="-122"/>
                <a:ea typeface="黑体" panose="02010609060101010101" pitchFamily="49" charset="-122"/>
              </a:rPr>
              <a:t>4.2  政府间税权的划分</a:t>
            </a:r>
          </a:p>
          <a:p>
            <a:r>
              <a:rPr lang="zh-CN" altLang="zh-CN">
                <a:latin typeface="黑体" panose="02010609060101010101" pitchFamily="49" charset="-122"/>
                <a:ea typeface="黑体" panose="02010609060101010101" pitchFamily="49" charset="-122"/>
              </a:rPr>
              <a:t>4.3  主要国家的政府间税收划分</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CB1C2494-F927-40FB-B01F-032EECB15566}"/>
              </a:ext>
            </a:extLst>
          </p:cNvPr>
          <p:cNvSpPr>
            <a:spLocks noChangeArrowheads="1"/>
          </p:cNvSpPr>
          <p:nvPr>
            <p:ph type="body" idx="1"/>
          </p:nvPr>
        </p:nvSpPr>
        <p:spPr/>
        <p:txBody>
          <a:bodyPr/>
          <a:lstStyle/>
          <a:p>
            <a:pPr>
              <a:buFont typeface="Arial" panose="020B0604020202020204" pitchFamily="34" charset="0"/>
              <a:buNone/>
            </a:pPr>
            <a:endParaRPr lang="zh-CN" altLang="en-US">
              <a:solidFill>
                <a:schemeClr val="accent1"/>
              </a:solidFill>
              <a:ea typeface="隶书" panose="02010509060101010101" pitchFamily="49"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4.2 政府间税权的划分</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0" fill="hold">
                                          <p:stCondLst>
                                            <p:cond delay="0"/>
                                          </p:stCondLst>
                                        </p:cTn>
                                        <p:tgtEl>
                                          <p:spTgt spid="24578">
                                            <p:txEl>
                                              <p:pRg st="1" end="1"/>
                                            </p:txEl>
                                          </p:spTgt>
                                        </p:tgtEl>
                                        <p:attrNameLst>
                                          <p:attrName>style.visibility</p:attrName>
                                        </p:attrNameLst>
                                      </p:cBhvr>
                                      <p:to>
                                        <p:strVal val="visible"/>
                                      </p:to>
                                    </p:set>
                                    <p:animEffect transition="in" filter="fade">
                                      <p:cBhvr>
                                        <p:cTn id="7" dur="1000"/>
                                        <p:tgtEl>
                                          <p:spTgt spid="24578">
                                            <p:txEl>
                                              <p:pRg st="1" end="1"/>
                                            </p:txEl>
                                          </p:spTgt>
                                        </p:tgtEl>
                                      </p:cBhvr>
                                    </p:animEffect>
                                    <p:anim calcmode="lin" valueType="num">
                                      <p:cBhvr>
                                        <p:cTn id="8" dur="1000" fill="hold"/>
                                        <p:tgtEl>
                                          <p:spTgt spid="24578">
                                            <p:txEl>
                                              <p:pRg st="1" end="1"/>
                                            </p:txEl>
                                          </p:spTgt>
                                        </p:tgtEl>
                                        <p:attrNameLst>
                                          <p:attrName>ppt_x</p:attrName>
                                        </p:attrNameLst>
                                      </p:cBhvr>
                                      <p:tavLst>
                                        <p:tav tm="0">
                                          <p:val>
                                            <p:strVal val="#ppt_x"/>
                                          </p:val>
                                        </p:tav>
                                        <p:tav tm="100000">
                                          <p:val>
                                            <p:strVal val="#ppt_x"/>
                                          </p:val>
                                        </p:tav>
                                      </p:tavLst>
                                    </p:anim>
                                    <p:anim calcmode="lin" valueType="num">
                                      <p:cBhvr>
                                        <p:cTn id="9" dur="897" decel="100000" fill="hold"/>
                                        <p:tgtEl>
                                          <p:spTgt spid="24578">
                                            <p:txEl>
                                              <p:pRg st="1" end="1"/>
                                            </p:txEl>
                                          </p:spTgt>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24578">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F687960-489E-4A22-A5E1-5617F87B695C}"/>
              </a:ext>
            </a:extLst>
          </p:cNvPr>
          <p:cNvSpPr>
            <a:spLocks noChangeArrowheads="1"/>
          </p:cNvSpPr>
          <p:nvPr>
            <p:ph type="title"/>
          </p:nvPr>
        </p:nvSpPr>
        <p:spPr/>
        <p:txBody>
          <a:bodyPr/>
          <a:lstStyle/>
          <a:p>
            <a:r>
              <a:rPr lang="zh-CN" altLang="en-US">
                <a:ea typeface="黑体" panose="02010609060101010101" pitchFamily="49" charset="-122"/>
              </a:rPr>
              <a:t>政府间税权的划分</a:t>
            </a:r>
          </a:p>
        </p:txBody>
      </p:sp>
      <p:sp>
        <p:nvSpPr>
          <p:cNvPr id="25603" name="AutoShape 3">
            <a:extLst>
              <a:ext uri="{FF2B5EF4-FFF2-40B4-BE49-F238E27FC236}">
                <a16:creationId xmlns:a16="http://schemas.microsoft.com/office/drawing/2014/main" id="{C5275984-5975-4BC2-B7C4-879DD37F5161}"/>
              </a:ext>
            </a:extLst>
          </p:cNvPr>
          <p:cNvSpPr>
            <a:spLocks noChangeAspect="1" noChangeArrowheads="1" noTextEdit="1"/>
          </p:cNvSpPr>
          <p:nvPr/>
        </p:nvSpPr>
        <p:spPr bwMode="auto">
          <a:xfrm>
            <a:off x="323850" y="1844675"/>
            <a:ext cx="8478838"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25604" name="_s207877">
            <a:extLst>
              <a:ext uri="{FF2B5EF4-FFF2-40B4-BE49-F238E27FC236}">
                <a16:creationId xmlns:a16="http://schemas.microsoft.com/office/drawing/2014/main" id="{1F1B2CB9-FC0F-4911-BC4A-1346E5FFED53}"/>
              </a:ext>
            </a:extLst>
          </p:cNvPr>
          <p:cNvCxnSpPr>
            <a:cxnSpLocks noChangeShapeType="1"/>
            <a:stCxn id="25610" idx="0"/>
            <a:endCxn id="25607" idx="2"/>
          </p:cNvCxnSpPr>
          <p:nvPr/>
        </p:nvCxnSpPr>
        <p:spPr bwMode="auto">
          <a:xfrm rot="5400000" flipH="1">
            <a:off x="5933282" y="1627981"/>
            <a:ext cx="228600" cy="2967037"/>
          </a:xfrm>
          <a:prstGeom prst="bentConnector3">
            <a:avLst>
              <a:gd name="adj1" fmla="val 50000"/>
            </a:avLst>
          </a:prstGeom>
          <a:noFill/>
          <a:ln w="28575" cmpd="sng">
            <a:solidFill>
              <a:schemeClr val="tx1"/>
            </a:solidFill>
            <a:miter lim="800000"/>
            <a:headEnd/>
            <a:tailEnd/>
          </a:ln>
          <a:extLst>
            <a:ext uri="{909E8E84-426E-40DD-AFC4-6F175D3DCCD1}">
              <a14:hiddenFill xmlns:a14="http://schemas.microsoft.com/office/drawing/2010/main">
                <a:noFill/>
              </a14:hiddenFill>
            </a:ext>
          </a:extLst>
        </p:spPr>
      </p:cxnSp>
      <p:cxnSp>
        <p:nvCxnSpPr>
          <p:cNvPr id="25605" name="_s207878">
            <a:extLst>
              <a:ext uri="{FF2B5EF4-FFF2-40B4-BE49-F238E27FC236}">
                <a16:creationId xmlns:a16="http://schemas.microsoft.com/office/drawing/2014/main" id="{6D45B447-5FFA-4C2B-BBC7-3F23BE76E65E}"/>
              </a:ext>
            </a:extLst>
          </p:cNvPr>
          <p:cNvCxnSpPr>
            <a:cxnSpLocks noChangeShapeType="1"/>
          </p:cNvCxnSpPr>
          <p:nvPr/>
        </p:nvCxnSpPr>
        <p:spPr bwMode="auto">
          <a:xfrm rot="16200000">
            <a:off x="4459288" y="3109912"/>
            <a:ext cx="228600" cy="3175"/>
          </a:xfrm>
          <a:prstGeom prst="straightConnector1">
            <a:avLst/>
          </a:prstGeom>
          <a:noFill/>
          <a:ln w="28575" cmpd="sng">
            <a:solidFill>
              <a:schemeClr val="tx1"/>
            </a:solidFill>
            <a:round/>
            <a:headEnd/>
            <a:tailEnd/>
          </a:ln>
          <a:extLst>
            <a:ext uri="{909E8E84-426E-40DD-AFC4-6F175D3DCCD1}">
              <a14:hiddenFill xmlns:a14="http://schemas.microsoft.com/office/drawing/2010/main">
                <a:noFill/>
              </a14:hiddenFill>
            </a:ext>
          </a:extLst>
        </p:spPr>
      </p:cxnSp>
      <p:cxnSp>
        <p:nvCxnSpPr>
          <p:cNvPr id="25606" name="_s207879">
            <a:extLst>
              <a:ext uri="{FF2B5EF4-FFF2-40B4-BE49-F238E27FC236}">
                <a16:creationId xmlns:a16="http://schemas.microsoft.com/office/drawing/2014/main" id="{44695628-36ED-4B49-BFB0-76CD4B0DE623}"/>
              </a:ext>
            </a:extLst>
          </p:cNvPr>
          <p:cNvCxnSpPr>
            <a:cxnSpLocks noChangeShapeType="1"/>
            <a:stCxn id="25608" idx="0"/>
            <a:endCxn id="25607" idx="2"/>
          </p:cNvCxnSpPr>
          <p:nvPr/>
        </p:nvCxnSpPr>
        <p:spPr bwMode="auto">
          <a:xfrm rot="16200000">
            <a:off x="2964657" y="1627981"/>
            <a:ext cx="228600" cy="2967037"/>
          </a:xfrm>
          <a:prstGeom prst="bentConnector3">
            <a:avLst>
              <a:gd name="adj1" fmla="val 50000"/>
            </a:avLst>
          </a:prstGeom>
          <a:noFill/>
          <a:ln w="28575" cmpd="sng">
            <a:solidFill>
              <a:schemeClr val="tx1"/>
            </a:solidFill>
            <a:miter lim="800000"/>
            <a:headEnd/>
            <a:tailEnd/>
          </a:ln>
          <a:extLst>
            <a:ext uri="{909E8E84-426E-40DD-AFC4-6F175D3DCCD1}">
              <a14:hiddenFill xmlns:a14="http://schemas.microsoft.com/office/drawing/2010/main">
                <a:noFill/>
              </a14:hiddenFill>
            </a:ext>
          </a:extLst>
        </p:spPr>
      </p:cxnSp>
      <p:sp>
        <p:nvSpPr>
          <p:cNvPr id="25607" name="_s207880">
            <a:extLst>
              <a:ext uri="{FF2B5EF4-FFF2-40B4-BE49-F238E27FC236}">
                <a16:creationId xmlns:a16="http://schemas.microsoft.com/office/drawing/2014/main" id="{90E6B06B-DB62-4540-A0D3-C48781D923F9}"/>
              </a:ext>
            </a:extLst>
          </p:cNvPr>
          <p:cNvSpPr>
            <a:spLocks noChangeArrowheads="1"/>
          </p:cNvSpPr>
          <p:nvPr/>
        </p:nvSpPr>
        <p:spPr bwMode="auto">
          <a:xfrm>
            <a:off x="3290888" y="2540000"/>
            <a:ext cx="2544762" cy="457200"/>
          </a:xfrm>
          <a:prstGeom prst="roundRect">
            <a:avLst>
              <a:gd name="adj" fmla="val 16667"/>
            </a:avLst>
          </a:prstGeom>
          <a:solidFill>
            <a:schemeClr val="accent1"/>
          </a:solidFill>
          <a:ln w="9525" cmpd="sng">
            <a:solidFill>
              <a:schemeClr val="tx1"/>
            </a:solidFill>
            <a:round/>
            <a:headEnd/>
            <a:tailEnd/>
          </a:ln>
        </p:spPr>
        <p:txBody>
          <a:bodyPr wrap="none" anchor="ctr"/>
          <a:lstStyle/>
          <a:p>
            <a:pPr algn="ctr"/>
            <a:r>
              <a:rPr lang="zh-CN" altLang="zh-CN" sz="2000"/>
              <a:t>税收权限的划分</a:t>
            </a:r>
          </a:p>
        </p:txBody>
      </p:sp>
      <p:sp>
        <p:nvSpPr>
          <p:cNvPr id="25608" name="_s207881">
            <a:extLst>
              <a:ext uri="{FF2B5EF4-FFF2-40B4-BE49-F238E27FC236}">
                <a16:creationId xmlns:a16="http://schemas.microsoft.com/office/drawing/2014/main" id="{DF21D5F5-6FE1-4309-88E1-6E83192E03A3}"/>
              </a:ext>
            </a:extLst>
          </p:cNvPr>
          <p:cNvSpPr>
            <a:spLocks noChangeArrowheads="1"/>
          </p:cNvSpPr>
          <p:nvPr/>
        </p:nvSpPr>
        <p:spPr bwMode="auto">
          <a:xfrm>
            <a:off x="323850" y="3225800"/>
            <a:ext cx="2543175" cy="457200"/>
          </a:xfrm>
          <a:prstGeom prst="roundRect">
            <a:avLst>
              <a:gd name="adj" fmla="val 16667"/>
            </a:avLst>
          </a:prstGeom>
          <a:solidFill>
            <a:schemeClr val="accent1"/>
          </a:solidFill>
          <a:ln w="9525" cmpd="sng">
            <a:solidFill>
              <a:schemeClr val="tx1"/>
            </a:solidFill>
            <a:round/>
            <a:headEnd/>
            <a:tailEnd/>
          </a:ln>
        </p:spPr>
        <p:txBody>
          <a:bodyPr wrap="none" anchor="ctr"/>
          <a:lstStyle/>
          <a:p>
            <a:pPr algn="ctr"/>
            <a:r>
              <a:rPr lang="zh-CN" altLang="zh-CN" sz="2000"/>
              <a:t>税收立法权的划分</a:t>
            </a:r>
          </a:p>
        </p:txBody>
      </p:sp>
      <p:sp>
        <p:nvSpPr>
          <p:cNvPr id="25609" name="_s207882">
            <a:extLst>
              <a:ext uri="{FF2B5EF4-FFF2-40B4-BE49-F238E27FC236}">
                <a16:creationId xmlns:a16="http://schemas.microsoft.com/office/drawing/2014/main" id="{A2190E7A-0050-4CD9-94EB-98B27A4AA66A}"/>
              </a:ext>
            </a:extLst>
          </p:cNvPr>
          <p:cNvSpPr>
            <a:spLocks noChangeArrowheads="1"/>
          </p:cNvSpPr>
          <p:nvPr/>
        </p:nvSpPr>
        <p:spPr bwMode="auto">
          <a:xfrm>
            <a:off x="3290888" y="3225800"/>
            <a:ext cx="2544762" cy="457200"/>
          </a:xfrm>
          <a:prstGeom prst="roundRect">
            <a:avLst>
              <a:gd name="adj" fmla="val 16667"/>
            </a:avLst>
          </a:prstGeom>
          <a:solidFill>
            <a:schemeClr val="accent1"/>
          </a:solidFill>
          <a:ln w="9525" cmpd="sng">
            <a:solidFill>
              <a:schemeClr val="tx1"/>
            </a:solidFill>
            <a:round/>
            <a:headEnd/>
            <a:tailEnd/>
          </a:ln>
        </p:spPr>
        <p:txBody>
          <a:bodyPr wrap="none" anchor="ctr"/>
          <a:lstStyle/>
          <a:p>
            <a:pPr algn="ctr"/>
            <a:r>
              <a:rPr lang="zh-CN" altLang="zh-CN" sz="2000"/>
              <a:t>税收行政权的划分</a:t>
            </a:r>
          </a:p>
        </p:txBody>
      </p:sp>
      <p:sp>
        <p:nvSpPr>
          <p:cNvPr id="25610" name="_s207883">
            <a:extLst>
              <a:ext uri="{FF2B5EF4-FFF2-40B4-BE49-F238E27FC236}">
                <a16:creationId xmlns:a16="http://schemas.microsoft.com/office/drawing/2014/main" id="{3C17CBC3-D831-41AA-AFD3-B8F249D62D33}"/>
              </a:ext>
            </a:extLst>
          </p:cNvPr>
          <p:cNvSpPr>
            <a:spLocks noChangeArrowheads="1"/>
          </p:cNvSpPr>
          <p:nvPr/>
        </p:nvSpPr>
        <p:spPr bwMode="auto">
          <a:xfrm>
            <a:off x="6259513" y="3225800"/>
            <a:ext cx="2543175" cy="457200"/>
          </a:xfrm>
          <a:prstGeom prst="roundRect">
            <a:avLst>
              <a:gd name="adj" fmla="val 16667"/>
            </a:avLst>
          </a:prstGeom>
          <a:solidFill>
            <a:schemeClr val="accent1"/>
          </a:solidFill>
          <a:ln w="9525" cmpd="sng">
            <a:solidFill>
              <a:schemeClr val="tx1"/>
            </a:solidFill>
            <a:round/>
            <a:headEnd/>
            <a:tailEnd/>
          </a:ln>
        </p:spPr>
        <p:txBody>
          <a:bodyPr wrap="none" anchor="ctr"/>
          <a:lstStyle/>
          <a:p>
            <a:pPr algn="ctr"/>
            <a:r>
              <a:rPr lang="zh-CN" altLang="zh-CN" sz="2000"/>
              <a:t>税收司法权的划分</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fltVal val="0"/>
                                          </p:val>
                                        </p:tav>
                                        <p:tav tm="100000">
                                          <p:val>
                                            <p:strVal val="#ppt_h"/>
                                          </p:val>
                                        </p:tav>
                                      </p:tavLst>
                                    </p:anim>
                                    <p:animEffect transition="in" filter="fade">
                                      <p:cBhvr>
                                        <p:cTn id="9"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32F7518-EAF5-4EB0-ABE0-CE38274D7D70}"/>
              </a:ext>
            </a:extLst>
          </p:cNvPr>
          <p:cNvSpPr>
            <a:spLocks noChangeArrowheads="1"/>
          </p:cNvSpPr>
          <p:nvPr>
            <p:ph type="title"/>
          </p:nvPr>
        </p:nvSpPr>
        <p:spPr/>
        <p:txBody>
          <a:bodyPr/>
          <a:lstStyle/>
          <a:p>
            <a:r>
              <a:rPr lang="zh-CN" altLang="en-US">
                <a:ea typeface="黑体" panose="02010609060101010101" pitchFamily="49" charset="-122"/>
              </a:rPr>
              <a:t>政府间税权划分中的两个法律术语</a:t>
            </a:r>
          </a:p>
        </p:txBody>
      </p:sp>
      <p:sp>
        <p:nvSpPr>
          <p:cNvPr id="26627" name="Rectangle 3">
            <a:extLst>
              <a:ext uri="{FF2B5EF4-FFF2-40B4-BE49-F238E27FC236}">
                <a16:creationId xmlns:a16="http://schemas.microsoft.com/office/drawing/2014/main" id="{F6D31FD6-2162-4255-A75E-EBB15C543404}"/>
              </a:ext>
            </a:extLst>
          </p:cNvPr>
          <p:cNvSpPr>
            <a:spLocks noChangeArrowheads="1"/>
          </p:cNvSpPr>
          <p:nvPr>
            <p:ph type="body" idx="1"/>
          </p:nvPr>
        </p:nvSpPr>
        <p:spPr>
          <a:xfrm>
            <a:off x="395288" y="1701800"/>
            <a:ext cx="8229600" cy="4525963"/>
          </a:xfrm>
        </p:spPr>
        <p:txBody>
          <a:bodyPr/>
          <a:lstStyle/>
          <a:p>
            <a:r>
              <a:rPr lang="zh-CN" altLang="en-US">
                <a:ea typeface="黑体" panose="02010609060101010101" pitchFamily="49" charset="-122"/>
              </a:rPr>
              <a:t>连贯式</a:t>
            </a:r>
          </a:p>
          <a:p>
            <a:pPr>
              <a:buFont typeface="Arial" panose="020B0604020202020204" pitchFamily="34" charset="0"/>
              <a:buNone/>
            </a:pPr>
            <a:r>
              <a:rPr lang="zh-CN" altLang="en-US">
                <a:ea typeface="黑体" panose="02010609060101010101" pitchFamily="49" charset="-122"/>
              </a:rPr>
              <a:t>		同一税种的各项税权，从税收收入的归属权，到税基、税率的确定和调整，再到税收的征管权都划归同一级政府。</a:t>
            </a:r>
          </a:p>
          <a:p>
            <a:r>
              <a:rPr lang="zh-CN" altLang="en-US">
                <a:ea typeface="黑体" panose="02010609060101010101" pitchFamily="49" charset="-122"/>
              </a:rPr>
              <a:t>分割式</a:t>
            </a:r>
          </a:p>
          <a:p>
            <a:pPr>
              <a:buFont typeface="Arial" panose="020B0604020202020204" pitchFamily="34" charset="0"/>
              <a:buNone/>
            </a:pPr>
            <a:r>
              <a:rPr lang="zh-CN" altLang="en-US">
                <a:ea typeface="黑体" panose="02010609060101010101" pitchFamily="49" charset="-122"/>
              </a:rPr>
              <a:t>		同一税种的各项税权，分别划归不同级次的政府。</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0" fill="hold">
                                          <p:stCondLst>
                                            <p:cond delay="0"/>
                                          </p:stCondLst>
                                        </p:cTn>
                                        <p:tgtEl>
                                          <p:spTgt spid="26626"/>
                                        </p:tgtEl>
                                        <p:attrNameLst>
                                          <p:attrName>style.visibility</p:attrName>
                                        </p:attrNameLst>
                                      </p:cBhvr>
                                      <p:to>
                                        <p:strVal val="visible"/>
                                      </p:to>
                                    </p:set>
                                    <p:anim calcmode="lin" valueType="num">
                                      <p:cBhvr additive="base">
                                        <p:cTn id="7" dur="799" fill="hold">
                                          <p:stCondLst>
                                            <p:cond delay="0"/>
                                          </p:stCondLst>
                                        </p:cTn>
                                        <p:tgtEl>
                                          <p:spTgt spid="26626"/>
                                        </p:tgtEl>
                                        <p:attrNameLst>
                                          <p:attrName>ppt_x</p:attrName>
                                        </p:attrNameLst>
                                      </p:cBhvr>
                                      <p:tavLst>
                                        <p:tav tm="0">
                                          <p:val>
                                            <p:strVal val="0-#ppt_w/2"/>
                                          </p:val>
                                        </p:tav>
                                        <p:tav tm="100000">
                                          <p:val>
                                            <p:strVal val="#ppt_x"/>
                                          </p:val>
                                        </p:tav>
                                      </p:tavLst>
                                    </p:anim>
                                    <p:anim calcmode="lin" valueType="num">
                                      <p:cBhvr additive="base">
                                        <p:cTn id="8" dur="799" fill="hold">
                                          <p:stCondLst>
                                            <p:cond delay="0"/>
                                          </p:stCondLst>
                                        </p:cTn>
                                        <p:tgtEl>
                                          <p:spTgt spid="2662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0" presetClass="entr" presetSubtype="0" fill="hold" grpId="0" nodeType="clickEffect">
                                  <p:stCondLst>
                                    <p:cond delay="0"/>
                                  </p:stCondLst>
                                  <p:iterate type="lt">
                                    <p:tmPct val="10000"/>
                                  </p:iterate>
                                  <p:childTnLst>
                                    <p:set>
                                      <p:cBhvr>
                                        <p:cTn id="12" dur="0" fill="hold">
                                          <p:stCondLst>
                                            <p:cond delay="0"/>
                                          </p:stCondLst>
                                        </p:cTn>
                                        <p:tgtEl>
                                          <p:spTgt spid="26627">
                                            <p:txEl>
                                              <p:pRg st="0" end="0"/>
                                            </p:txEl>
                                          </p:spTgt>
                                        </p:tgtEl>
                                        <p:attrNameLst>
                                          <p:attrName>style.visibility</p:attrName>
                                        </p:attrNameLst>
                                      </p:cBhvr>
                                      <p:to>
                                        <p:strVal val="visible"/>
                                      </p:to>
                                    </p:set>
                                    <p:animEffect transition="in" filter="fade">
                                      <p:cBhvr>
                                        <p:cTn id="13" dur="1000"/>
                                        <p:tgtEl>
                                          <p:spTgt spid="26627">
                                            <p:txEl>
                                              <p:pRg st="0" end="0"/>
                                            </p:txEl>
                                          </p:spTgt>
                                        </p:tgtEl>
                                      </p:cBhvr>
                                    </p:animEffect>
                                    <p:anim calcmode="lin" valueType="num">
                                      <p:cBhvr>
                                        <p:cTn id="14" dur="1000" fill="hold"/>
                                        <p:tgtEl>
                                          <p:spTgt spid="26627">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0" presetClass="entr" presetSubtype="0" fill="hold" grpId="0" nodeType="clickEffect">
                                  <p:stCondLst>
                                    <p:cond delay="0"/>
                                  </p:stCondLst>
                                  <p:iterate type="lt">
                                    <p:tmPct val="10000"/>
                                  </p:iterate>
                                  <p:childTnLst>
                                    <p:set>
                                      <p:cBhvr>
                                        <p:cTn id="19" dur="0" fill="hold">
                                          <p:stCondLst>
                                            <p:cond delay="0"/>
                                          </p:stCondLst>
                                        </p:cTn>
                                        <p:tgtEl>
                                          <p:spTgt spid="26627">
                                            <p:txEl>
                                              <p:pRg st="1" end="1"/>
                                            </p:txEl>
                                          </p:spTgt>
                                        </p:tgtEl>
                                        <p:attrNameLst>
                                          <p:attrName>style.visibility</p:attrName>
                                        </p:attrNameLst>
                                      </p:cBhvr>
                                      <p:to>
                                        <p:strVal val="visible"/>
                                      </p:to>
                                    </p:set>
                                    <p:animEffect transition="in" filter="fade">
                                      <p:cBhvr>
                                        <p:cTn id="20" dur="1000"/>
                                        <p:tgtEl>
                                          <p:spTgt spid="26627">
                                            <p:txEl>
                                              <p:pRg st="1" end="1"/>
                                            </p:txEl>
                                          </p:spTgt>
                                        </p:tgtEl>
                                      </p:cBhvr>
                                    </p:animEffect>
                                    <p:anim calcmode="lin" valueType="num">
                                      <p:cBhvr>
                                        <p:cTn id="21" dur="1000" fill="hold"/>
                                        <p:tgtEl>
                                          <p:spTgt spid="26627">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0" presetClass="entr" presetSubtype="0" fill="hold" grpId="0" nodeType="clickEffect">
                                  <p:stCondLst>
                                    <p:cond delay="0"/>
                                  </p:stCondLst>
                                  <p:iterate type="lt">
                                    <p:tmPct val="10000"/>
                                  </p:iterate>
                                  <p:childTnLst>
                                    <p:set>
                                      <p:cBhvr>
                                        <p:cTn id="26" dur="0" fill="hold">
                                          <p:stCondLst>
                                            <p:cond delay="0"/>
                                          </p:stCondLst>
                                        </p:cTn>
                                        <p:tgtEl>
                                          <p:spTgt spid="26627">
                                            <p:txEl>
                                              <p:pRg st="2" end="2"/>
                                            </p:txEl>
                                          </p:spTgt>
                                        </p:tgtEl>
                                        <p:attrNameLst>
                                          <p:attrName>style.visibility</p:attrName>
                                        </p:attrNameLst>
                                      </p:cBhvr>
                                      <p:to>
                                        <p:strVal val="visible"/>
                                      </p:to>
                                    </p:set>
                                    <p:animEffect transition="in" filter="fade">
                                      <p:cBhvr>
                                        <p:cTn id="27" dur="1000"/>
                                        <p:tgtEl>
                                          <p:spTgt spid="26627">
                                            <p:txEl>
                                              <p:pRg st="2" end="2"/>
                                            </p:txEl>
                                          </p:spTgt>
                                        </p:tgtEl>
                                      </p:cBhvr>
                                    </p:animEffect>
                                    <p:anim calcmode="lin" valueType="num">
                                      <p:cBhvr>
                                        <p:cTn id="28" dur="1000" fill="hold"/>
                                        <p:tgtEl>
                                          <p:spTgt spid="26627">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0" presetClass="entr" presetSubtype="0" fill="hold" grpId="0" nodeType="clickEffect">
                                  <p:stCondLst>
                                    <p:cond delay="0"/>
                                  </p:stCondLst>
                                  <p:iterate type="lt">
                                    <p:tmPct val="10000"/>
                                  </p:iterate>
                                  <p:childTnLst>
                                    <p:set>
                                      <p:cBhvr>
                                        <p:cTn id="33" dur="0" fill="hold">
                                          <p:stCondLst>
                                            <p:cond delay="0"/>
                                          </p:stCondLst>
                                        </p:cTn>
                                        <p:tgtEl>
                                          <p:spTgt spid="26627">
                                            <p:txEl>
                                              <p:pRg st="3" end="3"/>
                                            </p:txEl>
                                          </p:spTgt>
                                        </p:tgtEl>
                                        <p:attrNameLst>
                                          <p:attrName>style.visibility</p:attrName>
                                        </p:attrNameLst>
                                      </p:cBhvr>
                                      <p:to>
                                        <p:strVal val="visible"/>
                                      </p:to>
                                    </p:set>
                                    <p:animEffect transition="in" filter="fade">
                                      <p:cBhvr>
                                        <p:cTn id="34" dur="1000"/>
                                        <p:tgtEl>
                                          <p:spTgt spid="26627">
                                            <p:txEl>
                                              <p:pRg st="3" end="3"/>
                                            </p:txEl>
                                          </p:spTgt>
                                        </p:tgtEl>
                                      </p:cBhvr>
                                    </p:animEffect>
                                    <p:anim calcmode="lin" valueType="num">
                                      <p:cBhvr>
                                        <p:cTn id="35" dur="1000" fill="hold"/>
                                        <p:tgtEl>
                                          <p:spTgt spid="26627">
                                            <p:txEl>
                                              <p:pRg st="3" end="3"/>
                                            </p:txEl>
                                          </p:spTgt>
                                        </p:tgtEl>
                                        <p:attrNameLst>
                                          <p:attrName>ppt_x</p:attrName>
                                        </p:attrNameLst>
                                      </p:cBhvr>
                                      <p:tavLst>
                                        <p:tav tm="0">
                                          <p:val>
                                            <p:strVal val="#ppt_x-.1"/>
                                          </p:val>
                                        </p:tav>
                                        <p:tav tm="100000">
                                          <p:val>
                                            <p:strVal val="#ppt_x"/>
                                          </p:val>
                                        </p:tav>
                                      </p:tavLst>
                                    </p:anim>
                                    <p:anim calcmode="lin" valueType="num">
                                      <p:cBhvr>
                                        <p:cTn id="36" dur="10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5EF3C6A-DD11-48D5-AC22-14DC13A84F88}"/>
              </a:ext>
            </a:extLst>
          </p:cNvPr>
          <p:cNvSpPr>
            <a:spLocks noChangeArrowheads="1"/>
          </p:cNvSpPr>
          <p:nvPr>
            <p:ph type="title"/>
          </p:nvPr>
        </p:nvSpPr>
        <p:spPr/>
        <p:txBody>
          <a:bodyPr/>
          <a:lstStyle/>
          <a:p>
            <a:r>
              <a:rPr lang="zh-CN" altLang="zh-CN">
                <a:ea typeface="黑体" panose="02010609060101010101" pitchFamily="49" charset="-122"/>
              </a:rPr>
              <a:t>连贯式和分割式的税权划分</a:t>
            </a:r>
          </a:p>
        </p:txBody>
      </p:sp>
      <p:graphicFrame>
        <p:nvGraphicFramePr>
          <p:cNvPr id="27651" name="Group 3">
            <a:extLst>
              <a:ext uri="{FF2B5EF4-FFF2-40B4-BE49-F238E27FC236}">
                <a16:creationId xmlns:a16="http://schemas.microsoft.com/office/drawing/2014/main" id="{3CD92DAD-EB3A-4C71-84E1-CC7F71876128}"/>
              </a:ext>
            </a:extLst>
          </p:cNvPr>
          <p:cNvGraphicFramePr>
            <a:graphicFrameLocks noGrp="1"/>
          </p:cNvGraphicFramePr>
          <p:nvPr/>
        </p:nvGraphicFramePr>
        <p:xfrm>
          <a:off x="684213" y="1989138"/>
          <a:ext cx="8002587" cy="3602037"/>
        </p:xfrm>
        <a:graphic>
          <a:graphicData uri="http://schemas.openxmlformats.org/drawingml/2006/table">
            <a:tbl>
              <a:tblPr/>
              <a:tblGrid>
                <a:gridCol w="2701925">
                  <a:extLst>
                    <a:ext uri="{9D8B030D-6E8A-4147-A177-3AD203B41FA5}">
                      <a16:colId xmlns:a16="http://schemas.microsoft.com/office/drawing/2014/main" val="2903218426"/>
                    </a:ext>
                  </a:extLst>
                </a:gridCol>
                <a:gridCol w="1766887">
                  <a:extLst>
                    <a:ext uri="{9D8B030D-6E8A-4147-A177-3AD203B41FA5}">
                      <a16:colId xmlns:a16="http://schemas.microsoft.com/office/drawing/2014/main" val="4122611676"/>
                    </a:ext>
                  </a:extLst>
                </a:gridCol>
                <a:gridCol w="1766888">
                  <a:extLst>
                    <a:ext uri="{9D8B030D-6E8A-4147-A177-3AD203B41FA5}">
                      <a16:colId xmlns:a16="http://schemas.microsoft.com/office/drawing/2014/main" val="1958413664"/>
                    </a:ext>
                  </a:extLst>
                </a:gridCol>
                <a:gridCol w="1766887">
                  <a:extLst>
                    <a:ext uri="{9D8B030D-6E8A-4147-A177-3AD203B41FA5}">
                      <a16:colId xmlns:a16="http://schemas.microsoft.com/office/drawing/2014/main" val="2649291610"/>
                    </a:ext>
                  </a:extLst>
                </a:gridCol>
              </a:tblGrid>
              <a:tr h="511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税种</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税基决定权</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税率决定权</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税收征管权</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62297913"/>
                  </a:ext>
                </a:extLst>
              </a:tr>
              <a:tr h="30908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关税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个人所得税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公司所得税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销售税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单一环节课税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多环节课税</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财产税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C.P</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P.L</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C.P.L</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C.P</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C.P</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P.L</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C.P.L</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C.P.L</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C</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L</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241213659"/>
                  </a:ext>
                </a:extLst>
              </a:tr>
            </a:tbl>
          </a:graphicData>
        </a:graphic>
      </p:graphicFrame>
      <p:sp>
        <p:nvSpPr>
          <p:cNvPr id="27682" name="Text Box 34">
            <a:extLst>
              <a:ext uri="{FF2B5EF4-FFF2-40B4-BE49-F238E27FC236}">
                <a16:creationId xmlns:a16="http://schemas.microsoft.com/office/drawing/2014/main" id="{9DB734EA-D636-4C4E-8753-267868DED0B0}"/>
              </a:ext>
            </a:extLst>
          </p:cNvPr>
          <p:cNvSpPr txBox="1">
            <a:spLocks noChangeArrowheads="1"/>
          </p:cNvSpPr>
          <p:nvPr/>
        </p:nvSpPr>
        <p:spPr bwMode="auto">
          <a:xfrm>
            <a:off x="1619250" y="5661025"/>
            <a:ext cx="44116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latin typeface="黑体" panose="02010609060101010101" pitchFamily="49" charset="-122"/>
                <a:ea typeface="黑体" panose="02010609060101010101" pitchFamily="49" charset="-122"/>
              </a:rPr>
              <a:t>C：中央政府、P：省级政府、L：地方政府</a:t>
            </a:r>
          </a:p>
        </p:txBody>
      </p:sp>
    </p:spTree>
  </p:cSld>
  <p:clrMapOvr>
    <a:masterClrMapping/>
  </p:clrMapOvr>
  <p:transition spd="slow">
    <p:random/>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DB28657-7158-4595-B08A-2A3DAE739FE1}"/>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政府间税</a:t>
            </a:r>
            <a:r>
              <a:rPr lang="zh-CN" altLang="en-US">
                <a:ea typeface="黑体" panose="02010609060101010101" pitchFamily="49" charset="-122"/>
              </a:rPr>
              <a:t>权划分的模式</a:t>
            </a:r>
          </a:p>
        </p:txBody>
      </p:sp>
      <p:sp>
        <p:nvSpPr>
          <p:cNvPr id="28675" name="Rectangle 3">
            <a:extLst>
              <a:ext uri="{FF2B5EF4-FFF2-40B4-BE49-F238E27FC236}">
                <a16:creationId xmlns:a16="http://schemas.microsoft.com/office/drawing/2014/main" id="{990571BB-84EF-4C4C-9DBD-A24DA191C299}"/>
              </a:ext>
            </a:extLst>
          </p:cNvPr>
          <p:cNvSpPr>
            <a:spLocks noChangeArrowheads="1"/>
          </p:cNvSpPr>
          <p:nvPr>
            <p:ph type="body" idx="1"/>
          </p:nvPr>
        </p:nvSpPr>
        <p:spPr>
          <a:xfrm>
            <a:off x="468313" y="1701800"/>
            <a:ext cx="8229600" cy="4525963"/>
          </a:xfrm>
        </p:spPr>
        <p:txBody>
          <a:bodyPr/>
          <a:lstStyle/>
          <a:p>
            <a:r>
              <a:rPr lang="zh-CN" altLang="zh-CN">
                <a:latin typeface="黑体" panose="02010609060101010101" pitchFamily="49" charset="-122"/>
                <a:ea typeface="黑体" panose="02010609060101010101" pitchFamily="49" charset="-122"/>
              </a:rPr>
              <a:t>分散型税权划分模式</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形成了统一的中央税收制度与有差别的地方税收制度并存的格局。</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有助于保证地方财政自主地组织和支配财力，但它也对各级税权之间的协调性和衔接性提出了较高的要求。</a:t>
            </a:r>
          </a:p>
          <a:p>
            <a:r>
              <a:rPr lang="zh-CN" altLang="zh-CN">
                <a:latin typeface="黑体" panose="02010609060101010101" pitchFamily="49" charset="-122"/>
                <a:ea typeface="黑体" panose="02010609060101010101" pitchFamily="49" charset="-122"/>
              </a:rPr>
              <a:t>适度集中型税权划分模式</a:t>
            </a:r>
          </a:p>
          <a:p>
            <a:r>
              <a:rPr lang="zh-CN" altLang="zh-CN">
                <a:latin typeface="黑体" panose="02010609060101010101" pitchFamily="49" charset="-122"/>
                <a:ea typeface="黑体" panose="02010609060101010101" pitchFamily="49" charset="-122"/>
              </a:rPr>
              <a:t>集中型税权划分模式</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path" presetSubtype="0" accel="50000" decel="50000" fill="hold" grpId="0" nodeType="withEffect">
                                  <p:stCondLst>
                                    <p:cond delay="0"/>
                                  </p:stCondLst>
                                  <p:iterate type="lt">
                                    <p:tmPct val="10000"/>
                                  </p:iterate>
                                  <p:childTnLst>
                                    <p:animMotion origin="layout" path="M 0.0 0.0  C 0.007 -0.01333  0.014 -0.028  0.021 -0.04667  C 0.04 -0.1  0.045 -0.152  0.031 -0.16  C 0.017 -0.16933  -0.01 -0.132  -0.029 -0.07867  C -0.039 -0.05067  -0.045 -0.024  -0.047 -0.004  C -0.05 0.012  -0.051 0.028  -0.051 0.04667  C -0.051 0.10667  -0.038 0.156  -0.023 0.156  C -0.008 0.156  0.005 0.10667  0.005 0.04667  C 0.005 0.01867  0.002 -0.008  -0.003 -0.02667  C -0.005 -0.04267  -0.01 -0.06  -0.016 -0.07733  C -0.036 -0.132  -0.063 -0.16933  -0.077 -0.16  C -0.091 -0.15067  -0.086 -0.1  -0.066 -0.04533  C -0.058 -0.02  -0.047 0.00133  -0.036 0.016  C -0.028 0.02933  -0.019 0.04133  -0.007 0.05333  C 0.029 0.092  0.065 0.10933  0.075 0.09333  C 0.084 0.07733  0.064 0.03333  0.028 -0.004  C 0.013 -0.02  -0.003 -0.032  -0.016 -0.04  C -0.028 -0.048  -0.043 -0.05467  -0.059 -0.05867  C -0.103 -0.072  -0.141 -0.068  -0.144 -0.04667  C -0.148 -0.02667  -0.115 0.0  -0.071 0.01333  C -0.051 0.01867  -0.032 0.02133  -0.017 0.02  C -0.004 0.02  0.01 0.01733  0.025 0.01333  C 0.069 0.0  0.102 -0.028  0.098 -0.048  C 0.095 -0.068  0.057 -0.07333  0.013 -0.06  C -0.008 -0.05333  -0.027 -0.044  -0.04 -0.03333  C -0.051 -0.02533  -0.062 -0.016  -0.074 -0.004  C -0.109 0.03467  -0.13 0.07733  -0.12 0.09333  C -0.111 0.10933  -0.074 0.092  -0.039 0.05467  C -0.022 0.036  -0.008 0.01733  0.0 0.0  Z" pathEditMode="relative" rAng="0" ptsTypes="">
                                      <p:cBhvr>
                                        <p:cTn id="6" dur="1297" fill="hold">
                                          <p:stCondLst>
                                            <p:cond delay="0"/>
                                          </p:stCondLst>
                                        </p:cTn>
                                        <p:tgtEl>
                                          <p:spTgt spid="28674"/>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7" presetClass="entr" presetSubtype="0" fill="hold" grpId="0" nodeType="clickEffect">
                                  <p:stCondLst>
                                    <p:cond delay="0"/>
                                  </p:stCondLst>
                                  <p:childTnLst>
                                    <p:set>
                                      <p:cBhvr>
                                        <p:cTn id="10" dur="0" fill="hold">
                                          <p:stCondLst>
                                            <p:cond delay="0"/>
                                          </p:stCondLst>
                                        </p:cTn>
                                        <p:tgtEl>
                                          <p:spTgt spid="28675">
                                            <p:txEl>
                                              <p:pRg st="0" end="0"/>
                                            </p:txEl>
                                          </p:spTgt>
                                        </p:tgtEl>
                                        <p:attrNameLst>
                                          <p:attrName>style.visibility</p:attrName>
                                        </p:attrNameLst>
                                      </p:cBhvr>
                                      <p:to>
                                        <p:strVal val="visible"/>
                                      </p:to>
                                    </p:set>
                                    <p:animEffect transition="in" filter="fade">
                                      <p:cBhvr>
                                        <p:cTn id="11" dur="1000"/>
                                        <p:tgtEl>
                                          <p:spTgt spid="28675">
                                            <p:txEl>
                                              <p:pRg st="0" end="0"/>
                                            </p:txEl>
                                          </p:spTgt>
                                        </p:tgtEl>
                                      </p:cBhvr>
                                    </p:animEffect>
                                    <p:anim calcmode="lin" valueType="num">
                                      <p:cBhvr>
                                        <p:cTn id="12" dur="10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p:cTn id="13" dur="897" decel="100000" fill="hold"/>
                                        <p:tgtEl>
                                          <p:spTgt spid="28675">
                                            <p:txEl>
                                              <p:pRg st="0" end="0"/>
                                            </p:txEl>
                                          </p:spTgt>
                                        </p:tgtEl>
                                        <p:attrNameLst>
                                          <p:attrName>ppt_y</p:attrName>
                                        </p:attrNameLst>
                                      </p:cBhvr>
                                      <p:tavLst>
                                        <p:tav tm="0">
                                          <p:val>
                                            <p:strVal val="#ppt_y+1"/>
                                          </p:val>
                                        </p:tav>
                                        <p:tav tm="100000">
                                          <p:val>
                                            <p:strVal val="#ppt_y-.03"/>
                                          </p:val>
                                        </p:tav>
                                      </p:tavLst>
                                    </p:anim>
                                    <p:anim calcmode="lin" valueType="num">
                                      <p:cBhvr>
                                        <p:cTn id="14" dur="97" accel="100000" fill="hold">
                                          <p:stCondLst>
                                            <p:cond delay="897"/>
                                          </p:stCondLst>
                                        </p:cTn>
                                        <p:tgtEl>
                                          <p:spTgt spid="286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7" presetClass="entr" presetSubtype="0" fill="hold" grpId="0" nodeType="clickEffect">
                                  <p:stCondLst>
                                    <p:cond delay="0"/>
                                  </p:stCondLst>
                                  <p:childTnLst>
                                    <p:set>
                                      <p:cBhvr>
                                        <p:cTn id="18" dur="0" fill="hold">
                                          <p:stCondLst>
                                            <p:cond delay="0"/>
                                          </p:stCondLst>
                                        </p:cTn>
                                        <p:tgtEl>
                                          <p:spTgt spid="28675">
                                            <p:txEl>
                                              <p:pRg st="1" end="1"/>
                                            </p:txEl>
                                          </p:spTgt>
                                        </p:tgtEl>
                                        <p:attrNameLst>
                                          <p:attrName>style.visibility</p:attrName>
                                        </p:attrNameLst>
                                      </p:cBhvr>
                                      <p:to>
                                        <p:strVal val="visible"/>
                                      </p:to>
                                    </p:set>
                                    <p:animEffect transition="in" filter="fade">
                                      <p:cBhvr>
                                        <p:cTn id="19" dur="1000"/>
                                        <p:tgtEl>
                                          <p:spTgt spid="28675">
                                            <p:txEl>
                                              <p:pRg st="1" end="1"/>
                                            </p:txEl>
                                          </p:spTgt>
                                        </p:tgtEl>
                                      </p:cBhvr>
                                    </p:animEffect>
                                    <p:anim calcmode="lin" valueType="num">
                                      <p:cBhvr>
                                        <p:cTn id="20" dur="10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p:cTn id="21" dur="897" decel="100000" fill="hold"/>
                                        <p:tgtEl>
                                          <p:spTgt spid="28675">
                                            <p:txEl>
                                              <p:pRg st="1" end="1"/>
                                            </p:txEl>
                                          </p:spTgt>
                                        </p:tgtEl>
                                        <p:attrNameLst>
                                          <p:attrName>ppt_y</p:attrName>
                                        </p:attrNameLst>
                                      </p:cBhvr>
                                      <p:tavLst>
                                        <p:tav tm="0">
                                          <p:val>
                                            <p:strVal val="#ppt_y+1"/>
                                          </p:val>
                                        </p:tav>
                                        <p:tav tm="100000">
                                          <p:val>
                                            <p:strVal val="#ppt_y-.03"/>
                                          </p:val>
                                        </p:tav>
                                      </p:tavLst>
                                    </p:anim>
                                    <p:anim calcmode="lin" valueType="num">
                                      <p:cBhvr>
                                        <p:cTn id="22" dur="97" accel="100000" fill="hold">
                                          <p:stCondLst>
                                            <p:cond delay="897"/>
                                          </p:stCondLst>
                                        </p:cTn>
                                        <p:tgtEl>
                                          <p:spTgt spid="2867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grpId="0" nodeType="clickEffect">
                                  <p:stCondLst>
                                    <p:cond delay="0"/>
                                  </p:stCondLst>
                                  <p:childTnLst>
                                    <p:set>
                                      <p:cBhvr>
                                        <p:cTn id="26" dur="0" fill="hold">
                                          <p:stCondLst>
                                            <p:cond delay="0"/>
                                          </p:stCondLst>
                                        </p:cTn>
                                        <p:tgtEl>
                                          <p:spTgt spid="28675">
                                            <p:txEl>
                                              <p:pRg st="2" end="2"/>
                                            </p:txEl>
                                          </p:spTgt>
                                        </p:tgtEl>
                                        <p:attrNameLst>
                                          <p:attrName>style.visibility</p:attrName>
                                        </p:attrNameLst>
                                      </p:cBhvr>
                                      <p:to>
                                        <p:strVal val="visible"/>
                                      </p:to>
                                    </p:set>
                                    <p:animEffect transition="in" filter="fade">
                                      <p:cBhvr>
                                        <p:cTn id="27" dur="1000"/>
                                        <p:tgtEl>
                                          <p:spTgt spid="28675">
                                            <p:txEl>
                                              <p:pRg st="2" end="2"/>
                                            </p:txEl>
                                          </p:spTgt>
                                        </p:tgtEl>
                                      </p:cBhvr>
                                    </p:animEffect>
                                    <p:anim calcmode="lin" valueType="num">
                                      <p:cBhvr>
                                        <p:cTn id="28" dur="10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p:cTn id="29" dur="897" decel="100000" fill="hold"/>
                                        <p:tgtEl>
                                          <p:spTgt spid="28675">
                                            <p:txEl>
                                              <p:pRg st="2" end="2"/>
                                            </p:txEl>
                                          </p:spTgt>
                                        </p:tgtEl>
                                        <p:attrNameLst>
                                          <p:attrName>ppt_y</p:attrName>
                                        </p:attrNameLst>
                                      </p:cBhvr>
                                      <p:tavLst>
                                        <p:tav tm="0">
                                          <p:val>
                                            <p:strVal val="#ppt_y+1"/>
                                          </p:val>
                                        </p:tav>
                                        <p:tav tm="100000">
                                          <p:val>
                                            <p:strVal val="#ppt_y-.03"/>
                                          </p:val>
                                        </p:tav>
                                      </p:tavLst>
                                    </p:anim>
                                    <p:anim calcmode="lin" valueType="num">
                                      <p:cBhvr>
                                        <p:cTn id="30" dur="97" accel="100000" fill="hold">
                                          <p:stCondLst>
                                            <p:cond delay="897"/>
                                          </p:stCondLst>
                                        </p:cTn>
                                        <p:tgtEl>
                                          <p:spTgt spid="2867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0" fill="hold">
                                          <p:stCondLst>
                                            <p:cond delay="0"/>
                                          </p:stCondLst>
                                        </p:cTn>
                                        <p:tgtEl>
                                          <p:spTgt spid="28675">
                                            <p:txEl>
                                              <p:pRg st="3" end="3"/>
                                            </p:txEl>
                                          </p:spTgt>
                                        </p:tgtEl>
                                        <p:attrNameLst>
                                          <p:attrName>style.visibility</p:attrName>
                                        </p:attrNameLst>
                                      </p:cBhvr>
                                      <p:to>
                                        <p:strVal val="visible"/>
                                      </p:to>
                                    </p:set>
                                    <p:animEffect transition="in" filter="fade">
                                      <p:cBhvr>
                                        <p:cTn id="35" dur="1000"/>
                                        <p:tgtEl>
                                          <p:spTgt spid="28675">
                                            <p:txEl>
                                              <p:pRg st="3" end="3"/>
                                            </p:txEl>
                                          </p:spTgt>
                                        </p:tgtEl>
                                      </p:cBhvr>
                                    </p:animEffect>
                                    <p:anim calcmode="lin" valueType="num">
                                      <p:cBhvr>
                                        <p:cTn id="36" dur="1000" fill="hold"/>
                                        <p:tgtEl>
                                          <p:spTgt spid="28675">
                                            <p:txEl>
                                              <p:pRg st="3" end="3"/>
                                            </p:txEl>
                                          </p:spTgt>
                                        </p:tgtEl>
                                        <p:attrNameLst>
                                          <p:attrName>ppt_x</p:attrName>
                                        </p:attrNameLst>
                                      </p:cBhvr>
                                      <p:tavLst>
                                        <p:tav tm="0">
                                          <p:val>
                                            <p:strVal val="#ppt_x"/>
                                          </p:val>
                                        </p:tav>
                                        <p:tav tm="100000">
                                          <p:val>
                                            <p:strVal val="#ppt_x"/>
                                          </p:val>
                                        </p:tav>
                                      </p:tavLst>
                                    </p:anim>
                                    <p:anim calcmode="lin" valueType="num">
                                      <p:cBhvr>
                                        <p:cTn id="37" dur="897" decel="100000" fill="hold"/>
                                        <p:tgtEl>
                                          <p:spTgt spid="28675">
                                            <p:txEl>
                                              <p:pRg st="3" end="3"/>
                                            </p:txEl>
                                          </p:spTgt>
                                        </p:tgtEl>
                                        <p:attrNameLst>
                                          <p:attrName>ppt_y</p:attrName>
                                        </p:attrNameLst>
                                      </p:cBhvr>
                                      <p:tavLst>
                                        <p:tav tm="0">
                                          <p:val>
                                            <p:strVal val="#ppt_y+1"/>
                                          </p:val>
                                        </p:tav>
                                        <p:tav tm="100000">
                                          <p:val>
                                            <p:strVal val="#ppt_y-.03"/>
                                          </p:val>
                                        </p:tav>
                                      </p:tavLst>
                                    </p:anim>
                                    <p:anim calcmode="lin" valueType="num">
                                      <p:cBhvr>
                                        <p:cTn id="38" dur="97" accel="100000" fill="hold">
                                          <p:stCondLst>
                                            <p:cond delay="897"/>
                                          </p:stCondLst>
                                        </p:cTn>
                                        <p:tgtEl>
                                          <p:spTgt spid="2867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7" presetClass="entr" presetSubtype="0" fill="hold" grpId="0" nodeType="clickEffect">
                                  <p:stCondLst>
                                    <p:cond delay="0"/>
                                  </p:stCondLst>
                                  <p:childTnLst>
                                    <p:set>
                                      <p:cBhvr>
                                        <p:cTn id="42" dur="0" fill="hold">
                                          <p:stCondLst>
                                            <p:cond delay="0"/>
                                          </p:stCondLst>
                                        </p:cTn>
                                        <p:tgtEl>
                                          <p:spTgt spid="28675">
                                            <p:txEl>
                                              <p:pRg st="4" end="4"/>
                                            </p:txEl>
                                          </p:spTgt>
                                        </p:tgtEl>
                                        <p:attrNameLst>
                                          <p:attrName>style.visibility</p:attrName>
                                        </p:attrNameLst>
                                      </p:cBhvr>
                                      <p:to>
                                        <p:strVal val="visible"/>
                                      </p:to>
                                    </p:set>
                                    <p:animEffect transition="in" filter="fade">
                                      <p:cBhvr>
                                        <p:cTn id="43" dur="1000"/>
                                        <p:tgtEl>
                                          <p:spTgt spid="28675">
                                            <p:txEl>
                                              <p:pRg st="4" end="4"/>
                                            </p:txEl>
                                          </p:spTgt>
                                        </p:tgtEl>
                                      </p:cBhvr>
                                    </p:animEffect>
                                    <p:anim calcmode="lin" valueType="num">
                                      <p:cBhvr>
                                        <p:cTn id="44" dur="1000" fill="hold"/>
                                        <p:tgtEl>
                                          <p:spTgt spid="28675">
                                            <p:txEl>
                                              <p:pRg st="4" end="4"/>
                                            </p:txEl>
                                          </p:spTgt>
                                        </p:tgtEl>
                                        <p:attrNameLst>
                                          <p:attrName>ppt_x</p:attrName>
                                        </p:attrNameLst>
                                      </p:cBhvr>
                                      <p:tavLst>
                                        <p:tav tm="0">
                                          <p:val>
                                            <p:strVal val="#ppt_x"/>
                                          </p:val>
                                        </p:tav>
                                        <p:tav tm="100000">
                                          <p:val>
                                            <p:strVal val="#ppt_x"/>
                                          </p:val>
                                        </p:tav>
                                      </p:tavLst>
                                    </p:anim>
                                    <p:anim calcmode="lin" valueType="num">
                                      <p:cBhvr>
                                        <p:cTn id="45" dur="897" decel="100000" fill="hold"/>
                                        <p:tgtEl>
                                          <p:spTgt spid="28675">
                                            <p:txEl>
                                              <p:pRg st="4" end="4"/>
                                            </p:txEl>
                                          </p:spTgt>
                                        </p:tgtEl>
                                        <p:attrNameLst>
                                          <p:attrName>ppt_y</p:attrName>
                                        </p:attrNameLst>
                                      </p:cBhvr>
                                      <p:tavLst>
                                        <p:tav tm="0">
                                          <p:val>
                                            <p:strVal val="#ppt_y+1"/>
                                          </p:val>
                                        </p:tav>
                                        <p:tav tm="100000">
                                          <p:val>
                                            <p:strVal val="#ppt_y-.03"/>
                                          </p:val>
                                        </p:tav>
                                      </p:tavLst>
                                    </p:anim>
                                    <p:anim calcmode="lin" valueType="num">
                                      <p:cBhvr>
                                        <p:cTn id="46" dur="97" accel="100000" fill="hold">
                                          <p:stCondLst>
                                            <p:cond delay="897"/>
                                          </p:stCondLst>
                                        </p:cTn>
                                        <p:tgtEl>
                                          <p:spTgt spid="28675">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P spid="28675"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3E1F799-40D5-4857-BCC4-CF541DE2B813}"/>
              </a:ext>
            </a:extLst>
          </p:cNvPr>
          <p:cNvSpPr>
            <a:spLocks noChangeArrowheads="1"/>
          </p:cNvSpPr>
          <p:nvPr>
            <p:ph type="body" idx="1"/>
          </p:nvPr>
        </p:nvSpPr>
        <p:spPr>
          <a:xfrm>
            <a:off x="107950" y="1701800"/>
            <a:ext cx="8218488" cy="4335463"/>
          </a:xfrm>
        </p:spPr>
        <p:txBody>
          <a:bodyPr/>
          <a:lstStyle/>
          <a:p>
            <a:pPr>
              <a:buFont typeface="Arial" panose="020B0604020202020204" pitchFamily="34" charset="0"/>
              <a:buNone/>
            </a:pPr>
            <a:endParaRPr lang="zh-CN" altLang="en-US">
              <a:solidFill>
                <a:schemeClr val="accent1"/>
              </a:solidFill>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   4.3 各国政府间税种划分的实践</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0" fill="hold">
                                          <p:stCondLst>
                                            <p:cond delay="0"/>
                                          </p:stCondLst>
                                        </p:cTn>
                                        <p:tgtEl>
                                          <p:spTgt spid="29698">
                                            <p:txEl>
                                              <p:pRg st="1" end="1"/>
                                            </p:txEl>
                                          </p:spTgt>
                                        </p:tgtEl>
                                        <p:attrNameLst>
                                          <p:attrName>style.visibility</p:attrName>
                                        </p:attrNameLst>
                                      </p:cBhvr>
                                      <p:to>
                                        <p:strVal val="visible"/>
                                      </p:to>
                                    </p:set>
                                    <p:anim calcmode="lin" valueType="num">
                                      <p:cBhvr>
                                        <p:cTn id="7" dur="500" fill="hold"/>
                                        <p:tgtEl>
                                          <p:spTgt spid="2969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969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96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C5DED31-F8E5-4E7E-A330-F828ED7F90B5}"/>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4.3.1 美国的政府间税收划分</a:t>
            </a:r>
          </a:p>
        </p:txBody>
      </p:sp>
      <p:sp>
        <p:nvSpPr>
          <p:cNvPr id="30723" name="Rectangle 3">
            <a:extLst>
              <a:ext uri="{FF2B5EF4-FFF2-40B4-BE49-F238E27FC236}">
                <a16:creationId xmlns:a16="http://schemas.microsoft.com/office/drawing/2014/main" id="{0D19B1FA-2896-4043-87C5-1CF9091DD59A}"/>
              </a:ext>
            </a:extLst>
          </p:cNvPr>
          <p:cNvSpPr>
            <a:spLocks noChangeArrowheads="1"/>
          </p:cNvSpPr>
          <p:nvPr>
            <p:ph type="body" idx="1"/>
          </p:nvPr>
        </p:nvSpPr>
        <p:spPr>
          <a:xfrm>
            <a:off x="468313" y="1701800"/>
            <a:ext cx="8229600" cy="4525963"/>
          </a:xfrm>
        </p:spPr>
        <p:txBody>
          <a:bodyPr/>
          <a:lstStyle/>
          <a:p>
            <a:pPr>
              <a:lnSpc>
                <a:spcPct val="90000"/>
              </a:lnSpc>
            </a:pPr>
            <a:r>
              <a:rPr lang="zh-CN" altLang="zh-CN">
                <a:latin typeface="黑体" panose="02010609060101010101" pitchFamily="49" charset="-122"/>
                <a:ea typeface="黑体" panose="02010609060101010101" pitchFamily="49" charset="-122"/>
              </a:rPr>
              <a:t>美国实行的是一种</a:t>
            </a:r>
            <a:r>
              <a:rPr lang="zh-CN" altLang="zh-CN" u="sng">
                <a:latin typeface="黑体" panose="02010609060101010101" pitchFamily="49" charset="-122"/>
                <a:ea typeface="黑体" panose="02010609060101010101" pitchFamily="49" charset="-122"/>
              </a:rPr>
              <a:t>多级财政同源课税</a:t>
            </a:r>
            <a:r>
              <a:rPr lang="zh-CN" altLang="zh-CN">
                <a:latin typeface="黑体" panose="02010609060101010101" pitchFamily="49" charset="-122"/>
                <a:ea typeface="黑体" panose="02010609060101010101" pitchFamily="49" charset="-122"/>
              </a:rPr>
              <a:t>的制度。</a:t>
            </a:r>
          </a:p>
          <a:p>
            <a:pPr>
              <a:lnSpc>
                <a:spcPct val="90000"/>
              </a:lnSpc>
            </a:pPr>
            <a:r>
              <a:rPr lang="zh-CN" altLang="zh-CN">
                <a:latin typeface="黑体" panose="02010609060101010101" pitchFamily="49" charset="-122"/>
                <a:ea typeface="黑体" panose="02010609060101010101" pitchFamily="49" charset="-122"/>
              </a:rPr>
              <a:t>联邦政府：</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可以征收除一般销售税和财产税之外的几乎所有的税种,主要有个人所得税、公司所得税、社会保险税、关税、消费税、遗产税、赠与税和货物税等。</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主要收入来源：</a:t>
            </a:r>
            <a:r>
              <a:rPr lang="zh-CN" altLang="zh-CN" u="sng">
                <a:latin typeface="黑体" panose="02010609060101010101" pitchFamily="49" charset="-122"/>
                <a:ea typeface="黑体" panose="02010609060101010101" pitchFamily="49" charset="-122"/>
              </a:rPr>
              <a:t>个人所得税</a:t>
            </a:r>
            <a:r>
              <a:rPr lang="zh-CN" altLang="zh-CN">
                <a:latin typeface="黑体" panose="02010609060101010101" pitchFamily="49" charset="-122"/>
                <a:ea typeface="黑体" panose="02010609060101010101" pitchFamily="49" charset="-122"/>
              </a:rPr>
              <a:t>、公司所得税和社会保险税。</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0" fill="hold">
                                          <p:stCondLst>
                                            <p:cond delay="0"/>
                                          </p:stCondLst>
                                        </p:cTn>
                                        <p:tgtEl>
                                          <p:spTgt spid="30722"/>
                                        </p:tgtEl>
                                        <p:attrNameLst>
                                          <p:attrName>style.visibility</p:attrName>
                                        </p:attrNameLst>
                                      </p:cBhvr>
                                      <p:to>
                                        <p:strVal val="visible"/>
                                      </p:to>
                                    </p:set>
                                    <p:animEffect transition="in" filter="fade">
                                      <p:cBhvr>
                                        <p:cTn id="7" dur="799" decel="100000"/>
                                        <p:tgtEl>
                                          <p:spTgt spid="30722"/>
                                        </p:tgtEl>
                                      </p:cBhvr>
                                    </p:animEffect>
                                    <p:anim calcmode="lin" valueType="num">
                                      <p:cBhvr>
                                        <p:cTn id="8" dur="799" decel="100000" fill="hold"/>
                                        <p:tgtEl>
                                          <p:spTgt spid="30722"/>
                                        </p:tgtEl>
                                        <p:attrNameLst>
                                          <p:attrName>style.rotation</p:attrName>
                                        </p:attrNameLst>
                                      </p:cBhvr>
                                      <p:tavLst>
                                        <p:tav tm="0">
                                          <p:val>
                                            <p:fltVal val="-90"/>
                                          </p:val>
                                        </p:tav>
                                        <p:tav tm="100000">
                                          <p:val>
                                            <p:fltVal val="0"/>
                                          </p:val>
                                        </p:tav>
                                      </p:tavLst>
                                    </p:anim>
                                    <p:anim calcmode="lin" valueType="num">
                                      <p:cBhvr>
                                        <p:cTn id="9" dur="799" decel="100000" fill="hold"/>
                                        <p:tgtEl>
                                          <p:spTgt spid="30722"/>
                                        </p:tgtEl>
                                        <p:attrNameLst>
                                          <p:attrName>ppt_x</p:attrName>
                                        </p:attrNameLst>
                                      </p:cBhvr>
                                      <p:tavLst>
                                        <p:tav tm="0">
                                          <p:val>
                                            <p:strVal val="#ppt_x+0.4"/>
                                          </p:val>
                                        </p:tav>
                                        <p:tav tm="100000">
                                          <p:val>
                                            <p:strVal val="#ppt_x-0.05"/>
                                          </p:val>
                                        </p:tav>
                                      </p:tavLst>
                                    </p:anim>
                                    <p:anim calcmode="lin" valueType="num">
                                      <p:cBhvr>
                                        <p:cTn id="10" dur="799" decel="100000" fill="hold"/>
                                        <p:tgtEl>
                                          <p:spTgt spid="30722"/>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30722"/>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3072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0" fill="hold">
                                          <p:stCondLst>
                                            <p:cond delay="0"/>
                                          </p:stCondLst>
                                        </p:cTn>
                                        <p:tgtEl>
                                          <p:spTgt spid="30723">
                                            <p:txEl>
                                              <p:pRg st="0" end="0"/>
                                            </p:txEl>
                                          </p:spTgt>
                                        </p:tgtEl>
                                        <p:attrNameLst>
                                          <p:attrName>style.visibility</p:attrName>
                                        </p:attrNameLst>
                                      </p:cBhvr>
                                      <p:to>
                                        <p:strVal val="visible"/>
                                      </p:to>
                                    </p:set>
                                    <p:animEffect transition="in" filter="fade">
                                      <p:cBhvr>
                                        <p:cTn id="17" dur="1000"/>
                                        <p:tgtEl>
                                          <p:spTgt spid="30723">
                                            <p:txEl>
                                              <p:pRg st="0" end="0"/>
                                            </p:txEl>
                                          </p:spTgt>
                                        </p:tgtEl>
                                      </p:cBhvr>
                                    </p:animEffect>
                                    <p:anim calcmode="lin" valueType="num">
                                      <p:cBhvr>
                                        <p:cTn id="18"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7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0" fill="hold">
                                          <p:stCondLst>
                                            <p:cond delay="0"/>
                                          </p:stCondLst>
                                        </p:cTn>
                                        <p:tgtEl>
                                          <p:spTgt spid="30723">
                                            <p:txEl>
                                              <p:pRg st="1" end="1"/>
                                            </p:txEl>
                                          </p:spTgt>
                                        </p:tgtEl>
                                        <p:attrNameLst>
                                          <p:attrName>style.visibility</p:attrName>
                                        </p:attrNameLst>
                                      </p:cBhvr>
                                      <p:to>
                                        <p:strVal val="visible"/>
                                      </p:to>
                                    </p:set>
                                    <p:animEffect transition="in" filter="fade">
                                      <p:cBhvr>
                                        <p:cTn id="24" dur="1000"/>
                                        <p:tgtEl>
                                          <p:spTgt spid="30723">
                                            <p:txEl>
                                              <p:pRg st="1" end="1"/>
                                            </p:txEl>
                                          </p:spTgt>
                                        </p:tgtEl>
                                      </p:cBhvr>
                                    </p:animEffect>
                                    <p:anim calcmode="lin" valueType="num">
                                      <p:cBhvr>
                                        <p:cTn id="25" dur="1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072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0" fill="hold">
                                          <p:stCondLst>
                                            <p:cond delay="0"/>
                                          </p:stCondLst>
                                        </p:cTn>
                                        <p:tgtEl>
                                          <p:spTgt spid="30723">
                                            <p:txEl>
                                              <p:pRg st="2" end="2"/>
                                            </p:txEl>
                                          </p:spTgt>
                                        </p:tgtEl>
                                        <p:attrNameLst>
                                          <p:attrName>style.visibility</p:attrName>
                                        </p:attrNameLst>
                                      </p:cBhvr>
                                      <p:to>
                                        <p:strVal val="visible"/>
                                      </p:to>
                                    </p:set>
                                    <p:animEffect transition="in" filter="fade">
                                      <p:cBhvr>
                                        <p:cTn id="31" dur="1000"/>
                                        <p:tgtEl>
                                          <p:spTgt spid="30723">
                                            <p:txEl>
                                              <p:pRg st="2" end="2"/>
                                            </p:txEl>
                                          </p:spTgt>
                                        </p:tgtEl>
                                      </p:cBhvr>
                                    </p:animEffect>
                                    <p:anim calcmode="lin" valueType="num">
                                      <p:cBhvr>
                                        <p:cTn id="32"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072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0" fill="hold">
                                          <p:stCondLst>
                                            <p:cond delay="0"/>
                                          </p:stCondLst>
                                        </p:cTn>
                                        <p:tgtEl>
                                          <p:spTgt spid="30723">
                                            <p:txEl>
                                              <p:pRg st="3" end="3"/>
                                            </p:txEl>
                                          </p:spTgt>
                                        </p:tgtEl>
                                        <p:attrNameLst>
                                          <p:attrName>style.visibility</p:attrName>
                                        </p:attrNameLst>
                                      </p:cBhvr>
                                      <p:to>
                                        <p:strVal val="visible"/>
                                      </p:to>
                                    </p:set>
                                    <p:animEffect transition="in" filter="fade">
                                      <p:cBhvr>
                                        <p:cTn id="38" dur="1000"/>
                                        <p:tgtEl>
                                          <p:spTgt spid="30723">
                                            <p:txEl>
                                              <p:pRg st="3" end="3"/>
                                            </p:txEl>
                                          </p:spTgt>
                                        </p:tgtEl>
                                      </p:cBhvr>
                                    </p:animEffect>
                                    <p:anim calcmode="lin" valueType="num">
                                      <p:cBhvr>
                                        <p:cTn id="39" dur="10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072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58F4E58-1594-45A9-B0A0-FE37067E2F2D}"/>
              </a:ext>
            </a:extLst>
          </p:cNvPr>
          <p:cNvSpPr>
            <a:spLocks noChangeArrowheads="1"/>
          </p:cNvSpPr>
          <p:nvPr>
            <p:ph type="title"/>
          </p:nvPr>
        </p:nvSpPr>
        <p:spPr/>
        <p:txBody>
          <a:bodyPr/>
          <a:lstStyle/>
          <a:p>
            <a:r>
              <a:rPr lang="zh-CN" altLang="en-US">
                <a:ea typeface="黑体" panose="02010609060101010101" pitchFamily="49" charset="-122"/>
              </a:rPr>
              <a:t>美国的政府间税收划分</a:t>
            </a:r>
          </a:p>
        </p:txBody>
      </p:sp>
      <p:sp>
        <p:nvSpPr>
          <p:cNvPr id="31747" name="Rectangle 3">
            <a:extLst>
              <a:ext uri="{FF2B5EF4-FFF2-40B4-BE49-F238E27FC236}">
                <a16:creationId xmlns:a16="http://schemas.microsoft.com/office/drawing/2014/main" id="{90040AE4-20AE-444C-ABE6-DE56C0559972}"/>
              </a:ext>
            </a:extLst>
          </p:cNvPr>
          <p:cNvSpPr>
            <a:spLocks noChangeArrowheads="1"/>
          </p:cNvSpPr>
          <p:nvPr>
            <p:ph type="body" idx="1"/>
          </p:nvPr>
        </p:nvSpPr>
        <p:spPr>
          <a:xfrm>
            <a:off x="468313" y="1701800"/>
            <a:ext cx="8229600" cy="4525963"/>
          </a:xfrm>
        </p:spPr>
        <p:txBody>
          <a:bodyPr/>
          <a:lstStyle/>
          <a:p>
            <a:r>
              <a:rPr lang="zh-CN" altLang="zh-CN">
                <a:latin typeface="黑体" panose="02010609060101010101" pitchFamily="49" charset="-122"/>
                <a:ea typeface="黑体" panose="02010609060101010101" pitchFamily="49" charset="-122"/>
              </a:rPr>
              <a:t>州政府：</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可以开征除关税和财产税之外的几乎所有税种，主要有一般销售税、个人所得税、国内消费税、社会保险税、公司所得税、遗产税和赠与税等。</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主要收入来源：</a:t>
            </a:r>
            <a:r>
              <a:rPr lang="zh-CN" altLang="zh-CN" u="sng">
                <a:latin typeface="黑体" panose="02010609060101010101" pitchFamily="49" charset="-122"/>
                <a:ea typeface="黑体" panose="02010609060101010101" pitchFamily="49" charset="-122"/>
              </a:rPr>
              <a:t>一般销售税</a:t>
            </a:r>
            <a:r>
              <a:rPr lang="zh-CN" altLang="zh-CN">
                <a:latin typeface="黑体" panose="02010609060101010101" pitchFamily="49" charset="-122"/>
                <a:ea typeface="黑体" panose="02010609060101010101" pitchFamily="49" charset="-122"/>
              </a:rPr>
              <a:t>、个人所得税、国内消费税和社会保险税。</a:t>
            </a:r>
          </a:p>
          <a:p>
            <a:r>
              <a:rPr lang="zh-CN" altLang="zh-CN">
                <a:latin typeface="黑体" panose="02010609060101010101" pitchFamily="49" charset="-122"/>
                <a:ea typeface="黑体" panose="02010609060101010101" pitchFamily="49" charset="-122"/>
              </a:rPr>
              <a:t>地方政府：可以开征除遗产税和赠与税、社会保险税之外的几乎所有税种。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0" fill="hold">
                                          <p:stCondLst>
                                            <p:cond delay="0"/>
                                          </p:stCondLst>
                                        </p:cTn>
                                        <p:tgtEl>
                                          <p:spTgt spid="31746"/>
                                        </p:tgtEl>
                                        <p:attrNameLst>
                                          <p:attrName>style.visibility</p:attrName>
                                        </p:attrNameLst>
                                      </p:cBhvr>
                                      <p:to>
                                        <p:strVal val="visible"/>
                                      </p:to>
                                    </p:set>
                                    <p:animEffect transition="in" filter="fade">
                                      <p:cBhvr>
                                        <p:cTn id="7" dur="799" decel="100000"/>
                                        <p:tgtEl>
                                          <p:spTgt spid="31746"/>
                                        </p:tgtEl>
                                      </p:cBhvr>
                                    </p:animEffect>
                                    <p:anim calcmode="lin" valueType="num">
                                      <p:cBhvr>
                                        <p:cTn id="8" dur="799" decel="100000" fill="hold"/>
                                        <p:tgtEl>
                                          <p:spTgt spid="31746"/>
                                        </p:tgtEl>
                                        <p:attrNameLst>
                                          <p:attrName>style.rotation</p:attrName>
                                        </p:attrNameLst>
                                      </p:cBhvr>
                                      <p:tavLst>
                                        <p:tav tm="0">
                                          <p:val>
                                            <p:fltVal val="-90"/>
                                          </p:val>
                                        </p:tav>
                                        <p:tav tm="100000">
                                          <p:val>
                                            <p:fltVal val="0"/>
                                          </p:val>
                                        </p:tav>
                                      </p:tavLst>
                                    </p:anim>
                                    <p:anim calcmode="lin" valueType="num">
                                      <p:cBhvr>
                                        <p:cTn id="9" dur="799" decel="100000" fill="hold"/>
                                        <p:tgtEl>
                                          <p:spTgt spid="31746"/>
                                        </p:tgtEl>
                                        <p:attrNameLst>
                                          <p:attrName>ppt_x</p:attrName>
                                        </p:attrNameLst>
                                      </p:cBhvr>
                                      <p:tavLst>
                                        <p:tav tm="0">
                                          <p:val>
                                            <p:strVal val="#ppt_x+0.4"/>
                                          </p:val>
                                        </p:tav>
                                        <p:tav tm="100000">
                                          <p:val>
                                            <p:strVal val="#ppt_x-0.05"/>
                                          </p:val>
                                        </p:tav>
                                      </p:tavLst>
                                    </p:anim>
                                    <p:anim calcmode="lin" valueType="num">
                                      <p:cBhvr>
                                        <p:cTn id="10" dur="799" decel="100000" fill="hold"/>
                                        <p:tgtEl>
                                          <p:spTgt spid="31746"/>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31746"/>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31746"/>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0" fill="hold">
                                          <p:stCondLst>
                                            <p:cond delay="0"/>
                                          </p:stCondLst>
                                        </p:cTn>
                                        <p:tgtEl>
                                          <p:spTgt spid="31747">
                                            <p:txEl>
                                              <p:pRg st="0" end="0"/>
                                            </p:txEl>
                                          </p:spTgt>
                                        </p:tgtEl>
                                        <p:attrNameLst>
                                          <p:attrName>style.visibility</p:attrName>
                                        </p:attrNameLst>
                                      </p:cBhvr>
                                      <p:to>
                                        <p:strVal val="visible"/>
                                      </p:to>
                                    </p:set>
                                    <p:animEffect transition="in" filter="fade">
                                      <p:cBhvr>
                                        <p:cTn id="17" dur="1000"/>
                                        <p:tgtEl>
                                          <p:spTgt spid="31747">
                                            <p:txEl>
                                              <p:pRg st="0" end="0"/>
                                            </p:txEl>
                                          </p:spTgt>
                                        </p:tgtEl>
                                      </p:cBhvr>
                                    </p:animEffect>
                                    <p:anim calcmode="lin" valueType="num">
                                      <p:cBhvr>
                                        <p:cTn id="18" dur="10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17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0" fill="hold">
                                          <p:stCondLst>
                                            <p:cond delay="0"/>
                                          </p:stCondLst>
                                        </p:cTn>
                                        <p:tgtEl>
                                          <p:spTgt spid="31747">
                                            <p:txEl>
                                              <p:pRg st="1" end="1"/>
                                            </p:txEl>
                                          </p:spTgt>
                                        </p:tgtEl>
                                        <p:attrNameLst>
                                          <p:attrName>style.visibility</p:attrName>
                                        </p:attrNameLst>
                                      </p:cBhvr>
                                      <p:to>
                                        <p:strVal val="visible"/>
                                      </p:to>
                                    </p:set>
                                    <p:animEffect transition="in" filter="fade">
                                      <p:cBhvr>
                                        <p:cTn id="24" dur="1000"/>
                                        <p:tgtEl>
                                          <p:spTgt spid="31747">
                                            <p:txEl>
                                              <p:pRg st="1" end="1"/>
                                            </p:txEl>
                                          </p:spTgt>
                                        </p:tgtEl>
                                      </p:cBhvr>
                                    </p:animEffect>
                                    <p:anim calcmode="lin" valueType="num">
                                      <p:cBhvr>
                                        <p:cTn id="25" dur="10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17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0" fill="hold">
                                          <p:stCondLst>
                                            <p:cond delay="0"/>
                                          </p:stCondLst>
                                        </p:cTn>
                                        <p:tgtEl>
                                          <p:spTgt spid="31747">
                                            <p:txEl>
                                              <p:pRg st="2" end="2"/>
                                            </p:txEl>
                                          </p:spTgt>
                                        </p:tgtEl>
                                        <p:attrNameLst>
                                          <p:attrName>style.visibility</p:attrName>
                                        </p:attrNameLst>
                                      </p:cBhvr>
                                      <p:to>
                                        <p:strVal val="visible"/>
                                      </p:to>
                                    </p:set>
                                    <p:animEffect transition="in" filter="fade">
                                      <p:cBhvr>
                                        <p:cTn id="31" dur="1000"/>
                                        <p:tgtEl>
                                          <p:spTgt spid="31747">
                                            <p:txEl>
                                              <p:pRg st="2" end="2"/>
                                            </p:txEl>
                                          </p:spTgt>
                                        </p:tgtEl>
                                      </p:cBhvr>
                                    </p:animEffect>
                                    <p:anim calcmode="lin" valueType="num">
                                      <p:cBhvr>
                                        <p:cTn id="32" dur="10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17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0" fill="hold">
                                          <p:stCondLst>
                                            <p:cond delay="0"/>
                                          </p:stCondLst>
                                        </p:cTn>
                                        <p:tgtEl>
                                          <p:spTgt spid="31747">
                                            <p:txEl>
                                              <p:pRg st="3" end="3"/>
                                            </p:txEl>
                                          </p:spTgt>
                                        </p:tgtEl>
                                        <p:attrNameLst>
                                          <p:attrName>style.visibility</p:attrName>
                                        </p:attrNameLst>
                                      </p:cBhvr>
                                      <p:to>
                                        <p:strVal val="visible"/>
                                      </p:to>
                                    </p:set>
                                    <p:animEffect transition="in" filter="fade">
                                      <p:cBhvr>
                                        <p:cTn id="38" dur="1000"/>
                                        <p:tgtEl>
                                          <p:spTgt spid="31747">
                                            <p:txEl>
                                              <p:pRg st="3" end="3"/>
                                            </p:txEl>
                                          </p:spTgt>
                                        </p:tgtEl>
                                      </p:cBhvr>
                                    </p:animEffect>
                                    <p:anim calcmode="lin" valueType="num">
                                      <p:cBhvr>
                                        <p:cTn id="39" dur="10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174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4A4C8BCA-FD5B-461A-9704-9A3751633084}"/>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sym typeface="Arial" panose="020B0604020202020204" pitchFamily="34" charset="0"/>
              </a:rPr>
              <a:t>美国各级政府的税收收入结构（</a:t>
            </a:r>
            <a:r>
              <a:rPr lang="zh-CN" altLang="zh-CN">
                <a:latin typeface="Times New Roman" panose="02020603050405020304" pitchFamily="18" charset="0"/>
                <a:ea typeface="黑体" panose="02010609060101010101" pitchFamily="49" charset="-122"/>
                <a:sym typeface="Arial" panose="020B0604020202020204" pitchFamily="34" charset="0"/>
              </a:rPr>
              <a:t>2009</a:t>
            </a:r>
            <a:r>
              <a:rPr lang="zh-CN" altLang="zh-CN">
                <a:latin typeface="黑体" panose="02010609060101010101" pitchFamily="49" charset="-122"/>
                <a:ea typeface="黑体" panose="02010609060101010101" pitchFamily="49" charset="-122"/>
                <a:sym typeface="Arial" panose="020B0604020202020204" pitchFamily="34" charset="0"/>
              </a:rPr>
              <a:t>）</a:t>
            </a:r>
          </a:p>
        </p:txBody>
      </p:sp>
      <p:graphicFrame>
        <p:nvGraphicFramePr>
          <p:cNvPr id="32771" name="Group 3">
            <a:extLst>
              <a:ext uri="{FF2B5EF4-FFF2-40B4-BE49-F238E27FC236}">
                <a16:creationId xmlns:a16="http://schemas.microsoft.com/office/drawing/2014/main" id="{FA85997F-2F45-465F-BFD1-9529A1D5E0D1}"/>
              </a:ext>
            </a:extLst>
          </p:cNvPr>
          <p:cNvGraphicFramePr>
            <a:graphicFrameLocks noGrp="1"/>
          </p:cNvGraphicFramePr>
          <p:nvPr>
            <p:ph type="tbl" idx="1"/>
          </p:nvPr>
        </p:nvGraphicFramePr>
        <p:xfrm>
          <a:off x="468313" y="1557338"/>
          <a:ext cx="8229600" cy="5029200"/>
        </p:xfrm>
        <a:graphic>
          <a:graphicData uri="http://schemas.openxmlformats.org/drawingml/2006/table">
            <a:tbl>
              <a:tblPr/>
              <a:tblGrid>
                <a:gridCol w="3671887">
                  <a:extLst>
                    <a:ext uri="{9D8B030D-6E8A-4147-A177-3AD203B41FA5}">
                      <a16:colId xmlns:a16="http://schemas.microsoft.com/office/drawing/2014/main" val="3907151177"/>
                    </a:ext>
                  </a:extLst>
                </a:gridCol>
                <a:gridCol w="1633538">
                  <a:extLst>
                    <a:ext uri="{9D8B030D-6E8A-4147-A177-3AD203B41FA5}">
                      <a16:colId xmlns:a16="http://schemas.microsoft.com/office/drawing/2014/main" val="2003883378"/>
                    </a:ext>
                  </a:extLst>
                </a:gridCol>
                <a:gridCol w="1292225">
                  <a:extLst>
                    <a:ext uri="{9D8B030D-6E8A-4147-A177-3AD203B41FA5}">
                      <a16:colId xmlns:a16="http://schemas.microsoft.com/office/drawing/2014/main" val="1711619626"/>
                    </a:ext>
                  </a:extLst>
                </a:gridCol>
                <a:gridCol w="1631950">
                  <a:extLst>
                    <a:ext uri="{9D8B030D-6E8A-4147-A177-3AD203B41FA5}">
                      <a16:colId xmlns:a16="http://schemas.microsoft.com/office/drawing/2014/main" val="3927297675"/>
                    </a:ext>
                  </a:extLst>
                </a:gridCol>
              </a:tblGrid>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税种</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联邦政府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州政府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2476029507"/>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个人所得税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44.6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909582809"/>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公司所得税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2844222"/>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社会保险税（工薪税）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43.4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882114513"/>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消费税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0276488"/>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特别消费税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146049497"/>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一般销售税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32.4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94266646"/>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财产税和赠与税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315303667"/>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关税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6833440"/>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其它税</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891943898"/>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合计</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3318194"/>
                  </a:ext>
                </a:extLst>
              </a:tr>
            </a:tbl>
          </a:graphicData>
        </a:graphic>
      </p:graphicFrame>
    </p:spTree>
  </p:cSld>
  <p:clrMapOvr>
    <a:masterClrMapping/>
  </p:clrMapOvr>
  <p:transition spd="slow">
    <p:random/>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4" name="Group 2">
            <a:extLst>
              <a:ext uri="{FF2B5EF4-FFF2-40B4-BE49-F238E27FC236}">
                <a16:creationId xmlns:a16="http://schemas.microsoft.com/office/drawing/2014/main" id="{927DEF26-8A1B-44DF-878A-4826C4235752}"/>
              </a:ext>
            </a:extLst>
          </p:cNvPr>
          <p:cNvGraphicFramePr>
            <a:graphicFrameLocks noGrp="1"/>
          </p:cNvGraphicFramePr>
          <p:nvPr>
            <p:ph type="tbl" idx="1"/>
          </p:nvPr>
        </p:nvGraphicFramePr>
        <p:xfrm>
          <a:off x="323850" y="1557338"/>
          <a:ext cx="8507413" cy="5227637"/>
        </p:xfrm>
        <a:graphic>
          <a:graphicData uri="http://schemas.openxmlformats.org/drawingml/2006/table">
            <a:tbl>
              <a:tblPr/>
              <a:tblGrid>
                <a:gridCol w="1122363">
                  <a:extLst>
                    <a:ext uri="{9D8B030D-6E8A-4147-A177-3AD203B41FA5}">
                      <a16:colId xmlns:a16="http://schemas.microsoft.com/office/drawing/2014/main" val="877474883"/>
                    </a:ext>
                  </a:extLst>
                </a:gridCol>
                <a:gridCol w="1122362">
                  <a:extLst>
                    <a:ext uri="{9D8B030D-6E8A-4147-A177-3AD203B41FA5}">
                      <a16:colId xmlns:a16="http://schemas.microsoft.com/office/drawing/2014/main" val="2360386947"/>
                    </a:ext>
                  </a:extLst>
                </a:gridCol>
                <a:gridCol w="887413">
                  <a:extLst>
                    <a:ext uri="{9D8B030D-6E8A-4147-A177-3AD203B41FA5}">
                      <a16:colId xmlns:a16="http://schemas.microsoft.com/office/drawing/2014/main" val="1318875255"/>
                    </a:ext>
                  </a:extLst>
                </a:gridCol>
                <a:gridCol w="1122362">
                  <a:extLst>
                    <a:ext uri="{9D8B030D-6E8A-4147-A177-3AD203B41FA5}">
                      <a16:colId xmlns:a16="http://schemas.microsoft.com/office/drawing/2014/main" val="235794180"/>
                    </a:ext>
                  </a:extLst>
                </a:gridCol>
                <a:gridCol w="1120775">
                  <a:extLst>
                    <a:ext uri="{9D8B030D-6E8A-4147-A177-3AD203B41FA5}">
                      <a16:colId xmlns:a16="http://schemas.microsoft.com/office/drawing/2014/main" val="2849454961"/>
                    </a:ext>
                  </a:extLst>
                </a:gridCol>
                <a:gridCol w="1122363">
                  <a:extLst>
                    <a:ext uri="{9D8B030D-6E8A-4147-A177-3AD203B41FA5}">
                      <a16:colId xmlns:a16="http://schemas.microsoft.com/office/drawing/2014/main" val="3668926959"/>
                    </a:ext>
                  </a:extLst>
                </a:gridCol>
                <a:gridCol w="887412">
                  <a:extLst>
                    <a:ext uri="{9D8B030D-6E8A-4147-A177-3AD203B41FA5}">
                      <a16:colId xmlns:a16="http://schemas.microsoft.com/office/drawing/2014/main" val="1688725528"/>
                    </a:ext>
                  </a:extLst>
                </a:gridCol>
                <a:gridCol w="1122363">
                  <a:extLst>
                    <a:ext uri="{9D8B030D-6E8A-4147-A177-3AD203B41FA5}">
                      <a16:colId xmlns:a16="http://schemas.microsoft.com/office/drawing/2014/main" val="710115271"/>
                    </a:ext>
                  </a:extLst>
                </a:gridCol>
              </a:tblGrid>
              <a:tr h="45243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联邦政府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州政府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联邦政府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州政府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222576766"/>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65.8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18.7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501576891"/>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69.3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18.8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3749300"/>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67.3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700768362"/>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939136"/>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65.9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64.9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639750281"/>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65.5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65.7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0542053"/>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36703802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8046599"/>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64.3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15.1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720443131"/>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17.1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1602054"/>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62.8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16.4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50777455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63.7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15.6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4862929"/>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005020232"/>
                  </a:ext>
                </a:extLst>
              </a:tr>
            </a:tbl>
          </a:graphicData>
        </a:graphic>
      </p:graphicFrame>
      <p:sp>
        <p:nvSpPr>
          <p:cNvPr id="34153" name="Text Box 361">
            <a:extLst>
              <a:ext uri="{FF2B5EF4-FFF2-40B4-BE49-F238E27FC236}">
                <a16:creationId xmlns:a16="http://schemas.microsoft.com/office/drawing/2014/main" id="{0C0BE82C-8380-4E7B-AB1D-A313F00CD8AE}"/>
              </a:ext>
            </a:extLst>
          </p:cNvPr>
          <p:cNvSpPr txBox="1">
            <a:spLocks noChangeArrowheads="1"/>
          </p:cNvSpPr>
          <p:nvPr/>
        </p:nvSpPr>
        <p:spPr bwMode="auto">
          <a:xfrm>
            <a:off x="179388" y="333375"/>
            <a:ext cx="77057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800">
                <a:solidFill>
                  <a:schemeClr val="bg1"/>
                </a:solidFill>
                <a:latin typeface="华文行楷" panose="02010800040101010101" pitchFamily="2" charset="-122"/>
                <a:ea typeface="黑体" panose="02010609060101010101" pitchFamily="49" charset="-122"/>
              </a:rPr>
              <a:t>美国各级政府税收收入占全部税收收入的比重</a:t>
            </a:r>
          </a:p>
        </p:txBody>
      </p:sp>
      <p:sp>
        <p:nvSpPr>
          <p:cNvPr id="34154" name="Text Box 362">
            <a:extLst>
              <a:ext uri="{FF2B5EF4-FFF2-40B4-BE49-F238E27FC236}">
                <a16:creationId xmlns:a16="http://schemas.microsoft.com/office/drawing/2014/main" id="{E07E0595-9700-4710-82EF-F75B12F216F4}"/>
              </a:ext>
            </a:extLst>
          </p:cNvPr>
          <p:cNvSpPr txBox="1">
            <a:spLocks noChangeArrowheads="1"/>
          </p:cNvSpPr>
          <p:nvPr/>
        </p:nvSpPr>
        <p:spPr bwMode="auto">
          <a:xfrm>
            <a:off x="6300788" y="1123950"/>
            <a:ext cx="10969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latin typeface="华文楷体" panose="02010600040101010101" pitchFamily="2" charset="-122"/>
                <a:ea typeface="黑体" panose="02010609060101010101" pitchFamily="49" charset="-122"/>
              </a:rPr>
              <a:t>单位：％</a:t>
            </a: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36C2AD0-65C7-4647-BDE9-8B8CBB4AF200}"/>
              </a:ext>
            </a:extLst>
          </p:cNvPr>
          <p:cNvSpPr>
            <a:spLocks noChangeArrowheads="1"/>
          </p:cNvSpPr>
          <p:nvPr>
            <p:ph type="body" idx="1"/>
          </p:nvPr>
        </p:nvSpPr>
        <p:spPr>
          <a:xfrm>
            <a:off x="539750" y="1412875"/>
            <a:ext cx="8229600" cy="3886200"/>
          </a:xfrm>
        </p:spPr>
        <p:txBody>
          <a:bodyPr/>
          <a:lstStyle/>
          <a:p>
            <a:pPr algn="ctr">
              <a:buFont typeface="Arial" panose="020B0604020202020204" pitchFamily="34" charset="0"/>
              <a:buNone/>
            </a:pPr>
            <a:endParaRPr lang="zh-CN" altLang="en-US" sz="6000">
              <a:solidFill>
                <a:schemeClr val="accent1"/>
              </a:solidFill>
              <a:ea typeface="华文行楷" panose="02010800040101010101" pitchFamily="2" charset="-122"/>
            </a:endParaRPr>
          </a:p>
          <a:p>
            <a:pPr algn="ctr">
              <a:buFont typeface="Arial" panose="020B0604020202020204" pitchFamily="34" charset="0"/>
              <a:buNone/>
            </a:pPr>
            <a:r>
              <a:rPr lang="zh-CN" altLang="en-US" sz="6000">
                <a:latin typeface="黑体" panose="02010609060101010101" pitchFamily="49" charset="-122"/>
                <a:ea typeface="黑体" panose="02010609060101010101" pitchFamily="49" charset="-122"/>
              </a:rPr>
              <a:t>4.1 政府间税收收入的划分</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0" fill="hold">
                                          <p:stCondLst>
                                            <p:cond delay="0"/>
                                          </p:stCondLst>
                                        </p:cTn>
                                        <p:tgtEl>
                                          <p:spTgt spid="7170">
                                            <p:txEl>
                                              <p:pRg st="1" end="1"/>
                                            </p:txEl>
                                          </p:spTgt>
                                        </p:tgtEl>
                                        <p:attrNameLst>
                                          <p:attrName>style.visibility</p:attrName>
                                        </p:attrNameLst>
                                      </p:cBhvr>
                                      <p:to>
                                        <p:strVal val="visible"/>
                                      </p:to>
                                    </p:set>
                                    <p:anim calcmode="lin" valueType="num">
                                      <p:cBhvr>
                                        <p:cTn id="7" dur="500" fill="hold"/>
                                        <p:tgtEl>
                                          <p:spTgt spid="7170">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7170">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6863C307-6822-45E4-BE05-37F39F5250B8}"/>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美国</a:t>
            </a:r>
            <a:r>
              <a:rPr lang="zh-CN" altLang="en-US">
                <a:ea typeface="黑体" panose="02010609060101010101" pitchFamily="49" charset="-122"/>
              </a:rPr>
              <a:t>的政府间税权划分</a:t>
            </a:r>
          </a:p>
        </p:txBody>
      </p:sp>
      <p:sp>
        <p:nvSpPr>
          <p:cNvPr id="34819" name="Rectangle 3">
            <a:extLst>
              <a:ext uri="{FF2B5EF4-FFF2-40B4-BE49-F238E27FC236}">
                <a16:creationId xmlns:a16="http://schemas.microsoft.com/office/drawing/2014/main" id="{D559B162-7BB5-4E0C-8854-7E1A2EDFFDDD}"/>
              </a:ext>
            </a:extLst>
          </p:cNvPr>
          <p:cNvSpPr>
            <a:spLocks noChangeArrowheads="1"/>
          </p:cNvSpPr>
          <p:nvPr>
            <p:ph type="body" idx="1"/>
          </p:nvPr>
        </p:nvSpPr>
        <p:spPr>
          <a:xfrm>
            <a:off x="396875" y="1557338"/>
            <a:ext cx="8229600" cy="4525962"/>
          </a:xfrm>
        </p:spPr>
        <p:txBody>
          <a:bodyPr/>
          <a:lstStyle/>
          <a:p>
            <a:r>
              <a:rPr lang="zh-CN" altLang="zh-CN">
                <a:latin typeface="黑体" panose="02010609060101010101" pitchFamily="49" charset="-122"/>
                <a:ea typeface="黑体" panose="02010609060101010101" pitchFamily="49" charset="-122"/>
              </a:rPr>
              <a:t>美国</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联邦、州和地方三级政府都具有相对独立的税收立法权。</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分别设立了联邦、州和地方三级税收征管机构，它们相互之间不存在隶属关系。</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34818"/>
                                        </p:tgtEl>
                                        <p:attrNameLst>
                                          <p:attrName>style.visibility</p:attrName>
                                        </p:attrNameLst>
                                      </p:cBhvr>
                                      <p:to>
                                        <p:strVal val="visible"/>
                                      </p:to>
                                    </p:set>
                                    <p:anim calcmode="lin" valueType="num">
                                      <p:cBhvr>
                                        <p:cTn id="7" dur="500" fill="hold"/>
                                        <p:tgtEl>
                                          <p:spTgt spid="34818"/>
                                        </p:tgtEl>
                                        <p:attrNameLst>
                                          <p:attrName>ppt_w</p:attrName>
                                        </p:attrNameLst>
                                      </p:cBhvr>
                                      <p:tavLst>
                                        <p:tav tm="0">
                                          <p:val>
                                            <p:fltVal val="0"/>
                                          </p:val>
                                        </p:tav>
                                        <p:tav tm="100000">
                                          <p:val>
                                            <p:strVal val="#ppt_w"/>
                                          </p:val>
                                        </p:tav>
                                      </p:tavLst>
                                    </p:anim>
                                    <p:anim calcmode="lin" valueType="num">
                                      <p:cBhvr>
                                        <p:cTn id="8" dur="500" fill="hold"/>
                                        <p:tgtEl>
                                          <p:spTgt spid="3481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34819">
                                            <p:txEl>
                                              <p:pRg st="0" end="0"/>
                                            </p:txEl>
                                          </p:spTgt>
                                        </p:tgtEl>
                                        <p:attrNameLst>
                                          <p:attrName>style.visibility</p:attrName>
                                        </p:attrNameLst>
                                      </p:cBhvr>
                                      <p:to>
                                        <p:strVal val="visible"/>
                                      </p:to>
                                    </p:set>
                                    <p:anim calcmode="lin" valueType="num">
                                      <p:cBhvr>
                                        <p:cTn id="13" dur="5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481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34819">
                                            <p:txEl>
                                              <p:pRg st="1" end="1"/>
                                            </p:txEl>
                                          </p:spTgt>
                                        </p:tgtEl>
                                        <p:attrNameLst>
                                          <p:attrName>style.visibility</p:attrName>
                                        </p:attrNameLst>
                                      </p:cBhvr>
                                      <p:to>
                                        <p:strVal val="visible"/>
                                      </p:to>
                                    </p:set>
                                    <p:anim calcmode="lin" valueType="num">
                                      <p:cBhvr>
                                        <p:cTn id="19" dur="500" fill="hold"/>
                                        <p:tgtEl>
                                          <p:spTgt spid="3481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481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34819">
                                            <p:txEl>
                                              <p:pRg st="2" end="2"/>
                                            </p:txEl>
                                          </p:spTgt>
                                        </p:tgtEl>
                                        <p:attrNameLst>
                                          <p:attrName>style.visibility</p:attrName>
                                        </p:attrNameLst>
                                      </p:cBhvr>
                                      <p:to>
                                        <p:strVal val="visible"/>
                                      </p:to>
                                    </p:set>
                                    <p:anim calcmode="lin" valueType="num">
                                      <p:cBhvr>
                                        <p:cTn id="25" dur="500" fill="hold"/>
                                        <p:tgtEl>
                                          <p:spTgt spid="3481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481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8049E741-A859-4FA5-AA09-3FB257D79126}"/>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4.3.2  德国的政府间税种划分</a:t>
            </a:r>
          </a:p>
        </p:txBody>
      </p:sp>
      <p:sp>
        <p:nvSpPr>
          <p:cNvPr id="35843" name="Rectangle 3">
            <a:extLst>
              <a:ext uri="{FF2B5EF4-FFF2-40B4-BE49-F238E27FC236}">
                <a16:creationId xmlns:a16="http://schemas.microsoft.com/office/drawing/2014/main" id="{EEC15B76-F625-4192-B5AF-F5E9DBFBB08C}"/>
              </a:ext>
            </a:extLst>
          </p:cNvPr>
          <p:cNvSpPr>
            <a:spLocks noChangeArrowheads="1"/>
          </p:cNvSpPr>
          <p:nvPr>
            <p:ph type="body" idx="1"/>
          </p:nvPr>
        </p:nvSpPr>
        <p:spPr>
          <a:xfrm>
            <a:off x="395288" y="1701800"/>
            <a:ext cx="8229600" cy="4525963"/>
          </a:xfrm>
        </p:spPr>
        <p:txBody>
          <a:bodyPr/>
          <a:lstStyle/>
          <a:p>
            <a:r>
              <a:rPr lang="zh-CN" altLang="en-US">
                <a:ea typeface="黑体" panose="02010609060101010101" pitchFamily="49" charset="-122"/>
                <a:sym typeface="Arial" panose="020B0604020202020204" pitchFamily="34" charset="0"/>
              </a:rPr>
              <a:t>德国实行的是共享税与专享税共存，以共享税为主的政府间税收收入划分模式。</a:t>
            </a:r>
          </a:p>
          <a:p>
            <a:r>
              <a:rPr lang="zh-CN" altLang="en-US">
                <a:ea typeface="黑体" panose="02010609060101010101" pitchFamily="49" charset="-122"/>
                <a:sym typeface="Arial" panose="020B0604020202020204" pitchFamily="34" charset="0"/>
              </a:rPr>
              <a:t>共享税：工薪税、个人所得税、公司所得税、增值税、资本收益税等。</a:t>
            </a:r>
          </a:p>
          <a:p>
            <a:r>
              <a:rPr lang="zh-CN" altLang="en-US">
                <a:ea typeface="黑体" panose="02010609060101010101" pitchFamily="49" charset="-122"/>
                <a:sym typeface="Arial" panose="020B0604020202020204" pitchFamily="34" charset="0"/>
              </a:rPr>
              <a:t>联邦政府专享税：关税、消费税、公路税、资本流转税、交易所营业税、保险税等。</a:t>
            </a:r>
          </a:p>
          <a:p>
            <a:r>
              <a:rPr lang="zh-CN" altLang="en-US">
                <a:ea typeface="黑体" panose="02010609060101010101" pitchFamily="49" charset="-122"/>
                <a:sym typeface="Arial" panose="020B0604020202020204" pitchFamily="34" charset="0"/>
              </a:rPr>
              <a:t>州政府专享税：财产税、遗产税、地产购置税、机动车税、娱乐税等。</a:t>
            </a:r>
          </a:p>
          <a:p>
            <a:r>
              <a:rPr lang="zh-CN" altLang="en-US">
                <a:ea typeface="黑体" panose="02010609060101010101" pitchFamily="49" charset="-122"/>
                <a:sym typeface="Arial" panose="020B0604020202020204" pitchFamily="34" charset="0"/>
              </a:rPr>
              <a:t>地方政府专享税：土地税、企业资本和收益税等。</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0" fill="hold">
                                          <p:stCondLst>
                                            <p:cond delay="0"/>
                                          </p:stCondLst>
                                        </p:cTn>
                                        <p:tgtEl>
                                          <p:spTgt spid="35842"/>
                                        </p:tgtEl>
                                        <p:attrNameLst>
                                          <p:attrName>style.visibility</p:attrName>
                                        </p:attrNameLst>
                                      </p:cBhvr>
                                      <p:to>
                                        <p:strVal val="visible"/>
                                      </p:to>
                                    </p:set>
                                    <p:animEffect transition="in" filter="fade">
                                      <p:cBhvr>
                                        <p:cTn id="7" dur="597">
                                          <p:stCondLst>
                                            <p:cond delay="0"/>
                                          </p:stCondLst>
                                        </p:cTn>
                                        <p:tgtEl>
                                          <p:spTgt spid="35842"/>
                                        </p:tgtEl>
                                      </p:cBhvr>
                                    </p:animEffect>
                                    <p:anim calcmode="lin" valueType="num">
                                      <p:cBhvr>
                                        <p:cTn id="8" dur="597" fill="hold">
                                          <p:stCondLst>
                                            <p:cond delay="0"/>
                                          </p:stCondLst>
                                        </p:cTn>
                                        <p:tgtEl>
                                          <p:spTgt spid="35842"/>
                                        </p:tgtEl>
                                        <p:attrNameLst>
                                          <p:attrName>style.rotation</p:attrName>
                                        </p:attrNameLst>
                                      </p:cBhvr>
                                      <p:tavLst>
                                        <p:tav tm="0">
                                          <p:val>
                                            <p:fltVal val="720"/>
                                          </p:val>
                                        </p:tav>
                                        <p:tav tm="100000">
                                          <p:val>
                                            <p:fltVal val="0"/>
                                          </p:val>
                                        </p:tav>
                                      </p:tavLst>
                                    </p:anim>
                                    <p:anim calcmode="lin" valueType="num">
                                      <p:cBhvr>
                                        <p:cTn id="9" dur="597" fill="hold">
                                          <p:stCondLst>
                                            <p:cond delay="0"/>
                                          </p:stCondLst>
                                        </p:cTn>
                                        <p:tgtEl>
                                          <p:spTgt spid="35842"/>
                                        </p:tgtEl>
                                        <p:attrNameLst>
                                          <p:attrName>ppt_h</p:attrName>
                                        </p:attrNameLst>
                                      </p:cBhvr>
                                      <p:tavLst>
                                        <p:tav tm="0">
                                          <p:val>
                                            <p:fltVal val="0"/>
                                          </p:val>
                                        </p:tav>
                                        <p:tav tm="100000">
                                          <p:val>
                                            <p:strVal val="#ppt_h"/>
                                          </p:val>
                                        </p:tav>
                                      </p:tavLst>
                                    </p:anim>
                                    <p:anim calcmode="lin" valueType="num">
                                      <p:cBhvr>
                                        <p:cTn id="10" dur="597" fill="hold">
                                          <p:stCondLst>
                                            <p:cond delay="0"/>
                                          </p:stCondLst>
                                        </p:cTn>
                                        <p:tgtEl>
                                          <p:spTgt spid="3584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0" fill="hold">
                                          <p:stCondLst>
                                            <p:cond delay="0"/>
                                          </p:stCondLst>
                                        </p:cTn>
                                        <p:tgtEl>
                                          <p:spTgt spid="35843">
                                            <p:txEl>
                                              <p:pRg st="0" end="0"/>
                                            </p:txEl>
                                          </p:spTgt>
                                        </p:tgtEl>
                                        <p:attrNameLst>
                                          <p:attrName>style.visibility</p:attrName>
                                        </p:attrNameLst>
                                      </p:cBhvr>
                                      <p:to>
                                        <p:strVal val="visible"/>
                                      </p:to>
                                    </p:set>
                                    <p:animEffect transition="in" filter="slide(fromBottom)">
                                      <p:cBhvr>
                                        <p:cTn id="15" dur="500">
                                          <p:stCondLst>
                                            <p:cond delay="0"/>
                                          </p:stCondLst>
                                        </p:cTn>
                                        <p:tgtEl>
                                          <p:spTgt spid="3584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0" fill="hold">
                                          <p:stCondLst>
                                            <p:cond delay="0"/>
                                          </p:stCondLst>
                                        </p:cTn>
                                        <p:tgtEl>
                                          <p:spTgt spid="35843">
                                            <p:txEl>
                                              <p:pRg st="1" end="1"/>
                                            </p:txEl>
                                          </p:spTgt>
                                        </p:tgtEl>
                                        <p:attrNameLst>
                                          <p:attrName>style.visibility</p:attrName>
                                        </p:attrNameLst>
                                      </p:cBhvr>
                                      <p:to>
                                        <p:strVal val="visible"/>
                                      </p:to>
                                    </p:set>
                                    <p:animEffect transition="in" filter="slide(fromBottom)">
                                      <p:cBhvr>
                                        <p:cTn id="20" dur="500">
                                          <p:stCondLst>
                                            <p:cond delay="0"/>
                                          </p:stCondLst>
                                        </p:cTn>
                                        <p:tgtEl>
                                          <p:spTgt spid="3584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0" fill="hold">
                                          <p:stCondLst>
                                            <p:cond delay="0"/>
                                          </p:stCondLst>
                                        </p:cTn>
                                        <p:tgtEl>
                                          <p:spTgt spid="35843">
                                            <p:txEl>
                                              <p:pRg st="2" end="2"/>
                                            </p:txEl>
                                          </p:spTgt>
                                        </p:tgtEl>
                                        <p:attrNameLst>
                                          <p:attrName>style.visibility</p:attrName>
                                        </p:attrNameLst>
                                      </p:cBhvr>
                                      <p:to>
                                        <p:strVal val="visible"/>
                                      </p:to>
                                    </p:set>
                                    <p:animEffect transition="in" filter="slide(fromBottom)">
                                      <p:cBhvr>
                                        <p:cTn id="25" dur="500">
                                          <p:stCondLst>
                                            <p:cond delay="0"/>
                                          </p:stCondLst>
                                        </p:cTn>
                                        <p:tgtEl>
                                          <p:spTgt spid="35843">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0" fill="hold">
                                          <p:stCondLst>
                                            <p:cond delay="0"/>
                                          </p:stCondLst>
                                        </p:cTn>
                                        <p:tgtEl>
                                          <p:spTgt spid="35843">
                                            <p:txEl>
                                              <p:pRg st="3" end="3"/>
                                            </p:txEl>
                                          </p:spTgt>
                                        </p:tgtEl>
                                        <p:attrNameLst>
                                          <p:attrName>style.visibility</p:attrName>
                                        </p:attrNameLst>
                                      </p:cBhvr>
                                      <p:to>
                                        <p:strVal val="visible"/>
                                      </p:to>
                                    </p:set>
                                    <p:animEffect transition="in" filter="slide(fromBottom)">
                                      <p:cBhvr>
                                        <p:cTn id="30" dur="500">
                                          <p:stCondLst>
                                            <p:cond delay="0"/>
                                          </p:stCondLst>
                                        </p:cTn>
                                        <p:tgtEl>
                                          <p:spTgt spid="3584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0" fill="hold">
                                          <p:stCondLst>
                                            <p:cond delay="0"/>
                                          </p:stCondLst>
                                        </p:cTn>
                                        <p:tgtEl>
                                          <p:spTgt spid="35843">
                                            <p:txEl>
                                              <p:pRg st="4" end="4"/>
                                            </p:txEl>
                                          </p:spTgt>
                                        </p:tgtEl>
                                        <p:attrNameLst>
                                          <p:attrName>style.visibility</p:attrName>
                                        </p:attrNameLst>
                                      </p:cBhvr>
                                      <p:to>
                                        <p:strVal val="visible"/>
                                      </p:to>
                                    </p:set>
                                    <p:animEffect transition="in" filter="slide(fromBottom)">
                                      <p:cBhvr>
                                        <p:cTn id="35" dur="500">
                                          <p:stCondLst>
                                            <p:cond delay="0"/>
                                          </p:stCondLst>
                                        </p:cTn>
                                        <p:tgtEl>
                                          <p:spTgt spid="358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866" name="Group 2">
            <a:extLst>
              <a:ext uri="{FF2B5EF4-FFF2-40B4-BE49-F238E27FC236}">
                <a16:creationId xmlns:a16="http://schemas.microsoft.com/office/drawing/2014/main" id="{306DE656-E86F-4F32-8159-FCAA6F0958B4}"/>
              </a:ext>
            </a:extLst>
          </p:cNvPr>
          <p:cNvGraphicFramePr>
            <a:graphicFrameLocks noGrp="1"/>
          </p:cNvGraphicFramePr>
          <p:nvPr>
            <p:ph type="tbl" idx="1"/>
          </p:nvPr>
        </p:nvGraphicFramePr>
        <p:xfrm>
          <a:off x="396875" y="1268413"/>
          <a:ext cx="8505825" cy="5229225"/>
        </p:xfrm>
        <a:graphic>
          <a:graphicData uri="http://schemas.openxmlformats.org/drawingml/2006/table">
            <a:tbl>
              <a:tblPr/>
              <a:tblGrid>
                <a:gridCol w="1122363">
                  <a:extLst>
                    <a:ext uri="{9D8B030D-6E8A-4147-A177-3AD203B41FA5}">
                      <a16:colId xmlns:a16="http://schemas.microsoft.com/office/drawing/2014/main" val="1641284151"/>
                    </a:ext>
                  </a:extLst>
                </a:gridCol>
                <a:gridCol w="1122362">
                  <a:extLst>
                    <a:ext uri="{9D8B030D-6E8A-4147-A177-3AD203B41FA5}">
                      <a16:colId xmlns:a16="http://schemas.microsoft.com/office/drawing/2014/main" val="2087442119"/>
                    </a:ext>
                  </a:extLst>
                </a:gridCol>
                <a:gridCol w="887413">
                  <a:extLst>
                    <a:ext uri="{9D8B030D-6E8A-4147-A177-3AD203B41FA5}">
                      <a16:colId xmlns:a16="http://schemas.microsoft.com/office/drawing/2014/main" val="3180348663"/>
                    </a:ext>
                  </a:extLst>
                </a:gridCol>
                <a:gridCol w="1122362">
                  <a:extLst>
                    <a:ext uri="{9D8B030D-6E8A-4147-A177-3AD203B41FA5}">
                      <a16:colId xmlns:a16="http://schemas.microsoft.com/office/drawing/2014/main" val="1471330314"/>
                    </a:ext>
                  </a:extLst>
                </a:gridCol>
                <a:gridCol w="1119188">
                  <a:extLst>
                    <a:ext uri="{9D8B030D-6E8A-4147-A177-3AD203B41FA5}">
                      <a16:colId xmlns:a16="http://schemas.microsoft.com/office/drawing/2014/main" val="2036462073"/>
                    </a:ext>
                  </a:extLst>
                </a:gridCol>
                <a:gridCol w="1122362">
                  <a:extLst>
                    <a:ext uri="{9D8B030D-6E8A-4147-A177-3AD203B41FA5}">
                      <a16:colId xmlns:a16="http://schemas.microsoft.com/office/drawing/2014/main" val="919461578"/>
                    </a:ext>
                  </a:extLst>
                </a:gridCol>
                <a:gridCol w="887413">
                  <a:extLst>
                    <a:ext uri="{9D8B030D-6E8A-4147-A177-3AD203B41FA5}">
                      <a16:colId xmlns:a16="http://schemas.microsoft.com/office/drawing/2014/main" val="4026781473"/>
                    </a:ext>
                  </a:extLst>
                </a:gridCol>
                <a:gridCol w="1122362">
                  <a:extLst>
                    <a:ext uri="{9D8B030D-6E8A-4147-A177-3AD203B41FA5}">
                      <a16:colId xmlns:a16="http://schemas.microsoft.com/office/drawing/2014/main" val="1754767805"/>
                    </a:ext>
                  </a:extLst>
                </a:gridCol>
              </a:tblGrid>
              <a:tr h="4445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联邦政府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州政府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联邦政府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州政府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122103457"/>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869398009"/>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9121008"/>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68782951"/>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504611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0499647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54066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67801221"/>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74958"/>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204542726"/>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7625172"/>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982443498"/>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2985216"/>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0886980"/>
                  </a:ext>
                </a:extLst>
              </a:tr>
            </a:tbl>
          </a:graphicData>
        </a:graphic>
      </p:graphicFrame>
      <p:sp>
        <p:nvSpPr>
          <p:cNvPr id="37225" name="Text Box 361">
            <a:extLst>
              <a:ext uri="{FF2B5EF4-FFF2-40B4-BE49-F238E27FC236}">
                <a16:creationId xmlns:a16="http://schemas.microsoft.com/office/drawing/2014/main" id="{38734AD3-75D6-4764-8901-0BBDC40F653E}"/>
              </a:ext>
            </a:extLst>
          </p:cNvPr>
          <p:cNvSpPr txBox="1">
            <a:spLocks noChangeArrowheads="1"/>
          </p:cNvSpPr>
          <p:nvPr/>
        </p:nvSpPr>
        <p:spPr bwMode="auto">
          <a:xfrm>
            <a:off x="539750" y="260350"/>
            <a:ext cx="48053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zh-CN" altLang="zh-CN" sz="2800">
                <a:solidFill>
                  <a:schemeClr val="bg1"/>
                </a:solidFill>
                <a:ea typeface="黑体" panose="02010609060101010101" pitchFamily="49" charset="-122"/>
              </a:rPr>
              <a:t>德国各级政府税收收入的分配</a:t>
            </a:r>
          </a:p>
        </p:txBody>
      </p:sp>
      <p:sp>
        <p:nvSpPr>
          <p:cNvPr id="37226" name="Text Box 362">
            <a:extLst>
              <a:ext uri="{FF2B5EF4-FFF2-40B4-BE49-F238E27FC236}">
                <a16:creationId xmlns:a16="http://schemas.microsoft.com/office/drawing/2014/main" id="{0116A038-9A20-4039-89EC-C396F88F3E87}"/>
              </a:ext>
            </a:extLst>
          </p:cNvPr>
          <p:cNvSpPr txBox="1">
            <a:spLocks noChangeArrowheads="1"/>
          </p:cNvSpPr>
          <p:nvPr/>
        </p:nvSpPr>
        <p:spPr bwMode="auto">
          <a:xfrm>
            <a:off x="7740650" y="1054100"/>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a:solidFill>
                  <a:srgbClr val="FF3300"/>
                </a:solidFill>
                <a:ea typeface="华文楷体" panose="02010600040101010101" pitchFamily="2" charset="-122"/>
              </a:rPr>
              <a:t>单位：％</a:t>
            </a:r>
          </a:p>
        </p:txBody>
      </p:sp>
    </p:spTree>
  </p:cSld>
  <p:clrMapOvr>
    <a:masterClrMapping/>
  </p:clrMapOvr>
  <p:transition spd="slow">
    <p:random/>
    <p:sndAc>
      <p:stSnd>
        <p:snd r:embed="rId2" name="camera.wav"/>
      </p:stSnd>
    </p:sndAc>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625E1DCE-15EF-4165-9323-EC013FE282A5}"/>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德国</a:t>
            </a:r>
            <a:r>
              <a:rPr lang="zh-CN" altLang="en-US">
                <a:ea typeface="黑体" panose="02010609060101010101" pitchFamily="49" charset="-122"/>
              </a:rPr>
              <a:t>的政府间税权划分</a:t>
            </a:r>
          </a:p>
        </p:txBody>
      </p:sp>
      <p:sp>
        <p:nvSpPr>
          <p:cNvPr id="37891" name="Rectangle 3">
            <a:extLst>
              <a:ext uri="{FF2B5EF4-FFF2-40B4-BE49-F238E27FC236}">
                <a16:creationId xmlns:a16="http://schemas.microsoft.com/office/drawing/2014/main" id="{A5DA4D13-8C99-4DC2-B253-118AE1593A2F}"/>
              </a:ext>
            </a:extLst>
          </p:cNvPr>
          <p:cNvSpPr>
            <a:spLocks noChangeArrowheads="1"/>
          </p:cNvSpPr>
          <p:nvPr>
            <p:ph type="body" idx="1"/>
          </p:nvPr>
        </p:nvSpPr>
        <p:spPr>
          <a:xfrm>
            <a:off x="395288" y="1701800"/>
            <a:ext cx="8229600" cy="4525963"/>
          </a:xfrm>
        </p:spPr>
        <p:txBody>
          <a:bodyPr/>
          <a:lstStyle/>
          <a:p>
            <a:r>
              <a:rPr lang="zh-CN" altLang="en-US">
                <a:latin typeface="黑体" panose="02010609060101010101" pitchFamily="49" charset="-122"/>
                <a:ea typeface="黑体" panose="02010609060101010101" pitchFamily="49" charset="-122"/>
              </a:rPr>
              <a:t>德国绝大部分税种的立法权集中在联邦。</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专属立法权</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竞合立法权</a:t>
            </a:r>
          </a:p>
          <a:p>
            <a:r>
              <a:rPr lang="zh-CN" altLang="en-US">
                <a:latin typeface="黑体" panose="02010609060101010101" pitchFamily="49" charset="-122"/>
                <a:ea typeface="黑体" panose="02010609060101010101" pitchFamily="49" charset="-122"/>
              </a:rPr>
              <a:t>德国的税收征管有海关征管、州代理联邦征管、州征管和地方征管等四种形式。</a:t>
            </a:r>
          </a:p>
          <a:p>
            <a:r>
              <a:rPr lang="zh-CN" altLang="en-US">
                <a:latin typeface="黑体" panose="02010609060101010101" pitchFamily="49" charset="-122"/>
                <a:ea typeface="黑体" panose="02010609060101010101" pitchFamily="49" charset="-122"/>
              </a:rPr>
              <a:t>税收征管由各州的财政总局负责。</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37890"/>
                                        </p:tgtEl>
                                        <p:attrNameLst>
                                          <p:attrName>style.visibility</p:attrName>
                                        </p:attrNameLst>
                                      </p:cBhvr>
                                      <p:to>
                                        <p:strVal val="visible"/>
                                      </p:to>
                                    </p:set>
                                    <p:anim calcmode="lin" valueType="num">
                                      <p:cBhvr>
                                        <p:cTn id="7" dur="500" fill="hold"/>
                                        <p:tgtEl>
                                          <p:spTgt spid="37890"/>
                                        </p:tgtEl>
                                        <p:attrNameLst>
                                          <p:attrName>ppt_w</p:attrName>
                                        </p:attrNameLst>
                                      </p:cBhvr>
                                      <p:tavLst>
                                        <p:tav tm="0">
                                          <p:val>
                                            <p:fltVal val="0"/>
                                          </p:val>
                                        </p:tav>
                                        <p:tav tm="100000">
                                          <p:val>
                                            <p:strVal val="#ppt_w"/>
                                          </p:val>
                                        </p:tav>
                                      </p:tavLst>
                                    </p:anim>
                                    <p:anim calcmode="lin" valueType="num">
                                      <p:cBhvr>
                                        <p:cTn id="8" dur="500" fill="hold"/>
                                        <p:tgtEl>
                                          <p:spTgt spid="3789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37891">
                                            <p:txEl>
                                              <p:pRg st="0" end="0"/>
                                            </p:txEl>
                                          </p:spTgt>
                                        </p:tgtEl>
                                        <p:attrNameLst>
                                          <p:attrName>style.visibility</p:attrName>
                                        </p:attrNameLst>
                                      </p:cBhvr>
                                      <p:to>
                                        <p:strVal val="visible"/>
                                      </p:to>
                                    </p:set>
                                    <p:anim calcmode="lin" valueType="num">
                                      <p:cBhvr>
                                        <p:cTn id="13" dur="500" fill="hold"/>
                                        <p:tgtEl>
                                          <p:spTgt spid="3789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78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37891">
                                            <p:txEl>
                                              <p:pRg st="1" end="1"/>
                                            </p:txEl>
                                          </p:spTgt>
                                        </p:tgtEl>
                                        <p:attrNameLst>
                                          <p:attrName>style.visibility</p:attrName>
                                        </p:attrNameLst>
                                      </p:cBhvr>
                                      <p:to>
                                        <p:strVal val="visible"/>
                                      </p:to>
                                    </p:set>
                                    <p:anim calcmode="lin" valueType="num">
                                      <p:cBhvr>
                                        <p:cTn id="19" dur="500" fill="hold"/>
                                        <p:tgtEl>
                                          <p:spTgt spid="3789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789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37891">
                                            <p:txEl>
                                              <p:pRg st="2" end="2"/>
                                            </p:txEl>
                                          </p:spTgt>
                                        </p:tgtEl>
                                        <p:attrNameLst>
                                          <p:attrName>style.visibility</p:attrName>
                                        </p:attrNameLst>
                                      </p:cBhvr>
                                      <p:to>
                                        <p:strVal val="visible"/>
                                      </p:to>
                                    </p:set>
                                    <p:anim calcmode="lin" valueType="num">
                                      <p:cBhvr>
                                        <p:cTn id="25" dur="500" fill="hold"/>
                                        <p:tgtEl>
                                          <p:spTgt spid="3789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789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37891">
                                            <p:txEl>
                                              <p:pRg st="3" end="3"/>
                                            </p:txEl>
                                          </p:spTgt>
                                        </p:tgtEl>
                                        <p:attrNameLst>
                                          <p:attrName>style.visibility</p:attrName>
                                        </p:attrNameLst>
                                      </p:cBhvr>
                                      <p:to>
                                        <p:strVal val="visible"/>
                                      </p:to>
                                    </p:set>
                                    <p:anim calcmode="lin" valueType="num">
                                      <p:cBhvr>
                                        <p:cTn id="31" dur="500" fill="hold"/>
                                        <p:tgtEl>
                                          <p:spTgt spid="3789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789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0" fill="hold">
                                          <p:stCondLst>
                                            <p:cond delay="0"/>
                                          </p:stCondLst>
                                        </p:cTn>
                                        <p:tgtEl>
                                          <p:spTgt spid="37891">
                                            <p:txEl>
                                              <p:pRg st="4" end="4"/>
                                            </p:txEl>
                                          </p:spTgt>
                                        </p:tgtEl>
                                        <p:attrNameLst>
                                          <p:attrName>style.visibility</p:attrName>
                                        </p:attrNameLst>
                                      </p:cBhvr>
                                      <p:to>
                                        <p:strVal val="visible"/>
                                      </p:to>
                                    </p:set>
                                    <p:anim calcmode="lin" valueType="num">
                                      <p:cBhvr>
                                        <p:cTn id="37" dur="500" fill="hold"/>
                                        <p:tgtEl>
                                          <p:spTgt spid="3789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3789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B9DF1B6-DE21-4034-8077-9073621C7EF2}"/>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4.3.3 日本的政府间税种划分</a:t>
            </a:r>
          </a:p>
        </p:txBody>
      </p:sp>
      <p:sp>
        <p:nvSpPr>
          <p:cNvPr id="38915" name="Rectangle 3">
            <a:extLst>
              <a:ext uri="{FF2B5EF4-FFF2-40B4-BE49-F238E27FC236}">
                <a16:creationId xmlns:a16="http://schemas.microsoft.com/office/drawing/2014/main" id="{7B741BCE-D485-44CE-8CC5-914CDDBC0E61}"/>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中央税</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a:t>
            </a:r>
            <a:r>
              <a:rPr lang="zh-CN" altLang="zh-CN" u="sng">
                <a:latin typeface="黑体" panose="02010609060101010101" pitchFamily="49" charset="-122"/>
                <a:ea typeface="黑体" panose="02010609060101010101" pitchFamily="49" charset="-122"/>
              </a:rPr>
              <a:t>所得税</a:t>
            </a:r>
            <a:r>
              <a:rPr lang="zh-CN" altLang="zh-CN">
                <a:latin typeface="黑体" panose="02010609060101010101" pitchFamily="49" charset="-122"/>
                <a:ea typeface="黑体" panose="02010609060101010101" pitchFamily="49" charset="-122"/>
              </a:rPr>
              <a:t>、</a:t>
            </a:r>
            <a:r>
              <a:rPr lang="zh-CN" altLang="zh-CN" u="sng">
                <a:latin typeface="黑体" panose="02010609060101010101" pitchFamily="49" charset="-122"/>
                <a:ea typeface="黑体" panose="02010609060101010101" pitchFamily="49" charset="-122"/>
              </a:rPr>
              <a:t>法人税</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遗产税、赠与税、土地增值税、证券交易所税、证券交易税、登记许可税、印花税</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a:t>
            </a:r>
            <a:r>
              <a:rPr lang="zh-CN" altLang="zh-CN" u="sng">
                <a:latin typeface="黑体" panose="02010609060101010101" pitchFamily="49" charset="-122"/>
                <a:ea typeface="黑体" panose="02010609060101010101" pitchFamily="49" charset="-122"/>
              </a:rPr>
              <a:t>消费税</a:t>
            </a:r>
            <a:r>
              <a:rPr lang="zh-CN" altLang="zh-CN">
                <a:latin typeface="黑体" panose="02010609060101010101" pitchFamily="49" charset="-122"/>
                <a:ea typeface="黑体" panose="02010609060101010101" pitchFamily="49" charset="-122"/>
              </a:rPr>
              <a:t>、酒税、烟税、汽油税、航空燃料税、天然气税、石油税、汽车载重量税、关税、地方道路税、特别吨位税</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0" fill="hold">
                                          <p:stCondLst>
                                            <p:cond delay="0"/>
                                          </p:stCondLst>
                                        </p:cTn>
                                        <p:tgtEl>
                                          <p:spTgt spid="38914"/>
                                        </p:tgtEl>
                                        <p:attrNameLst>
                                          <p:attrName>style.visibility</p:attrName>
                                        </p:attrNameLst>
                                      </p:cBhvr>
                                      <p:to>
                                        <p:strVal val="visible"/>
                                      </p:to>
                                    </p:set>
                                    <p:animEffect transition="in" filter="fade">
                                      <p:cBhvr>
                                        <p:cTn id="7" dur="597">
                                          <p:stCondLst>
                                            <p:cond delay="0"/>
                                          </p:stCondLst>
                                        </p:cTn>
                                        <p:tgtEl>
                                          <p:spTgt spid="38914"/>
                                        </p:tgtEl>
                                      </p:cBhvr>
                                    </p:animEffect>
                                    <p:anim calcmode="lin" valueType="num">
                                      <p:cBhvr>
                                        <p:cTn id="8" dur="597" fill="hold">
                                          <p:stCondLst>
                                            <p:cond delay="0"/>
                                          </p:stCondLst>
                                        </p:cTn>
                                        <p:tgtEl>
                                          <p:spTgt spid="38914"/>
                                        </p:tgtEl>
                                        <p:attrNameLst>
                                          <p:attrName>style.rotation</p:attrName>
                                        </p:attrNameLst>
                                      </p:cBhvr>
                                      <p:tavLst>
                                        <p:tav tm="0">
                                          <p:val>
                                            <p:fltVal val="720"/>
                                          </p:val>
                                        </p:tav>
                                        <p:tav tm="100000">
                                          <p:val>
                                            <p:fltVal val="0"/>
                                          </p:val>
                                        </p:tav>
                                      </p:tavLst>
                                    </p:anim>
                                    <p:anim calcmode="lin" valueType="num">
                                      <p:cBhvr>
                                        <p:cTn id="9" dur="597" fill="hold">
                                          <p:stCondLst>
                                            <p:cond delay="0"/>
                                          </p:stCondLst>
                                        </p:cTn>
                                        <p:tgtEl>
                                          <p:spTgt spid="38914"/>
                                        </p:tgtEl>
                                        <p:attrNameLst>
                                          <p:attrName>ppt_h</p:attrName>
                                        </p:attrNameLst>
                                      </p:cBhvr>
                                      <p:tavLst>
                                        <p:tav tm="0">
                                          <p:val>
                                            <p:fltVal val="0"/>
                                          </p:val>
                                        </p:tav>
                                        <p:tav tm="100000">
                                          <p:val>
                                            <p:strVal val="#ppt_h"/>
                                          </p:val>
                                        </p:tav>
                                      </p:tavLst>
                                    </p:anim>
                                    <p:anim calcmode="lin" valueType="num">
                                      <p:cBhvr>
                                        <p:cTn id="10" dur="597" fill="hold">
                                          <p:stCondLst>
                                            <p:cond delay="0"/>
                                          </p:stCondLst>
                                        </p:cTn>
                                        <p:tgtEl>
                                          <p:spTgt spid="38914"/>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0" fill="hold">
                                          <p:stCondLst>
                                            <p:cond delay="0"/>
                                          </p:stCondLst>
                                        </p:cTn>
                                        <p:tgtEl>
                                          <p:spTgt spid="38915">
                                            <p:txEl>
                                              <p:pRg st="0" end="0"/>
                                            </p:txEl>
                                          </p:spTgt>
                                        </p:tgtEl>
                                        <p:attrNameLst>
                                          <p:attrName>style.visibility</p:attrName>
                                        </p:attrNameLst>
                                      </p:cBhvr>
                                      <p:to>
                                        <p:strVal val="visible"/>
                                      </p:to>
                                    </p:set>
                                    <p:animEffect transition="in" filter="slide(fromBottom)">
                                      <p:cBhvr>
                                        <p:cTn id="15" dur="500">
                                          <p:stCondLst>
                                            <p:cond delay="0"/>
                                          </p:stCondLst>
                                        </p:cTn>
                                        <p:tgtEl>
                                          <p:spTgt spid="3891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0" fill="hold">
                                          <p:stCondLst>
                                            <p:cond delay="0"/>
                                          </p:stCondLst>
                                        </p:cTn>
                                        <p:tgtEl>
                                          <p:spTgt spid="38915">
                                            <p:txEl>
                                              <p:pRg st="1" end="1"/>
                                            </p:txEl>
                                          </p:spTgt>
                                        </p:tgtEl>
                                        <p:attrNameLst>
                                          <p:attrName>style.visibility</p:attrName>
                                        </p:attrNameLst>
                                      </p:cBhvr>
                                      <p:to>
                                        <p:strVal val="visible"/>
                                      </p:to>
                                    </p:set>
                                    <p:animEffect transition="in" filter="slide(fromBottom)">
                                      <p:cBhvr>
                                        <p:cTn id="20" dur="500">
                                          <p:stCondLst>
                                            <p:cond delay="0"/>
                                          </p:stCondLst>
                                        </p:cTn>
                                        <p:tgtEl>
                                          <p:spTgt spid="3891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0" fill="hold">
                                          <p:stCondLst>
                                            <p:cond delay="0"/>
                                          </p:stCondLst>
                                        </p:cTn>
                                        <p:tgtEl>
                                          <p:spTgt spid="38915">
                                            <p:txEl>
                                              <p:pRg st="2" end="2"/>
                                            </p:txEl>
                                          </p:spTgt>
                                        </p:tgtEl>
                                        <p:attrNameLst>
                                          <p:attrName>style.visibility</p:attrName>
                                        </p:attrNameLst>
                                      </p:cBhvr>
                                      <p:to>
                                        <p:strVal val="visible"/>
                                      </p:to>
                                    </p:set>
                                    <p:animEffect transition="in" filter="slide(fromBottom)">
                                      <p:cBhvr>
                                        <p:cTn id="25" dur="500">
                                          <p:stCondLst>
                                            <p:cond delay="0"/>
                                          </p:stCondLst>
                                        </p:cTn>
                                        <p:tgtEl>
                                          <p:spTgt spid="3891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0" fill="hold">
                                          <p:stCondLst>
                                            <p:cond delay="0"/>
                                          </p:stCondLst>
                                        </p:cTn>
                                        <p:tgtEl>
                                          <p:spTgt spid="38915">
                                            <p:txEl>
                                              <p:pRg st="3" end="3"/>
                                            </p:txEl>
                                          </p:spTgt>
                                        </p:tgtEl>
                                        <p:attrNameLst>
                                          <p:attrName>style.visibility</p:attrName>
                                        </p:attrNameLst>
                                      </p:cBhvr>
                                      <p:to>
                                        <p:strVal val="visible"/>
                                      </p:to>
                                    </p:set>
                                    <p:animEffect transition="in" filter="slide(fromBottom)">
                                      <p:cBhvr>
                                        <p:cTn id="30" dur="500">
                                          <p:stCondLst>
                                            <p:cond delay="0"/>
                                          </p:stCondLst>
                                        </p:cTn>
                                        <p:tgtEl>
                                          <p:spTgt spid="389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P spid="3891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0275258A-89D4-429D-BF92-1B89FAE2F087}"/>
              </a:ext>
            </a:extLst>
          </p:cNvPr>
          <p:cNvSpPr>
            <a:spLocks noChangeArrowheads="1"/>
          </p:cNvSpPr>
          <p:nvPr>
            <p:ph type="title"/>
          </p:nvPr>
        </p:nvSpPr>
        <p:spPr/>
        <p:txBody>
          <a:bodyPr/>
          <a:lstStyle/>
          <a:p>
            <a:r>
              <a:rPr lang="zh-CN" altLang="zh-CN">
                <a:ea typeface="黑体" panose="02010609060101010101" pitchFamily="49" charset="-122"/>
              </a:rPr>
              <a:t>日本中央税的另外一种划分方法</a:t>
            </a:r>
          </a:p>
        </p:txBody>
      </p:sp>
      <p:sp>
        <p:nvSpPr>
          <p:cNvPr id="39939" name="Rectangle 3">
            <a:extLst>
              <a:ext uri="{FF2B5EF4-FFF2-40B4-BE49-F238E27FC236}">
                <a16:creationId xmlns:a16="http://schemas.microsoft.com/office/drawing/2014/main" id="{B5DF5C90-EF35-4CD4-97F8-153ACC67E502}"/>
              </a:ext>
            </a:extLst>
          </p:cNvPr>
          <p:cNvSpPr>
            <a:spLocks noChangeArrowheads="1"/>
          </p:cNvSpPr>
          <p:nvPr>
            <p:ph type="body" idx="1"/>
          </p:nvPr>
        </p:nvSpPr>
        <p:spPr>
          <a:xfrm>
            <a:off x="468313" y="1701800"/>
            <a:ext cx="8229600" cy="4525963"/>
          </a:xfrm>
        </p:spPr>
        <p:txBody>
          <a:bodyPr/>
          <a:lstStyle/>
          <a:p>
            <a:pPr>
              <a:lnSpc>
                <a:spcPct val="90000"/>
              </a:lnSpc>
            </a:pPr>
            <a:r>
              <a:rPr lang="zh-CN" altLang="en-US">
                <a:latin typeface="黑体" panose="02010609060101010101" pitchFamily="49" charset="-122"/>
                <a:ea typeface="黑体" panose="02010609060101010101" pitchFamily="49" charset="-122"/>
              </a:rPr>
              <a:t>地方让与税：由中央统一立法征收，然后再按照一定标准全额返还的地方，包括地方道路税、天然气税、汽车载重量税、航空燃料费和特别吨位税。</a:t>
            </a:r>
          </a:p>
          <a:p>
            <a:pPr>
              <a:lnSpc>
                <a:spcPct val="90000"/>
              </a:lnSpc>
            </a:pPr>
            <a:r>
              <a:rPr lang="zh-CN" altLang="en-US">
                <a:latin typeface="黑体" panose="02010609060101010101" pitchFamily="49" charset="-122"/>
                <a:ea typeface="黑体" panose="02010609060101010101" pitchFamily="49" charset="-122"/>
              </a:rPr>
              <a:t>地方交付税:由中央统一立法征收，然后再按照一定比例在中央和地方之间进行分配，各税种的具体交付比例是（个人）所得税、法人税和酒税的32%，消费税的24%，烟税的25%划为地方收入。</a:t>
            </a:r>
          </a:p>
          <a:p>
            <a:pPr>
              <a:lnSpc>
                <a:spcPct val="90000"/>
              </a:lnSpc>
            </a:pPr>
            <a:r>
              <a:rPr lang="zh-CN" altLang="en-US">
                <a:latin typeface="黑体" panose="02010609060101010101" pitchFamily="49" charset="-122"/>
                <a:ea typeface="黑体" panose="02010609060101010101" pitchFamily="49" charset="-122"/>
              </a:rPr>
              <a:t>中央财政专享税：除让与税和交付税以外的其它税种。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6" dur="2000" fill="hold"/>
                                        <p:tgtEl>
                                          <p:spTgt spid="39938"/>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0" fill="hold">
                                          <p:stCondLst>
                                            <p:cond delay="0"/>
                                          </p:stCondLst>
                                        </p:cTn>
                                        <p:tgtEl>
                                          <p:spTgt spid="39939">
                                            <p:txEl>
                                              <p:pRg st="0" end="0"/>
                                            </p:txEl>
                                          </p:spTgt>
                                        </p:tgtEl>
                                        <p:attrNameLst>
                                          <p:attrName>style.visibility</p:attrName>
                                        </p:attrNameLst>
                                      </p:cBhvr>
                                      <p:to>
                                        <p:strVal val="visible"/>
                                      </p:to>
                                    </p:set>
                                    <p:animEffect transition="in" filter="fade">
                                      <p:cBhvr>
                                        <p:cTn id="11" dur="1000">
                                          <p:stCondLst>
                                            <p:cond delay="0"/>
                                          </p:stCondLst>
                                        </p:cTn>
                                        <p:tgtEl>
                                          <p:spTgt spid="39939">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0" fill="hold">
                                          <p:stCondLst>
                                            <p:cond delay="0"/>
                                          </p:stCondLst>
                                        </p:cTn>
                                        <p:tgtEl>
                                          <p:spTgt spid="39939">
                                            <p:txEl>
                                              <p:pRg st="1" end="1"/>
                                            </p:txEl>
                                          </p:spTgt>
                                        </p:tgtEl>
                                        <p:attrNameLst>
                                          <p:attrName>style.visibility</p:attrName>
                                        </p:attrNameLst>
                                      </p:cBhvr>
                                      <p:to>
                                        <p:strVal val="visible"/>
                                      </p:to>
                                    </p:set>
                                    <p:animEffect transition="in" filter="fade">
                                      <p:cBhvr>
                                        <p:cTn id="16" dur="1000">
                                          <p:stCondLst>
                                            <p:cond delay="0"/>
                                          </p:stCondLst>
                                        </p:cTn>
                                        <p:tgtEl>
                                          <p:spTgt spid="3993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0" fill="hold">
                                          <p:stCondLst>
                                            <p:cond delay="0"/>
                                          </p:stCondLst>
                                        </p:cTn>
                                        <p:tgtEl>
                                          <p:spTgt spid="39939">
                                            <p:txEl>
                                              <p:pRg st="2" end="2"/>
                                            </p:txEl>
                                          </p:spTgt>
                                        </p:tgtEl>
                                        <p:attrNameLst>
                                          <p:attrName>style.visibility</p:attrName>
                                        </p:attrNameLst>
                                      </p:cBhvr>
                                      <p:to>
                                        <p:strVal val="visible"/>
                                      </p:to>
                                    </p:set>
                                    <p:animEffect transition="in" filter="fade">
                                      <p:cBhvr>
                                        <p:cTn id="21" dur="1000">
                                          <p:stCondLst>
                                            <p:cond delay="0"/>
                                          </p:stCondLst>
                                        </p:cTn>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P spid="3993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E346C478-4835-4570-80FE-DC050D969811}"/>
              </a:ext>
            </a:extLst>
          </p:cNvPr>
          <p:cNvSpPr>
            <a:spLocks noChangeArrowheads="1"/>
          </p:cNvSpPr>
          <p:nvPr>
            <p:ph type="title"/>
          </p:nvPr>
        </p:nvSpPr>
        <p:spPr/>
        <p:txBody>
          <a:bodyPr/>
          <a:lstStyle/>
          <a:p>
            <a:r>
              <a:rPr lang="zh-CN" altLang="en-US">
                <a:ea typeface="黑体" panose="02010609060101010101" pitchFamily="49" charset="-122"/>
              </a:rPr>
              <a:t>日本的政府间税种划分</a:t>
            </a:r>
          </a:p>
        </p:txBody>
      </p:sp>
      <p:sp>
        <p:nvSpPr>
          <p:cNvPr id="40963" name="Rectangle 3">
            <a:extLst>
              <a:ext uri="{FF2B5EF4-FFF2-40B4-BE49-F238E27FC236}">
                <a16:creationId xmlns:a16="http://schemas.microsoft.com/office/drawing/2014/main" id="{6CB75F57-4992-4AC9-ABFB-F0694A22244B}"/>
              </a:ext>
            </a:extLst>
          </p:cNvPr>
          <p:cNvSpPr>
            <a:spLocks noChangeArrowheads="1"/>
          </p:cNvSpPr>
          <p:nvPr>
            <p:ph type="body" idx="1"/>
          </p:nvPr>
        </p:nvSpPr>
        <p:spPr>
          <a:xfrm>
            <a:off x="468313" y="1701800"/>
            <a:ext cx="8229600" cy="4525963"/>
          </a:xfrm>
        </p:spPr>
        <p:txBody>
          <a:bodyPr/>
          <a:lstStyle/>
          <a:p>
            <a:r>
              <a:rPr lang="zh-CN" altLang="en-US">
                <a:ea typeface="黑体" panose="02010609060101010101" pitchFamily="49" charset="-122"/>
              </a:rPr>
              <a:t>都道府县税</a:t>
            </a:r>
          </a:p>
          <a:p>
            <a:pPr>
              <a:buFont typeface="Arial" panose="020B0604020202020204" pitchFamily="34" charset="0"/>
              <a:buNone/>
            </a:pPr>
            <a:r>
              <a:rPr lang="zh-CN" altLang="en-US">
                <a:ea typeface="黑体" panose="02010609060101010101" pitchFamily="49" charset="-122"/>
              </a:rPr>
              <a:t>		</a:t>
            </a:r>
            <a:r>
              <a:rPr lang="zh-CN" altLang="en-US" u="sng">
                <a:ea typeface="黑体" panose="02010609060101010101" pitchFamily="49" charset="-122"/>
              </a:rPr>
              <a:t>都道府县居民税</a:t>
            </a:r>
            <a:r>
              <a:rPr lang="zh-CN" altLang="en-US">
                <a:ea typeface="黑体" panose="02010609060101010101" pitchFamily="49" charset="-122"/>
              </a:rPr>
              <a:t>、</a:t>
            </a:r>
            <a:r>
              <a:rPr lang="zh-CN" altLang="en-US" u="sng">
                <a:ea typeface="黑体" panose="02010609060101010101" pitchFamily="49" charset="-122"/>
              </a:rPr>
              <a:t>事业税</a:t>
            </a:r>
            <a:r>
              <a:rPr lang="zh-CN" altLang="en-US">
                <a:ea typeface="黑体" panose="02010609060101010101" pitchFamily="49" charset="-122"/>
              </a:rPr>
              <a:t>、财产税、矿井税、汽车税、不动产购置税、烟草税、地方特别消费税、高尔夫球场使用税、狩猎税等。</a:t>
            </a:r>
          </a:p>
          <a:p>
            <a:r>
              <a:rPr lang="zh-CN" altLang="en-US">
                <a:ea typeface="黑体" panose="02010609060101010101" pitchFamily="49" charset="-122"/>
              </a:rPr>
              <a:t>市町村税</a:t>
            </a:r>
          </a:p>
          <a:p>
            <a:pPr>
              <a:buFont typeface="Arial" panose="020B0604020202020204" pitchFamily="34" charset="0"/>
              <a:buNone/>
            </a:pPr>
            <a:r>
              <a:rPr lang="zh-CN" altLang="en-US">
                <a:ea typeface="黑体" panose="02010609060101010101" pitchFamily="49" charset="-122"/>
              </a:rPr>
              <a:t>		</a:t>
            </a:r>
            <a:r>
              <a:rPr lang="zh-CN" altLang="en-US" u="sng">
                <a:ea typeface="黑体" panose="02010609060101010101" pitchFamily="49" charset="-122"/>
              </a:rPr>
              <a:t>市町村居民税</a:t>
            </a:r>
            <a:r>
              <a:rPr lang="zh-CN" altLang="en-US">
                <a:ea typeface="黑体" panose="02010609060101010101" pitchFamily="49" charset="-122"/>
              </a:rPr>
              <a:t>、</a:t>
            </a:r>
            <a:r>
              <a:rPr lang="zh-CN" altLang="en-US" u="sng">
                <a:ea typeface="黑体" panose="02010609060101010101" pitchFamily="49" charset="-122"/>
              </a:rPr>
              <a:t>不动产税</a:t>
            </a:r>
            <a:r>
              <a:rPr lang="zh-CN" altLang="en-US">
                <a:ea typeface="黑体" panose="02010609060101010101" pitchFamily="49" charset="-122"/>
              </a:rPr>
              <a:t>、轻型交通车辆税、矿产品税、洗浴税、特别土地使用税等。</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fltVal val="0"/>
                                          </p:val>
                                        </p:tav>
                                        <p:tav tm="100000">
                                          <p:val>
                                            <p:strVal val="#ppt_w"/>
                                          </p:val>
                                        </p:tav>
                                      </p:tavLst>
                                    </p:anim>
                                    <p:anim calcmode="lin" valueType="num">
                                      <p:cBhvr>
                                        <p:cTn id="8" dur="500" fill="hold"/>
                                        <p:tgtEl>
                                          <p:spTgt spid="40962"/>
                                        </p:tgtEl>
                                        <p:attrNameLst>
                                          <p:attrName>ppt_h</p:attrName>
                                        </p:attrNameLst>
                                      </p:cBhvr>
                                      <p:tavLst>
                                        <p:tav tm="0">
                                          <p:val>
                                            <p:fltVal val="0"/>
                                          </p:val>
                                        </p:tav>
                                        <p:tav tm="100000">
                                          <p:val>
                                            <p:strVal val="#ppt_h"/>
                                          </p:val>
                                        </p:tav>
                                      </p:tavLst>
                                    </p:anim>
                                    <p:anim calcmode="lin" valueType="num">
                                      <p:cBhvr>
                                        <p:cTn id="9" dur="500" fill="hold"/>
                                        <p:tgtEl>
                                          <p:spTgt spid="40962"/>
                                        </p:tgtEl>
                                        <p:attrNameLst>
                                          <p:attrName>style.rotation</p:attrName>
                                        </p:attrNameLst>
                                      </p:cBhvr>
                                      <p:tavLst>
                                        <p:tav tm="0">
                                          <p:val>
                                            <p:fltVal val="360"/>
                                          </p:val>
                                        </p:tav>
                                        <p:tav tm="100000">
                                          <p:val>
                                            <p:fltVal val="0"/>
                                          </p:val>
                                        </p:tav>
                                      </p:tavLst>
                                    </p:anim>
                                    <p:animEffect transition="in" filter="fade">
                                      <p:cBhvr>
                                        <p:cTn id="10" dur="500"/>
                                        <p:tgtEl>
                                          <p:spTgt spid="4096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40963">
                                            <p:txEl>
                                              <p:pRg st="0" end="0"/>
                                            </p:txEl>
                                          </p:spTgt>
                                        </p:tgtEl>
                                        <p:attrNameLst>
                                          <p:attrName>style.visibility</p:attrName>
                                        </p:attrNameLst>
                                      </p:cBhvr>
                                      <p:to>
                                        <p:strVal val="visible"/>
                                      </p:to>
                                    </p:set>
                                    <p:anim calcmode="lin" valueType="num">
                                      <p:cBhvr>
                                        <p:cTn id="15" dur="500" fill="hold"/>
                                        <p:tgtEl>
                                          <p:spTgt spid="4096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096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4096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40963">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40963">
                                            <p:txEl>
                                              <p:pRg st="1" end="1"/>
                                            </p:txEl>
                                          </p:spTgt>
                                        </p:tgtEl>
                                        <p:attrNameLst>
                                          <p:attrName>style.visibility</p:attrName>
                                        </p:attrNameLst>
                                      </p:cBhvr>
                                      <p:to>
                                        <p:strVal val="visible"/>
                                      </p:to>
                                    </p:set>
                                    <p:anim calcmode="lin" valueType="num">
                                      <p:cBhvr>
                                        <p:cTn id="23" dur="500" fill="hold"/>
                                        <p:tgtEl>
                                          <p:spTgt spid="4096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096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4096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4096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40963">
                                            <p:txEl>
                                              <p:pRg st="2" end="2"/>
                                            </p:txEl>
                                          </p:spTgt>
                                        </p:tgtEl>
                                        <p:attrNameLst>
                                          <p:attrName>style.visibility</p:attrName>
                                        </p:attrNameLst>
                                      </p:cBhvr>
                                      <p:to>
                                        <p:strVal val="visible"/>
                                      </p:to>
                                    </p:set>
                                    <p:anim calcmode="lin" valueType="num">
                                      <p:cBhvr>
                                        <p:cTn id="31" dur="500" fill="hold"/>
                                        <p:tgtEl>
                                          <p:spTgt spid="4096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096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4096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4096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40963">
                                            <p:txEl>
                                              <p:pRg st="3" end="3"/>
                                            </p:txEl>
                                          </p:spTgt>
                                        </p:tgtEl>
                                        <p:attrNameLst>
                                          <p:attrName>style.visibility</p:attrName>
                                        </p:attrNameLst>
                                      </p:cBhvr>
                                      <p:to>
                                        <p:strVal val="visible"/>
                                      </p:to>
                                    </p:set>
                                    <p:anim calcmode="lin" valueType="num">
                                      <p:cBhvr>
                                        <p:cTn id="39" dur="500" fill="hold"/>
                                        <p:tgtEl>
                                          <p:spTgt spid="4096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0963">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40963">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40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76D5741-74C4-4172-B90D-0AD5CAFCEFE7}"/>
              </a:ext>
            </a:extLst>
          </p:cNvPr>
          <p:cNvSpPr>
            <a:spLocks noChangeArrowheads="1"/>
          </p:cNvSpPr>
          <p:nvPr/>
        </p:nvSpPr>
        <p:spPr bwMode="auto">
          <a:xfrm>
            <a:off x="1676400" y="457200"/>
            <a:ext cx="7010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r>
              <a:rPr lang="zh-CN" altLang="zh-CN"/>
              <a:t> </a:t>
            </a:r>
          </a:p>
        </p:txBody>
      </p:sp>
      <p:sp>
        <p:nvSpPr>
          <p:cNvPr id="41987" name="Text Box 3">
            <a:extLst>
              <a:ext uri="{FF2B5EF4-FFF2-40B4-BE49-F238E27FC236}">
                <a16:creationId xmlns:a16="http://schemas.microsoft.com/office/drawing/2014/main" id="{E6D6087A-DBFD-49A4-BA54-4F86AD1A632E}"/>
              </a:ext>
            </a:extLst>
          </p:cNvPr>
          <p:cNvSpPr txBox="1">
            <a:spLocks noChangeArrowheads="1"/>
          </p:cNvSpPr>
          <p:nvPr/>
        </p:nvSpPr>
        <p:spPr bwMode="auto">
          <a:xfrm>
            <a:off x="179388" y="333375"/>
            <a:ext cx="7561262"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zh-CN" sz="2800">
                <a:solidFill>
                  <a:schemeClr val="bg1"/>
                </a:solidFill>
                <a:ea typeface="黑体" panose="02010609060101010101" pitchFamily="49" charset="-122"/>
              </a:rPr>
              <a:t>日本各级政府税收收入占全部税收收入的比重</a:t>
            </a:r>
          </a:p>
        </p:txBody>
      </p:sp>
      <p:sp>
        <p:nvSpPr>
          <p:cNvPr id="41988" name="Text Box 4">
            <a:extLst>
              <a:ext uri="{FF2B5EF4-FFF2-40B4-BE49-F238E27FC236}">
                <a16:creationId xmlns:a16="http://schemas.microsoft.com/office/drawing/2014/main" id="{9741984B-2A06-4B87-84D5-6820996641CD}"/>
              </a:ext>
            </a:extLst>
          </p:cNvPr>
          <p:cNvSpPr txBox="1">
            <a:spLocks noChangeArrowheads="1"/>
          </p:cNvSpPr>
          <p:nvPr/>
        </p:nvSpPr>
        <p:spPr bwMode="auto">
          <a:xfrm>
            <a:off x="6300788" y="1196975"/>
            <a:ext cx="10985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a:ea typeface="黑体" panose="02010609060101010101" pitchFamily="49" charset="-122"/>
              </a:rPr>
              <a:t>单位：％</a:t>
            </a:r>
          </a:p>
        </p:txBody>
      </p:sp>
      <p:graphicFrame>
        <p:nvGraphicFramePr>
          <p:cNvPr id="41989" name="Group 5">
            <a:extLst>
              <a:ext uri="{FF2B5EF4-FFF2-40B4-BE49-F238E27FC236}">
                <a16:creationId xmlns:a16="http://schemas.microsoft.com/office/drawing/2014/main" id="{1B65C5D4-8DEE-49A5-A4E1-6846FC756290}"/>
              </a:ext>
            </a:extLst>
          </p:cNvPr>
          <p:cNvGraphicFramePr>
            <a:graphicFrameLocks noGrp="1"/>
          </p:cNvGraphicFramePr>
          <p:nvPr/>
        </p:nvGraphicFramePr>
        <p:xfrm>
          <a:off x="612775" y="1844675"/>
          <a:ext cx="7848600" cy="4321175"/>
        </p:xfrm>
        <a:graphic>
          <a:graphicData uri="http://schemas.openxmlformats.org/drawingml/2006/table">
            <a:tbl>
              <a:tblPr/>
              <a:tblGrid>
                <a:gridCol w="1308100">
                  <a:extLst>
                    <a:ext uri="{9D8B030D-6E8A-4147-A177-3AD203B41FA5}">
                      <a16:colId xmlns:a16="http://schemas.microsoft.com/office/drawing/2014/main" val="3003969003"/>
                    </a:ext>
                  </a:extLst>
                </a:gridCol>
                <a:gridCol w="1308100">
                  <a:extLst>
                    <a:ext uri="{9D8B030D-6E8A-4147-A177-3AD203B41FA5}">
                      <a16:colId xmlns:a16="http://schemas.microsoft.com/office/drawing/2014/main" val="2120321037"/>
                    </a:ext>
                  </a:extLst>
                </a:gridCol>
                <a:gridCol w="1308100">
                  <a:extLst>
                    <a:ext uri="{9D8B030D-6E8A-4147-A177-3AD203B41FA5}">
                      <a16:colId xmlns:a16="http://schemas.microsoft.com/office/drawing/2014/main" val="3086339725"/>
                    </a:ext>
                  </a:extLst>
                </a:gridCol>
                <a:gridCol w="1308100">
                  <a:extLst>
                    <a:ext uri="{9D8B030D-6E8A-4147-A177-3AD203B41FA5}">
                      <a16:colId xmlns:a16="http://schemas.microsoft.com/office/drawing/2014/main" val="2938127474"/>
                    </a:ext>
                  </a:extLst>
                </a:gridCol>
                <a:gridCol w="1308100">
                  <a:extLst>
                    <a:ext uri="{9D8B030D-6E8A-4147-A177-3AD203B41FA5}">
                      <a16:colId xmlns:a16="http://schemas.microsoft.com/office/drawing/2014/main" val="2562608566"/>
                    </a:ext>
                  </a:extLst>
                </a:gridCol>
                <a:gridCol w="1308100">
                  <a:extLst>
                    <a:ext uri="{9D8B030D-6E8A-4147-A177-3AD203B41FA5}">
                      <a16:colId xmlns:a16="http://schemas.microsoft.com/office/drawing/2014/main" val="2735584945"/>
                    </a:ext>
                  </a:extLst>
                </a:gridCol>
              </a:tblGrid>
              <a:tr h="393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中央政府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中央政府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3132109952"/>
                  </a:ext>
                </a:extLst>
              </a:tr>
              <a:tr h="3921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1950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41.5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181741510"/>
                  </a:ext>
                </a:extLst>
              </a:tr>
              <a:tr h="3921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1955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28.3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1870635"/>
                  </a:ext>
                </a:extLst>
              </a:tr>
              <a:tr h="393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58.1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888451580"/>
                  </a:ext>
                </a:extLst>
              </a:tr>
              <a:tr h="3921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1965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67.6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32.4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58.9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9075196"/>
                  </a:ext>
                </a:extLst>
              </a:tr>
              <a:tr h="3921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32.5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963423615"/>
                  </a:ext>
                </a:extLst>
              </a:tr>
              <a:tr h="393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8052973"/>
                  </a:ext>
                </a:extLst>
              </a:tr>
              <a:tr h="3921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64.1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35.9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43.3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072284770"/>
                  </a:ext>
                </a:extLst>
              </a:tr>
              <a:tr h="393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62.6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37.4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53.7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46.3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1148799"/>
                  </a:ext>
                </a:extLst>
              </a:tr>
              <a:tr h="3921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65.1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34.9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53.4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46.6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659644965"/>
                  </a:ext>
                </a:extLst>
              </a:tr>
              <a:tr h="393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62.5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1084657"/>
                  </a:ext>
                </a:extLst>
              </a:tr>
            </a:tbl>
          </a:graphicData>
        </a:graphic>
      </p:graphicFrame>
    </p:spTree>
  </p:cSld>
  <p:clrMapOvr>
    <a:masterClrMapping/>
  </p:clrMapOvr>
  <p:transition spd="slow">
    <p:random/>
    <p:sndAc>
      <p:stSnd>
        <p:snd r:embed="rId2" name="camera.wav"/>
      </p:stSnd>
    </p:sndAc>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37EE6AD-609B-4550-A33F-35443298C079}"/>
              </a:ext>
            </a:extLst>
          </p:cNvPr>
          <p:cNvSpPr>
            <a:spLocks noChangeArrowheads="1"/>
          </p:cNvSpPr>
          <p:nvPr>
            <p:ph type="title"/>
          </p:nvPr>
        </p:nvSpPr>
        <p:spPr/>
        <p:txBody>
          <a:bodyPr/>
          <a:lstStyle/>
          <a:p>
            <a:r>
              <a:rPr lang="zh-CN" altLang="en-US">
                <a:ea typeface="黑体" panose="02010609060101010101" pitchFamily="49" charset="-122"/>
              </a:rPr>
              <a:t>日本的政府间税权划分</a:t>
            </a:r>
          </a:p>
        </p:txBody>
      </p:sp>
      <p:sp>
        <p:nvSpPr>
          <p:cNvPr id="43011" name="Rectangle 3">
            <a:extLst>
              <a:ext uri="{FF2B5EF4-FFF2-40B4-BE49-F238E27FC236}">
                <a16:creationId xmlns:a16="http://schemas.microsoft.com/office/drawing/2014/main" id="{4705C4F1-B272-4D1B-82C3-C71D40753781}"/>
              </a:ext>
            </a:extLst>
          </p:cNvPr>
          <p:cNvSpPr>
            <a:spLocks noChangeArrowheads="1"/>
          </p:cNvSpPr>
          <p:nvPr>
            <p:ph type="body" idx="1"/>
          </p:nvPr>
        </p:nvSpPr>
        <p:spPr>
          <a:xfrm>
            <a:off x="457200" y="1539875"/>
            <a:ext cx="8229600" cy="4313238"/>
          </a:xfrm>
        </p:spPr>
        <p:txBody>
          <a:bodyPr/>
          <a:lstStyle/>
          <a:p>
            <a:r>
              <a:rPr lang="zh-CN" altLang="en-US">
                <a:latin typeface="黑体" panose="02010609060101010101" pitchFamily="49" charset="-122"/>
                <a:ea typeface="黑体" panose="02010609060101010101" pitchFamily="49" charset="-122"/>
              </a:rPr>
              <a:t>日本：税收立法权集中，税收征管权相对分散。</a:t>
            </a:r>
          </a:p>
          <a:p>
            <a:r>
              <a:rPr lang="zh-CN" altLang="en-US">
                <a:latin typeface="黑体" panose="02010609060101010101" pitchFamily="49" charset="-122"/>
                <a:ea typeface="黑体" panose="02010609060101010101" pitchFamily="49" charset="-122"/>
              </a:rPr>
              <a:t>中央税和地方税均由国会统一立法，地方税由《地方税法》加以确定。</a:t>
            </a:r>
          </a:p>
          <a:p>
            <a:r>
              <a:rPr lang="zh-CN" altLang="en-US">
                <a:latin typeface="黑体" panose="02010609060101010101" pitchFamily="49" charset="-122"/>
                <a:ea typeface="黑体" panose="02010609060101010101" pitchFamily="49" charset="-122"/>
              </a:rPr>
              <a:t>法定外地方税</a:t>
            </a:r>
          </a:p>
          <a:p>
            <a:r>
              <a:rPr lang="zh-CN" altLang="en-US">
                <a:latin typeface="黑体" panose="02010609060101010101" pitchFamily="49" charset="-122"/>
                <a:ea typeface="黑体" panose="02010609060101010101" pitchFamily="49" charset="-122"/>
              </a:rPr>
              <a:t>课税否决</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43010"/>
                                        </p:tgtEl>
                                        <p:attrNameLst>
                                          <p:attrName>style.visibility</p:attrName>
                                        </p:attrNameLst>
                                      </p:cBhvr>
                                      <p:to>
                                        <p:strVal val="visible"/>
                                      </p:to>
                                    </p:set>
                                    <p:anim calcmode="lin" valueType="num">
                                      <p:cBhvr>
                                        <p:cTn id="7" dur="2000" fill="hold"/>
                                        <p:tgtEl>
                                          <p:spTgt spid="43010"/>
                                        </p:tgtEl>
                                        <p:attrNameLst>
                                          <p:attrName>ppt_w</p:attrName>
                                        </p:attrNameLst>
                                      </p:cBhvr>
                                      <p:tavLst>
                                        <p:tav tm="0">
                                          <p:val>
                                            <p:strVal val="#ppt_w"/>
                                          </p:val>
                                        </p:tav>
                                        <p:tav tm="100000">
                                          <p:val>
                                            <p:strVal val="#ppt_w"/>
                                          </p:val>
                                        </p:tav>
                                      </p:tavLst>
                                    </p:anim>
                                    <p:anim calcmode="lin" valueType="num">
                                      <p:cBhvr>
                                        <p:cTn id="8" dur="2000" fill="hold"/>
                                        <p:tgtEl>
                                          <p:spTgt spid="43010"/>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43010"/>
                                        </p:tgtEl>
                                        <p:attrNameLst>
                                          <p:attrName>ppt_x</p:attrName>
                                        </p:attrNameLst>
                                      </p:cBhvr>
                                      <p:tavLst>
                                        <p:tav tm="0">
                                          <p:val>
                                            <p:strVal val="#ppt_x-.4"/>
                                          </p:val>
                                        </p:tav>
                                        <p:tav tm="100000">
                                          <p:val>
                                            <p:strVal val="#ppt_x"/>
                                          </p:val>
                                        </p:tav>
                                      </p:tavLst>
                                    </p:anim>
                                    <p:anim calcmode="lin" valueType="num">
                                      <p:cBhvr>
                                        <p:cTn id="10" dur="2000" fill="hold"/>
                                        <p:tgtEl>
                                          <p:spTgt spid="43010"/>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43011">
                                            <p:txEl>
                                              <p:pRg st="0" end="0"/>
                                            </p:txEl>
                                          </p:spTgt>
                                        </p:tgtEl>
                                        <p:attrNameLst>
                                          <p:attrName>style.visibility</p:attrName>
                                        </p:attrNameLst>
                                      </p:cBhvr>
                                      <p:to>
                                        <p:strVal val="visible"/>
                                      </p:to>
                                    </p:set>
                                    <p:animEffect transition="in" filter="fade">
                                      <p:cBhvr>
                                        <p:cTn id="15" dur="500">
                                          <p:stCondLst>
                                            <p:cond delay="0"/>
                                          </p:stCondLst>
                                        </p:cTn>
                                        <p:tgtEl>
                                          <p:spTgt spid="43011">
                                            <p:txEl>
                                              <p:pRg st="0" end="0"/>
                                            </p:txEl>
                                          </p:spTgt>
                                        </p:tgtEl>
                                      </p:cBhvr>
                                    </p:animEffect>
                                    <p:anim calcmode="lin" valueType="num">
                                      <p:cBhvr>
                                        <p:cTn id="16" dur="500" fill="hold">
                                          <p:stCondLst>
                                            <p:cond delay="0"/>
                                          </p:stCondLst>
                                        </p:cTn>
                                        <p:tgtEl>
                                          <p:spTgt spid="43011">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43011">
                                            <p:txEl>
                                              <p:pRg st="1" end="1"/>
                                            </p:txEl>
                                          </p:spTgt>
                                        </p:tgtEl>
                                        <p:attrNameLst>
                                          <p:attrName>style.visibility</p:attrName>
                                        </p:attrNameLst>
                                      </p:cBhvr>
                                      <p:to>
                                        <p:strVal val="visible"/>
                                      </p:to>
                                    </p:set>
                                    <p:animEffect transition="in" filter="fade">
                                      <p:cBhvr>
                                        <p:cTn id="22" dur="500">
                                          <p:stCondLst>
                                            <p:cond delay="0"/>
                                          </p:stCondLst>
                                        </p:cTn>
                                        <p:tgtEl>
                                          <p:spTgt spid="43011">
                                            <p:txEl>
                                              <p:pRg st="1" end="1"/>
                                            </p:txEl>
                                          </p:spTgt>
                                        </p:tgtEl>
                                      </p:cBhvr>
                                    </p:animEffect>
                                    <p:anim calcmode="lin" valueType="num">
                                      <p:cBhvr>
                                        <p:cTn id="23" dur="500" fill="hold">
                                          <p:stCondLst>
                                            <p:cond delay="0"/>
                                          </p:stCondLst>
                                        </p:cTn>
                                        <p:tgtEl>
                                          <p:spTgt spid="43011">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43011">
                                            <p:txEl>
                                              <p:pRg st="2" end="2"/>
                                            </p:txEl>
                                          </p:spTgt>
                                        </p:tgtEl>
                                        <p:attrNameLst>
                                          <p:attrName>style.visibility</p:attrName>
                                        </p:attrNameLst>
                                      </p:cBhvr>
                                      <p:to>
                                        <p:strVal val="visible"/>
                                      </p:to>
                                    </p:set>
                                    <p:animEffect transition="in" filter="fade">
                                      <p:cBhvr>
                                        <p:cTn id="29" dur="500">
                                          <p:stCondLst>
                                            <p:cond delay="0"/>
                                          </p:stCondLst>
                                        </p:cTn>
                                        <p:tgtEl>
                                          <p:spTgt spid="43011">
                                            <p:txEl>
                                              <p:pRg st="2" end="2"/>
                                            </p:txEl>
                                          </p:spTgt>
                                        </p:tgtEl>
                                      </p:cBhvr>
                                    </p:animEffect>
                                    <p:anim calcmode="lin" valueType="num">
                                      <p:cBhvr>
                                        <p:cTn id="30" dur="500" fill="hold">
                                          <p:stCondLst>
                                            <p:cond delay="0"/>
                                          </p:stCondLst>
                                        </p:cTn>
                                        <p:tgtEl>
                                          <p:spTgt spid="43011">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43011">
                                            <p:txEl>
                                              <p:pRg st="3" end="3"/>
                                            </p:txEl>
                                          </p:spTgt>
                                        </p:tgtEl>
                                        <p:attrNameLst>
                                          <p:attrName>style.visibility</p:attrName>
                                        </p:attrNameLst>
                                      </p:cBhvr>
                                      <p:to>
                                        <p:strVal val="visible"/>
                                      </p:to>
                                    </p:set>
                                    <p:animEffect transition="in" filter="fade">
                                      <p:cBhvr>
                                        <p:cTn id="36" dur="500">
                                          <p:stCondLst>
                                            <p:cond delay="0"/>
                                          </p:stCondLst>
                                        </p:cTn>
                                        <p:tgtEl>
                                          <p:spTgt spid="43011">
                                            <p:txEl>
                                              <p:pRg st="3" end="3"/>
                                            </p:txEl>
                                          </p:spTgt>
                                        </p:tgtEl>
                                      </p:cBhvr>
                                    </p:animEffect>
                                    <p:anim calcmode="lin" valueType="num">
                                      <p:cBhvr>
                                        <p:cTn id="37" dur="500" fill="hold">
                                          <p:stCondLst>
                                            <p:cond delay="0"/>
                                          </p:stCondLst>
                                        </p:cTn>
                                        <p:tgtEl>
                                          <p:spTgt spid="43011">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430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utoUpdateAnimBg="0"/>
      <p:bldP spid="43011"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654BAFB7-5249-4810-8D54-E28867907385}"/>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4.3.4 英国的政府间税种划分</a:t>
            </a:r>
          </a:p>
        </p:txBody>
      </p:sp>
      <p:sp>
        <p:nvSpPr>
          <p:cNvPr id="44035" name="Rectangle 3">
            <a:extLst>
              <a:ext uri="{FF2B5EF4-FFF2-40B4-BE49-F238E27FC236}">
                <a16:creationId xmlns:a16="http://schemas.microsoft.com/office/drawing/2014/main" id="{22BFC024-DD07-4E3A-9071-3BBC92E1F753}"/>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中央税：</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直接税：个人所得税、公司所得税、资本利得税、印花税、遗产税、石油收入税；</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间接税：增值税、消费税、关税；</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国民保险基金及其它税费。</a:t>
            </a:r>
          </a:p>
          <a:p>
            <a:r>
              <a:rPr lang="zh-CN" altLang="en-US">
                <a:latin typeface="黑体" panose="02010609060101010101" pitchFamily="49" charset="-122"/>
                <a:ea typeface="黑体" panose="02010609060101010101" pitchFamily="49" charset="-122"/>
              </a:rPr>
              <a:t>地方税：</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市政税、营业房产税。</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44034"/>
                                        </p:tgtEl>
                                        <p:attrNameLst>
                                          <p:attrName>style.visibility</p:attrName>
                                        </p:attrNameLst>
                                      </p:cBhvr>
                                      <p:to>
                                        <p:strVal val="visible"/>
                                      </p:to>
                                    </p:set>
                                    <p:anim calcmode="lin" valueType="num">
                                      <p:cBhvr>
                                        <p:cTn id="7" dur="500" fill="hold"/>
                                        <p:tgtEl>
                                          <p:spTgt spid="44034"/>
                                        </p:tgtEl>
                                        <p:attrNameLst>
                                          <p:attrName>ppt_w</p:attrName>
                                        </p:attrNameLst>
                                      </p:cBhvr>
                                      <p:tavLst>
                                        <p:tav tm="0">
                                          <p:val>
                                            <p:fltVal val="0"/>
                                          </p:val>
                                        </p:tav>
                                        <p:tav tm="100000">
                                          <p:val>
                                            <p:strVal val="#ppt_w"/>
                                          </p:val>
                                        </p:tav>
                                      </p:tavLst>
                                    </p:anim>
                                    <p:anim calcmode="lin" valueType="num">
                                      <p:cBhvr>
                                        <p:cTn id="8" dur="500" fill="hold"/>
                                        <p:tgtEl>
                                          <p:spTgt spid="44034"/>
                                        </p:tgtEl>
                                        <p:attrNameLst>
                                          <p:attrName>ppt_h</p:attrName>
                                        </p:attrNameLst>
                                      </p:cBhvr>
                                      <p:tavLst>
                                        <p:tav tm="0">
                                          <p:val>
                                            <p:fltVal val="0"/>
                                          </p:val>
                                        </p:tav>
                                        <p:tav tm="100000">
                                          <p:val>
                                            <p:strVal val="#ppt_h"/>
                                          </p:val>
                                        </p:tav>
                                      </p:tavLst>
                                    </p:anim>
                                    <p:anim calcmode="lin" valueType="num">
                                      <p:cBhvr>
                                        <p:cTn id="9" dur="500" fill="hold"/>
                                        <p:tgtEl>
                                          <p:spTgt spid="44034"/>
                                        </p:tgtEl>
                                        <p:attrNameLst>
                                          <p:attrName>style.rotation</p:attrName>
                                        </p:attrNameLst>
                                      </p:cBhvr>
                                      <p:tavLst>
                                        <p:tav tm="0">
                                          <p:val>
                                            <p:fltVal val="360"/>
                                          </p:val>
                                        </p:tav>
                                        <p:tav tm="100000">
                                          <p:val>
                                            <p:fltVal val="0"/>
                                          </p:val>
                                        </p:tav>
                                      </p:tavLst>
                                    </p:anim>
                                    <p:animEffect transition="in" filter="fade">
                                      <p:cBhvr>
                                        <p:cTn id="10" dur="500"/>
                                        <p:tgtEl>
                                          <p:spTgt spid="440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44035">
                                            <p:txEl>
                                              <p:pRg st="0" end="0"/>
                                            </p:txEl>
                                          </p:spTgt>
                                        </p:tgtEl>
                                        <p:attrNameLst>
                                          <p:attrName>style.visibility</p:attrName>
                                        </p:attrNameLst>
                                      </p:cBhvr>
                                      <p:to>
                                        <p:strVal val="visible"/>
                                      </p:to>
                                    </p:set>
                                    <p:anim calcmode="lin" valueType="num">
                                      <p:cBhvr>
                                        <p:cTn id="15"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4035">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44035">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44035">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44035">
                                            <p:txEl>
                                              <p:pRg st="1" end="1"/>
                                            </p:txEl>
                                          </p:spTgt>
                                        </p:tgtEl>
                                        <p:attrNameLst>
                                          <p:attrName>style.visibility</p:attrName>
                                        </p:attrNameLst>
                                      </p:cBhvr>
                                      <p:to>
                                        <p:strVal val="visible"/>
                                      </p:to>
                                    </p:set>
                                    <p:anim calcmode="lin" valueType="num">
                                      <p:cBhvr>
                                        <p:cTn id="23"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4035">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44035">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4403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44035">
                                            <p:txEl>
                                              <p:pRg st="2" end="2"/>
                                            </p:txEl>
                                          </p:spTgt>
                                        </p:tgtEl>
                                        <p:attrNameLst>
                                          <p:attrName>style.visibility</p:attrName>
                                        </p:attrNameLst>
                                      </p:cBhvr>
                                      <p:to>
                                        <p:strVal val="visible"/>
                                      </p:to>
                                    </p:set>
                                    <p:anim calcmode="lin" valueType="num">
                                      <p:cBhvr>
                                        <p:cTn id="31" dur="500" fill="hold"/>
                                        <p:tgtEl>
                                          <p:spTgt spid="44035">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4035">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44035">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44035">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44035">
                                            <p:txEl>
                                              <p:pRg st="3" end="3"/>
                                            </p:txEl>
                                          </p:spTgt>
                                        </p:tgtEl>
                                        <p:attrNameLst>
                                          <p:attrName>style.visibility</p:attrName>
                                        </p:attrNameLst>
                                      </p:cBhvr>
                                      <p:to>
                                        <p:strVal val="visible"/>
                                      </p:to>
                                    </p:set>
                                    <p:anim calcmode="lin" valueType="num">
                                      <p:cBhvr>
                                        <p:cTn id="39" dur="500" fill="hold"/>
                                        <p:tgtEl>
                                          <p:spTgt spid="4403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4035">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44035">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44035">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44035">
                                            <p:txEl>
                                              <p:pRg st="4" end="4"/>
                                            </p:txEl>
                                          </p:spTgt>
                                        </p:tgtEl>
                                        <p:attrNameLst>
                                          <p:attrName>style.visibility</p:attrName>
                                        </p:attrNameLst>
                                      </p:cBhvr>
                                      <p:to>
                                        <p:strVal val="visible"/>
                                      </p:to>
                                    </p:set>
                                    <p:anim calcmode="lin" valueType="num">
                                      <p:cBhvr>
                                        <p:cTn id="47" dur="500" fill="hold"/>
                                        <p:tgtEl>
                                          <p:spTgt spid="44035">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44035">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44035">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44035">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iterate type="lt">
                                    <p:tmPct val="10000"/>
                                  </p:iterate>
                                  <p:childTnLst>
                                    <p:set>
                                      <p:cBhvr>
                                        <p:cTn id="54" dur="0" fill="hold">
                                          <p:stCondLst>
                                            <p:cond delay="0"/>
                                          </p:stCondLst>
                                        </p:cTn>
                                        <p:tgtEl>
                                          <p:spTgt spid="44035">
                                            <p:txEl>
                                              <p:pRg st="5" end="5"/>
                                            </p:txEl>
                                          </p:spTgt>
                                        </p:tgtEl>
                                        <p:attrNameLst>
                                          <p:attrName>style.visibility</p:attrName>
                                        </p:attrNameLst>
                                      </p:cBhvr>
                                      <p:to>
                                        <p:strVal val="visible"/>
                                      </p:to>
                                    </p:set>
                                    <p:anim calcmode="lin" valueType="num">
                                      <p:cBhvr>
                                        <p:cTn id="55" dur="500" fill="hold"/>
                                        <p:tgtEl>
                                          <p:spTgt spid="44035">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44035">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44035">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440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CBBD610-2160-4D35-A70A-62D9F9CDC71E}"/>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4.1.1 政府间税收收入划分的方式</a:t>
            </a:r>
          </a:p>
        </p:txBody>
      </p:sp>
      <p:sp>
        <p:nvSpPr>
          <p:cNvPr id="8195" name="Rectangle 3">
            <a:extLst>
              <a:ext uri="{FF2B5EF4-FFF2-40B4-BE49-F238E27FC236}">
                <a16:creationId xmlns:a16="http://schemas.microsoft.com/office/drawing/2014/main" id="{D51A897F-E244-4114-A0C2-6B80A85E3E7D}"/>
              </a:ext>
            </a:extLst>
          </p:cNvPr>
          <p:cNvSpPr>
            <a:spLocks noChangeArrowheads="1"/>
          </p:cNvSpPr>
          <p:nvPr>
            <p:ph type="body" idx="1"/>
          </p:nvPr>
        </p:nvSpPr>
        <p:spPr>
          <a:xfrm>
            <a:off x="468313" y="1463675"/>
            <a:ext cx="8229600" cy="4094163"/>
          </a:xfrm>
        </p:spPr>
        <p:txBody>
          <a:bodyPr/>
          <a:lstStyle/>
          <a:p>
            <a:r>
              <a:rPr lang="zh-CN" altLang="en-US">
                <a:latin typeface="黑体" panose="02010609060101010101" pitchFamily="49" charset="-122"/>
                <a:ea typeface="黑体" panose="02010609060101010101" pitchFamily="49" charset="-122"/>
              </a:rPr>
              <a:t>划分税额</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先统一征税，然后再将税收收入按照一定比例在各级政府间进行划分。</a:t>
            </a:r>
          </a:p>
          <a:p>
            <a:r>
              <a:rPr lang="zh-CN" altLang="en-US">
                <a:latin typeface="黑体" panose="02010609060101010101" pitchFamily="49" charset="-122"/>
                <a:ea typeface="黑体" panose="02010609060101010101" pitchFamily="49" charset="-122"/>
              </a:rPr>
              <a:t>收入分享</a:t>
            </a:r>
          </a:p>
          <a:p>
            <a:r>
              <a:rPr lang="zh-CN" altLang="en-US">
                <a:latin typeface="黑体" panose="02010609060101010101" pitchFamily="49" charset="-122"/>
                <a:ea typeface="黑体" panose="02010609060101010101" pitchFamily="49" charset="-122"/>
              </a:rPr>
              <a:t>共享税</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fade">
                                      <p:cBhvr>
                                        <p:cTn id="27" dur="2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8" name="Group 2">
            <a:extLst>
              <a:ext uri="{FF2B5EF4-FFF2-40B4-BE49-F238E27FC236}">
                <a16:creationId xmlns:a16="http://schemas.microsoft.com/office/drawing/2014/main" id="{E4CAC4FF-A7DC-4A1E-924B-A97410BFD224}"/>
              </a:ext>
            </a:extLst>
          </p:cNvPr>
          <p:cNvGraphicFramePr>
            <a:graphicFrameLocks noGrp="1"/>
          </p:cNvGraphicFramePr>
          <p:nvPr>
            <p:ph type="tbl" idx="1"/>
          </p:nvPr>
        </p:nvGraphicFramePr>
        <p:xfrm>
          <a:off x="457200" y="1600200"/>
          <a:ext cx="8229600" cy="5143500"/>
        </p:xfrm>
        <a:graphic>
          <a:graphicData uri="http://schemas.openxmlformats.org/drawingml/2006/table">
            <a:tbl>
              <a:tblPr/>
              <a:tblGrid>
                <a:gridCol w="1371600">
                  <a:extLst>
                    <a:ext uri="{9D8B030D-6E8A-4147-A177-3AD203B41FA5}">
                      <a16:colId xmlns:a16="http://schemas.microsoft.com/office/drawing/2014/main" val="1762537970"/>
                    </a:ext>
                  </a:extLst>
                </a:gridCol>
                <a:gridCol w="1371600">
                  <a:extLst>
                    <a:ext uri="{9D8B030D-6E8A-4147-A177-3AD203B41FA5}">
                      <a16:colId xmlns:a16="http://schemas.microsoft.com/office/drawing/2014/main" val="846579220"/>
                    </a:ext>
                  </a:extLst>
                </a:gridCol>
                <a:gridCol w="1371600">
                  <a:extLst>
                    <a:ext uri="{9D8B030D-6E8A-4147-A177-3AD203B41FA5}">
                      <a16:colId xmlns:a16="http://schemas.microsoft.com/office/drawing/2014/main" val="2206880956"/>
                    </a:ext>
                  </a:extLst>
                </a:gridCol>
                <a:gridCol w="1371600">
                  <a:extLst>
                    <a:ext uri="{9D8B030D-6E8A-4147-A177-3AD203B41FA5}">
                      <a16:colId xmlns:a16="http://schemas.microsoft.com/office/drawing/2014/main" val="765679185"/>
                    </a:ext>
                  </a:extLst>
                </a:gridCol>
                <a:gridCol w="1371600">
                  <a:extLst>
                    <a:ext uri="{9D8B030D-6E8A-4147-A177-3AD203B41FA5}">
                      <a16:colId xmlns:a16="http://schemas.microsoft.com/office/drawing/2014/main" val="1069228677"/>
                    </a:ext>
                  </a:extLst>
                </a:gridCol>
                <a:gridCol w="1371600">
                  <a:extLst>
                    <a:ext uri="{9D8B030D-6E8A-4147-A177-3AD203B41FA5}">
                      <a16:colId xmlns:a16="http://schemas.microsoft.com/office/drawing/2014/main" val="3752408690"/>
                    </a:ext>
                  </a:extLst>
                </a:gridCol>
              </a:tblGrid>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中央政府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财政年度</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中央政府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397789860"/>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313952141"/>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95849094"/>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2048516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93.0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45162082"/>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50373109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17135746"/>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1084532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3655811"/>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258763178"/>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94.7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82193061"/>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94.9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23016346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95.1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9282956"/>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221494305"/>
                  </a:ext>
                </a:extLst>
              </a:tr>
            </a:tbl>
          </a:graphicData>
        </a:graphic>
      </p:graphicFrame>
      <p:sp>
        <p:nvSpPr>
          <p:cNvPr id="45331" name="Text Box 275">
            <a:extLst>
              <a:ext uri="{FF2B5EF4-FFF2-40B4-BE49-F238E27FC236}">
                <a16:creationId xmlns:a16="http://schemas.microsoft.com/office/drawing/2014/main" id="{58BDE6A1-82B2-49E6-98F1-6299138B6273}"/>
              </a:ext>
            </a:extLst>
          </p:cNvPr>
          <p:cNvSpPr txBox="1">
            <a:spLocks noChangeArrowheads="1"/>
          </p:cNvSpPr>
          <p:nvPr/>
        </p:nvSpPr>
        <p:spPr bwMode="auto">
          <a:xfrm>
            <a:off x="107950" y="333375"/>
            <a:ext cx="75612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sz="2800">
                <a:solidFill>
                  <a:schemeClr val="bg1"/>
                </a:solidFill>
                <a:ea typeface="黑体" panose="02010609060101010101" pitchFamily="49" charset="-122"/>
              </a:rPr>
              <a:t>英国各级政府税收收入占全部税收收入的比重</a:t>
            </a:r>
          </a:p>
        </p:txBody>
      </p:sp>
      <p:sp>
        <p:nvSpPr>
          <p:cNvPr id="45332" name="Text Box 276">
            <a:extLst>
              <a:ext uri="{FF2B5EF4-FFF2-40B4-BE49-F238E27FC236}">
                <a16:creationId xmlns:a16="http://schemas.microsoft.com/office/drawing/2014/main" id="{3CF5E848-B2C2-46C7-A41E-52A1832C5C8D}"/>
              </a:ext>
            </a:extLst>
          </p:cNvPr>
          <p:cNvSpPr txBox="1">
            <a:spLocks noChangeArrowheads="1"/>
          </p:cNvSpPr>
          <p:nvPr/>
        </p:nvSpPr>
        <p:spPr bwMode="auto">
          <a:xfrm>
            <a:off x="7092950" y="1123950"/>
            <a:ext cx="10985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a:ea typeface="黑体" panose="02010609060101010101" pitchFamily="49" charset="-122"/>
              </a:rPr>
              <a:t>单位：％</a:t>
            </a:r>
          </a:p>
        </p:txBody>
      </p:sp>
    </p:spTree>
  </p:cSld>
  <p:clrMapOvr>
    <a:masterClrMapping/>
  </p:clrMapOvr>
  <p:transition spd="slow">
    <p:random/>
    <p:sndAc>
      <p:stSnd>
        <p:snd r:embed="rId2" name="camera.wav"/>
      </p:stSnd>
    </p:sndAc>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2C108691-700E-4FF0-BC69-C47F10FC58D0}"/>
              </a:ext>
            </a:extLst>
          </p:cNvPr>
          <p:cNvSpPr>
            <a:spLocks noChangeArrowheads="1"/>
          </p:cNvSpPr>
          <p:nvPr>
            <p:ph type="title"/>
          </p:nvPr>
        </p:nvSpPr>
        <p:spPr/>
        <p:txBody>
          <a:bodyPr/>
          <a:lstStyle/>
          <a:p>
            <a:r>
              <a:rPr lang="zh-CN" altLang="en-US">
                <a:ea typeface="黑体" panose="02010609060101010101" pitchFamily="49" charset="-122"/>
              </a:rPr>
              <a:t>英国的政府间税权划分</a:t>
            </a:r>
          </a:p>
        </p:txBody>
      </p:sp>
      <p:sp>
        <p:nvSpPr>
          <p:cNvPr id="46083" name="Rectangle 3">
            <a:extLst>
              <a:ext uri="{FF2B5EF4-FFF2-40B4-BE49-F238E27FC236}">
                <a16:creationId xmlns:a16="http://schemas.microsoft.com/office/drawing/2014/main" id="{AD43997B-E175-4D86-A1AD-96B273018BE0}"/>
              </a:ext>
            </a:extLst>
          </p:cNvPr>
          <p:cNvSpPr>
            <a:spLocks noChangeArrowheads="1"/>
          </p:cNvSpPr>
          <p:nvPr>
            <p:ph type="body" idx="1"/>
          </p:nvPr>
        </p:nvSpPr>
        <p:spPr>
          <a:xfrm>
            <a:off x="457200" y="1539875"/>
            <a:ext cx="8229600" cy="4313238"/>
          </a:xfrm>
        </p:spPr>
        <p:txBody>
          <a:bodyPr/>
          <a:lstStyle/>
          <a:p>
            <a:r>
              <a:rPr lang="zh-CN" altLang="zh-CN">
                <a:latin typeface="黑体" panose="02010609060101010101" pitchFamily="49" charset="-122"/>
                <a:ea typeface="黑体" panose="02010609060101010101" pitchFamily="49" charset="-122"/>
              </a:rPr>
              <a:t>英国</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各项税权基本集中在中央政府手中。</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46082"/>
                                        </p:tgtEl>
                                        <p:attrNameLst>
                                          <p:attrName>style.visibility</p:attrName>
                                        </p:attrNameLst>
                                      </p:cBhvr>
                                      <p:to>
                                        <p:strVal val="visible"/>
                                      </p:to>
                                    </p:set>
                                    <p:anim calcmode="lin" valueType="num">
                                      <p:cBhvr>
                                        <p:cTn id="7" dur="2000" fill="hold"/>
                                        <p:tgtEl>
                                          <p:spTgt spid="46082"/>
                                        </p:tgtEl>
                                        <p:attrNameLst>
                                          <p:attrName>ppt_w</p:attrName>
                                        </p:attrNameLst>
                                      </p:cBhvr>
                                      <p:tavLst>
                                        <p:tav tm="0">
                                          <p:val>
                                            <p:strVal val="#ppt_w"/>
                                          </p:val>
                                        </p:tav>
                                        <p:tav tm="100000">
                                          <p:val>
                                            <p:strVal val="#ppt_w"/>
                                          </p:val>
                                        </p:tav>
                                      </p:tavLst>
                                    </p:anim>
                                    <p:anim calcmode="lin" valueType="num">
                                      <p:cBhvr>
                                        <p:cTn id="8" dur="2000" fill="hold"/>
                                        <p:tgtEl>
                                          <p:spTgt spid="46082"/>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46082"/>
                                        </p:tgtEl>
                                        <p:attrNameLst>
                                          <p:attrName>ppt_x</p:attrName>
                                        </p:attrNameLst>
                                      </p:cBhvr>
                                      <p:tavLst>
                                        <p:tav tm="0">
                                          <p:val>
                                            <p:strVal val="#ppt_x-.4"/>
                                          </p:val>
                                        </p:tav>
                                        <p:tav tm="100000">
                                          <p:val>
                                            <p:strVal val="#ppt_x"/>
                                          </p:val>
                                        </p:tav>
                                      </p:tavLst>
                                    </p:anim>
                                    <p:anim calcmode="lin" valueType="num">
                                      <p:cBhvr>
                                        <p:cTn id="10" dur="2000" fill="hold"/>
                                        <p:tgtEl>
                                          <p:spTgt spid="46082"/>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46083">
                                            <p:txEl>
                                              <p:pRg st="0" end="0"/>
                                            </p:txEl>
                                          </p:spTgt>
                                        </p:tgtEl>
                                        <p:attrNameLst>
                                          <p:attrName>style.visibility</p:attrName>
                                        </p:attrNameLst>
                                      </p:cBhvr>
                                      <p:to>
                                        <p:strVal val="visible"/>
                                      </p:to>
                                    </p:set>
                                    <p:animEffect transition="in" filter="fade">
                                      <p:cBhvr>
                                        <p:cTn id="15" dur="500">
                                          <p:stCondLst>
                                            <p:cond delay="0"/>
                                          </p:stCondLst>
                                        </p:cTn>
                                        <p:tgtEl>
                                          <p:spTgt spid="46083">
                                            <p:txEl>
                                              <p:pRg st="0" end="0"/>
                                            </p:txEl>
                                          </p:spTgt>
                                        </p:tgtEl>
                                      </p:cBhvr>
                                    </p:animEffect>
                                    <p:anim calcmode="lin" valueType="num">
                                      <p:cBhvr>
                                        <p:cTn id="16" dur="500" fill="hold">
                                          <p:stCondLst>
                                            <p:cond delay="0"/>
                                          </p:stCondLst>
                                        </p:cTn>
                                        <p:tgtEl>
                                          <p:spTgt spid="46083">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46083">
                                            <p:txEl>
                                              <p:pRg st="1" end="1"/>
                                            </p:txEl>
                                          </p:spTgt>
                                        </p:tgtEl>
                                        <p:attrNameLst>
                                          <p:attrName>style.visibility</p:attrName>
                                        </p:attrNameLst>
                                      </p:cBhvr>
                                      <p:to>
                                        <p:strVal val="visible"/>
                                      </p:to>
                                    </p:set>
                                    <p:animEffect transition="in" filter="fade">
                                      <p:cBhvr>
                                        <p:cTn id="22" dur="500">
                                          <p:stCondLst>
                                            <p:cond delay="0"/>
                                          </p:stCondLst>
                                        </p:cTn>
                                        <p:tgtEl>
                                          <p:spTgt spid="46083">
                                            <p:txEl>
                                              <p:pRg st="1" end="1"/>
                                            </p:txEl>
                                          </p:spTgt>
                                        </p:tgtEl>
                                      </p:cBhvr>
                                    </p:animEffect>
                                    <p:anim calcmode="lin" valueType="num">
                                      <p:cBhvr>
                                        <p:cTn id="23" dur="500" fill="hold">
                                          <p:stCondLst>
                                            <p:cond delay="0"/>
                                          </p:stCondLst>
                                        </p:cTn>
                                        <p:tgtEl>
                                          <p:spTgt spid="46083">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E15ABD5C-5FF3-495D-B5C8-13F646BC5DB2}"/>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5A0E350-7D7B-4099-ACF7-D23EB51CD225}"/>
              </a:ext>
            </a:extLst>
          </p:cNvPr>
          <p:cNvSpPr>
            <a:spLocks noChangeArrowheads="1"/>
          </p:cNvSpPr>
          <p:nvPr>
            <p:ph type="title"/>
          </p:nvPr>
        </p:nvSpPr>
        <p:spPr/>
        <p:txBody>
          <a:bodyPr/>
          <a:lstStyle/>
          <a:p>
            <a:r>
              <a:rPr lang="zh-CN" altLang="en-US">
                <a:ea typeface="黑体" panose="02010609060101010101" pitchFamily="49" charset="-122"/>
              </a:rPr>
              <a:t>政府间税收收入划分的方式</a:t>
            </a:r>
          </a:p>
        </p:txBody>
      </p:sp>
      <p:sp>
        <p:nvSpPr>
          <p:cNvPr id="9219" name="Rectangle 3">
            <a:extLst>
              <a:ext uri="{FF2B5EF4-FFF2-40B4-BE49-F238E27FC236}">
                <a16:creationId xmlns:a16="http://schemas.microsoft.com/office/drawing/2014/main" id="{547C0235-F527-424B-AB39-C0F4F29E6E8D}"/>
              </a:ext>
            </a:extLst>
          </p:cNvPr>
          <p:cNvSpPr>
            <a:spLocks noChangeArrowheads="1"/>
          </p:cNvSpPr>
          <p:nvPr>
            <p:ph type="body" idx="1"/>
          </p:nvPr>
        </p:nvSpPr>
        <p:spPr>
          <a:xfrm>
            <a:off x="468313" y="1463675"/>
            <a:ext cx="8229600" cy="4630738"/>
          </a:xfrm>
        </p:spPr>
        <p:txBody>
          <a:bodyPr/>
          <a:lstStyle/>
          <a:p>
            <a:pPr>
              <a:lnSpc>
                <a:spcPct val="90000"/>
              </a:lnSpc>
            </a:pPr>
            <a:r>
              <a:rPr lang="zh-CN" altLang="zh-CN">
                <a:latin typeface="黑体" panose="02010609060101010101" pitchFamily="49" charset="-122"/>
                <a:ea typeface="黑体" panose="02010609060101010101" pitchFamily="49" charset="-122"/>
              </a:rPr>
              <a:t>划分税率：按照税源实行同源课税、分率计征。</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a:t>
            </a:r>
            <a:r>
              <a:rPr lang="zh-CN" altLang="zh-CN">
                <a:latin typeface="黑体" panose="02010609060101010101" pitchFamily="49" charset="-122"/>
                <a:ea typeface="黑体" panose="02010609060101010101" pitchFamily="49" charset="-122"/>
                <a:sym typeface="Arial" panose="020B0604020202020204" pitchFamily="34" charset="0"/>
              </a:rPr>
              <a:t>税收附加（</a:t>
            </a:r>
            <a:r>
              <a:rPr lang="zh-CN" altLang="zh-CN">
                <a:latin typeface="Times New Roman" panose="02020603050405020304" pitchFamily="18" charset="0"/>
                <a:ea typeface="黑体" panose="02010609060101010101" pitchFamily="49" charset="-122"/>
                <a:sym typeface="Arial" panose="020B0604020202020204" pitchFamily="34" charset="0"/>
              </a:rPr>
              <a:t>Tax supplement</a:t>
            </a:r>
            <a:r>
              <a:rPr lang="zh-CN" altLang="zh-CN">
                <a:latin typeface="黑体" panose="02010609060101010101" pitchFamily="49" charset="-122"/>
                <a:ea typeface="黑体" panose="02010609060101010101" pitchFamily="49" charset="-122"/>
                <a:sym typeface="Arial" panose="020B0604020202020204" pitchFamily="34" charset="0"/>
              </a:rPr>
              <a:t>）：上、下级政府对同一个税基按照各自所确立的税率分别征收归本级政府支配的税款。</a:t>
            </a:r>
          </a:p>
          <a:p>
            <a:pPr>
              <a:buFont typeface="Arial" panose="020B0604020202020204" pitchFamily="34" charset="0"/>
              <a:buNone/>
            </a:pPr>
            <a:r>
              <a:rPr lang="zh-CN" altLang="zh-CN">
                <a:latin typeface="黑体" panose="02010609060101010101" pitchFamily="49" charset="-122"/>
                <a:ea typeface="黑体" panose="02010609060101010101" pitchFamily="49" charset="-122"/>
                <a:sym typeface="Arial" panose="020B0604020202020204" pitchFamily="34" charset="0"/>
              </a:rPr>
              <a:t>		税收寄征（</a:t>
            </a:r>
            <a:r>
              <a:rPr lang="zh-CN" altLang="zh-CN">
                <a:latin typeface="Times New Roman" panose="02020603050405020304" pitchFamily="18" charset="0"/>
                <a:ea typeface="黑体" panose="02010609060101010101" pitchFamily="49" charset="-122"/>
                <a:sym typeface="Arial" panose="020B0604020202020204" pitchFamily="34" charset="0"/>
              </a:rPr>
              <a:t>Tax piggyback</a:t>
            </a:r>
            <a:r>
              <a:rPr lang="zh-CN" altLang="zh-CN">
                <a:latin typeface="黑体" panose="02010609060101010101" pitchFamily="49" charset="-122"/>
                <a:ea typeface="黑体" panose="02010609060101010101" pitchFamily="49" charset="-122"/>
                <a:sym typeface="Arial" panose="020B0604020202020204" pitchFamily="34" charset="0"/>
              </a:rPr>
              <a:t>）：上级政府在对某一税基按照自己的税率征收归本级政府支配税款的同时，还代下级政府按照它所确立的税率对同一税基进行课税，然后再将这笔收入拨付给下级政府。</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fade">
                                      <p:cBhvr>
                                        <p:cTn id="17" dur="2000"/>
                                        <p:tgtEl>
                                          <p:spTgt spid="9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fade">
                                      <p:cBhvr>
                                        <p:cTn id="22" dur="20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1A63D3A-248F-4CF8-840E-EC5EDBBF22B2}"/>
              </a:ext>
            </a:extLst>
          </p:cNvPr>
          <p:cNvSpPr>
            <a:spLocks noChangeArrowheads="1"/>
          </p:cNvSpPr>
          <p:nvPr>
            <p:ph type="title"/>
          </p:nvPr>
        </p:nvSpPr>
        <p:spPr/>
        <p:txBody>
          <a:bodyPr/>
          <a:lstStyle/>
          <a:p>
            <a:r>
              <a:rPr lang="zh-CN" altLang="en-US">
                <a:ea typeface="黑体" panose="02010609060101010101" pitchFamily="49" charset="-122"/>
              </a:rPr>
              <a:t>政府间税收收入划分的方式</a:t>
            </a:r>
          </a:p>
        </p:txBody>
      </p:sp>
      <p:sp>
        <p:nvSpPr>
          <p:cNvPr id="10243" name="Rectangle 3">
            <a:extLst>
              <a:ext uri="{FF2B5EF4-FFF2-40B4-BE49-F238E27FC236}">
                <a16:creationId xmlns:a16="http://schemas.microsoft.com/office/drawing/2014/main" id="{01A1B557-071F-4CBA-A573-AE643A460B9E}"/>
              </a:ext>
            </a:extLst>
          </p:cNvPr>
          <p:cNvSpPr>
            <a:spLocks noChangeArrowheads="1"/>
          </p:cNvSpPr>
          <p:nvPr>
            <p:ph type="body" idx="1"/>
          </p:nvPr>
        </p:nvSpPr>
        <p:spPr>
          <a:xfrm>
            <a:off x="468313" y="1463675"/>
            <a:ext cx="8229600" cy="4094163"/>
          </a:xfrm>
        </p:spPr>
        <p:txBody>
          <a:bodyPr/>
          <a:lstStyle/>
          <a:p>
            <a:r>
              <a:rPr lang="zh-CN" altLang="en-US">
                <a:latin typeface="黑体" panose="02010609060101010101" pitchFamily="49" charset="-122"/>
                <a:ea typeface="黑体" panose="02010609060101010101" pitchFamily="49" charset="-122"/>
              </a:rPr>
              <a:t>划分税种</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针对各级政府行使职能的需要，根据各个税种自身的特征和收入数量，把各个性质不同的税种分别划分给不同级次的政府。</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按照税种归属划分各级政府间的收入范围。</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wipe(left)">
                                      <p:cBhvr>
                                        <p:cTn id="12" dur="5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wipe(left)">
                                      <p:cBhvr>
                                        <p:cTn id="17" dur="500"/>
                                        <p:tgtEl>
                                          <p:spTgt spid="102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wipe(left)">
                                      <p:cBhvr>
                                        <p:cTn id="2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uiExpand="1"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0B503FC-C424-4C8F-9D7D-2AA894D65AF2}"/>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几点比较</a:t>
            </a:r>
          </a:p>
        </p:txBody>
      </p:sp>
      <p:sp>
        <p:nvSpPr>
          <p:cNvPr id="11267" name="Rectangle 3">
            <a:extLst>
              <a:ext uri="{FF2B5EF4-FFF2-40B4-BE49-F238E27FC236}">
                <a16:creationId xmlns:a16="http://schemas.microsoft.com/office/drawing/2014/main" id="{624319AE-5DA2-40A5-987E-28D2E8ABEC63}"/>
              </a:ext>
            </a:extLst>
          </p:cNvPr>
          <p:cNvSpPr>
            <a:spLocks noChangeArrowheads="1"/>
          </p:cNvSpPr>
          <p:nvPr>
            <p:ph type="body" idx="1"/>
          </p:nvPr>
        </p:nvSpPr>
        <p:spPr/>
        <p:txBody>
          <a:bodyPr/>
          <a:lstStyle/>
          <a:p>
            <a:pPr>
              <a:lnSpc>
                <a:spcPct val="90000"/>
              </a:lnSpc>
            </a:pPr>
            <a:r>
              <a:rPr lang="zh-CN" altLang="en-US">
                <a:ea typeface="黑体" panose="02010609060101010101" pitchFamily="49" charset="-122"/>
                <a:sym typeface="Arial" panose="020B0604020202020204" pitchFamily="34" charset="0"/>
              </a:rPr>
              <a:t>不同政府间税收收入划分方式的制度繁简程度不同，实施成本也不同。</a:t>
            </a:r>
          </a:p>
          <a:p>
            <a:pPr>
              <a:lnSpc>
                <a:spcPct val="90000"/>
              </a:lnSpc>
            </a:pPr>
            <a:r>
              <a:rPr lang="zh-CN" altLang="en-US">
                <a:ea typeface="黑体" panose="02010609060101010101" pitchFamily="49" charset="-122"/>
                <a:sym typeface="Arial" panose="020B0604020202020204" pitchFamily="34" charset="0"/>
              </a:rPr>
              <a:t>不同政府间税收收入划分方式对分级财政体现程度不同。</a:t>
            </a:r>
          </a:p>
        </p:txBody>
      </p:sp>
    </p:spTree>
  </p:cSld>
  <p:clrMapOvr>
    <a:masterClrMapping/>
  </p:clrMapOvr>
  <p:transition spd="slow">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BDC5124-CF3E-4773-A9AD-D043870E5BE5}"/>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4.1.2 政府间税种划分的原则</a:t>
            </a:r>
          </a:p>
        </p:txBody>
      </p:sp>
      <p:sp>
        <p:nvSpPr>
          <p:cNvPr id="12291" name="Rectangle 3">
            <a:extLst>
              <a:ext uri="{FF2B5EF4-FFF2-40B4-BE49-F238E27FC236}">
                <a16:creationId xmlns:a16="http://schemas.microsoft.com/office/drawing/2014/main" id="{49EE5E2A-247C-40C5-B13F-9AC5528CDCD3}"/>
              </a:ext>
            </a:extLst>
          </p:cNvPr>
          <p:cNvSpPr>
            <a:spLocks noChangeArrowheads="1"/>
          </p:cNvSpPr>
          <p:nvPr>
            <p:ph type="body" idx="1"/>
          </p:nvPr>
        </p:nvSpPr>
        <p:spPr>
          <a:xfrm>
            <a:off x="468313" y="1701800"/>
            <a:ext cx="8229600" cy="4525963"/>
          </a:xfrm>
        </p:spPr>
        <p:txBody>
          <a:bodyPr/>
          <a:lstStyle/>
          <a:p>
            <a:pPr>
              <a:lnSpc>
                <a:spcPct val="90000"/>
              </a:lnSpc>
            </a:pPr>
            <a:r>
              <a:rPr lang="zh-CN" altLang="zh-CN">
                <a:ea typeface="黑体" panose="02010609060101010101" pitchFamily="49" charset="-122"/>
              </a:rPr>
              <a:t>税种的划分不仅是政府间财政利益的分配，而且也关系到资源配置的效率、税收调控功能的发挥、税收的行政效率以及地区间的收入分配等重大问题。</a:t>
            </a:r>
          </a:p>
          <a:p>
            <a:pPr>
              <a:lnSpc>
                <a:spcPct val="90000"/>
              </a:lnSpc>
            </a:pPr>
            <a:r>
              <a:rPr lang="zh-CN" altLang="zh-CN">
                <a:ea typeface="黑体" panose="02010609060101010101" pitchFamily="49" charset="-122"/>
              </a:rPr>
              <a:t>税种的划分是一个经济行为。</a:t>
            </a:r>
          </a:p>
          <a:p>
            <a:pPr>
              <a:lnSpc>
                <a:spcPct val="90000"/>
              </a:lnSpc>
            </a:pPr>
            <a:r>
              <a:rPr lang="zh-CN" altLang="zh-CN">
                <a:ea typeface="黑体" panose="02010609060101010101" pitchFamily="49" charset="-122"/>
              </a:rPr>
              <a:t>税种的划分也是一个政府行为。</a:t>
            </a:r>
          </a:p>
          <a:p>
            <a:pPr>
              <a:lnSpc>
                <a:spcPct val="90000"/>
              </a:lnSpc>
            </a:pPr>
            <a:r>
              <a:rPr lang="zh-CN" altLang="zh-CN">
                <a:ea typeface="黑体" panose="02010609060101010101" pitchFamily="49" charset="-122"/>
              </a:rPr>
              <a:t>税种的划分既反映了中央政府对客观经济规律的理解和驾驭，又体现了中央政府行为目标、对各级政府在利益和效率上的态度，甚至是政府领导人个人的意志和偏好。</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ppt_x</p:attrName>
                                        </p:attrNameLst>
                                      </p:cBhvr>
                                      <p:tavLst>
                                        <p:tav tm="0">
                                          <p:val>
                                            <p:strVal val="#ppt_x-.2"/>
                                          </p:val>
                                        </p:tav>
                                        <p:tav tm="100000">
                                          <p:val>
                                            <p:strVal val="#ppt_x"/>
                                          </p:val>
                                        </p:tav>
                                      </p:tavLst>
                                    </p:anim>
                                    <p:anim calcmode="lin" valueType="num">
                                      <p:cBhvr>
                                        <p:cTn id="8" dur="1000" fill="hold"/>
                                        <p:tgtEl>
                                          <p:spTgt spid="122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2291">
                                            <p:txEl>
                                              <p:pRg st="0" end="0"/>
                                            </p:txEl>
                                          </p:spTgt>
                                        </p:tgtEl>
                                        <p:attrNameLst>
                                          <p:attrName>style.visibility</p:attrName>
                                        </p:attrNameLst>
                                      </p:cBhvr>
                                      <p:to>
                                        <p:strVal val="visible"/>
                                      </p:to>
                                    </p:set>
                                    <p:animEffect transition="in" filter="fade">
                                      <p:cBhvr>
                                        <p:cTn id="14" dur="500"/>
                                        <p:tgtEl>
                                          <p:spTgt spid="12291">
                                            <p:txEl>
                                              <p:pRg st="0" end="0"/>
                                            </p:txEl>
                                          </p:spTgt>
                                        </p:tgtEl>
                                      </p:cBhvr>
                                    </p:animEffect>
                                    <p:anim calcmode="lin" valueType="num">
                                      <p:cBhvr>
                                        <p:cTn id="15"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229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12291">
                                            <p:txEl>
                                              <p:pRg st="1" end="1"/>
                                            </p:txEl>
                                          </p:spTgt>
                                        </p:tgtEl>
                                        <p:attrNameLst>
                                          <p:attrName>style.visibility</p:attrName>
                                        </p:attrNameLst>
                                      </p:cBhvr>
                                      <p:to>
                                        <p:strVal val="visible"/>
                                      </p:to>
                                    </p:set>
                                    <p:animEffect transition="in" filter="fade">
                                      <p:cBhvr>
                                        <p:cTn id="21" dur="500"/>
                                        <p:tgtEl>
                                          <p:spTgt spid="12291">
                                            <p:txEl>
                                              <p:pRg st="1" end="1"/>
                                            </p:txEl>
                                          </p:spTgt>
                                        </p:tgtEl>
                                      </p:cBhvr>
                                    </p:animEffect>
                                    <p:anim calcmode="lin" valueType="num">
                                      <p:cBhvr>
                                        <p:cTn id="22"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229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12291">
                                            <p:txEl>
                                              <p:pRg st="2" end="2"/>
                                            </p:txEl>
                                          </p:spTgt>
                                        </p:tgtEl>
                                        <p:attrNameLst>
                                          <p:attrName>style.visibility</p:attrName>
                                        </p:attrNameLst>
                                      </p:cBhvr>
                                      <p:to>
                                        <p:strVal val="visible"/>
                                      </p:to>
                                    </p:set>
                                    <p:animEffect transition="in" filter="fade">
                                      <p:cBhvr>
                                        <p:cTn id="28" dur="500"/>
                                        <p:tgtEl>
                                          <p:spTgt spid="12291">
                                            <p:txEl>
                                              <p:pRg st="2" end="2"/>
                                            </p:txEl>
                                          </p:spTgt>
                                        </p:tgtEl>
                                      </p:cBhvr>
                                    </p:animEffect>
                                    <p:anim calcmode="lin" valueType="num">
                                      <p:cBhvr>
                                        <p:cTn id="2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229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6" presetClass="entr" presetSubtype="0" fill="hold" grpId="0" nodeType="clickEffect">
                                  <p:stCondLst>
                                    <p:cond delay="0"/>
                                  </p:stCondLst>
                                  <p:childTnLst>
                                    <p:set>
                                      <p:cBhvr>
                                        <p:cTn id="34" dur="0" fill="hold">
                                          <p:stCondLst>
                                            <p:cond delay="0"/>
                                          </p:stCondLst>
                                        </p:cTn>
                                        <p:tgtEl>
                                          <p:spTgt spid="12291">
                                            <p:txEl>
                                              <p:pRg st="3" end="3"/>
                                            </p:txEl>
                                          </p:spTgt>
                                        </p:tgtEl>
                                        <p:attrNameLst>
                                          <p:attrName>style.visibility</p:attrName>
                                        </p:attrNameLst>
                                      </p:cBhvr>
                                      <p:to>
                                        <p:strVal val="visible"/>
                                      </p:to>
                                    </p:set>
                                    <p:animEffect transition="in" filter="fade">
                                      <p:cBhvr>
                                        <p:cTn id="35" dur="500"/>
                                        <p:tgtEl>
                                          <p:spTgt spid="12291">
                                            <p:txEl>
                                              <p:pRg st="3" end="3"/>
                                            </p:txEl>
                                          </p:spTgt>
                                        </p:tgtEl>
                                      </p:cBhvr>
                                    </p:animEffect>
                                    <p:anim calcmode="lin" valueType="num">
                                      <p:cBhvr>
                                        <p:cTn id="36"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2291">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01316CD7-5DFB-4705-BA52-07C1BA98D7CF}"/>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马斯格雷夫的分税原则</a:t>
            </a:r>
          </a:p>
        </p:txBody>
      </p:sp>
      <p:sp>
        <p:nvSpPr>
          <p:cNvPr id="13315" name="Rectangle 3">
            <a:extLst>
              <a:ext uri="{FF2B5EF4-FFF2-40B4-BE49-F238E27FC236}">
                <a16:creationId xmlns:a16="http://schemas.microsoft.com/office/drawing/2014/main" id="{FBC7695F-A142-4241-A916-2B2E15420E4D}"/>
              </a:ext>
            </a:extLst>
          </p:cNvPr>
          <p:cNvSpPr>
            <a:spLocks noChangeArrowheads="1"/>
          </p:cNvSpPr>
          <p:nvPr>
            <p:ph type="body" idx="1"/>
          </p:nvPr>
        </p:nvSpPr>
        <p:spPr>
          <a:xfrm>
            <a:off x="468313" y="1701800"/>
            <a:ext cx="8229600" cy="4525963"/>
          </a:xfrm>
        </p:spPr>
        <p:txBody>
          <a:bodyPr/>
          <a:lstStyle/>
          <a:p>
            <a:r>
              <a:rPr lang="zh-CN" altLang="zh-CN">
                <a:latin typeface="华文楷体" panose="02010600040101010101" pitchFamily="2" charset="-122"/>
                <a:ea typeface="华文楷体" panose="02010600040101010101" pitchFamily="2" charset="-122"/>
              </a:rPr>
              <a:t>  </a:t>
            </a:r>
            <a:r>
              <a:rPr lang="zh-CN" altLang="zh-CN" u="sng">
                <a:latin typeface="华文楷体" panose="02010600040101010101" pitchFamily="2" charset="-122"/>
                <a:ea typeface="华文楷体" panose="02010600040101010101" pitchFamily="2" charset="-122"/>
              </a:rPr>
              <a:t>Who should tax , where and what ？</a:t>
            </a:r>
            <a:endParaRPr lang="zh-CN" altLang="zh-CN">
              <a:latin typeface="华文楷体" panose="02010600040101010101" pitchFamily="2" charset="-122"/>
              <a:ea typeface="华文楷体" panose="02010600040101010101" pitchFamily="2" charset="-122"/>
            </a:endParaRPr>
          </a:p>
          <a:p>
            <a:r>
              <a:rPr lang="zh-CN" altLang="zh-CN">
                <a:latin typeface="黑体" panose="02010609060101010101" pitchFamily="49" charset="-122"/>
                <a:ea typeface="黑体" panose="02010609060101010101" pitchFamily="49" charset="-122"/>
              </a:rPr>
              <a:t>划归中央政府的税收：</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1、具有累进性和再分配性的税收；</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2、适合于经济稳定的税收；</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3、税基在各辖区间分布很不均匀的税收；</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4、对流动性生产要素所课征的税收。</a:t>
            </a:r>
          </a:p>
          <a:p>
            <a:endParaRPr lang="zh-CN" altLang="zh-CN">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ppt_x</p:attrName>
                                        </p:attrNameLst>
                                      </p:cBhvr>
                                      <p:tavLst>
                                        <p:tav tm="0">
                                          <p:val>
                                            <p:strVal val="#ppt_x-.2"/>
                                          </p:val>
                                        </p:tav>
                                        <p:tav tm="100000">
                                          <p:val>
                                            <p:strVal val="#ppt_x"/>
                                          </p:val>
                                        </p:tav>
                                      </p:tavLst>
                                    </p:anim>
                                    <p:anim calcmode="lin" valueType="num">
                                      <p:cBhvr>
                                        <p:cTn id="8" dur="1000" fill="hold"/>
                                        <p:tgtEl>
                                          <p:spTgt spid="133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3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3315">
                                            <p:txEl>
                                              <p:pRg st="0" end="0"/>
                                            </p:txEl>
                                          </p:spTgt>
                                        </p:tgtEl>
                                        <p:attrNameLst>
                                          <p:attrName>style.visibility</p:attrName>
                                        </p:attrNameLst>
                                      </p:cBhvr>
                                      <p:to>
                                        <p:strVal val="visible"/>
                                      </p:to>
                                    </p:set>
                                    <p:animEffect transition="in" filter="fade">
                                      <p:cBhvr>
                                        <p:cTn id="14" dur="500"/>
                                        <p:tgtEl>
                                          <p:spTgt spid="13315">
                                            <p:txEl>
                                              <p:pRg st="0" end="0"/>
                                            </p:txEl>
                                          </p:spTgt>
                                        </p:tgtEl>
                                      </p:cBhvr>
                                    </p:animEffect>
                                    <p:anim calcmode="lin" valueType="num">
                                      <p:cBhvr>
                                        <p:cTn id="15"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315">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13315">
                                            <p:txEl>
                                              <p:pRg st="1" end="1"/>
                                            </p:txEl>
                                          </p:spTgt>
                                        </p:tgtEl>
                                        <p:attrNameLst>
                                          <p:attrName>style.visibility</p:attrName>
                                        </p:attrNameLst>
                                      </p:cBhvr>
                                      <p:to>
                                        <p:strVal val="visible"/>
                                      </p:to>
                                    </p:set>
                                    <p:animEffect transition="in" filter="fade">
                                      <p:cBhvr>
                                        <p:cTn id="21" dur="500"/>
                                        <p:tgtEl>
                                          <p:spTgt spid="13315">
                                            <p:txEl>
                                              <p:pRg st="1" end="1"/>
                                            </p:txEl>
                                          </p:spTgt>
                                        </p:tgtEl>
                                      </p:cBhvr>
                                    </p:animEffect>
                                    <p:anim calcmode="lin" valueType="num">
                                      <p:cBhvr>
                                        <p:cTn id="22"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331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13315">
                                            <p:txEl>
                                              <p:pRg st="2" end="2"/>
                                            </p:txEl>
                                          </p:spTgt>
                                        </p:tgtEl>
                                        <p:attrNameLst>
                                          <p:attrName>style.visibility</p:attrName>
                                        </p:attrNameLst>
                                      </p:cBhvr>
                                      <p:to>
                                        <p:strVal val="visible"/>
                                      </p:to>
                                    </p:set>
                                    <p:animEffect transition="in" filter="fade">
                                      <p:cBhvr>
                                        <p:cTn id="28" dur="500"/>
                                        <p:tgtEl>
                                          <p:spTgt spid="13315">
                                            <p:txEl>
                                              <p:pRg st="2" end="2"/>
                                            </p:txEl>
                                          </p:spTgt>
                                        </p:tgtEl>
                                      </p:cBhvr>
                                    </p:animEffect>
                                    <p:anim calcmode="lin" valueType="num">
                                      <p:cBhvr>
                                        <p:cTn id="2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331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6" presetClass="entr" presetSubtype="0" fill="hold" grpId="0" nodeType="clickEffect">
                                  <p:stCondLst>
                                    <p:cond delay="0"/>
                                  </p:stCondLst>
                                  <p:childTnLst>
                                    <p:set>
                                      <p:cBhvr>
                                        <p:cTn id="34" dur="0" fill="hold">
                                          <p:stCondLst>
                                            <p:cond delay="0"/>
                                          </p:stCondLst>
                                        </p:cTn>
                                        <p:tgtEl>
                                          <p:spTgt spid="13315">
                                            <p:txEl>
                                              <p:pRg st="3" end="3"/>
                                            </p:txEl>
                                          </p:spTgt>
                                        </p:tgtEl>
                                        <p:attrNameLst>
                                          <p:attrName>style.visibility</p:attrName>
                                        </p:attrNameLst>
                                      </p:cBhvr>
                                      <p:to>
                                        <p:strVal val="visible"/>
                                      </p:to>
                                    </p:set>
                                    <p:animEffect transition="in" filter="fade">
                                      <p:cBhvr>
                                        <p:cTn id="35" dur="500"/>
                                        <p:tgtEl>
                                          <p:spTgt spid="13315">
                                            <p:txEl>
                                              <p:pRg st="3" end="3"/>
                                            </p:txEl>
                                          </p:spTgt>
                                        </p:tgtEl>
                                      </p:cBhvr>
                                    </p:animEffect>
                                    <p:anim calcmode="lin" valueType="num">
                                      <p:cBhvr>
                                        <p:cTn id="36"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3315">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6" presetClass="entr" presetSubtype="0" fill="hold" grpId="0" nodeType="clickEffect">
                                  <p:stCondLst>
                                    <p:cond delay="0"/>
                                  </p:stCondLst>
                                  <p:childTnLst>
                                    <p:set>
                                      <p:cBhvr>
                                        <p:cTn id="41" dur="0" fill="hold">
                                          <p:stCondLst>
                                            <p:cond delay="0"/>
                                          </p:stCondLst>
                                        </p:cTn>
                                        <p:tgtEl>
                                          <p:spTgt spid="13315">
                                            <p:txEl>
                                              <p:pRg st="4" end="4"/>
                                            </p:txEl>
                                          </p:spTgt>
                                        </p:tgtEl>
                                        <p:attrNameLst>
                                          <p:attrName>style.visibility</p:attrName>
                                        </p:attrNameLst>
                                      </p:cBhvr>
                                      <p:to>
                                        <p:strVal val="visible"/>
                                      </p:to>
                                    </p:set>
                                    <p:animEffect transition="in" filter="fade">
                                      <p:cBhvr>
                                        <p:cTn id="42" dur="500"/>
                                        <p:tgtEl>
                                          <p:spTgt spid="13315">
                                            <p:txEl>
                                              <p:pRg st="4" end="4"/>
                                            </p:txEl>
                                          </p:spTgt>
                                        </p:tgtEl>
                                      </p:cBhvr>
                                    </p:animEffect>
                                    <p:anim calcmode="lin" valueType="num">
                                      <p:cBhvr>
                                        <p:cTn id="43"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3315">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36" presetClass="entr" presetSubtype="0" fill="hold" grpId="0" nodeType="clickEffect">
                                  <p:stCondLst>
                                    <p:cond delay="0"/>
                                  </p:stCondLst>
                                  <p:childTnLst>
                                    <p:set>
                                      <p:cBhvr>
                                        <p:cTn id="48" dur="0" fill="hold">
                                          <p:stCondLst>
                                            <p:cond delay="0"/>
                                          </p:stCondLst>
                                        </p:cTn>
                                        <p:tgtEl>
                                          <p:spTgt spid="13315">
                                            <p:txEl>
                                              <p:pRg st="5" end="5"/>
                                            </p:txEl>
                                          </p:spTgt>
                                        </p:tgtEl>
                                        <p:attrNameLst>
                                          <p:attrName>style.visibility</p:attrName>
                                        </p:attrNameLst>
                                      </p:cBhvr>
                                      <p:to>
                                        <p:strVal val="visible"/>
                                      </p:to>
                                    </p:set>
                                    <p:animEffect transition="in" filter="fade">
                                      <p:cBhvr>
                                        <p:cTn id="49" dur="500"/>
                                        <p:tgtEl>
                                          <p:spTgt spid="13315">
                                            <p:txEl>
                                              <p:pRg st="5" end="5"/>
                                            </p:txEl>
                                          </p:spTgt>
                                        </p:tgtEl>
                                      </p:cBhvr>
                                    </p:animEffect>
                                    <p:anim calcmode="lin" valueType="num">
                                      <p:cBhvr>
                                        <p:cTn id="50"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13315">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_2">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Arial" panose="020B0604020202020204" pitchFamily="34" charset="0"/>
            <a:ea typeface="华文行楷" panose="02010800040101010101" pitchFamily="2" charset="-122"/>
          </a:defRPr>
        </a:defPPr>
      </a:lstStyle>
    </a:lnDef>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157255200</TotalTime>
  <Pages>0</Pages>
  <Words>2005</Words>
  <Characters>0</Characters>
  <Application>Microsoft Office PowerPoint</Application>
  <DocSecurity>0</DocSecurity>
  <PresentationFormat>全屏显示(4:3)</PresentationFormat>
  <Lines>0</Lines>
  <Paragraphs>623</Paragraphs>
  <Slides>42</Slides>
  <Notes>0</Notes>
  <HiddenSlides>0</HiddenSlides>
  <MMClips>0</MMClips>
  <ScaleCrop>false</ScaleCrop>
  <HeadingPairs>
    <vt:vector size="6" baseType="variant">
      <vt:variant>
        <vt:lpstr>已用的字体</vt:lpstr>
      </vt:variant>
      <vt:variant>
        <vt:i4>56</vt:i4>
      </vt:variant>
      <vt:variant>
        <vt:lpstr>主题</vt:lpstr>
      </vt:variant>
      <vt:variant>
        <vt:i4>3</vt:i4>
      </vt:variant>
      <vt:variant>
        <vt:lpstr>幻灯片标题</vt:lpstr>
      </vt:variant>
      <vt:variant>
        <vt:i4>42</vt:i4>
      </vt:variant>
    </vt:vector>
  </HeadingPairs>
  <TitlesOfParts>
    <vt:vector size="101"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Segoe Print</vt:lpstr>
      <vt:lpstr>Segoe Print</vt:lpstr>
      <vt:lpstr>Segoe Print</vt:lpstr>
      <vt:lpstr>Segoe Print</vt:lpstr>
      <vt:lpstr>2_Show Time</vt:lpstr>
      <vt:lpstr>1_Show Time</vt:lpstr>
      <vt:lpstr>2_Show Time_2</vt:lpstr>
      <vt:lpstr>PowerPoint 演示文稿</vt:lpstr>
      <vt:lpstr>本章主要内容</vt:lpstr>
      <vt:lpstr>PowerPoint 演示文稿</vt:lpstr>
      <vt:lpstr>4.1.1 政府间税收收入划分的方式</vt:lpstr>
      <vt:lpstr>政府间税收收入划分的方式</vt:lpstr>
      <vt:lpstr>政府间税收收入划分的方式</vt:lpstr>
      <vt:lpstr>几点比较</vt:lpstr>
      <vt:lpstr>4.1.2 政府间税种划分的原则</vt:lpstr>
      <vt:lpstr>马斯格雷夫的分税原则</vt:lpstr>
      <vt:lpstr>马斯格雷夫的分税原则</vt:lpstr>
      <vt:lpstr>杰克.M.明孜的分税原则</vt:lpstr>
      <vt:lpstr>杰克.M.明孜的分税原则</vt:lpstr>
      <vt:lpstr>几点评价</vt:lpstr>
      <vt:lpstr>政府间税种划分的一般性原则</vt:lpstr>
      <vt:lpstr>政府间税种划分的一般性原则</vt:lpstr>
      <vt:lpstr>政府间税种划分的一般性原则</vt:lpstr>
      <vt:lpstr>4.1.3  一般意义上的政府间税种划分</vt:lpstr>
      <vt:lpstr>一般意义上的政府间税种划分</vt:lpstr>
      <vt:lpstr>一般意义上的政府间税种划分</vt:lpstr>
      <vt:lpstr>PowerPoint 演示文稿</vt:lpstr>
      <vt:lpstr>政府间税权的划分</vt:lpstr>
      <vt:lpstr>政府间税权划分中的两个法律术语</vt:lpstr>
      <vt:lpstr>连贯式和分割式的税权划分</vt:lpstr>
      <vt:lpstr>政府间税权划分的模式</vt:lpstr>
      <vt:lpstr>PowerPoint 演示文稿</vt:lpstr>
      <vt:lpstr>4.3.1 美国的政府间税收划分</vt:lpstr>
      <vt:lpstr>美国的政府间税收划分</vt:lpstr>
      <vt:lpstr>美国各级政府的税收收入结构（2009）</vt:lpstr>
      <vt:lpstr>PowerPoint 演示文稿</vt:lpstr>
      <vt:lpstr>美国的政府间税权划分</vt:lpstr>
      <vt:lpstr>4.3.2  德国的政府间税种划分</vt:lpstr>
      <vt:lpstr>PowerPoint 演示文稿</vt:lpstr>
      <vt:lpstr>德国的政府间税权划分</vt:lpstr>
      <vt:lpstr>4.3.3 日本的政府间税种划分</vt:lpstr>
      <vt:lpstr>日本中央税的另外一种划分方法</vt:lpstr>
      <vt:lpstr>日本的政府间税种划分</vt:lpstr>
      <vt:lpstr>PowerPoint 演示文稿</vt:lpstr>
      <vt:lpstr>日本的政府间税权划分</vt:lpstr>
      <vt:lpstr>4.3.4 英国的政府间税种划分</vt:lpstr>
      <vt:lpstr>PowerPoint 演示文稿</vt:lpstr>
      <vt:lpstr>英国的政府间税权划分</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2018-12-13T00:37:40Z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