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4" r:id="rId1"/>
  </p:sldMasterIdLst>
  <p:notesMasterIdLst>
    <p:notesMasterId r:id="rId27"/>
  </p:notesMasterIdLst>
  <p:handoutMasterIdLst>
    <p:handoutMasterId r:id="rId28"/>
  </p:handoutMasterIdLst>
  <p:sldIdLst>
    <p:sldId id="769" r:id="rId2"/>
    <p:sldId id="647" r:id="rId3"/>
    <p:sldId id="770" r:id="rId4"/>
    <p:sldId id="745" r:id="rId5"/>
    <p:sldId id="743" r:id="rId6"/>
    <p:sldId id="744" r:id="rId7"/>
    <p:sldId id="747" r:id="rId8"/>
    <p:sldId id="748" r:id="rId9"/>
    <p:sldId id="749" r:id="rId10"/>
    <p:sldId id="750" r:id="rId11"/>
    <p:sldId id="771" r:id="rId12"/>
    <p:sldId id="756" r:id="rId13"/>
    <p:sldId id="706" r:id="rId14"/>
    <p:sldId id="707" r:id="rId15"/>
    <p:sldId id="733" r:id="rId16"/>
    <p:sldId id="772" r:id="rId17"/>
    <p:sldId id="765" r:id="rId18"/>
    <p:sldId id="762" r:id="rId19"/>
    <p:sldId id="773" r:id="rId20"/>
    <p:sldId id="763" r:id="rId21"/>
    <p:sldId id="774" r:id="rId22"/>
    <p:sldId id="775" r:id="rId23"/>
    <p:sldId id="767" r:id="rId24"/>
    <p:sldId id="776" r:id="rId25"/>
    <p:sldId id="76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D10E"/>
    <a:srgbClr val="CC3300"/>
    <a:srgbClr val="D7181F"/>
    <a:srgbClr val="D43636"/>
    <a:srgbClr val="000000"/>
    <a:srgbClr val="FFFFFF"/>
    <a:srgbClr val="E0E4D0"/>
    <a:srgbClr val="CCE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7" autoAdjust="0"/>
    <p:restoredTop sz="94660"/>
  </p:normalViewPr>
  <p:slideViewPr>
    <p:cSldViewPr>
      <p:cViewPr varScale="1">
        <p:scale>
          <a:sx n="108" d="100"/>
          <a:sy n="108" d="100"/>
        </p:scale>
        <p:origin x="1428"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607DED-7413-4BF9-844D-3045789D9D75}"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zh-CN" altLang="en-US"/>
        </a:p>
      </dgm:t>
    </dgm:pt>
    <dgm:pt modelId="{913BEB2D-D9CE-458E-8024-5CEC6CB1C4D3}">
      <dgm:prSet phldrT="[文本]" custT="1"/>
      <dgm:spPr>
        <a:solidFill>
          <a:schemeClr val="accent1">
            <a:lumMod val="60000"/>
            <a:lumOff val="40000"/>
          </a:schemeClr>
        </a:solidFill>
      </dgm:spPr>
      <dgm:t>
        <a:bodyPr/>
        <a:lstStyle/>
        <a:p>
          <a:r>
            <a:rPr lang="zh-CN" altLang="en-US" sz="2000" b="0" baseline="0" dirty="0">
              <a:solidFill>
                <a:srgbClr val="7030A0"/>
              </a:solidFill>
              <a:latin typeface="华文琥珀" pitchFamily="2" charset="-122"/>
              <a:ea typeface="华文琥珀" pitchFamily="2" charset="-122"/>
            </a:rPr>
            <a:t>公开性</a:t>
          </a:r>
        </a:p>
      </dgm:t>
    </dgm:pt>
    <dgm:pt modelId="{0B129A5B-7B69-4C0C-9FCD-88AFF72818EA}" type="parTrans" cxnId="{1B48CCFF-4855-484C-B929-22C8CED15F3D}">
      <dgm:prSet/>
      <dgm:spPr/>
      <dgm:t>
        <a:bodyPr/>
        <a:lstStyle/>
        <a:p>
          <a:endParaRPr lang="zh-CN" altLang="en-US"/>
        </a:p>
      </dgm:t>
    </dgm:pt>
    <dgm:pt modelId="{1C17512D-E8D9-4E41-B4BD-BCF967C04644}" type="sibTrans" cxnId="{1B48CCFF-4855-484C-B929-22C8CED15F3D}">
      <dgm:prSet/>
      <dgm:spPr>
        <a:solidFill>
          <a:srgbClr val="7CD10E"/>
        </a:solidFill>
      </dgm:spPr>
      <dgm:t>
        <a:bodyPr/>
        <a:lstStyle/>
        <a:p>
          <a:endParaRPr lang="zh-CN" altLang="en-US"/>
        </a:p>
      </dgm:t>
    </dgm:pt>
    <dgm:pt modelId="{58ABE9BD-1945-4B72-B75C-3E44017C8BA7}">
      <dgm:prSet phldrT="[文本]" custT="1"/>
      <dgm:spPr>
        <a:solidFill>
          <a:schemeClr val="accent1">
            <a:lumMod val="60000"/>
            <a:lumOff val="40000"/>
          </a:schemeClr>
        </a:solidFill>
      </dgm:spPr>
      <dgm:t>
        <a:bodyPr/>
        <a:lstStyle/>
        <a:p>
          <a:r>
            <a:rPr lang="zh-CN" altLang="en-US" sz="2000" b="0" baseline="0" dirty="0">
              <a:solidFill>
                <a:srgbClr val="7030A0"/>
              </a:solidFill>
              <a:latin typeface="华文琥珀" pitchFamily="2" charset="-122"/>
              <a:ea typeface="华文琥珀" pitchFamily="2" charset="-122"/>
            </a:rPr>
            <a:t>可靠性</a:t>
          </a:r>
        </a:p>
      </dgm:t>
    </dgm:pt>
    <dgm:pt modelId="{E1C68A46-ACF2-477D-9C9E-CD89AEFBD873}" type="parTrans" cxnId="{92350154-8098-4198-8FF4-C4DD8E75316F}">
      <dgm:prSet/>
      <dgm:spPr/>
      <dgm:t>
        <a:bodyPr/>
        <a:lstStyle/>
        <a:p>
          <a:endParaRPr lang="zh-CN" altLang="en-US"/>
        </a:p>
      </dgm:t>
    </dgm:pt>
    <dgm:pt modelId="{648F188F-8BA4-4787-85E6-16DE2B51B9E9}" type="sibTrans" cxnId="{92350154-8098-4198-8FF4-C4DD8E75316F}">
      <dgm:prSet/>
      <dgm:spPr>
        <a:solidFill>
          <a:srgbClr val="7CD10E"/>
        </a:solidFill>
      </dgm:spPr>
      <dgm:t>
        <a:bodyPr/>
        <a:lstStyle/>
        <a:p>
          <a:endParaRPr lang="zh-CN" altLang="en-US"/>
        </a:p>
      </dgm:t>
    </dgm:pt>
    <dgm:pt modelId="{753FFAE7-B854-4804-85B4-075EE920A357}">
      <dgm:prSet phldrT="[文本]" custT="1"/>
      <dgm:spPr>
        <a:solidFill>
          <a:schemeClr val="accent1">
            <a:lumMod val="60000"/>
            <a:lumOff val="40000"/>
          </a:schemeClr>
        </a:solidFill>
      </dgm:spPr>
      <dgm:t>
        <a:bodyPr/>
        <a:lstStyle/>
        <a:p>
          <a:r>
            <a:rPr lang="zh-CN" altLang="en-US" sz="2000" b="0" baseline="0" dirty="0">
              <a:solidFill>
                <a:srgbClr val="7030A0"/>
              </a:solidFill>
              <a:latin typeface="华文琥珀" pitchFamily="2" charset="-122"/>
              <a:ea typeface="华文琥珀" pitchFamily="2" charset="-122"/>
            </a:rPr>
            <a:t>完整性</a:t>
          </a:r>
        </a:p>
      </dgm:t>
    </dgm:pt>
    <dgm:pt modelId="{4616CB70-12EE-4C68-8243-3FE2B9BB52D3}" type="parTrans" cxnId="{17CBABE3-DBDF-4F7E-A1B6-B1F7B9328107}">
      <dgm:prSet/>
      <dgm:spPr/>
      <dgm:t>
        <a:bodyPr/>
        <a:lstStyle/>
        <a:p>
          <a:endParaRPr lang="zh-CN" altLang="en-US"/>
        </a:p>
      </dgm:t>
    </dgm:pt>
    <dgm:pt modelId="{4D32EA04-54CA-48DE-BDB4-FE259CB735C2}" type="sibTrans" cxnId="{17CBABE3-DBDF-4F7E-A1B6-B1F7B9328107}">
      <dgm:prSet/>
      <dgm:spPr>
        <a:solidFill>
          <a:srgbClr val="7CD10E"/>
        </a:solidFill>
      </dgm:spPr>
      <dgm:t>
        <a:bodyPr/>
        <a:lstStyle/>
        <a:p>
          <a:endParaRPr lang="zh-CN" altLang="en-US"/>
        </a:p>
      </dgm:t>
    </dgm:pt>
    <dgm:pt modelId="{14D3DFE1-0B8E-4918-A586-FC9D88AC644B}">
      <dgm:prSet phldrT="[文本]" custT="1"/>
      <dgm:spPr>
        <a:solidFill>
          <a:schemeClr val="accent1">
            <a:lumMod val="60000"/>
            <a:lumOff val="40000"/>
          </a:schemeClr>
        </a:solidFill>
      </dgm:spPr>
      <dgm:t>
        <a:bodyPr/>
        <a:lstStyle/>
        <a:p>
          <a:r>
            <a:rPr lang="zh-CN" altLang="en-US" sz="2000" b="0" baseline="0" dirty="0">
              <a:solidFill>
                <a:srgbClr val="7030A0"/>
              </a:solidFill>
              <a:latin typeface="华文琥珀" pitchFamily="2" charset="-122"/>
              <a:ea typeface="华文琥珀" pitchFamily="2" charset="-122"/>
            </a:rPr>
            <a:t>统一性</a:t>
          </a:r>
        </a:p>
      </dgm:t>
    </dgm:pt>
    <dgm:pt modelId="{315B27DE-0D73-43E3-8A05-F56AED9FDA46}" type="parTrans" cxnId="{59C5FDAA-7765-4245-92BE-EC4B14B43D24}">
      <dgm:prSet/>
      <dgm:spPr/>
      <dgm:t>
        <a:bodyPr/>
        <a:lstStyle/>
        <a:p>
          <a:endParaRPr lang="zh-CN" altLang="en-US"/>
        </a:p>
      </dgm:t>
    </dgm:pt>
    <dgm:pt modelId="{07BB3ABD-926E-458B-90A2-04EC2B0EDCB6}" type="sibTrans" cxnId="{59C5FDAA-7765-4245-92BE-EC4B14B43D24}">
      <dgm:prSet/>
      <dgm:spPr>
        <a:solidFill>
          <a:srgbClr val="7CD10E"/>
        </a:solidFill>
      </dgm:spPr>
      <dgm:t>
        <a:bodyPr/>
        <a:lstStyle/>
        <a:p>
          <a:endParaRPr lang="zh-CN" altLang="en-US"/>
        </a:p>
      </dgm:t>
    </dgm:pt>
    <dgm:pt modelId="{A050EF8D-4F8C-45D5-802B-6139435200E1}">
      <dgm:prSet phldrT="[文本]" custT="1"/>
      <dgm:spPr>
        <a:solidFill>
          <a:schemeClr val="accent1">
            <a:lumMod val="60000"/>
            <a:lumOff val="40000"/>
          </a:schemeClr>
        </a:solidFill>
      </dgm:spPr>
      <dgm:t>
        <a:bodyPr/>
        <a:lstStyle/>
        <a:p>
          <a:r>
            <a:rPr lang="zh-CN" altLang="en-US" sz="2000" b="0" baseline="0" dirty="0">
              <a:solidFill>
                <a:srgbClr val="7030A0"/>
              </a:solidFill>
              <a:latin typeface="华文琥珀" pitchFamily="2" charset="-122"/>
              <a:ea typeface="华文琥珀" pitchFamily="2" charset="-122"/>
            </a:rPr>
            <a:t>年度性</a:t>
          </a:r>
        </a:p>
      </dgm:t>
    </dgm:pt>
    <dgm:pt modelId="{A02F04A5-E3E8-4001-90D7-C30616574E32}" type="parTrans" cxnId="{5663245E-E34F-49B9-9C41-38301C35423A}">
      <dgm:prSet/>
      <dgm:spPr/>
      <dgm:t>
        <a:bodyPr/>
        <a:lstStyle/>
        <a:p>
          <a:endParaRPr lang="zh-CN" altLang="en-US"/>
        </a:p>
      </dgm:t>
    </dgm:pt>
    <dgm:pt modelId="{1672F839-2091-4678-A03D-735DC32EBF1A}" type="sibTrans" cxnId="{5663245E-E34F-49B9-9C41-38301C35423A}">
      <dgm:prSet/>
      <dgm:spPr>
        <a:solidFill>
          <a:srgbClr val="7CD10E"/>
        </a:solidFill>
      </dgm:spPr>
      <dgm:t>
        <a:bodyPr/>
        <a:lstStyle/>
        <a:p>
          <a:endParaRPr lang="zh-CN" altLang="en-US"/>
        </a:p>
      </dgm:t>
    </dgm:pt>
    <dgm:pt modelId="{88DDF98E-73A9-4EA2-BB9A-AFF1E72F165D}" type="pres">
      <dgm:prSet presAssocID="{14607DED-7413-4BF9-844D-3045789D9D75}" presName="cycle" presStyleCnt="0">
        <dgm:presLayoutVars>
          <dgm:dir/>
          <dgm:resizeHandles val="exact"/>
        </dgm:presLayoutVars>
      </dgm:prSet>
      <dgm:spPr/>
    </dgm:pt>
    <dgm:pt modelId="{BE60D083-B8E7-4C93-BA77-A1612F01C2E2}" type="pres">
      <dgm:prSet presAssocID="{913BEB2D-D9CE-458E-8024-5CEC6CB1C4D3}" presName="node" presStyleLbl="node1" presStyleIdx="0" presStyleCnt="5">
        <dgm:presLayoutVars>
          <dgm:bulletEnabled val="1"/>
        </dgm:presLayoutVars>
      </dgm:prSet>
      <dgm:spPr/>
    </dgm:pt>
    <dgm:pt modelId="{F9293177-3993-43AC-8CD4-F886977B6E61}" type="pres">
      <dgm:prSet presAssocID="{1C17512D-E8D9-4E41-B4BD-BCF967C04644}" presName="sibTrans" presStyleLbl="sibTrans2D1" presStyleIdx="0" presStyleCnt="5"/>
      <dgm:spPr/>
    </dgm:pt>
    <dgm:pt modelId="{D454B8FD-8780-4685-97CC-7F664DF6DC25}" type="pres">
      <dgm:prSet presAssocID="{1C17512D-E8D9-4E41-B4BD-BCF967C04644}" presName="connectorText" presStyleLbl="sibTrans2D1" presStyleIdx="0" presStyleCnt="5"/>
      <dgm:spPr/>
    </dgm:pt>
    <dgm:pt modelId="{4E1378B4-DC04-4116-B1C5-7B24555406B6}" type="pres">
      <dgm:prSet presAssocID="{58ABE9BD-1945-4B72-B75C-3E44017C8BA7}" presName="node" presStyleLbl="node1" presStyleIdx="1" presStyleCnt="5">
        <dgm:presLayoutVars>
          <dgm:bulletEnabled val="1"/>
        </dgm:presLayoutVars>
      </dgm:prSet>
      <dgm:spPr/>
    </dgm:pt>
    <dgm:pt modelId="{AE51AD61-FB0F-44E4-B26F-13A6B8A536B4}" type="pres">
      <dgm:prSet presAssocID="{648F188F-8BA4-4787-85E6-16DE2B51B9E9}" presName="sibTrans" presStyleLbl="sibTrans2D1" presStyleIdx="1" presStyleCnt="5"/>
      <dgm:spPr/>
    </dgm:pt>
    <dgm:pt modelId="{77249534-1A6E-4A9A-8327-ABAEEB6D4F03}" type="pres">
      <dgm:prSet presAssocID="{648F188F-8BA4-4787-85E6-16DE2B51B9E9}" presName="connectorText" presStyleLbl="sibTrans2D1" presStyleIdx="1" presStyleCnt="5"/>
      <dgm:spPr/>
    </dgm:pt>
    <dgm:pt modelId="{CB55B895-18A5-4F15-9F16-8EF5016A06CD}" type="pres">
      <dgm:prSet presAssocID="{753FFAE7-B854-4804-85B4-075EE920A357}" presName="node" presStyleLbl="node1" presStyleIdx="2" presStyleCnt="5">
        <dgm:presLayoutVars>
          <dgm:bulletEnabled val="1"/>
        </dgm:presLayoutVars>
      </dgm:prSet>
      <dgm:spPr/>
    </dgm:pt>
    <dgm:pt modelId="{D4459F03-21CB-49AF-A9C0-03ED26AAB4E6}" type="pres">
      <dgm:prSet presAssocID="{4D32EA04-54CA-48DE-BDB4-FE259CB735C2}" presName="sibTrans" presStyleLbl="sibTrans2D1" presStyleIdx="2" presStyleCnt="5"/>
      <dgm:spPr/>
    </dgm:pt>
    <dgm:pt modelId="{DF36088A-66D8-45FA-B9B4-0AEE438D91F2}" type="pres">
      <dgm:prSet presAssocID="{4D32EA04-54CA-48DE-BDB4-FE259CB735C2}" presName="connectorText" presStyleLbl="sibTrans2D1" presStyleIdx="2" presStyleCnt="5"/>
      <dgm:spPr/>
    </dgm:pt>
    <dgm:pt modelId="{B47AB318-B550-46D3-8AAB-22C8FB41BB25}" type="pres">
      <dgm:prSet presAssocID="{14D3DFE1-0B8E-4918-A586-FC9D88AC644B}" presName="node" presStyleLbl="node1" presStyleIdx="3" presStyleCnt="5">
        <dgm:presLayoutVars>
          <dgm:bulletEnabled val="1"/>
        </dgm:presLayoutVars>
      </dgm:prSet>
      <dgm:spPr/>
    </dgm:pt>
    <dgm:pt modelId="{49F3C370-B5B2-455E-AB52-E734CC353112}" type="pres">
      <dgm:prSet presAssocID="{07BB3ABD-926E-458B-90A2-04EC2B0EDCB6}" presName="sibTrans" presStyleLbl="sibTrans2D1" presStyleIdx="3" presStyleCnt="5"/>
      <dgm:spPr/>
    </dgm:pt>
    <dgm:pt modelId="{350D93E5-C3EC-46BE-AF04-27846D9A4AFD}" type="pres">
      <dgm:prSet presAssocID="{07BB3ABD-926E-458B-90A2-04EC2B0EDCB6}" presName="connectorText" presStyleLbl="sibTrans2D1" presStyleIdx="3" presStyleCnt="5"/>
      <dgm:spPr/>
    </dgm:pt>
    <dgm:pt modelId="{348CBC7B-EB80-4B8C-944F-1E1ED3F0429A}" type="pres">
      <dgm:prSet presAssocID="{A050EF8D-4F8C-45D5-802B-6139435200E1}" presName="node" presStyleLbl="node1" presStyleIdx="4" presStyleCnt="5">
        <dgm:presLayoutVars>
          <dgm:bulletEnabled val="1"/>
        </dgm:presLayoutVars>
      </dgm:prSet>
      <dgm:spPr/>
    </dgm:pt>
    <dgm:pt modelId="{55E9AAB5-37A8-459D-9AA4-F733C02131DA}" type="pres">
      <dgm:prSet presAssocID="{1672F839-2091-4678-A03D-735DC32EBF1A}" presName="sibTrans" presStyleLbl="sibTrans2D1" presStyleIdx="4" presStyleCnt="5"/>
      <dgm:spPr/>
    </dgm:pt>
    <dgm:pt modelId="{226B7491-890D-4319-A76D-2636A66484A8}" type="pres">
      <dgm:prSet presAssocID="{1672F839-2091-4678-A03D-735DC32EBF1A}" presName="connectorText" presStyleLbl="sibTrans2D1" presStyleIdx="4" presStyleCnt="5"/>
      <dgm:spPr/>
    </dgm:pt>
  </dgm:ptLst>
  <dgm:cxnLst>
    <dgm:cxn modelId="{90EE4805-C058-4D78-B48D-09ADB5907760}" type="presOf" srcId="{58ABE9BD-1945-4B72-B75C-3E44017C8BA7}" destId="{4E1378B4-DC04-4116-B1C5-7B24555406B6}" srcOrd="0" destOrd="0" presId="urn:microsoft.com/office/officeart/2005/8/layout/cycle2"/>
    <dgm:cxn modelId="{1DFF0B06-7F21-4FB5-9A6D-37893E58C079}" type="presOf" srcId="{753FFAE7-B854-4804-85B4-075EE920A357}" destId="{CB55B895-18A5-4F15-9F16-8EF5016A06CD}" srcOrd="0" destOrd="0" presId="urn:microsoft.com/office/officeart/2005/8/layout/cycle2"/>
    <dgm:cxn modelId="{440C080B-FA90-4D53-87FA-BB0BBCB1F32F}" type="presOf" srcId="{913BEB2D-D9CE-458E-8024-5CEC6CB1C4D3}" destId="{BE60D083-B8E7-4C93-BA77-A1612F01C2E2}" srcOrd="0" destOrd="0" presId="urn:microsoft.com/office/officeart/2005/8/layout/cycle2"/>
    <dgm:cxn modelId="{06DCD138-78F1-417E-8545-368AD4273531}" type="presOf" srcId="{1672F839-2091-4678-A03D-735DC32EBF1A}" destId="{226B7491-890D-4319-A76D-2636A66484A8}" srcOrd="1" destOrd="0" presId="urn:microsoft.com/office/officeart/2005/8/layout/cycle2"/>
    <dgm:cxn modelId="{5663245E-E34F-49B9-9C41-38301C35423A}" srcId="{14607DED-7413-4BF9-844D-3045789D9D75}" destId="{A050EF8D-4F8C-45D5-802B-6139435200E1}" srcOrd="4" destOrd="0" parTransId="{A02F04A5-E3E8-4001-90D7-C30616574E32}" sibTransId="{1672F839-2091-4678-A03D-735DC32EBF1A}"/>
    <dgm:cxn modelId="{3DCBB66F-4A1B-4E5E-8C9D-38D48179045F}" type="presOf" srcId="{4D32EA04-54CA-48DE-BDB4-FE259CB735C2}" destId="{D4459F03-21CB-49AF-A9C0-03ED26AAB4E6}" srcOrd="0" destOrd="0" presId="urn:microsoft.com/office/officeart/2005/8/layout/cycle2"/>
    <dgm:cxn modelId="{5534B353-8493-42BA-9115-207A23B63C95}" type="presOf" srcId="{1C17512D-E8D9-4E41-B4BD-BCF967C04644}" destId="{D454B8FD-8780-4685-97CC-7F664DF6DC25}" srcOrd="1" destOrd="0" presId="urn:microsoft.com/office/officeart/2005/8/layout/cycle2"/>
    <dgm:cxn modelId="{92350154-8098-4198-8FF4-C4DD8E75316F}" srcId="{14607DED-7413-4BF9-844D-3045789D9D75}" destId="{58ABE9BD-1945-4B72-B75C-3E44017C8BA7}" srcOrd="1" destOrd="0" parTransId="{E1C68A46-ACF2-477D-9C9E-CD89AEFBD873}" sibTransId="{648F188F-8BA4-4787-85E6-16DE2B51B9E9}"/>
    <dgm:cxn modelId="{BA73AF54-3B55-4E49-9D4C-290C9A61F996}" type="presOf" srcId="{648F188F-8BA4-4787-85E6-16DE2B51B9E9}" destId="{77249534-1A6E-4A9A-8327-ABAEEB6D4F03}" srcOrd="1" destOrd="0" presId="urn:microsoft.com/office/officeart/2005/8/layout/cycle2"/>
    <dgm:cxn modelId="{BD02C885-2457-40BE-828F-06966E4D5377}" type="presOf" srcId="{1C17512D-E8D9-4E41-B4BD-BCF967C04644}" destId="{F9293177-3993-43AC-8CD4-F886977B6E61}" srcOrd="0" destOrd="0" presId="urn:microsoft.com/office/officeart/2005/8/layout/cycle2"/>
    <dgm:cxn modelId="{E798FF85-F194-440B-B970-D8C8E1D2A4F2}" type="presOf" srcId="{07BB3ABD-926E-458B-90A2-04EC2B0EDCB6}" destId="{49F3C370-B5B2-455E-AB52-E734CC353112}" srcOrd="0" destOrd="0" presId="urn:microsoft.com/office/officeart/2005/8/layout/cycle2"/>
    <dgm:cxn modelId="{B355D287-BCBF-4AA7-931F-362A568FE5DF}" type="presOf" srcId="{4D32EA04-54CA-48DE-BDB4-FE259CB735C2}" destId="{DF36088A-66D8-45FA-B9B4-0AEE438D91F2}" srcOrd="1" destOrd="0" presId="urn:microsoft.com/office/officeart/2005/8/layout/cycle2"/>
    <dgm:cxn modelId="{0BC6B091-206A-412E-B89B-016DCEED28FE}" type="presOf" srcId="{14D3DFE1-0B8E-4918-A586-FC9D88AC644B}" destId="{B47AB318-B550-46D3-8AAB-22C8FB41BB25}" srcOrd="0" destOrd="0" presId="urn:microsoft.com/office/officeart/2005/8/layout/cycle2"/>
    <dgm:cxn modelId="{6FABDC9B-FF00-4121-90D5-65CB0F7D8FBC}" type="presOf" srcId="{648F188F-8BA4-4787-85E6-16DE2B51B9E9}" destId="{AE51AD61-FB0F-44E4-B26F-13A6B8A536B4}" srcOrd="0" destOrd="0" presId="urn:microsoft.com/office/officeart/2005/8/layout/cycle2"/>
    <dgm:cxn modelId="{5AE2069C-D7CF-4493-8270-08D62691DCD6}" type="presOf" srcId="{14607DED-7413-4BF9-844D-3045789D9D75}" destId="{88DDF98E-73A9-4EA2-BB9A-AFF1E72F165D}" srcOrd="0" destOrd="0" presId="urn:microsoft.com/office/officeart/2005/8/layout/cycle2"/>
    <dgm:cxn modelId="{59C5FDAA-7765-4245-92BE-EC4B14B43D24}" srcId="{14607DED-7413-4BF9-844D-3045789D9D75}" destId="{14D3DFE1-0B8E-4918-A586-FC9D88AC644B}" srcOrd="3" destOrd="0" parTransId="{315B27DE-0D73-43E3-8A05-F56AED9FDA46}" sibTransId="{07BB3ABD-926E-458B-90A2-04EC2B0EDCB6}"/>
    <dgm:cxn modelId="{1E37C8AB-4EC8-4CAC-A092-2892009C81C9}" type="presOf" srcId="{1672F839-2091-4678-A03D-735DC32EBF1A}" destId="{55E9AAB5-37A8-459D-9AA4-F733C02131DA}" srcOrd="0" destOrd="0" presId="urn:microsoft.com/office/officeart/2005/8/layout/cycle2"/>
    <dgm:cxn modelId="{FA4DCBBF-2876-471B-A0E7-DA496E29ED81}" type="presOf" srcId="{A050EF8D-4F8C-45D5-802B-6139435200E1}" destId="{348CBC7B-EB80-4B8C-944F-1E1ED3F0429A}" srcOrd="0" destOrd="0" presId="urn:microsoft.com/office/officeart/2005/8/layout/cycle2"/>
    <dgm:cxn modelId="{E8D538C3-364A-40B4-BA8E-C71D6F328B9B}" type="presOf" srcId="{07BB3ABD-926E-458B-90A2-04EC2B0EDCB6}" destId="{350D93E5-C3EC-46BE-AF04-27846D9A4AFD}" srcOrd="1" destOrd="0" presId="urn:microsoft.com/office/officeart/2005/8/layout/cycle2"/>
    <dgm:cxn modelId="{17CBABE3-DBDF-4F7E-A1B6-B1F7B9328107}" srcId="{14607DED-7413-4BF9-844D-3045789D9D75}" destId="{753FFAE7-B854-4804-85B4-075EE920A357}" srcOrd="2" destOrd="0" parTransId="{4616CB70-12EE-4C68-8243-3FE2B9BB52D3}" sibTransId="{4D32EA04-54CA-48DE-BDB4-FE259CB735C2}"/>
    <dgm:cxn modelId="{1B48CCFF-4855-484C-B929-22C8CED15F3D}" srcId="{14607DED-7413-4BF9-844D-3045789D9D75}" destId="{913BEB2D-D9CE-458E-8024-5CEC6CB1C4D3}" srcOrd="0" destOrd="0" parTransId="{0B129A5B-7B69-4C0C-9FCD-88AFF72818EA}" sibTransId="{1C17512D-E8D9-4E41-B4BD-BCF967C04644}"/>
    <dgm:cxn modelId="{E9FC687A-A226-43A2-9BBD-E1F9C1C1C874}" type="presParOf" srcId="{88DDF98E-73A9-4EA2-BB9A-AFF1E72F165D}" destId="{BE60D083-B8E7-4C93-BA77-A1612F01C2E2}" srcOrd="0" destOrd="0" presId="urn:microsoft.com/office/officeart/2005/8/layout/cycle2"/>
    <dgm:cxn modelId="{AAF98B4C-BE19-4F4D-8C50-206385C22B8C}" type="presParOf" srcId="{88DDF98E-73A9-4EA2-BB9A-AFF1E72F165D}" destId="{F9293177-3993-43AC-8CD4-F886977B6E61}" srcOrd="1" destOrd="0" presId="urn:microsoft.com/office/officeart/2005/8/layout/cycle2"/>
    <dgm:cxn modelId="{D25DCBAB-1191-47F6-AEEB-9ECFFC73BBEB}" type="presParOf" srcId="{F9293177-3993-43AC-8CD4-F886977B6E61}" destId="{D454B8FD-8780-4685-97CC-7F664DF6DC25}" srcOrd="0" destOrd="0" presId="urn:microsoft.com/office/officeart/2005/8/layout/cycle2"/>
    <dgm:cxn modelId="{87B5BC18-B190-4ACA-B9B8-17DCDB8A83F3}" type="presParOf" srcId="{88DDF98E-73A9-4EA2-BB9A-AFF1E72F165D}" destId="{4E1378B4-DC04-4116-B1C5-7B24555406B6}" srcOrd="2" destOrd="0" presId="urn:microsoft.com/office/officeart/2005/8/layout/cycle2"/>
    <dgm:cxn modelId="{FF9866B4-D16B-49F3-8665-92D5908A87AC}" type="presParOf" srcId="{88DDF98E-73A9-4EA2-BB9A-AFF1E72F165D}" destId="{AE51AD61-FB0F-44E4-B26F-13A6B8A536B4}" srcOrd="3" destOrd="0" presId="urn:microsoft.com/office/officeart/2005/8/layout/cycle2"/>
    <dgm:cxn modelId="{7E20808B-DB45-41B1-99AA-F0F978465956}" type="presParOf" srcId="{AE51AD61-FB0F-44E4-B26F-13A6B8A536B4}" destId="{77249534-1A6E-4A9A-8327-ABAEEB6D4F03}" srcOrd="0" destOrd="0" presId="urn:microsoft.com/office/officeart/2005/8/layout/cycle2"/>
    <dgm:cxn modelId="{5275C8DB-467B-4DE4-9C52-FC06D81E33A1}" type="presParOf" srcId="{88DDF98E-73A9-4EA2-BB9A-AFF1E72F165D}" destId="{CB55B895-18A5-4F15-9F16-8EF5016A06CD}" srcOrd="4" destOrd="0" presId="urn:microsoft.com/office/officeart/2005/8/layout/cycle2"/>
    <dgm:cxn modelId="{472E1580-BEAC-4473-ACD7-0DF34AC85171}" type="presParOf" srcId="{88DDF98E-73A9-4EA2-BB9A-AFF1E72F165D}" destId="{D4459F03-21CB-49AF-A9C0-03ED26AAB4E6}" srcOrd="5" destOrd="0" presId="urn:microsoft.com/office/officeart/2005/8/layout/cycle2"/>
    <dgm:cxn modelId="{70917506-A557-49F7-AF4B-3A33B3C27819}" type="presParOf" srcId="{D4459F03-21CB-49AF-A9C0-03ED26AAB4E6}" destId="{DF36088A-66D8-45FA-B9B4-0AEE438D91F2}" srcOrd="0" destOrd="0" presId="urn:microsoft.com/office/officeart/2005/8/layout/cycle2"/>
    <dgm:cxn modelId="{8FD141D7-28A7-47E6-B42C-1FC6FB61C780}" type="presParOf" srcId="{88DDF98E-73A9-4EA2-BB9A-AFF1E72F165D}" destId="{B47AB318-B550-46D3-8AAB-22C8FB41BB25}" srcOrd="6" destOrd="0" presId="urn:microsoft.com/office/officeart/2005/8/layout/cycle2"/>
    <dgm:cxn modelId="{C80B6075-512E-4A05-8A4E-65D715D6AF26}" type="presParOf" srcId="{88DDF98E-73A9-4EA2-BB9A-AFF1E72F165D}" destId="{49F3C370-B5B2-455E-AB52-E734CC353112}" srcOrd="7" destOrd="0" presId="urn:microsoft.com/office/officeart/2005/8/layout/cycle2"/>
    <dgm:cxn modelId="{474A4B0F-622E-4C4F-91EC-BD2E8489E49B}" type="presParOf" srcId="{49F3C370-B5B2-455E-AB52-E734CC353112}" destId="{350D93E5-C3EC-46BE-AF04-27846D9A4AFD}" srcOrd="0" destOrd="0" presId="urn:microsoft.com/office/officeart/2005/8/layout/cycle2"/>
    <dgm:cxn modelId="{ED910A97-B5A3-4325-BAB6-F7F6B279DE04}" type="presParOf" srcId="{88DDF98E-73A9-4EA2-BB9A-AFF1E72F165D}" destId="{348CBC7B-EB80-4B8C-944F-1E1ED3F0429A}" srcOrd="8" destOrd="0" presId="urn:microsoft.com/office/officeart/2005/8/layout/cycle2"/>
    <dgm:cxn modelId="{89D3C44A-406F-4F6C-8F67-4BE84FCFB27C}" type="presParOf" srcId="{88DDF98E-73A9-4EA2-BB9A-AFF1E72F165D}" destId="{55E9AAB5-37A8-459D-9AA4-F733C02131DA}" srcOrd="9" destOrd="0" presId="urn:microsoft.com/office/officeart/2005/8/layout/cycle2"/>
    <dgm:cxn modelId="{36D25A9F-C593-4BFA-8A2F-19CF22F1E16C}" type="presParOf" srcId="{55E9AAB5-37A8-459D-9AA4-F733C02131DA}" destId="{226B7491-890D-4319-A76D-2636A66484A8}" srcOrd="0" destOrd="0" presId="urn:microsoft.com/office/officeart/2005/8/layout/cycle2"/>
  </dgm:cxnLst>
  <dgm:bg>
    <a:noFill/>
    <a:effectLst>
      <a:outerShdw blurRad="50800" dist="50800" dir="5400000" algn="ctr" rotWithShape="0">
        <a:srgbClr val="7030A0"/>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0D083-B8E7-4C93-BA77-A1612F01C2E2}">
      <dsp:nvSpPr>
        <dsp:cNvPr id="0" name=""/>
        <dsp:cNvSpPr/>
      </dsp:nvSpPr>
      <dsp:spPr>
        <a:xfrm>
          <a:off x="1804700" y="1130"/>
          <a:ext cx="999110" cy="999110"/>
        </a:xfrm>
        <a:prstGeom prst="ellipse">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0" kern="1200" baseline="0" dirty="0">
              <a:solidFill>
                <a:srgbClr val="7030A0"/>
              </a:solidFill>
              <a:latin typeface="华文琥珀" pitchFamily="2" charset="-122"/>
              <a:ea typeface="华文琥珀" pitchFamily="2" charset="-122"/>
            </a:rPr>
            <a:t>公开性</a:t>
          </a:r>
        </a:p>
      </dsp:txBody>
      <dsp:txXfrm>
        <a:off x="1951016" y="147446"/>
        <a:ext cx="706478" cy="706478"/>
      </dsp:txXfrm>
    </dsp:sp>
    <dsp:sp modelId="{F9293177-3993-43AC-8CD4-F886977B6E61}">
      <dsp:nvSpPr>
        <dsp:cNvPr id="0" name=""/>
        <dsp:cNvSpPr/>
      </dsp:nvSpPr>
      <dsp:spPr>
        <a:xfrm rot="2160000">
          <a:off x="2772431" y="769014"/>
          <a:ext cx="266412" cy="337199"/>
        </a:xfrm>
        <a:prstGeom prst="rightArrow">
          <a:avLst>
            <a:gd name="adj1" fmla="val 60000"/>
            <a:gd name="adj2" fmla="val 50000"/>
          </a:avLst>
        </a:prstGeom>
        <a:solidFill>
          <a:srgbClr val="7CD10E"/>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2780063" y="812965"/>
        <a:ext cx="186488" cy="202319"/>
      </dsp:txXfrm>
    </dsp:sp>
    <dsp:sp modelId="{4E1378B4-DC04-4116-B1C5-7B24555406B6}">
      <dsp:nvSpPr>
        <dsp:cNvPr id="0" name=""/>
        <dsp:cNvSpPr/>
      </dsp:nvSpPr>
      <dsp:spPr>
        <a:xfrm>
          <a:off x="3019663" y="883852"/>
          <a:ext cx="999110" cy="999110"/>
        </a:xfrm>
        <a:prstGeom prst="ellipse">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0" kern="1200" baseline="0" dirty="0">
              <a:solidFill>
                <a:srgbClr val="7030A0"/>
              </a:solidFill>
              <a:latin typeface="华文琥珀" pitchFamily="2" charset="-122"/>
              <a:ea typeface="华文琥珀" pitchFamily="2" charset="-122"/>
            </a:rPr>
            <a:t>可靠性</a:t>
          </a:r>
        </a:p>
      </dsp:txBody>
      <dsp:txXfrm>
        <a:off x="3165979" y="1030168"/>
        <a:ext cx="706478" cy="706478"/>
      </dsp:txXfrm>
    </dsp:sp>
    <dsp:sp modelId="{AE51AD61-FB0F-44E4-B26F-13A6B8A536B4}">
      <dsp:nvSpPr>
        <dsp:cNvPr id="0" name=""/>
        <dsp:cNvSpPr/>
      </dsp:nvSpPr>
      <dsp:spPr>
        <a:xfrm rot="6480000">
          <a:off x="3156305" y="1921774"/>
          <a:ext cx="266412" cy="337199"/>
        </a:xfrm>
        <a:prstGeom prst="rightArrow">
          <a:avLst>
            <a:gd name="adj1" fmla="val 60000"/>
            <a:gd name="adj2" fmla="val 50000"/>
          </a:avLst>
        </a:prstGeom>
        <a:solidFill>
          <a:srgbClr val="7CD10E"/>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rot="10800000">
        <a:off x="3208616" y="1951208"/>
        <a:ext cx="186488" cy="202319"/>
      </dsp:txXfrm>
    </dsp:sp>
    <dsp:sp modelId="{CB55B895-18A5-4F15-9F16-8EF5016A06CD}">
      <dsp:nvSpPr>
        <dsp:cNvPr id="0" name=""/>
        <dsp:cNvSpPr/>
      </dsp:nvSpPr>
      <dsp:spPr>
        <a:xfrm>
          <a:off x="2555588" y="2312126"/>
          <a:ext cx="999110" cy="999110"/>
        </a:xfrm>
        <a:prstGeom prst="ellipse">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0" kern="1200" baseline="0" dirty="0">
              <a:solidFill>
                <a:srgbClr val="7030A0"/>
              </a:solidFill>
              <a:latin typeface="华文琥珀" pitchFamily="2" charset="-122"/>
              <a:ea typeface="华文琥珀" pitchFamily="2" charset="-122"/>
            </a:rPr>
            <a:t>完整性</a:t>
          </a:r>
        </a:p>
      </dsp:txBody>
      <dsp:txXfrm>
        <a:off x="2701904" y="2458442"/>
        <a:ext cx="706478" cy="706478"/>
      </dsp:txXfrm>
    </dsp:sp>
    <dsp:sp modelId="{D4459F03-21CB-49AF-A9C0-03ED26AAB4E6}">
      <dsp:nvSpPr>
        <dsp:cNvPr id="0" name=""/>
        <dsp:cNvSpPr/>
      </dsp:nvSpPr>
      <dsp:spPr>
        <a:xfrm rot="10800000">
          <a:off x="2178589" y="2643082"/>
          <a:ext cx="266412" cy="337199"/>
        </a:xfrm>
        <a:prstGeom prst="rightArrow">
          <a:avLst>
            <a:gd name="adj1" fmla="val 60000"/>
            <a:gd name="adj2" fmla="val 50000"/>
          </a:avLst>
        </a:prstGeom>
        <a:solidFill>
          <a:srgbClr val="7CD10E"/>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rot="10800000">
        <a:off x="2258513" y="2710522"/>
        <a:ext cx="186488" cy="202319"/>
      </dsp:txXfrm>
    </dsp:sp>
    <dsp:sp modelId="{B47AB318-B550-46D3-8AAB-22C8FB41BB25}">
      <dsp:nvSpPr>
        <dsp:cNvPr id="0" name=""/>
        <dsp:cNvSpPr/>
      </dsp:nvSpPr>
      <dsp:spPr>
        <a:xfrm>
          <a:off x="1053812" y="2312126"/>
          <a:ext cx="999110" cy="999110"/>
        </a:xfrm>
        <a:prstGeom prst="ellipse">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0" kern="1200" baseline="0" dirty="0">
              <a:solidFill>
                <a:srgbClr val="7030A0"/>
              </a:solidFill>
              <a:latin typeface="华文琥珀" pitchFamily="2" charset="-122"/>
              <a:ea typeface="华文琥珀" pitchFamily="2" charset="-122"/>
            </a:rPr>
            <a:t>统一性</a:t>
          </a:r>
        </a:p>
      </dsp:txBody>
      <dsp:txXfrm>
        <a:off x="1200128" y="2458442"/>
        <a:ext cx="706478" cy="706478"/>
      </dsp:txXfrm>
    </dsp:sp>
    <dsp:sp modelId="{49F3C370-B5B2-455E-AB52-E734CC353112}">
      <dsp:nvSpPr>
        <dsp:cNvPr id="0" name=""/>
        <dsp:cNvSpPr/>
      </dsp:nvSpPr>
      <dsp:spPr>
        <a:xfrm rot="15120000">
          <a:off x="1190453" y="1936116"/>
          <a:ext cx="266412" cy="337199"/>
        </a:xfrm>
        <a:prstGeom prst="rightArrow">
          <a:avLst>
            <a:gd name="adj1" fmla="val 60000"/>
            <a:gd name="adj2" fmla="val 50000"/>
          </a:avLst>
        </a:prstGeom>
        <a:solidFill>
          <a:srgbClr val="7CD10E"/>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rot="10800000">
        <a:off x="1242764" y="2041562"/>
        <a:ext cx="186488" cy="202319"/>
      </dsp:txXfrm>
    </dsp:sp>
    <dsp:sp modelId="{348CBC7B-EB80-4B8C-944F-1E1ED3F0429A}">
      <dsp:nvSpPr>
        <dsp:cNvPr id="0" name=""/>
        <dsp:cNvSpPr/>
      </dsp:nvSpPr>
      <dsp:spPr>
        <a:xfrm>
          <a:off x="589737" y="883852"/>
          <a:ext cx="999110" cy="999110"/>
        </a:xfrm>
        <a:prstGeom prst="ellipse">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0" kern="1200" baseline="0" dirty="0">
              <a:solidFill>
                <a:srgbClr val="7030A0"/>
              </a:solidFill>
              <a:latin typeface="华文琥珀" pitchFamily="2" charset="-122"/>
              <a:ea typeface="华文琥珀" pitchFamily="2" charset="-122"/>
            </a:rPr>
            <a:t>年度性</a:t>
          </a:r>
        </a:p>
      </dsp:txBody>
      <dsp:txXfrm>
        <a:off x="736053" y="1030168"/>
        <a:ext cx="706478" cy="706478"/>
      </dsp:txXfrm>
    </dsp:sp>
    <dsp:sp modelId="{55E9AAB5-37A8-459D-9AA4-F733C02131DA}">
      <dsp:nvSpPr>
        <dsp:cNvPr id="0" name=""/>
        <dsp:cNvSpPr/>
      </dsp:nvSpPr>
      <dsp:spPr>
        <a:xfrm rot="19440000">
          <a:off x="1557468" y="777878"/>
          <a:ext cx="266412" cy="337199"/>
        </a:xfrm>
        <a:prstGeom prst="rightArrow">
          <a:avLst>
            <a:gd name="adj1" fmla="val 60000"/>
            <a:gd name="adj2" fmla="val 50000"/>
          </a:avLst>
        </a:prstGeom>
        <a:solidFill>
          <a:srgbClr val="7CD10E"/>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1565100" y="868807"/>
        <a:ext cx="186488" cy="20231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CEB4ABCB-EE9A-4552-9C15-8B94735384D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258051" name="Rectangle 3">
            <a:extLst>
              <a:ext uri="{FF2B5EF4-FFF2-40B4-BE49-F238E27FC236}">
                <a16:creationId xmlns:a16="http://schemas.microsoft.com/office/drawing/2014/main" id="{D23216B6-C24E-484A-A654-7637C3C5357B}"/>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ltLang="zh-CN"/>
          </a:p>
        </p:txBody>
      </p:sp>
      <p:sp>
        <p:nvSpPr>
          <p:cNvPr id="258052" name="Rectangle 4">
            <a:extLst>
              <a:ext uri="{FF2B5EF4-FFF2-40B4-BE49-F238E27FC236}">
                <a16:creationId xmlns:a16="http://schemas.microsoft.com/office/drawing/2014/main" id="{7B411BEC-1539-4A76-8B71-1124C14E4C48}"/>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258053" name="Rectangle 5">
            <a:extLst>
              <a:ext uri="{FF2B5EF4-FFF2-40B4-BE49-F238E27FC236}">
                <a16:creationId xmlns:a16="http://schemas.microsoft.com/office/drawing/2014/main" id="{5E5D7878-DFE0-40B9-A3BF-32B179F401F5}"/>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C50BE7D-66DE-4B7D-A7D9-EDDCA8410FB2}" type="slidenum">
              <a:rPr lang="en-US" altLang="zh-CN"/>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F7145FB9-A004-4AE8-AF47-94BDC8BA4B5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289795" name="Rectangle 3">
            <a:extLst>
              <a:ext uri="{FF2B5EF4-FFF2-40B4-BE49-F238E27FC236}">
                <a16:creationId xmlns:a16="http://schemas.microsoft.com/office/drawing/2014/main" id="{B77C5C48-BFA5-4DF7-B3EF-8025BA6C2F4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ltLang="zh-CN"/>
          </a:p>
        </p:txBody>
      </p:sp>
      <p:sp>
        <p:nvSpPr>
          <p:cNvPr id="28676" name="Rectangle 4">
            <a:extLst>
              <a:ext uri="{FF2B5EF4-FFF2-40B4-BE49-F238E27FC236}">
                <a16:creationId xmlns:a16="http://schemas.microsoft.com/office/drawing/2014/main" id="{C8AA3429-41F1-4C4F-8666-A4ED1322FF7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7" name="Rectangle 5">
            <a:extLst>
              <a:ext uri="{FF2B5EF4-FFF2-40B4-BE49-F238E27FC236}">
                <a16:creationId xmlns:a16="http://schemas.microsoft.com/office/drawing/2014/main" id="{332AC8B2-A69D-4D8C-9006-3AE1A88A712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289798" name="Rectangle 6">
            <a:extLst>
              <a:ext uri="{FF2B5EF4-FFF2-40B4-BE49-F238E27FC236}">
                <a16:creationId xmlns:a16="http://schemas.microsoft.com/office/drawing/2014/main" id="{6667286A-9310-4700-B37A-3F27BEDE984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289799" name="Rectangle 7">
            <a:extLst>
              <a:ext uri="{FF2B5EF4-FFF2-40B4-BE49-F238E27FC236}">
                <a16:creationId xmlns:a16="http://schemas.microsoft.com/office/drawing/2014/main" id="{C8CBC265-350C-41A6-A5A6-E402982AF5C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E30C530-D327-485C-99D4-B0333D146AC2}"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a16="http://schemas.microsoft.com/office/drawing/2014/main" id="{59CE486D-422D-4576-B94A-459990F86E44}"/>
              </a:ext>
            </a:extLst>
          </p:cNvPr>
          <p:cNvSpPr>
            <a:spLocks noGrp="1" noRot="1" noChangeAspect="1" noTextEdit="1"/>
          </p:cNvSpPr>
          <p:nvPr>
            <p:ph type="sldImg"/>
          </p:nvPr>
        </p:nvSpPr>
        <p:spPr>
          <a:ln/>
        </p:spPr>
      </p:sp>
      <p:sp>
        <p:nvSpPr>
          <p:cNvPr id="29699" name="备注占位符 2">
            <a:extLst>
              <a:ext uri="{FF2B5EF4-FFF2-40B4-BE49-F238E27FC236}">
                <a16:creationId xmlns:a16="http://schemas.microsoft.com/office/drawing/2014/main" id="{CC059FA6-ECE9-4820-8B82-B288E67B6E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19460" name="灯片编号占位符 3">
            <a:extLst>
              <a:ext uri="{FF2B5EF4-FFF2-40B4-BE49-F238E27FC236}">
                <a16:creationId xmlns:a16="http://schemas.microsoft.com/office/drawing/2014/main" id="{405B9FD0-8E97-402F-AFA6-55660616F1D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BBE6796-FAAE-4ABA-8D0D-11F4865FE621}" type="slidenum">
              <a:rPr lang="zh-CN" altLang="en-US"/>
              <a:pPr eaLnBrk="1" hangingPunct="1"/>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8262682-45DA-4CA5-B00D-348C76A5C5E0}"/>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CE2A13A6-D41E-495C-AC6E-C9DF9F2CC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a:latin typeface="Arial" panose="020B0604020202020204" pitchFamily="34" charset="0"/>
              </a:rPr>
              <a:t>征管系统的功能结构如图所示，可分为财政端、执收单位端两大部分，包括</a:t>
            </a:r>
            <a:r>
              <a:rPr lang="en-US" altLang="zh-CN">
                <a:latin typeface="Arial" panose="020B0604020202020204" pitchFamily="34" charset="0"/>
              </a:rPr>
              <a:t>4</a:t>
            </a:r>
            <a:r>
              <a:rPr lang="zh-CN" altLang="en-US">
                <a:latin typeface="Arial" panose="020B0604020202020204" pitchFamily="34" charset="0"/>
              </a:rPr>
              <a:t>个子系统：数据交换中心、财政管理系统、单位执收系统和部门管理系统。在系统实际运用中，要做好以下几方面工作：</a:t>
            </a:r>
          </a:p>
          <a:p>
            <a:pPr eaLnBrk="1" hangingPunct="1"/>
            <a:r>
              <a:rPr lang="en-US" altLang="zh-CN">
                <a:latin typeface="Arial" panose="020B0604020202020204" pitchFamily="34" charset="0"/>
              </a:rPr>
              <a:t>1</a:t>
            </a:r>
            <a:r>
              <a:rPr lang="zh-CN" altLang="en-US">
                <a:latin typeface="Arial" panose="020B0604020202020204" pitchFamily="34" charset="0"/>
              </a:rPr>
              <a:t>、熟悉掌握系统操作。作为非税收入业务管理人员，不但要承担日常管理的岗位职责，还负责对外的业务指导工作，所以要求每个业务人员应该全面掌握系统工作流程，熟悉具体功能操作。</a:t>
            </a:r>
          </a:p>
          <a:p>
            <a:pPr eaLnBrk="1" hangingPunct="1"/>
            <a:r>
              <a:rPr lang="en-US" altLang="zh-CN">
                <a:latin typeface="Arial" panose="020B0604020202020204" pitchFamily="34" charset="0"/>
              </a:rPr>
              <a:t>2</a:t>
            </a:r>
            <a:r>
              <a:rPr lang="zh-CN" altLang="en-US">
                <a:latin typeface="Arial" panose="020B0604020202020204" pitchFamily="34" charset="0"/>
              </a:rPr>
              <a:t>、严格控制操作权限。财政资金安全是财政各项管理工作的重中之重，必须规范各项日常工作的业务流程，明确岗位职责，通过“系统管理模块”合理划分用户操作权限。特别是“收入核算模块”的操作权限必须严格控制授权，把好收入退付、收入划缴等资金出口关。</a:t>
            </a:r>
          </a:p>
          <a:p>
            <a:pPr eaLnBrk="1" hangingPunct="1"/>
            <a:r>
              <a:rPr lang="en-US" altLang="zh-CN">
                <a:latin typeface="Arial" panose="020B0604020202020204" pitchFamily="34" charset="0"/>
              </a:rPr>
              <a:t>3</a:t>
            </a:r>
            <a:r>
              <a:rPr lang="zh-CN" altLang="en-US">
                <a:latin typeface="Arial" panose="020B0604020202020204" pitchFamily="34" charset="0"/>
              </a:rPr>
              <a:t>、进一步加强票据管理。”以票管收“是规范非税收入的重要手段，我们在实际操作中应运用“票据管理模块”把票据发放、核销、年检等形成完整的工作链，并根据具体情况配套制定与执收单位票据使用相关的管理办法，推进财政票据的科学化、精细化管理。同时，还应定期检查、核对库存，做到实物票据与系统的票据台账相符，确保票据安全。</a:t>
            </a:r>
          </a:p>
          <a:p>
            <a:pPr eaLnBrk="1" hangingPunct="1"/>
            <a:r>
              <a:rPr lang="en-US" altLang="zh-CN">
                <a:latin typeface="Arial" panose="020B0604020202020204" pitchFamily="34" charset="0"/>
              </a:rPr>
              <a:t>4</a:t>
            </a:r>
            <a:r>
              <a:rPr lang="zh-CN" altLang="en-US">
                <a:latin typeface="Arial" panose="020B0604020202020204" pitchFamily="34" charset="0"/>
              </a:rPr>
              <a:t>、充分利用系统开展收入征管工作。收入征管人员在运用“征收管理模块”办理收入退付、组织收入预算编报的同时，应熟悉掌握基础数据查询和收入统计查询功能，以利于全面、细致的把握政策、督促预算完成进度和对业务发展进行深入分析。</a:t>
            </a:r>
          </a:p>
          <a:p>
            <a:pPr eaLnBrk="1" hangingPunct="1"/>
            <a:r>
              <a:rPr lang="en-US" altLang="zh-CN">
                <a:latin typeface="Arial" panose="020B0604020202020204" pitchFamily="34" charset="0"/>
              </a:rPr>
              <a:t>5</a:t>
            </a:r>
            <a:r>
              <a:rPr lang="zh-CN" altLang="en-US">
                <a:latin typeface="Arial" panose="020B0604020202020204" pitchFamily="34" charset="0"/>
              </a:rPr>
              <a:t>、做好执收单位的业务咨询和系统维护工作。非税收入执收单位点多面广，执收单位端软件的运用效果直接关系到系统运用的总体效果，必须建立良好的维护机制，及时解答执收单位业务咨询，及时处理执收单位端的软件故障。同时，由于执收单位可能出现人员流动，应定期或分批做好相关培训工作。</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5E2CD26-9BA3-430B-BE18-2DB6894DEF17}"/>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42C3CF30-0013-477D-836E-38D2BB5CC311}"/>
                </a:ext>
              </a:extLst>
            </p:cNvPr>
            <p:cNvGrpSpPr>
              <a:grpSpLocks/>
            </p:cNvGrpSpPr>
            <p:nvPr/>
          </p:nvGrpSpPr>
          <p:grpSpPr bwMode="auto">
            <a:xfrm>
              <a:off x="183" y="1604"/>
              <a:ext cx="448" cy="299"/>
              <a:chOff x="720" y="336"/>
              <a:chExt cx="624" cy="432"/>
            </a:xfrm>
          </p:grpSpPr>
          <p:sp>
            <p:nvSpPr>
              <p:cNvPr id="12" name="Rectangle 4">
                <a:extLst>
                  <a:ext uri="{FF2B5EF4-FFF2-40B4-BE49-F238E27FC236}">
                    <a16:creationId xmlns:a16="http://schemas.microsoft.com/office/drawing/2014/main" id="{180498CA-38A0-4015-945A-DBF0FD532858}"/>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en-US"/>
              </a:p>
            </p:txBody>
          </p:sp>
          <p:sp>
            <p:nvSpPr>
              <p:cNvPr id="13" name="Rectangle 5">
                <a:extLst>
                  <a:ext uri="{FF2B5EF4-FFF2-40B4-BE49-F238E27FC236}">
                    <a16:creationId xmlns:a16="http://schemas.microsoft.com/office/drawing/2014/main" id="{F0D68E96-9262-4EAF-BD80-4030F7FB89CE}"/>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en-US"/>
              </a:p>
            </p:txBody>
          </p:sp>
        </p:grpSp>
        <p:grpSp>
          <p:nvGrpSpPr>
            <p:cNvPr id="6" name="Group 6">
              <a:extLst>
                <a:ext uri="{FF2B5EF4-FFF2-40B4-BE49-F238E27FC236}">
                  <a16:creationId xmlns:a16="http://schemas.microsoft.com/office/drawing/2014/main" id="{4B13200D-AC02-4E3B-BA6C-E0C0352C0EA4}"/>
                </a:ext>
              </a:extLst>
            </p:cNvPr>
            <p:cNvGrpSpPr>
              <a:grpSpLocks/>
            </p:cNvGrpSpPr>
            <p:nvPr/>
          </p:nvGrpSpPr>
          <p:grpSpPr bwMode="auto">
            <a:xfrm>
              <a:off x="261" y="1870"/>
              <a:ext cx="465" cy="299"/>
              <a:chOff x="912" y="2640"/>
              <a:chExt cx="672" cy="432"/>
            </a:xfrm>
          </p:grpSpPr>
          <p:sp>
            <p:nvSpPr>
              <p:cNvPr id="10" name="Rectangle 7">
                <a:extLst>
                  <a:ext uri="{FF2B5EF4-FFF2-40B4-BE49-F238E27FC236}">
                    <a16:creationId xmlns:a16="http://schemas.microsoft.com/office/drawing/2014/main" id="{8826799B-F9FA-47E5-9754-459D862616BA}"/>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en-US"/>
              </a:p>
            </p:txBody>
          </p:sp>
          <p:sp>
            <p:nvSpPr>
              <p:cNvPr id="11" name="Rectangle 8">
                <a:extLst>
                  <a:ext uri="{FF2B5EF4-FFF2-40B4-BE49-F238E27FC236}">
                    <a16:creationId xmlns:a16="http://schemas.microsoft.com/office/drawing/2014/main" id="{2EF40F94-85AC-4543-882C-219065FB8090}"/>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en-US"/>
              </a:p>
            </p:txBody>
          </p:sp>
        </p:grpSp>
        <p:sp>
          <p:nvSpPr>
            <p:cNvPr id="7" name="Rectangle 9">
              <a:extLst>
                <a:ext uri="{FF2B5EF4-FFF2-40B4-BE49-F238E27FC236}">
                  <a16:creationId xmlns:a16="http://schemas.microsoft.com/office/drawing/2014/main" id="{7AB0A57C-3276-4BE5-8ABA-52F106F553E2}"/>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en-US"/>
            </a:p>
          </p:txBody>
        </p:sp>
        <p:sp>
          <p:nvSpPr>
            <p:cNvPr id="8" name="Rectangle 10">
              <a:extLst>
                <a:ext uri="{FF2B5EF4-FFF2-40B4-BE49-F238E27FC236}">
                  <a16:creationId xmlns:a16="http://schemas.microsoft.com/office/drawing/2014/main" id="{4480F112-4B7F-4B37-AE56-6630A448864E}"/>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en-US"/>
            </a:p>
          </p:txBody>
        </p:sp>
        <p:sp>
          <p:nvSpPr>
            <p:cNvPr id="9" name="Rectangle 11">
              <a:extLst>
                <a:ext uri="{FF2B5EF4-FFF2-40B4-BE49-F238E27FC236}">
                  <a16:creationId xmlns:a16="http://schemas.microsoft.com/office/drawing/2014/main" id="{B6C03788-B3A9-4DFD-B572-B5EDBBCCC02D}"/>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en-US"/>
            </a:p>
          </p:txBody>
        </p:sp>
      </p:grpSp>
      <p:sp>
        <p:nvSpPr>
          <p:cNvPr id="53260" name="Rectangle 12"/>
          <p:cNvSpPr>
            <a:spLocks noGrp="1" noChangeArrowheads="1"/>
          </p:cNvSpPr>
          <p:nvPr>
            <p:ph type="ctrTitle"/>
          </p:nvPr>
        </p:nvSpPr>
        <p:spPr>
          <a:xfrm>
            <a:off x="990600" y="1676400"/>
            <a:ext cx="7772400" cy="1462088"/>
          </a:xfrm>
        </p:spPr>
        <p:txBody>
          <a:bodyPr/>
          <a:lstStyle>
            <a:lvl1pPr>
              <a:defRPr/>
            </a:lvl1pPr>
          </a:lstStyle>
          <a:p>
            <a:pPr lvl="0"/>
            <a:r>
              <a:rPr lang="zh-CN" altLang="en-US" noProof="0"/>
              <a:t>单击此处编辑母版标题样式</a:t>
            </a:r>
          </a:p>
        </p:txBody>
      </p:sp>
      <p:sp>
        <p:nvSpPr>
          <p:cNvPr id="5326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zh-CN" altLang="en-US" noProof="0"/>
              <a:t>单击此处编辑母版副标题样式</a:t>
            </a:r>
          </a:p>
        </p:txBody>
      </p:sp>
      <p:sp>
        <p:nvSpPr>
          <p:cNvPr id="14" name="Rectangle 14">
            <a:extLst>
              <a:ext uri="{FF2B5EF4-FFF2-40B4-BE49-F238E27FC236}">
                <a16:creationId xmlns:a16="http://schemas.microsoft.com/office/drawing/2014/main" id="{D89DCD7F-7755-4952-8548-07B583C17558}"/>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4878E42D-FFFD-47AB-9C6E-8545F1165D4F}" type="datetimeFigureOut">
              <a:rPr lang="zh-CN" altLang="en-US"/>
              <a:pPr>
                <a:defRPr/>
              </a:pPr>
              <a:t>2018/12/13</a:t>
            </a:fld>
            <a:endParaRPr lang="en-US" altLang="zh-CN"/>
          </a:p>
        </p:txBody>
      </p:sp>
      <p:sp>
        <p:nvSpPr>
          <p:cNvPr id="15" name="Rectangle 15">
            <a:extLst>
              <a:ext uri="{FF2B5EF4-FFF2-40B4-BE49-F238E27FC236}">
                <a16:creationId xmlns:a16="http://schemas.microsoft.com/office/drawing/2014/main" id="{1A571AD5-A168-45BB-9726-F111AA4A4531}"/>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a:extLst>
              <a:ext uri="{FF2B5EF4-FFF2-40B4-BE49-F238E27FC236}">
                <a16:creationId xmlns:a16="http://schemas.microsoft.com/office/drawing/2014/main" id="{F93ED054-D6EF-4F0B-9C8E-90A838BD2493}"/>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262C68D4-CC03-4DB9-8144-47F5B45EDD34}" type="slidenum">
              <a:rPr lang="zh-CN" altLang="en-US"/>
              <a:pPr/>
              <a:t>‹#›</a:t>
            </a:fld>
            <a:endParaRPr lang="en-US" altLang="zh-CN"/>
          </a:p>
        </p:txBody>
      </p:sp>
    </p:spTree>
    <p:extLst>
      <p:ext uri="{BB962C8B-B14F-4D97-AF65-F5344CB8AC3E}">
        <p14:creationId xmlns:p14="http://schemas.microsoft.com/office/powerpoint/2010/main" val="150614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a:extLst>
              <a:ext uri="{FF2B5EF4-FFF2-40B4-BE49-F238E27FC236}">
                <a16:creationId xmlns:a16="http://schemas.microsoft.com/office/drawing/2014/main" id="{D6B68967-2142-4527-BE78-194FACF139B0}"/>
              </a:ext>
            </a:extLst>
          </p:cNvPr>
          <p:cNvSpPr>
            <a:spLocks noGrp="1" noChangeArrowheads="1"/>
          </p:cNvSpPr>
          <p:nvPr>
            <p:ph type="dt" sz="half" idx="10"/>
          </p:nvPr>
        </p:nvSpPr>
        <p:spPr>
          <a:ln/>
        </p:spPr>
        <p:txBody>
          <a:bodyPr/>
          <a:lstStyle>
            <a:lvl1pPr>
              <a:defRPr/>
            </a:lvl1pPr>
          </a:lstStyle>
          <a:p>
            <a:pPr>
              <a:defRPr/>
            </a:pPr>
            <a:fld id="{AF261BE7-E96B-4E8B-A697-0E61E6A42D18}" type="datetimeFigureOut">
              <a:rPr lang="zh-CN" altLang="en-US"/>
              <a:pPr>
                <a:defRPr/>
              </a:pPr>
              <a:t>2018/12/13</a:t>
            </a:fld>
            <a:endParaRPr lang="en-US" altLang="zh-CN"/>
          </a:p>
        </p:txBody>
      </p:sp>
      <p:sp>
        <p:nvSpPr>
          <p:cNvPr id="5" name="Rectangle 12">
            <a:extLst>
              <a:ext uri="{FF2B5EF4-FFF2-40B4-BE49-F238E27FC236}">
                <a16:creationId xmlns:a16="http://schemas.microsoft.com/office/drawing/2014/main" id="{BF5C8699-6794-47BE-BC42-5AE3A382E58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8A4EA169-CE4F-40C6-B7E0-543499F8BDAF}"/>
              </a:ext>
            </a:extLst>
          </p:cNvPr>
          <p:cNvSpPr>
            <a:spLocks noGrp="1" noChangeArrowheads="1"/>
          </p:cNvSpPr>
          <p:nvPr>
            <p:ph type="sldNum" sz="quarter" idx="12"/>
          </p:nvPr>
        </p:nvSpPr>
        <p:spPr>
          <a:ln/>
        </p:spPr>
        <p:txBody>
          <a:bodyPr/>
          <a:lstStyle>
            <a:lvl1pPr>
              <a:defRPr/>
            </a:lvl1pPr>
          </a:lstStyle>
          <a:p>
            <a:fld id="{097D411C-4716-4220-9D83-7237D4BA5666}" type="slidenum">
              <a:rPr lang="zh-CN" altLang="en-US"/>
              <a:pPr/>
              <a:t>‹#›</a:t>
            </a:fld>
            <a:endParaRPr lang="en-US" altLang="zh-CN"/>
          </a:p>
        </p:txBody>
      </p:sp>
    </p:spTree>
    <p:extLst>
      <p:ext uri="{BB962C8B-B14F-4D97-AF65-F5344CB8AC3E}">
        <p14:creationId xmlns:p14="http://schemas.microsoft.com/office/powerpoint/2010/main" val="70329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a:extLst>
              <a:ext uri="{FF2B5EF4-FFF2-40B4-BE49-F238E27FC236}">
                <a16:creationId xmlns:a16="http://schemas.microsoft.com/office/drawing/2014/main" id="{C9E21C49-3897-437D-9F39-D0B76BA6716E}"/>
              </a:ext>
            </a:extLst>
          </p:cNvPr>
          <p:cNvSpPr>
            <a:spLocks noGrp="1" noChangeArrowheads="1"/>
          </p:cNvSpPr>
          <p:nvPr>
            <p:ph type="dt" sz="half" idx="10"/>
          </p:nvPr>
        </p:nvSpPr>
        <p:spPr>
          <a:ln/>
        </p:spPr>
        <p:txBody>
          <a:bodyPr/>
          <a:lstStyle>
            <a:lvl1pPr>
              <a:defRPr/>
            </a:lvl1pPr>
          </a:lstStyle>
          <a:p>
            <a:pPr>
              <a:defRPr/>
            </a:pPr>
            <a:fld id="{FC554431-65D9-4599-9390-45FD0DB5C4D3}" type="datetimeFigureOut">
              <a:rPr lang="zh-CN" altLang="en-US"/>
              <a:pPr>
                <a:defRPr/>
              </a:pPr>
              <a:t>2018/12/13</a:t>
            </a:fld>
            <a:endParaRPr lang="en-US" altLang="zh-CN"/>
          </a:p>
        </p:txBody>
      </p:sp>
      <p:sp>
        <p:nvSpPr>
          <p:cNvPr id="5" name="Rectangle 12">
            <a:extLst>
              <a:ext uri="{FF2B5EF4-FFF2-40B4-BE49-F238E27FC236}">
                <a16:creationId xmlns:a16="http://schemas.microsoft.com/office/drawing/2014/main" id="{2030CD12-37EE-4953-8FA9-7751EF7678A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EB2CE7C9-8AF3-4B64-86AF-F4298A39AD9B}"/>
              </a:ext>
            </a:extLst>
          </p:cNvPr>
          <p:cNvSpPr>
            <a:spLocks noGrp="1" noChangeArrowheads="1"/>
          </p:cNvSpPr>
          <p:nvPr>
            <p:ph type="sldNum" sz="quarter" idx="12"/>
          </p:nvPr>
        </p:nvSpPr>
        <p:spPr>
          <a:ln/>
        </p:spPr>
        <p:txBody>
          <a:bodyPr/>
          <a:lstStyle>
            <a:lvl1pPr>
              <a:defRPr/>
            </a:lvl1pPr>
          </a:lstStyle>
          <a:p>
            <a:fld id="{4019EF5C-64FC-4B49-841A-9274C5A46ED2}" type="slidenum">
              <a:rPr lang="zh-CN" altLang="en-US"/>
              <a:pPr/>
              <a:t>‹#›</a:t>
            </a:fld>
            <a:endParaRPr lang="en-US" altLang="zh-CN"/>
          </a:p>
        </p:txBody>
      </p:sp>
    </p:spTree>
    <p:extLst>
      <p:ext uri="{BB962C8B-B14F-4D97-AF65-F5344CB8AC3E}">
        <p14:creationId xmlns:p14="http://schemas.microsoft.com/office/powerpoint/2010/main" val="124520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a:extLst>
              <a:ext uri="{FF2B5EF4-FFF2-40B4-BE49-F238E27FC236}">
                <a16:creationId xmlns:a16="http://schemas.microsoft.com/office/drawing/2014/main" id="{4C5C4108-E3AE-4A98-867D-C5055BDD0FA8}"/>
              </a:ext>
            </a:extLst>
          </p:cNvPr>
          <p:cNvSpPr>
            <a:spLocks noGrp="1" noChangeArrowheads="1"/>
          </p:cNvSpPr>
          <p:nvPr>
            <p:ph type="dt" sz="half" idx="10"/>
          </p:nvPr>
        </p:nvSpPr>
        <p:spPr>
          <a:ln/>
        </p:spPr>
        <p:txBody>
          <a:bodyPr/>
          <a:lstStyle>
            <a:lvl1pPr>
              <a:defRPr/>
            </a:lvl1pPr>
          </a:lstStyle>
          <a:p>
            <a:pPr>
              <a:defRPr/>
            </a:pPr>
            <a:fld id="{C26F5BDC-9BA5-4BA0-A6A5-2EBB6A376874}" type="datetimeFigureOut">
              <a:rPr lang="zh-CN" altLang="en-US"/>
              <a:pPr>
                <a:defRPr/>
              </a:pPr>
              <a:t>2018/12/13</a:t>
            </a:fld>
            <a:endParaRPr lang="en-US" altLang="zh-CN"/>
          </a:p>
        </p:txBody>
      </p:sp>
      <p:sp>
        <p:nvSpPr>
          <p:cNvPr id="5" name="Rectangle 12">
            <a:extLst>
              <a:ext uri="{FF2B5EF4-FFF2-40B4-BE49-F238E27FC236}">
                <a16:creationId xmlns:a16="http://schemas.microsoft.com/office/drawing/2014/main" id="{35821B3C-2694-46F2-A24A-50BA93D2759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4831A282-1372-4C31-A01F-13F596AEA662}"/>
              </a:ext>
            </a:extLst>
          </p:cNvPr>
          <p:cNvSpPr>
            <a:spLocks noGrp="1" noChangeArrowheads="1"/>
          </p:cNvSpPr>
          <p:nvPr>
            <p:ph type="sldNum" sz="quarter" idx="12"/>
          </p:nvPr>
        </p:nvSpPr>
        <p:spPr>
          <a:ln/>
        </p:spPr>
        <p:txBody>
          <a:bodyPr/>
          <a:lstStyle>
            <a:lvl1pPr>
              <a:defRPr/>
            </a:lvl1pPr>
          </a:lstStyle>
          <a:p>
            <a:fld id="{8242394E-989F-4C1A-AE5C-EE2A3D4F8A5A}" type="slidenum">
              <a:rPr lang="zh-CN" altLang="en-US"/>
              <a:pPr/>
              <a:t>‹#›</a:t>
            </a:fld>
            <a:endParaRPr lang="en-US" altLang="zh-CN"/>
          </a:p>
        </p:txBody>
      </p:sp>
    </p:spTree>
    <p:extLst>
      <p:ext uri="{BB962C8B-B14F-4D97-AF65-F5344CB8AC3E}">
        <p14:creationId xmlns:p14="http://schemas.microsoft.com/office/powerpoint/2010/main" val="57503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a:extLst>
              <a:ext uri="{FF2B5EF4-FFF2-40B4-BE49-F238E27FC236}">
                <a16:creationId xmlns:a16="http://schemas.microsoft.com/office/drawing/2014/main" id="{D957BCA7-F353-4E9F-A67C-F29372C9FF68}"/>
              </a:ext>
            </a:extLst>
          </p:cNvPr>
          <p:cNvSpPr>
            <a:spLocks noGrp="1" noChangeArrowheads="1"/>
          </p:cNvSpPr>
          <p:nvPr>
            <p:ph type="dt" sz="half" idx="10"/>
          </p:nvPr>
        </p:nvSpPr>
        <p:spPr>
          <a:ln/>
        </p:spPr>
        <p:txBody>
          <a:bodyPr/>
          <a:lstStyle>
            <a:lvl1pPr>
              <a:defRPr/>
            </a:lvl1pPr>
          </a:lstStyle>
          <a:p>
            <a:pPr>
              <a:defRPr/>
            </a:pPr>
            <a:fld id="{78C9293B-0741-46F6-AAAE-9F8725CCF8EB}" type="datetimeFigureOut">
              <a:rPr lang="zh-CN" altLang="en-US"/>
              <a:pPr>
                <a:defRPr/>
              </a:pPr>
              <a:t>2018/12/13</a:t>
            </a:fld>
            <a:endParaRPr lang="en-US" altLang="zh-CN"/>
          </a:p>
        </p:txBody>
      </p:sp>
      <p:sp>
        <p:nvSpPr>
          <p:cNvPr id="5" name="Rectangle 12">
            <a:extLst>
              <a:ext uri="{FF2B5EF4-FFF2-40B4-BE49-F238E27FC236}">
                <a16:creationId xmlns:a16="http://schemas.microsoft.com/office/drawing/2014/main" id="{D86782E5-645A-4BC3-BF9A-9D73BE21FDB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0FB5890A-CEC5-4ACF-8EC2-5F9F078AAD2E}"/>
              </a:ext>
            </a:extLst>
          </p:cNvPr>
          <p:cNvSpPr>
            <a:spLocks noGrp="1" noChangeArrowheads="1"/>
          </p:cNvSpPr>
          <p:nvPr>
            <p:ph type="sldNum" sz="quarter" idx="12"/>
          </p:nvPr>
        </p:nvSpPr>
        <p:spPr>
          <a:ln/>
        </p:spPr>
        <p:txBody>
          <a:bodyPr/>
          <a:lstStyle>
            <a:lvl1pPr>
              <a:defRPr/>
            </a:lvl1pPr>
          </a:lstStyle>
          <a:p>
            <a:fld id="{5F545219-62D2-4C1A-A654-E428BB0936E5}" type="slidenum">
              <a:rPr lang="zh-CN" altLang="en-US"/>
              <a:pPr/>
              <a:t>‹#›</a:t>
            </a:fld>
            <a:endParaRPr lang="en-US" altLang="zh-CN"/>
          </a:p>
        </p:txBody>
      </p:sp>
    </p:spTree>
    <p:extLst>
      <p:ext uri="{BB962C8B-B14F-4D97-AF65-F5344CB8AC3E}">
        <p14:creationId xmlns:p14="http://schemas.microsoft.com/office/powerpoint/2010/main" val="367641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a:extLst>
              <a:ext uri="{FF2B5EF4-FFF2-40B4-BE49-F238E27FC236}">
                <a16:creationId xmlns:a16="http://schemas.microsoft.com/office/drawing/2014/main" id="{A751EFF4-AACF-4F34-9D0F-358E50463D88}"/>
              </a:ext>
            </a:extLst>
          </p:cNvPr>
          <p:cNvSpPr>
            <a:spLocks noGrp="1" noChangeArrowheads="1"/>
          </p:cNvSpPr>
          <p:nvPr>
            <p:ph type="dt" sz="half" idx="10"/>
          </p:nvPr>
        </p:nvSpPr>
        <p:spPr>
          <a:ln/>
        </p:spPr>
        <p:txBody>
          <a:bodyPr/>
          <a:lstStyle>
            <a:lvl1pPr>
              <a:defRPr/>
            </a:lvl1pPr>
          </a:lstStyle>
          <a:p>
            <a:pPr>
              <a:defRPr/>
            </a:pPr>
            <a:fld id="{C4872846-E2DF-43BF-BFC7-9C7035F40F5C}" type="datetimeFigureOut">
              <a:rPr lang="zh-CN" altLang="en-US"/>
              <a:pPr>
                <a:defRPr/>
              </a:pPr>
              <a:t>2018/12/13</a:t>
            </a:fld>
            <a:endParaRPr lang="en-US" altLang="zh-CN"/>
          </a:p>
        </p:txBody>
      </p:sp>
      <p:sp>
        <p:nvSpPr>
          <p:cNvPr id="6" name="Rectangle 12">
            <a:extLst>
              <a:ext uri="{FF2B5EF4-FFF2-40B4-BE49-F238E27FC236}">
                <a16:creationId xmlns:a16="http://schemas.microsoft.com/office/drawing/2014/main" id="{E460A49B-4CD3-4F60-AC2A-11D7086A06D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E7EC2ED5-5448-4564-BA42-9CE2350B759F}"/>
              </a:ext>
            </a:extLst>
          </p:cNvPr>
          <p:cNvSpPr>
            <a:spLocks noGrp="1" noChangeArrowheads="1"/>
          </p:cNvSpPr>
          <p:nvPr>
            <p:ph type="sldNum" sz="quarter" idx="12"/>
          </p:nvPr>
        </p:nvSpPr>
        <p:spPr>
          <a:ln/>
        </p:spPr>
        <p:txBody>
          <a:bodyPr/>
          <a:lstStyle>
            <a:lvl1pPr>
              <a:defRPr/>
            </a:lvl1pPr>
          </a:lstStyle>
          <a:p>
            <a:fld id="{1271F214-54F6-4EF4-81DF-D250877CBF09}" type="slidenum">
              <a:rPr lang="zh-CN" altLang="en-US"/>
              <a:pPr/>
              <a:t>‹#›</a:t>
            </a:fld>
            <a:endParaRPr lang="en-US" altLang="zh-CN"/>
          </a:p>
        </p:txBody>
      </p:sp>
    </p:spTree>
    <p:extLst>
      <p:ext uri="{BB962C8B-B14F-4D97-AF65-F5344CB8AC3E}">
        <p14:creationId xmlns:p14="http://schemas.microsoft.com/office/powerpoint/2010/main" val="335101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a:extLst>
              <a:ext uri="{FF2B5EF4-FFF2-40B4-BE49-F238E27FC236}">
                <a16:creationId xmlns:a16="http://schemas.microsoft.com/office/drawing/2014/main" id="{3B12B1D9-782B-45F5-A54B-A8718226A0E6}"/>
              </a:ext>
            </a:extLst>
          </p:cNvPr>
          <p:cNvSpPr>
            <a:spLocks noGrp="1" noChangeArrowheads="1"/>
          </p:cNvSpPr>
          <p:nvPr>
            <p:ph type="dt" sz="half" idx="10"/>
          </p:nvPr>
        </p:nvSpPr>
        <p:spPr>
          <a:ln/>
        </p:spPr>
        <p:txBody>
          <a:bodyPr/>
          <a:lstStyle>
            <a:lvl1pPr>
              <a:defRPr/>
            </a:lvl1pPr>
          </a:lstStyle>
          <a:p>
            <a:pPr>
              <a:defRPr/>
            </a:pPr>
            <a:fld id="{359CF9D8-616A-4B49-8D54-83E461DBA93A}" type="datetimeFigureOut">
              <a:rPr lang="zh-CN" altLang="en-US"/>
              <a:pPr>
                <a:defRPr/>
              </a:pPr>
              <a:t>2018/12/13</a:t>
            </a:fld>
            <a:endParaRPr lang="en-US" altLang="zh-CN"/>
          </a:p>
        </p:txBody>
      </p:sp>
      <p:sp>
        <p:nvSpPr>
          <p:cNvPr id="8" name="Rectangle 12">
            <a:extLst>
              <a:ext uri="{FF2B5EF4-FFF2-40B4-BE49-F238E27FC236}">
                <a16:creationId xmlns:a16="http://schemas.microsoft.com/office/drawing/2014/main" id="{400F7DCE-4BF3-42D6-A182-00477D891A0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a:extLst>
              <a:ext uri="{FF2B5EF4-FFF2-40B4-BE49-F238E27FC236}">
                <a16:creationId xmlns:a16="http://schemas.microsoft.com/office/drawing/2014/main" id="{9D347752-ED43-49F2-886C-67FE400E3E40}"/>
              </a:ext>
            </a:extLst>
          </p:cNvPr>
          <p:cNvSpPr>
            <a:spLocks noGrp="1" noChangeArrowheads="1"/>
          </p:cNvSpPr>
          <p:nvPr>
            <p:ph type="sldNum" sz="quarter" idx="12"/>
          </p:nvPr>
        </p:nvSpPr>
        <p:spPr>
          <a:ln/>
        </p:spPr>
        <p:txBody>
          <a:bodyPr/>
          <a:lstStyle>
            <a:lvl1pPr>
              <a:defRPr/>
            </a:lvl1pPr>
          </a:lstStyle>
          <a:p>
            <a:fld id="{9DB0D727-A36C-4DEB-9533-27C4C145C94D}" type="slidenum">
              <a:rPr lang="zh-CN" altLang="en-US"/>
              <a:pPr/>
              <a:t>‹#›</a:t>
            </a:fld>
            <a:endParaRPr lang="en-US" altLang="zh-CN"/>
          </a:p>
        </p:txBody>
      </p:sp>
    </p:spTree>
    <p:extLst>
      <p:ext uri="{BB962C8B-B14F-4D97-AF65-F5344CB8AC3E}">
        <p14:creationId xmlns:p14="http://schemas.microsoft.com/office/powerpoint/2010/main" val="264275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a:extLst>
              <a:ext uri="{FF2B5EF4-FFF2-40B4-BE49-F238E27FC236}">
                <a16:creationId xmlns:a16="http://schemas.microsoft.com/office/drawing/2014/main" id="{207FB594-5E5E-471F-AF11-34410E94F6FA}"/>
              </a:ext>
            </a:extLst>
          </p:cNvPr>
          <p:cNvSpPr>
            <a:spLocks noGrp="1" noChangeArrowheads="1"/>
          </p:cNvSpPr>
          <p:nvPr>
            <p:ph type="dt" sz="half" idx="10"/>
          </p:nvPr>
        </p:nvSpPr>
        <p:spPr>
          <a:ln/>
        </p:spPr>
        <p:txBody>
          <a:bodyPr/>
          <a:lstStyle>
            <a:lvl1pPr>
              <a:defRPr/>
            </a:lvl1pPr>
          </a:lstStyle>
          <a:p>
            <a:pPr>
              <a:defRPr/>
            </a:pPr>
            <a:fld id="{A4AF411E-6A5C-42E4-9F23-75760A0F6E6F}" type="datetimeFigureOut">
              <a:rPr lang="zh-CN" altLang="en-US"/>
              <a:pPr>
                <a:defRPr/>
              </a:pPr>
              <a:t>2018/12/13</a:t>
            </a:fld>
            <a:endParaRPr lang="en-US" altLang="zh-CN"/>
          </a:p>
        </p:txBody>
      </p:sp>
      <p:sp>
        <p:nvSpPr>
          <p:cNvPr id="4" name="Rectangle 12">
            <a:extLst>
              <a:ext uri="{FF2B5EF4-FFF2-40B4-BE49-F238E27FC236}">
                <a16:creationId xmlns:a16="http://schemas.microsoft.com/office/drawing/2014/main" id="{2ADBC20A-9C1A-41DA-8B87-143E43BECC0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a:extLst>
              <a:ext uri="{FF2B5EF4-FFF2-40B4-BE49-F238E27FC236}">
                <a16:creationId xmlns:a16="http://schemas.microsoft.com/office/drawing/2014/main" id="{E95D763F-0BA6-422C-94F5-04CA02A6B38C}"/>
              </a:ext>
            </a:extLst>
          </p:cNvPr>
          <p:cNvSpPr>
            <a:spLocks noGrp="1" noChangeArrowheads="1"/>
          </p:cNvSpPr>
          <p:nvPr>
            <p:ph type="sldNum" sz="quarter" idx="12"/>
          </p:nvPr>
        </p:nvSpPr>
        <p:spPr>
          <a:ln/>
        </p:spPr>
        <p:txBody>
          <a:bodyPr/>
          <a:lstStyle>
            <a:lvl1pPr>
              <a:defRPr/>
            </a:lvl1pPr>
          </a:lstStyle>
          <a:p>
            <a:fld id="{2905B238-2FCF-4C0B-B286-87D743DCAF29}" type="slidenum">
              <a:rPr lang="zh-CN" altLang="en-US"/>
              <a:pPr/>
              <a:t>‹#›</a:t>
            </a:fld>
            <a:endParaRPr lang="en-US" altLang="zh-CN"/>
          </a:p>
        </p:txBody>
      </p:sp>
    </p:spTree>
    <p:extLst>
      <p:ext uri="{BB962C8B-B14F-4D97-AF65-F5344CB8AC3E}">
        <p14:creationId xmlns:p14="http://schemas.microsoft.com/office/powerpoint/2010/main" val="287502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5F318693-DA57-44EC-AF70-B82D2C589E2B}"/>
              </a:ext>
            </a:extLst>
          </p:cNvPr>
          <p:cNvSpPr>
            <a:spLocks noGrp="1" noChangeArrowheads="1"/>
          </p:cNvSpPr>
          <p:nvPr>
            <p:ph type="dt" sz="half" idx="10"/>
          </p:nvPr>
        </p:nvSpPr>
        <p:spPr>
          <a:ln/>
        </p:spPr>
        <p:txBody>
          <a:bodyPr/>
          <a:lstStyle>
            <a:lvl1pPr>
              <a:defRPr/>
            </a:lvl1pPr>
          </a:lstStyle>
          <a:p>
            <a:pPr>
              <a:defRPr/>
            </a:pPr>
            <a:fld id="{8060B3C1-2758-4AE3-83DA-4D0A0CCB842F}" type="datetimeFigureOut">
              <a:rPr lang="zh-CN" altLang="en-US"/>
              <a:pPr>
                <a:defRPr/>
              </a:pPr>
              <a:t>2018/12/13</a:t>
            </a:fld>
            <a:endParaRPr lang="en-US" altLang="zh-CN"/>
          </a:p>
        </p:txBody>
      </p:sp>
      <p:sp>
        <p:nvSpPr>
          <p:cNvPr id="3" name="Rectangle 12">
            <a:extLst>
              <a:ext uri="{FF2B5EF4-FFF2-40B4-BE49-F238E27FC236}">
                <a16:creationId xmlns:a16="http://schemas.microsoft.com/office/drawing/2014/main" id="{75B07CBC-5B20-4CD9-ADB0-4EBF0D4D18D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a:extLst>
              <a:ext uri="{FF2B5EF4-FFF2-40B4-BE49-F238E27FC236}">
                <a16:creationId xmlns:a16="http://schemas.microsoft.com/office/drawing/2014/main" id="{F6605814-56AA-4C79-9EA8-3C61CF6CD9DC}"/>
              </a:ext>
            </a:extLst>
          </p:cNvPr>
          <p:cNvSpPr>
            <a:spLocks noGrp="1" noChangeArrowheads="1"/>
          </p:cNvSpPr>
          <p:nvPr>
            <p:ph type="sldNum" sz="quarter" idx="12"/>
          </p:nvPr>
        </p:nvSpPr>
        <p:spPr>
          <a:ln/>
        </p:spPr>
        <p:txBody>
          <a:bodyPr/>
          <a:lstStyle>
            <a:lvl1pPr>
              <a:defRPr/>
            </a:lvl1pPr>
          </a:lstStyle>
          <a:p>
            <a:fld id="{6F2B2E8F-C197-4539-9671-6BBBAA44EF43}" type="slidenum">
              <a:rPr lang="zh-CN" altLang="en-US"/>
              <a:pPr/>
              <a:t>‹#›</a:t>
            </a:fld>
            <a:endParaRPr lang="en-US" altLang="zh-CN"/>
          </a:p>
        </p:txBody>
      </p:sp>
    </p:spTree>
    <p:extLst>
      <p:ext uri="{BB962C8B-B14F-4D97-AF65-F5344CB8AC3E}">
        <p14:creationId xmlns:p14="http://schemas.microsoft.com/office/powerpoint/2010/main" val="79699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a:extLst>
              <a:ext uri="{FF2B5EF4-FFF2-40B4-BE49-F238E27FC236}">
                <a16:creationId xmlns:a16="http://schemas.microsoft.com/office/drawing/2014/main" id="{E51283EE-E7C6-4867-A06B-FE08C39E7621}"/>
              </a:ext>
            </a:extLst>
          </p:cNvPr>
          <p:cNvSpPr>
            <a:spLocks noGrp="1" noChangeArrowheads="1"/>
          </p:cNvSpPr>
          <p:nvPr>
            <p:ph type="dt" sz="half" idx="10"/>
          </p:nvPr>
        </p:nvSpPr>
        <p:spPr>
          <a:ln/>
        </p:spPr>
        <p:txBody>
          <a:bodyPr/>
          <a:lstStyle>
            <a:lvl1pPr>
              <a:defRPr/>
            </a:lvl1pPr>
          </a:lstStyle>
          <a:p>
            <a:pPr>
              <a:defRPr/>
            </a:pPr>
            <a:fld id="{E02513AA-DDDF-4B96-AF3A-B2B0FA3F1325}" type="datetimeFigureOut">
              <a:rPr lang="zh-CN" altLang="en-US"/>
              <a:pPr>
                <a:defRPr/>
              </a:pPr>
              <a:t>2018/12/13</a:t>
            </a:fld>
            <a:endParaRPr lang="en-US" altLang="zh-CN"/>
          </a:p>
        </p:txBody>
      </p:sp>
      <p:sp>
        <p:nvSpPr>
          <p:cNvPr id="6" name="Rectangle 12">
            <a:extLst>
              <a:ext uri="{FF2B5EF4-FFF2-40B4-BE49-F238E27FC236}">
                <a16:creationId xmlns:a16="http://schemas.microsoft.com/office/drawing/2014/main" id="{2D037614-C61F-4582-8B33-A52744C9415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472B95D0-367D-4D9F-9AE3-87DD10571D66}"/>
              </a:ext>
            </a:extLst>
          </p:cNvPr>
          <p:cNvSpPr>
            <a:spLocks noGrp="1" noChangeArrowheads="1"/>
          </p:cNvSpPr>
          <p:nvPr>
            <p:ph type="sldNum" sz="quarter" idx="12"/>
          </p:nvPr>
        </p:nvSpPr>
        <p:spPr>
          <a:ln/>
        </p:spPr>
        <p:txBody>
          <a:bodyPr/>
          <a:lstStyle>
            <a:lvl1pPr>
              <a:defRPr/>
            </a:lvl1pPr>
          </a:lstStyle>
          <a:p>
            <a:fld id="{9456CBD6-CB47-44C9-A5A5-ACF3AC02C437}" type="slidenum">
              <a:rPr lang="zh-CN" altLang="en-US"/>
              <a:pPr/>
              <a:t>‹#›</a:t>
            </a:fld>
            <a:endParaRPr lang="en-US" altLang="zh-CN"/>
          </a:p>
        </p:txBody>
      </p:sp>
    </p:spTree>
    <p:extLst>
      <p:ext uri="{BB962C8B-B14F-4D97-AF65-F5344CB8AC3E}">
        <p14:creationId xmlns:p14="http://schemas.microsoft.com/office/powerpoint/2010/main" val="69065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a:extLst>
              <a:ext uri="{FF2B5EF4-FFF2-40B4-BE49-F238E27FC236}">
                <a16:creationId xmlns:a16="http://schemas.microsoft.com/office/drawing/2014/main" id="{EAA5F229-F903-42BF-A19D-38AE5E9EB873}"/>
              </a:ext>
            </a:extLst>
          </p:cNvPr>
          <p:cNvSpPr>
            <a:spLocks noGrp="1" noChangeArrowheads="1"/>
          </p:cNvSpPr>
          <p:nvPr>
            <p:ph type="dt" sz="half" idx="10"/>
          </p:nvPr>
        </p:nvSpPr>
        <p:spPr>
          <a:ln/>
        </p:spPr>
        <p:txBody>
          <a:bodyPr/>
          <a:lstStyle>
            <a:lvl1pPr>
              <a:defRPr/>
            </a:lvl1pPr>
          </a:lstStyle>
          <a:p>
            <a:pPr>
              <a:defRPr/>
            </a:pPr>
            <a:fld id="{6D1C8079-9686-4254-8C8E-4BF0B7D7078C}" type="datetimeFigureOut">
              <a:rPr lang="zh-CN" altLang="en-US"/>
              <a:pPr>
                <a:defRPr/>
              </a:pPr>
              <a:t>2018/12/13</a:t>
            </a:fld>
            <a:endParaRPr lang="en-US" altLang="zh-CN"/>
          </a:p>
        </p:txBody>
      </p:sp>
      <p:sp>
        <p:nvSpPr>
          <p:cNvPr id="6" name="Rectangle 12">
            <a:extLst>
              <a:ext uri="{FF2B5EF4-FFF2-40B4-BE49-F238E27FC236}">
                <a16:creationId xmlns:a16="http://schemas.microsoft.com/office/drawing/2014/main" id="{8444493F-B5BB-453E-BD0F-83DFF0CF771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1F8A3AEB-2E52-43EC-9993-423C7C39B1A7}"/>
              </a:ext>
            </a:extLst>
          </p:cNvPr>
          <p:cNvSpPr>
            <a:spLocks noGrp="1" noChangeArrowheads="1"/>
          </p:cNvSpPr>
          <p:nvPr>
            <p:ph type="sldNum" sz="quarter" idx="12"/>
          </p:nvPr>
        </p:nvSpPr>
        <p:spPr>
          <a:ln/>
        </p:spPr>
        <p:txBody>
          <a:bodyPr/>
          <a:lstStyle>
            <a:lvl1pPr>
              <a:defRPr/>
            </a:lvl1pPr>
          </a:lstStyle>
          <a:p>
            <a:fld id="{C1496735-3FDE-4340-8D9B-10BECF7678AD}" type="slidenum">
              <a:rPr lang="zh-CN" altLang="en-US"/>
              <a:pPr/>
              <a:t>‹#›</a:t>
            </a:fld>
            <a:endParaRPr lang="en-US" altLang="zh-CN"/>
          </a:p>
        </p:txBody>
      </p:sp>
    </p:spTree>
    <p:extLst>
      <p:ext uri="{BB962C8B-B14F-4D97-AF65-F5344CB8AC3E}">
        <p14:creationId xmlns:p14="http://schemas.microsoft.com/office/powerpoint/2010/main" val="280697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416E761-995C-4970-9BAB-7F60A531021C}"/>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kumimoji="1" lang="zh-CN" altLang="en-US" sz="2400">
              <a:latin typeface="Tahoma" charset="0"/>
            </a:endParaRPr>
          </a:p>
        </p:txBody>
      </p:sp>
      <p:sp>
        <p:nvSpPr>
          <p:cNvPr id="1027" name="Rectangle 3">
            <a:extLst>
              <a:ext uri="{FF2B5EF4-FFF2-40B4-BE49-F238E27FC236}">
                <a16:creationId xmlns:a16="http://schemas.microsoft.com/office/drawing/2014/main" id="{E5BCC9B3-9C55-448E-9D32-6B7499AF083B}"/>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kumimoji="1" lang="zh-CN" altLang="en-US" sz="2400">
              <a:latin typeface="Tahoma" charset="0"/>
            </a:endParaRPr>
          </a:p>
        </p:txBody>
      </p:sp>
      <p:sp>
        <p:nvSpPr>
          <p:cNvPr id="1028" name="Rectangle 4">
            <a:extLst>
              <a:ext uri="{FF2B5EF4-FFF2-40B4-BE49-F238E27FC236}">
                <a16:creationId xmlns:a16="http://schemas.microsoft.com/office/drawing/2014/main" id="{A563B0F3-2416-4E63-8BBF-F4FB85DB6224}"/>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kumimoji="1" lang="zh-CN" altLang="en-US" sz="2400">
              <a:latin typeface="Tahoma" charset="0"/>
            </a:endParaRPr>
          </a:p>
        </p:txBody>
      </p:sp>
      <p:sp>
        <p:nvSpPr>
          <p:cNvPr id="1029" name="Rectangle 5">
            <a:extLst>
              <a:ext uri="{FF2B5EF4-FFF2-40B4-BE49-F238E27FC236}">
                <a16:creationId xmlns:a16="http://schemas.microsoft.com/office/drawing/2014/main" id="{136FF5E8-ED1F-47F7-8D86-DBB716337BF7}"/>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kumimoji="1" lang="zh-CN" altLang="en-US" sz="2400">
              <a:latin typeface="Tahoma" charset="0"/>
            </a:endParaRPr>
          </a:p>
        </p:txBody>
      </p:sp>
      <p:sp>
        <p:nvSpPr>
          <p:cNvPr id="1030" name="Rectangle 6">
            <a:extLst>
              <a:ext uri="{FF2B5EF4-FFF2-40B4-BE49-F238E27FC236}">
                <a16:creationId xmlns:a16="http://schemas.microsoft.com/office/drawing/2014/main" id="{FCC6D120-7D4A-4F81-9BCD-B72803F07A6D}"/>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kumimoji="1" lang="zh-CN" altLang="en-US" sz="2400">
              <a:latin typeface="Tahoma" charset="0"/>
            </a:endParaRPr>
          </a:p>
        </p:txBody>
      </p:sp>
      <p:sp>
        <p:nvSpPr>
          <p:cNvPr id="1031" name="Rectangle 7">
            <a:extLst>
              <a:ext uri="{FF2B5EF4-FFF2-40B4-BE49-F238E27FC236}">
                <a16:creationId xmlns:a16="http://schemas.microsoft.com/office/drawing/2014/main" id="{8F5EE736-EB3F-4DFB-BD9A-EDB03E533B45}"/>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kumimoji="1" lang="zh-CN" altLang="en-US" sz="2400">
              <a:latin typeface="Tahoma" charset="0"/>
            </a:endParaRPr>
          </a:p>
        </p:txBody>
      </p:sp>
      <p:sp>
        <p:nvSpPr>
          <p:cNvPr id="1032" name="Rectangle 8">
            <a:extLst>
              <a:ext uri="{FF2B5EF4-FFF2-40B4-BE49-F238E27FC236}">
                <a16:creationId xmlns:a16="http://schemas.microsoft.com/office/drawing/2014/main" id="{83CDBB75-FECD-4655-B471-F6B9596EAD89}"/>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kumimoji="1" lang="zh-CN" altLang="en-US" sz="2400">
              <a:latin typeface="Tahoma" charset="0"/>
            </a:endParaRPr>
          </a:p>
        </p:txBody>
      </p:sp>
      <p:sp>
        <p:nvSpPr>
          <p:cNvPr id="1033" name="Rectangle 9">
            <a:extLst>
              <a:ext uri="{FF2B5EF4-FFF2-40B4-BE49-F238E27FC236}">
                <a16:creationId xmlns:a16="http://schemas.microsoft.com/office/drawing/2014/main" id="{CF90E5BA-7FE0-4C03-8401-3F0B26D1F0D1}"/>
              </a:ext>
            </a:extLst>
          </p:cNvPr>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034" name="Rectangle 10">
            <a:extLst>
              <a:ext uri="{FF2B5EF4-FFF2-40B4-BE49-F238E27FC236}">
                <a16:creationId xmlns:a16="http://schemas.microsoft.com/office/drawing/2014/main" id="{0CBC3E07-23E0-4142-BEBF-7F6E49ABF3F9}"/>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2235" name="Rectangle 11">
            <a:extLst>
              <a:ext uri="{FF2B5EF4-FFF2-40B4-BE49-F238E27FC236}">
                <a16:creationId xmlns:a16="http://schemas.microsoft.com/office/drawing/2014/main" id="{D15929E0-7325-439A-A168-ACC649D38167}"/>
              </a:ext>
            </a:extLst>
          </p:cNvPr>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atin typeface="+mn-lt"/>
                <a:ea typeface="宋体" pitchFamily="2" charset="-122"/>
              </a:defRPr>
            </a:lvl1pPr>
          </a:lstStyle>
          <a:p>
            <a:pPr>
              <a:defRPr/>
            </a:pPr>
            <a:fld id="{54BB8AFF-6236-4D90-8B51-B4929CAFB0A2}" type="datetimeFigureOut">
              <a:rPr lang="zh-CN" altLang="en-US"/>
              <a:pPr>
                <a:defRPr/>
              </a:pPr>
              <a:t>2018/12/13</a:t>
            </a:fld>
            <a:endParaRPr lang="en-US" altLang="zh-CN"/>
          </a:p>
        </p:txBody>
      </p:sp>
      <p:sp>
        <p:nvSpPr>
          <p:cNvPr id="52236" name="Rectangle 12">
            <a:extLst>
              <a:ext uri="{FF2B5EF4-FFF2-40B4-BE49-F238E27FC236}">
                <a16:creationId xmlns:a16="http://schemas.microsoft.com/office/drawing/2014/main" id="{6591BDDA-6B5D-4274-A2AB-9262816F7BD8}"/>
              </a:ext>
            </a:extLst>
          </p:cNvPr>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ea typeface="宋体" pitchFamily="2" charset="-122"/>
              </a:defRPr>
            </a:lvl1pPr>
          </a:lstStyle>
          <a:p>
            <a:pPr>
              <a:defRPr/>
            </a:pPr>
            <a:endParaRPr lang="en-US" altLang="zh-CN"/>
          </a:p>
        </p:txBody>
      </p:sp>
      <p:sp>
        <p:nvSpPr>
          <p:cNvPr id="52237" name="Rectangle 13">
            <a:extLst>
              <a:ext uri="{FF2B5EF4-FFF2-40B4-BE49-F238E27FC236}">
                <a16:creationId xmlns:a16="http://schemas.microsoft.com/office/drawing/2014/main" id="{16695005-E3C3-4688-A07E-D2CC215F04BD}"/>
              </a:ext>
            </a:extLst>
          </p:cNvPr>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Tahoma" panose="020B0604030504040204" pitchFamily="34" charset="0"/>
              </a:defRPr>
            </a:lvl1pPr>
          </a:lstStyle>
          <a:p>
            <a:fld id="{77A91ECA-69EE-4425-98AD-9512361BC255}"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4251"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ea typeface="宋体" pitchFamily="2" charset="-122"/>
        </a:defRPr>
      </a:lvl2pPr>
      <a:lvl3pPr algn="l" rtl="0" eaLnBrk="0" fontAlgn="base" hangingPunct="0">
        <a:spcBef>
          <a:spcPct val="0"/>
        </a:spcBef>
        <a:spcAft>
          <a:spcPct val="0"/>
        </a:spcAft>
        <a:defRPr sz="4400">
          <a:solidFill>
            <a:schemeClr val="tx2"/>
          </a:solidFill>
          <a:latin typeface="Tahoma" charset="0"/>
          <a:ea typeface="宋体" pitchFamily="2" charset="-122"/>
        </a:defRPr>
      </a:lvl3pPr>
      <a:lvl4pPr algn="l" rtl="0" eaLnBrk="0" fontAlgn="base" hangingPunct="0">
        <a:spcBef>
          <a:spcPct val="0"/>
        </a:spcBef>
        <a:spcAft>
          <a:spcPct val="0"/>
        </a:spcAft>
        <a:defRPr sz="4400">
          <a:solidFill>
            <a:schemeClr val="tx2"/>
          </a:solidFill>
          <a:latin typeface="Tahoma" charset="0"/>
          <a:ea typeface="宋体" pitchFamily="2" charset="-122"/>
        </a:defRPr>
      </a:lvl4pPr>
      <a:lvl5pPr algn="l" rtl="0" eaLnBrk="0" fontAlgn="base" hangingPunct="0">
        <a:spcBef>
          <a:spcPct val="0"/>
        </a:spcBef>
        <a:spcAft>
          <a:spcPct val="0"/>
        </a:spcAft>
        <a:defRPr sz="4400">
          <a:solidFill>
            <a:schemeClr val="tx2"/>
          </a:solidFill>
          <a:latin typeface="Tahoma" charset="0"/>
          <a:ea typeface="宋体" pitchFamily="2" charset="-122"/>
        </a:defRPr>
      </a:lvl5pPr>
      <a:lvl6pPr marL="457200" algn="l" rtl="0" fontAlgn="base">
        <a:spcBef>
          <a:spcPct val="0"/>
        </a:spcBef>
        <a:spcAft>
          <a:spcPct val="0"/>
        </a:spcAft>
        <a:defRPr sz="4400">
          <a:solidFill>
            <a:schemeClr val="tx2"/>
          </a:solidFill>
          <a:latin typeface="Tahoma" charset="0"/>
          <a:ea typeface="宋体" pitchFamily="2" charset="-122"/>
        </a:defRPr>
      </a:lvl6pPr>
      <a:lvl7pPr marL="914400" algn="l" rtl="0" fontAlgn="base">
        <a:spcBef>
          <a:spcPct val="0"/>
        </a:spcBef>
        <a:spcAft>
          <a:spcPct val="0"/>
        </a:spcAft>
        <a:defRPr sz="4400">
          <a:solidFill>
            <a:schemeClr val="tx2"/>
          </a:solidFill>
          <a:latin typeface="Tahoma" charset="0"/>
          <a:ea typeface="宋体" pitchFamily="2" charset="-122"/>
        </a:defRPr>
      </a:lvl7pPr>
      <a:lvl8pPr marL="1371600" algn="l" rtl="0" fontAlgn="base">
        <a:spcBef>
          <a:spcPct val="0"/>
        </a:spcBef>
        <a:spcAft>
          <a:spcPct val="0"/>
        </a:spcAft>
        <a:defRPr sz="4400">
          <a:solidFill>
            <a:schemeClr val="tx2"/>
          </a:solidFill>
          <a:latin typeface="Tahoma" charset="0"/>
          <a:ea typeface="宋体" pitchFamily="2" charset="-122"/>
        </a:defRPr>
      </a:lvl8pPr>
      <a:lvl9pPr marL="1828800" algn="l" rtl="0" fontAlgn="base">
        <a:spcBef>
          <a:spcPct val="0"/>
        </a:spcBef>
        <a:spcAft>
          <a:spcPct val="0"/>
        </a:spcAft>
        <a:defRPr sz="4400">
          <a:solidFill>
            <a:schemeClr val="tx2"/>
          </a:solidFill>
          <a:latin typeface="Tahoma"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2017&#21462;&#28040;&#37096;&#20998;&#22522;&#37329;.do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25919;&#24220;&#24615;&#22522;&#37329;&#30446;&#24405;.xl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3FA1BFC-1E70-4F94-9259-23D1076AECC4}"/>
              </a:ext>
            </a:extLst>
          </p:cNvPr>
          <p:cNvSpPr>
            <a:spLocks noGrp="1" noRot="1" noChangeArrowheads="1"/>
          </p:cNvSpPr>
          <p:nvPr>
            <p:ph type="ctrTitle" idx="4294967295"/>
          </p:nvPr>
        </p:nvSpPr>
        <p:spPr>
          <a:xfrm>
            <a:off x="611188" y="620713"/>
            <a:ext cx="7772400" cy="1503362"/>
          </a:xfrm>
        </p:spPr>
        <p:txBody>
          <a:bodyPr anchor="ctr">
            <a:normAutofit fontScale="90000"/>
          </a:bodyPr>
          <a:lstStyle/>
          <a:p>
            <a:pPr eaLnBrk="1" hangingPunct="1">
              <a:defRPr/>
            </a:pPr>
            <a:r>
              <a:rPr lang="zh-CN" altLang="en-US" sz="7800">
                <a:solidFill>
                  <a:srgbClr val="6567D6"/>
                </a:solidFill>
                <a:effectLst>
                  <a:outerShdw blurRad="38100" dist="38100" dir="2700000" algn="tl">
                    <a:srgbClr val="C0C0C0"/>
                  </a:outerShdw>
                </a:effectLst>
                <a:latin typeface="Arial" charset="0"/>
                <a:ea typeface="华文隶书" pitchFamily="2" charset="-122"/>
              </a:rPr>
              <a:t>   非税收入管理</a:t>
            </a:r>
            <a:br>
              <a:rPr lang="zh-CN" altLang="en-US" sz="5000">
                <a:solidFill>
                  <a:srgbClr val="6567D6"/>
                </a:solidFill>
                <a:effectLst>
                  <a:outerShdw blurRad="38100" dist="38100" dir="2700000" algn="tl">
                    <a:srgbClr val="C0C0C0"/>
                  </a:outerShdw>
                </a:effectLst>
                <a:latin typeface="Arial" charset="0"/>
              </a:rPr>
            </a:br>
            <a:r>
              <a:rPr lang="zh-CN" altLang="en-US" sz="5000">
                <a:solidFill>
                  <a:srgbClr val="6567D6"/>
                </a:solidFill>
                <a:effectLst>
                  <a:outerShdw blurRad="38100" dist="38100" dir="2700000" algn="tl">
                    <a:srgbClr val="C0C0C0"/>
                  </a:outerShdw>
                </a:effectLst>
                <a:latin typeface="幼圆" pitchFamily="49" charset="-122"/>
                <a:ea typeface="幼圆" pitchFamily="49" charset="-122"/>
              </a:rPr>
              <a:t>    政府非税收入管理制度</a:t>
            </a:r>
            <a:r>
              <a:rPr lang="en-US" altLang="zh-CN" sz="5000">
                <a:solidFill>
                  <a:srgbClr val="6567D6"/>
                </a:solidFill>
                <a:effectLst>
                  <a:outerShdw blurRad="38100" dist="38100" dir="2700000" algn="tl">
                    <a:srgbClr val="C0C0C0"/>
                  </a:outerShdw>
                </a:effectLst>
                <a:latin typeface="幼圆" pitchFamily="49" charset="-122"/>
                <a:ea typeface="幼圆" pitchFamily="49" charset="-122"/>
              </a:rPr>
              <a:t>(</a:t>
            </a:r>
            <a:r>
              <a:rPr lang="zh-CN" altLang="en-US" sz="5000">
                <a:solidFill>
                  <a:srgbClr val="6567D6"/>
                </a:solidFill>
                <a:effectLst>
                  <a:outerShdw blurRad="38100" dist="38100" dir="2700000" algn="tl">
                    <a:srgbClr val="C0C0C0"/>
                  </a:outerShdw>
                </a:effectLst>
                <a:latin typeface="幼圆" pitchFamily="49" charset="-122"/>
                <a:ea typeface="幼圆" pitchFamily="49" charset="-122"/>
              </a:rPr>
              <a:t>三</a:t>
            </a:r>
            <a:r>
              <a:rPr lang="en-US" altLang="zh-CN" sz="5000">
                <a:solidFill>
                  <a:srgbClr val="6567D6"/>
                </a:solidFill>
                <a:effectLst>
                  <a:outerShdw blurRad="38100" dist="38100" dir="2700000" algn="tl">
                    <a:srgbClr val="C0C0C0"/>
                  </a:outerShdw>
                </a:effectLst>
                <a:latin typeface="幼圆" pitchFamily="49" charset="-122"/>
                <a:ea typeface="幼圆" pitchFamily="49" charset="-122"/>
              </a:rPr>
              <a:t>)</a:t>
            </a:r>
            <a:endParaRPr lang="en-US" altLang="zh-CN" sz="4000">
              <a:solidFill>
                <a:srgbClr val="6567D6"/>
              </a:solidFill>
              <a:effectLst>
                <a:outerShdw blurRad="38100" dist="38100" dir="2700000" algn="tl">
                  <a:srgbClr val="C0C0C0"/>
                </a:outerShdw>
              </a:effectLst>
              <a:latin typeface="幼圆" pitchFamily="49" charset="-122"/>
              <a:ea typeface="幼圆" pitchFamily="49" charset="-122"/>
            </a:endParaRPr>
          </a:p>
        </p:txBody>
      </p:sp>
      <p:pic>
        <p:nvPicPr>
          <p:cNvPr id="3075" name="Picture 8" descr="http://www.njue.edu.cn/images/index_07.jpg">
            <a:extLst>
              <a:ext uri="{FF2B5EF4-FFF2-40B4-BE49-F238E27FC236}">
                <a16:creationId xmlns:a16="http://schemas.microsoft.com/office/drawing/2014/main" id="{0CE1D614-E616-4B76-A48E-DF43B4653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805488"/>
            <a:ext cx="331152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6" name="对象 1">
            <a:extLst>
              <a:ext uri="{FF2B5EF4-FFF2-40B4-BE49-F238E27FC236}">
                <a16:creationId xmlns:a16="http://schemas.microsoft.com/office/drawing/2014/main" id="{030002C4-FC81-4548-BA85-B98BD503ED72}"/>
              </a:ext>
            </a:extLst>
          </p:cNvPr>
          <p:cNvGraphicFramePr>
            <a:graphicFrameLocks noChangeAspect="1"/>
          </p:cNvGraphicFramePr>
          <p:nvPr/>
        </p:nvGraphicFramePr>
        <p:xfrm>
          <a:off x="0" y="0"/>
          <a:ext cx="9205913" cy="6858000"/>
        </p:xfrm>
        <a:graphic>
          <a:graphicData uri="http://schemas.openxmlformats.org/presentationml/2006/ole">
            <mc:AlternateContent xmlns:mc="http://schemas.openxmlformats.org/markup-compatibility/2006">
              <mc:Choice xmlns:v="urn:schemas-microsoft-com:vml" Requires="v">
                <p:oleObj spid="_x0000_s3079" name="演示文稿" r:id="rId4" imgW="4570586" imgH="3427608" progId="PowerPoint.Show.12">
                  <p:embed/>
                </p:oleObj>
              </mc:Choice>
              <mc:Fallback>
                <p:oleObj name="演示文稿" r:id="rId4" imgW="4570586" imgH="3427608" progId="PowerPoint.Show.12">
                  <p:embed/>
                  <p:pic>
                    <p:nvPicPr>
                      <p:cNvPr id="0" name="对象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05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7" name="TextBox 2">
            <a:extLst>
              <a:ext uri="{FF2B5EF4-FFF2-40B4-BE49-F238E27FC236}">
                <a16:creationId xmlns:a16="http://schemas.microsoft.com/office/drawing/2014/main" id="{75722622-0B3D-4548-80B3-AAAFEA6EBF77}"/>
              </a:ext>
            </a:extLst>
          </p:cNvPr>
          <p:cNvSpPr txBox="1">
            <a:spLocks noChangeArrowheads="1"/>
          </p:cNvSpPr>
          <p:nvPr/>
        </p:nvSpPr>
        <p:spPr bwMode="auto">
          <a:xfrm>
            <a:off x="684213" y="1125538"/>
            <a:ext cx="748823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Font typeface="Wingdings" panose="05000000000000000000" pitchFamily="2" charset="2"/>
              <a:buNone/>
            </a:pPr>
            <a:r>
              <a:rPr lang="zh-CN" altLang="en-US" sz="7200" b="1">
                <a:solidFill>
                  <a:srgbClr val="6567D6"/>
                </a:solidFill>
                <a:latin typeface="Arial" panose="020B0604020202020204" pitchFamily="34" charset="0"/>
                <a:ea typeface="华文隶书" panose="02010800040101010101" pitchFamily="2" charset="-122"/>
              </a:rPr>
              <a:t>非税收入管理</a:t>
            </a:r>
            <a:r>
              <a:rPr lang="en-US" altLang="zh-CN" sz="7200" b="1">
                <a:solidFill>
                  <a:srgbClr val="6567D6"/>
                </a:solidFill>
                <a:latin typeface="Arial" panose="020B0604020202020204" pitchFamily="34" charset="0"/>
                <a:ea typeface="华文隶书" panose="02010800040101010101" pitchFamily="2" charset="-122"/>
              </a:rPr>
              <a:t>(</a:t>
            </a:r>
            <a:r>
              <a:rPr lang="zh-CN" altLang="en-US" sz="7200" b="1">
                <a:solidFill>
                  <a:srgbClr val="6567D6"/>
                </a:solidFill>
                <a:latin typeface="Arial" panose="020B0604020202020204" pitchFamily="34" charset="0"/>
                <a:ea typeface="华文隶书" panose="02010800040101010101" pitchFamily="2" charset="-122"/>
              </a:rPr>
              <a:t>五</a:t>
            </a:r>
            <a:r>
              <a:rPr lang="en-US" altLang="zh-CN" sz="7200" b="1">
                <a:solidFill>
                  <a:srgbClr val="6567D6"/>
                </a:solidFill>
                <a:latin typeface="Arial" panose="020B0604020202020204" pitchFamily="34" charset="0"/>
                <a:ea typeface="华文隶书" panose="02010800040101010101" pitchFamily="2" charset="-122"/>
              </a:rPr>
              <a:t>)</a:t>
            </a:r>
            <a:br>
              <a:rPr lang="zh-CN" altLang="en-US" sz="7200" b="1">
                <a:solidFill>
                  <a:srgbClr val="6567D6"/>
                </a:solidFill>
                <a:latin typeface="Arial" panose="020B0604020202020204" pitchFamily="34" charset="0"/>
                <a:ea typeface="华文隶书" panose="02010800040101010101" pitchFamily="2" charset="-122"/>
              </a:rPr>
            </a:br>
            <a:r>
              <a:rPr lang="zh-CN" altLang="en-US" sz="2000" b="1">
                <a:solidFill>
                  <a:srgbClr val="6567D6"/>
                </a:solidFill>
                <a:latin typeface="幼圆" panose="02010509060101010101" pitchFamily="49" charset="-122"/>
                <a:ea typeface="幼圆" panose="02010509060101010101" pitchFamily="49" charset="-122"/>
              </a:rPr>
              <a:t>    </a:t>
            </a:r>
            <a:endParaRPr lang="zh-CN" altLang="en-US" sz="2000" b="1">
              <a:latin typeface="Arial" panose="020B0604020202020204" pitchFamily="34" charset="0"/>
            </a:endParaRPr>
          </a:p>
        </p:txBody>
      </p:sp>
      <p:sp>
        <p:nvSpPr>
          <p:cNvPr id="3078" name="TextBox 3">
            <a:extLst>
              <a:ext uri="{FF2B5EF4-FFF2-40B4-BE49-F238E27FC236}">
                <a16:creationId xmlns:a16="http://schemas.microsoft.com/office/drawing/2014/main" id="{62C19B03-A4F7-4FF9-A5A2-5E7883325E91}"/>
              </a:ext>
            </a:extLst>
          </p:cNvPr>
          <p:cNvSpPr txBox="1">
            <a:spLocks noChangeArrowheads="1"/>
          </p:cNvSpPr>
          <p:nvPr/>
        </p:nvSpPr>
        <p:spPr bwMode="auto">
          <a:xfrm>
            <a:off x="2195513" y="2636838"/>
            <a:ext cx="6769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Font typeface="Wingdings" panose="05000000000000000000" pitchFamily="2" charset="2"/>
              <a:buNone/>
            </a:pPr>
            <a:r>
              <a:rPr lang="zh-CN" altLang="en-US">
                <a:solidFill>
                  <a:srgbClr val="6567D6"/>
                </a:solidFill>
                <a:latin typeface="幼圆" panose="02010509060101010101" pitchFamily="49" charset="-122"/>
                <a:ea typeface="幼圆" panose="02010509060101010101" pitchFamily="49" charset="-122"/>
              </a:rPr>
              <a:t>政府非税收入预算管理制度</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a:extLst>
              <a:ext uri="{FF2B5EF4-FFF2-40B4-BE49-F238E27FC236}">
                <a16:creationId xmlns:a16="http://schemas.microsoft.com/office/drawing/2014/main" id="{B313B499-0072-4549-91EF-BFAC349D2E62}"/>
              </a:ext>
            </a:extLst>
          </p:cNvPr>
          <p:cNvSpPr>
            <a:spLocks noGrp="1"/>
          </p:cNvSpPr>
          <p:nvPr>
            <p:ph type="title" idx="4294967295"/>
          </p:nvPr>
        </p:nvSpPr>
        <p:spPr/>
        <p:txBody>
          <a:bodyPr anchor="ctr"/>
          <a:lstStyle/>
          <a:p>
            <a:pPr eaLnBrk="1" hangingPunct="1"/>
            <a:r>
              <a:rPr lang="zh-CN" altLang="en-US" b="1">
                <a:solidFill>
                  <a:srgbClr val="00B050"/>
                </a:solidFill>
              </a:rPr>
              <a:t>中长期概算中的组织与协调</a:t>
            </a:r>
          </a:p>
        </p:txBody>
      </p:sp>
      <p:sp>
        <p:nvSpPr>
          <p:cNvPr id="12291" name="内容占位符 2">
            <a:extLst>
              <a:ext uri="{FF2B5EF4-FFF2-40B4-BE49-F238E27FC236}">
                <a16:creationId xmlns:a16="http://schemas.microsoft.com/office/drawing/2014/main" id="{FB463546-EA59-4450-AB91-4794694F3DE1}"/>
              </a:ext>
            </a:extLst>
          </p:cNvPr>
          <p:cNvSpPr>
            <a:spLocks noGrp="1"/>
          </p:cNvSpPr>
          <p:nvPr>
            <p:ph idx="4294967295"/>
          </p:nvPr>
        </p:nvSpPr>
        <p:spPr>
          <a:xfrm>
            <a:off x="428625" y="1371600"/>
            <a:ext cx="8429625" cy="5486400"/>
          </a:xfrm>
        </p:spPr>
        <p:txBody>
          <a:bodyPr/>
          <a:lstStyle/>
          <a:p>
            <a:pPr eaLnBrk="1" hangingPunct="1">
              <a:lnSpc>
                <a:spcPct val="120000"/>
              </a:lnSpc>
              <a:buFont typeface="Wingdings" panose="05000000000000000000" pitchFamily="2" charset="2"/>
              <a:buChar char="p"/>
            </a:pPr>
            <a:r>
              <a:rPr lang="zh-CN" altLang="zh-CN" sz="2800" b="1">
                <a:latin typeface="华文琥珀" panose="02010800040101010101" pitchFamily="2" charset="-122"/>
                <a:ea typeface="华文琥珀" panose="02010800040101010101" pitchFamily="2" charset="-122"/>
              </a:rPr>
              <a:t>澳大利亚：</a:t>
            </a:r>
            <a:r>
              <a:rPr lang="zh-CN" altLang="zh-CN" sz="2800" b="1">
                <a:latin typeface="幼圆" panose="02010509060101010101" pitchFamily="49" charset="-122"/>
                <a:ea typeface="幼圆" panose="02010509060101010101" pitchFamily="49" charset="-122"/>
              </a:rPr>
              <a:t>以三年为一个周期进行预测评估，包括对正</a:t>
            </a:r>
            <a:r>
              <a:rPr lang="zh-CN" altLang="en-US" sz="2800" b="1">
                <a:latin typeface="幼圆" panose="02010509060101010101" pitchFamily="49" charset="-122"/>
                <a:ea typeface="幼圆" panose="02010509060101010101" pitchFamily="49" charset="-122"/>
              </a:rPr>
              <a:t>在</a:t>
            </a:r>
            <a:r>
              <a:rPr lang="zh-CN" altLang="zh-CN" sz="2800" b="1">
                <a:latin typeface="幼圆" panose="02010509060101010101" pitchFamily="49" charset="-122"/>
                <a:ea typeface="幼圆" panose="02010509060101010101" pitchFamily="49" charset="-122"/>
              </a:rPr>
              <a:t>进行</a:t>
            </a:r>
            <a:r>
              <a:rPr lang="zh-CN" altLang="en-US" sz="2800" b="1">
                <a:latin typeface="幼圆" panose="02010509060101010101" pitchFamily="49" charset="-122"/>
                <a:ea typeface="幼圆" panose="02010509060101010101" pitchFamily="49" charset="-122"/>
              </a:rPr>
              <a:t>的</a:t>
            </a:r>
            <a:r>
              <a:rPr lang="zh-CN" altLang="zh-CN" sz="2800" b="1">
                <a:latin typeface="幼圆" panose="02010509060101010101" pitchFamily="49" charset="-122"/>
                <a:ea typeface="幼圆" panose="02010509060101010101" pitchFamily="49" charset="-122"/>
              </a:rPr>
              <a:t>项目的未来成本变动情况，以及提交给内阁的对未来预算的展望。并提请注意可能的削减或增拨。</a:t>
            </a:r>
          </a:p>
          <a:p>
            <a:pPr eaLnBrk="1" hangingPunct="1">
              <a:lnSpc>
                <a:spcPct val="120000"/>
              </a:lnSpc>
              <a:spcBef>
                <a:spcPts val="1800"/>
              </a:spcBef>
              <a:buFont typeface="Wingdings" panose="05000000000000000000" pitchFamily="2" charset="2"/>
              <a:buChar char="p"/>
            </a:pPr>
            <a:r>
              <a:rPr lang="zh-CN" altLang="zh-CN" sz="2800" b="1">
                <a:latin typeface="华文琥珀" panose="02010800040101010101" pitchFamily="2" charset="-122"/>
                <a:ea typeface="华文琥珀" panose="02010800040101010101" pitchFamily="2" charset="-122"/>
              </a:rPr>
              <a:t>加拿大：</a:t>
            </a:r>
            <a:r>
              <a:rPr lang="zh-CN" altLang="zh-CN" sz="2800" b="1">
                <a:solidFill>
                  <a:srgbClr val="FF3399"/>
                </a:solidFill>
                <a:latin typeface="幼圆" panose="02010509060101010101" pitchFamily="49" charset="-122"/>
                <a:ea typeface="幼圆" panose="02010509060101010101" pitchFamily="49" charset="-122"/>
              </a:rPr>
              <a:t>年度务虚会</a:t>
            </a:r>
            <a:r>
              <a:rPr lang="zh-CN" altLang="en-US" sz="2800" b="1">
                <a:solidFill>
                  <a:srgbClr val="FF3399"/>
                </a:solidFill>
                <a:latin typeface="幼圆" panose="02010509060101010101" pitchFamily="49" charset="-122"/>
                <a:ea typeface="幼圆" panose="02010509060101010101" pitchFamily="49" charset="-122"/>
              </a:rPr>
              <a:t>（</a:t>
            </a:r>
            <a:r>
              <a:rPr lang="zh-CN" altLang="zh-CN" sz="2800" b="1">
                <a:solidFill>
                  <a:srgbClr val="FF3399"/>
                </a:solidFill>
                <a:latin typeface="幼圆" panose="02010509060101010101" pitchFamily="49" charset="-122"/>
                <a:ea typeface="幼圆" panose="02010509060101010101" pitchFamily="49" charset="-122"/>
              </a:rPr>
              <a:t>内阁委员会高级部长</a:t>
            </a:r>
            <a:r>
              <a:rPr lang="zh-CN" altLang="en-US" sz="2800" b="1">
                <a:solidFill>
                  <a:srgbClr val="FF3399"/>
                </a:solidFill>
                <a:latin typeface="幼圆" panose="02010509060101010101" pitchFamily="49" charset="-122"/>
                <a:ea typeface="幼圆" panose="02010509060101010101" pitchFamily="49" charset="-122"/>
              </a:rPr>
              <a:t>）</a:t>
            </a:r>
            <a:r>
              <a:rPr lang="zh-CN" altLang="zh-CN" sz="2800" b="1">
                <a:solidFill>
                  <a:srgbClr val="FF3399"/>
                </a:solidFill>
                <a:latin typeface="幼圆" panose="02010509060101010101" pitchFamily="49" charset="-122"/>
                <a:ea typeface="幼圆" panose="02010509060101010101" pitchFamily="49" charset="-122"/>
              </a:rPr>
              <a:t>下进行。第一阶段，部长们会讨论一些框架性问题，如财政收入预测，不同支出项目的参考水平（基线），以及其他宏观问题。会后，财政部长为每个领域拟定具体预算建议。在第二阶段，则会对这些建议展开讨论。</a:t>
            </a:r>
          </a:p>
          <a:p>
            <a:pPr eaLnBrk="1" hangingPunct="1"/>
            <a:endParaRPr lang="zh-CN" altLang="en-US" sz="2800" b="1"/>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293C977-314B-4BCE-9746-269F87C245A5}"/>
              </a:ext>
            </a:extLst>
          </p:cNvPr>
          <p:cNvSpPr>
            <a:spLocks noGrp="1" noChangeArrowheads="1"/>
          </p:cNvSpPr>
          <p:nvPr>
            <p:ph type="title"/>
          </p:nvPr>
        </p:nvSpPr>
        <p:spPr/>
        <p:txBody>
          <a:bodyPr/>
          <a:lstStyle/>
          <a:p>
            <a:r>
              <a:rPr lang="zh-CN" altLang="en-US" b="1">
                <a:latin typeface="华文琥珀" panose="02010800040101010101" pitchFamily="2" charset="-122"/>
                <a:ea typeface="华文琥珀" panose="02010800040101010101" pitchFamily="2" charset="-122"/>
              </a:rPr>
              <a:t>中长期概算</a:t>
            </a:r>
            <a:r>
              <a:rPr lang="zh-CN" altLang="zh-CN" b="1">
                <a:latin typeface="华文琥珀" panose="02010800040101010101" pitchFamily="2" charset="-122"/>
                <a:ea typeface="华文琥珀" panose="02010800040101010101" pitchFamily="2" charset="-122"/>
              </a:rPr>
              <a:t>—</a:t>
            </a:r>
            <a:r>
              <a:rPr lang="zh-CN" altLang="en-US" b="1">
                <a:latin typeface="华文琥珀" panose="02010800040101010101" pitchFamily="2" charset="-122"/>
                <a:ea typeface="华文琥珀" panose="02010800040101010101" pitchFamily="2" charset="-122"/>
              </a:rPr>
              <a:t>“</a:t>
            </a:r>
            <a:r>
              <a:rPr lang="zh-CN" altLang="zh-CN" b="1">
                <a:latin typeface="华文琥珀" panose="02010800040101010101" pitchFamily="2" charset="-122"/>
                <a:ea typeface="华文琥珀" panose="02010800040101010101" pitchFamily="2" charset="-122"/>
              </a:rPr>
              <a:t>为预算准备所做的准备</a:t>
            </a:r>
            <a:r>
              <a:rPr lang="zh-CN" altLang="en-US" b="1">
                <a:latin typeface="华文琥珀" panose="02010800040101010101" pitchFamily="2" charset="-122"/>
                <a:ea typeface="华文琥珀" panose="02010800040101010101" pitchFamily="2" charset="-122"/>
              </a:rPr>
              <a:t>”</a:t>
            </a:r>
            <a:endParaRPr lang="en-US" altLang="zh-CN"/>
          </a:p>
        </p:txBody>
      </p:sp>
      <p:sp>
        <p:nvSpPr>
          <p:cNvPr id="13315" name="AutoShape 3">
            <a:extLst>
              <a:ext uri="{FF2B5EF4-FFF2-40B4-BE49-F238E27FC236}">
                <a16:creationId xmlns:a16="http://schemas.microsoft.com/office/drawing/2014/main" id="{CCE3A1F2-B272-45DB-96A8-C1D2D56F4FF3}"/>
              </a:ext>
            </a:extLst>
          </p:cNvPr>
          <p:cNvSpPr>
            <a:spLocks noChangeArrowheads="1"/>
          </p:cNvSpPr>
          <p:nvPr/>
        </p:nvSpPr>
        <p:spPr bwMode="auto">
          <a:xfrm>
            <a:off x="6151563" y="3433763"/>
            <a:ext cx="1620837" cy="2738437"/>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16" name="AutoShape 4">
            <a:extLst>
              <a:ext uri="{FF2B5EF4-FFF2-40B4-BE49-F238E27FC236}">
                <a16:creationId xmlns:a16="http://schemas.microsoft.com/office/drawing/2014/main" id="{28A76A14-E7FB-4E72-BCC0-B075D34B86FF}"/>
              </a:ext>
            </a:extLst>
          </p:cNvPr>
          <p:cNvSpPr>
            <a:spLocks noChangeArrowheads="1"/>
          </p:cNvSpPr>
          <p:nvPr/>
        </p:nvSpPr>
        <p:spPr bwMode="auto">
          <a:xfrm>
            <a:off x="4456113" y="3433763"/>
            <a:ext cx="1611312" cy="2738437"/>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17" name="AutoShape 5">
            <a:extLst>
              <a:ext uri="{FF2B5EF4-FFF2-40B4-BE49-F238E27FC236}">
                <a16:creationId xmlns:a16="http://schemas.microsoft.com/office/drawing/2014/main" id="{14521344-8D60-4604-B0BA-6F2C9DCE4A1A}"/>
              </a:ext>
            </a:extLst>
          </p:cNvPr>
          <p:cNvSpPr>
            <a:spLocks noChangeArrowheads="1"/>
          </p:cNvSpPr>
          <p:nvPr/>
        </p:nvSpPr>
        <p:spPr bwMode="auto">
          <a:xfrm>
            <a:off x="2773363" y="3433763"/>
            <a:ext cx="1563687" cy="2738437"/>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18" name="AutoShape 6">
            <a:extLst>
              <a:ext uri="{FF2B5EF4-FFF2-40B4-BE49-F238E27FC236}">
                <a16:creationId xmlns:a16="http://schemas.microsoft.com/office/drawing/2014/main" id="{8858AF15-2F6C-4FFA-B41F-93610B49451D}"/>
              </a:ext>
            </a:extLst>
          </p:cNvPr>
          <p:cNvSpPr>
            <a:spLocks noChangeArrowheads="1"/>
          </p:cNvSpPr>
          <p:nvPr/>
        </p:nvSpPr>
        <p:spPr bwMode="auto">
          <a:xfrm>
            <a:off x="1066800" y="3433763"/>
            <a:ext cx="1620838" cy="2738437"/>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13319" name="Group 7">
            <a:extLst>
              <a:ext uri="{FF2B5EF4-FFF2-40B4-BE49-F238E27FC236}">
                <a16:creationId xmlns:a16="http://schemas.microsoft.com/office/drawing/2014/main" id="{A46786BE-A415-4875-9A6C-F4CCF5FA517D}"/>
              </a:ext>
            </a:extLst>
          </p:cNvPr>
          <p:cNvGrpSpPr>
            <a:grpSpLocks/>
          </p:cNvGrpSpPr>
          <p:nvPr/>
        </p:nvGrpSpPr>
        <p:grpSpPr bwMode="auto">
          <a:xfrm>
            <a:off x="1287463" y="2057400"/>
            <a:ext cx="5895975" cy="936625"/>
            <a:chOff x="624" y="1152"/>
            <a:chExt cx="4080" cy="720"/>
          </a:xfrm>
        </p:grpSpPr>
        <p:sp>
          <p:nvSpPr>
            <p:cNvPr id="83976" name="Rectangle 8">
              <a:extLst>
                <a:ext uri="{FF2B5EF4-FFF2-40B4-BE49-F238E27FC236}">
                  <a16:creationId xmlns:a16="http://schemas.microsoft.com/office/drawing/2014/main" id="{2D359FD2-6794-4851-BE05-87C02AC5F692}"/>
                </a:ext>
              </a:extLst>
            </p:cNvPr>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latin typeface="Arial" charset="0"/>
                <a:ea typeface="宋体" charset="-122"/>
              </a:endParaRPr>
            </a:p>
          </p:txBody>
        </p:sp>
        <p:grpSp>
          <p:nvGrpSpPr>
            <p:cNvPr id="13329" name="Group 9">
              <a:extLst>
                <a:ext uri="{FF2B5EF4-FFF2-40B4-BE49-F238E27FC236}">
                  <a16:creationId xmlns:a16="http://schemas.microsoft.com/office/drawing/2014/main" id="{6D13CA47-F8CF-4985-A8D8-5CC093A8040A}"/>
                </a:ext>
              </a:extLst>
            </p:cNvPr>
            <p:cNvGrpSpPr>
              <a:grpSpLocks/>
            </p:cNvGrpSpPr>
            <p:nvPr/>
          </p:nvGrpSpPr>
          <p:grpSpPr bwMode="auto">
            <a:xfrm>
              <a:off x="1296" y="1296"/>
              <a:ext cx="624" cy="96"/>
              <a:chOff x="2003" y="3439"/>
              <a:chExt cx="468" cy="244"/>
            </a:xfrm>
          </p:grpSpPr>
          <p:sp>
            <p:nvSpPr>
              <p:cNvPr id="13343" name="Oval 10">
                <a:extLst>
                  <a:ext uri="{FF2B5EF4-FFF2-40B4-BE49-F238E27FC236}">
                    <a16:creationId xmlns:a16="http://schemas.microsoft.com/office/drawing/2014/main" id="{74B57893-8FD1-4AF9-99D4-0835D60E14D7}"/>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44" name="Rectangle 11">
                <a:extLst>
                  <a:ext uri="{FF2B5EF4-FFF2-40B4-BE49-F238E27FC236}">
                    <a16:creationId xmlns:a16="http://schemas.microsoft.com/office/drawing/2014/main" id="{6226A47E-D4FA-4200-9DF5-0E86144098D3}"/>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3980" name="Oval 12">
                <a:extLst>
                  <a:ext uri="{FF2B5EF4-FFF2-40B4-BE49-F238E27FC236}">
                    <a16:creationId xmlns:a16="http://schemas.microsoft.com/office/drawing/2014/main" id="{F6E77CE5-6FE5-41BB-A9E7-E09DDD7CF4E0}"/>
                  </a:ext>
                </a:extLst>
              </p:cNvPr>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a typeface="宋体" charset="-122"/>
                </a:endParaRPr>
              </a:p>
            </p:txBody>
          </p:sp>
          <p:sp>
            <p:nvSpPr>
              <p:cNvPr id="83981" name="Oval 13">
                <a:extLst>
                  <a:ext uri="{FF2B5EF4-FFF2-40B4-BE49-F238E27FC236}">
                    <a16:creationId xmlns:a16="http://schemas.microsoft.com/office/drawing/2014/main" id="{3573395D-D651-418A-A44C-E13EC97F1ADF}"/>
                  </a:ext>
                </a:extLst>
              </p:cNvPr>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a typeface="宋体" charset="-122"/>
                </a:endParaRPr>
              </a:p>
            </p:txBody>
          </p:sp>
        </p:grpSp>
        <p:sp>
          <p:nvSpPr>
            <p:cNvPr id="13330" name="Rectangle 14">
              <a:extLst>
                <a:ext uri="{FF2B5EF4-FFF2-40B4-BE49-F238E27FC236}">
                  <a16:creationId xmlns:a16="http://schemas.microsoft.com/office/drawing/2014/main" id="{0CBE7983-B33B-4F7E-B39C-7C96E4C56EFA}"/>
                </a:ext>
              </a:extLst>
            </p:cNvPr>
            <p:cNvSpPr>
              <a:spLocks noChangeArrowheads="1"/>
            </p:cNvSpPr>
            <p:nvPr/>
          </p:nvSpPr>
          <p:spPr bwMode="gray">
            <a:xfrm rot="3419336">
              <a:off x="1776"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13331" name="Group 15">
              <a:extLst>
                <a:ext uri="{FF2B5EF4-FFF2-40B4-BE49-F238E27FC236}">
                  <a16:creationId xmlns:a16="http://schemas.microsoft.com/office/drawing/2014/main" id="{C22C0277-7061-49BD-BB28-5425DF2D08EF}"/>
                </a:ext>
              </a:extLst>
            </p:cNvPr>
            <p:cNvGrpSpPr>
              <a:grpSpLocks/>
            </p:cNvGrpSpPr>
            <p:nvPr/>
          </p:nvGrpSpPr>
          <p:grpSpPr bwMode="auto">
            <a:xfrm>
              <a:off x="2448" y="1296"/>
              <a:ext cx="624" cy="96"/>
              <a:chOff x="2003" y="3439"/>
              <a:chExt cx="468" cy="244"/>
            </a:xfrm>
          </p:grpSpPr>
          <p:sp>
            <p:nvSpPr>
              <p:cNvPr id="13339" name="Oval 16">
                <a:extLst>
                  <a:ext uri="{FF2B5EF4-FFF2-40B4-BE49-F238E27FC236}">
                    <a16:creationId xmlns:a16="http://schemas.microsoft.com/office/drawing/2014/main" id="{6FFA3AD7-DF53-40E4-BD40-F13530D86A4C}"/>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40" name="Rectangle 17">
                <a:extLst>
                  <a:ext uri="{FF2B5EF4-FFF2-40B4-BE49-F238E27FC236}">
                    <a16:creationId xmlns:a16="http://schemas.microsoft.com/office/drawing/2014/main" id="{38AE551B-78F7-4365-9045-D868E4C750DC}"/>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3986" name="Oval 18">
                <a:extLst>
                  <a:ext uri="{FF2B5EF4-FFF2-40B4-BE49-F238E27FC236}">
                    <a16:creationId xmlns:a16="http://schemas.microsoft.com/office/drawing/2014/main" id="{7160EDEA-FC3A-41FC-831B-70021439E818}"/>
                  </a:ext>
                </a:extLst>
              </p:cNvPr>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a typeface="宋体" charset="-122"/>
                </a:endParaRPr>
              </a:p>
            </p:txBody>
          </p:sp>
          <p:sp>
            <p:nvSpPr>
              <p:cNvPr id="83987" name="Oval 19">
                <a:extLst>
                  <a:ext uri="{FF2B5EF4-FFF2-40B4-BE49-F238E27FC236}">
                    <a16:creationId xmlns:a16="http://schemas.microsoft.com/office/drawing/2014/main" id="{63A57CE0-EF58-45BA-ADFB-139AB7A570B8}"/>
                  </a:ext>
                </a:extLst>
              </p:cNvPr>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a typeface="宋体" charset="-122"/>
                </a:endParaRPr>
              </a:p>
            </p:txBody>
          </p:sp>
        </p:grpSp>
        <p:sp>
          <p:nvSpPr>
            <p:cNvPr id="83988" name="Rectangle 20">
              <a:extLst>
                <a:ext uri="{FF2B5EF4-FFF2-40B4-BE49-F238E27FC236}">
                  <a16:creationId xmlns:a16="http://schemas.microsoft.com/office/drawing/2014/main" id="{81138185-7417-4B3E-82E9-4DB63089FF5D}"/>
                </a:ext>
              </a:extLst>
            </p:cNvPr>
            <p:cNvSpPr>
              <a:spLocks noChangeArrowheads="1"/>
            </p:cNvSpPr>
            <p:nvPr/>
          </p:nvSpPr>
          <p:spPr bwMode="gray">
            <a:xfrm rot="3419336">
              <a:off x="2880" y="1153"/>
              <a:ext cx="672" cy="671"/>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latin typeface="Arial" charset="0"/>
                <a:ea typeface="宋体" charset="-122"/>
              </a:endParaRPr>
            </a:p>
          </p:txBody>
        </p:sp>
        <p:grpSp>
          <p:nvGrpSpPr>
            <p:cNvPr id="13333" name="Group 21">
              <a:extLst>
                <a:ext uri="{FF2B5EF4-FFF2-40B4-BE49-F238E27FC236}">
                  <a16:creationId xmlns:a16="http://schemas.microsoft.com/office/drawing/2014/main" id="{4FECF01B-69B3-44F2-913F-D6648A33E717}"/>
                </a:ext>
              </a:extLst>
            </p:cNvPr>
            <p:cNvGrpSpPr>
              <a:grpSpLocks/>
            </p:cNvGrpSpPr>
            <p:nvPr/>
          </p:nvGrpSpPr>
          <p:grpSpPr bwMode="auto">
            <a:xfrm>
              <a:off x="3600" y="1296"/>
              <a:ext cx="816" cy="96"/>
              <a:chOff x="2003" y="3439"/>
              <a:chExt cx="468" cy="244"/>
            </a:xfrm>
          </p:grpSpPr>
          <p:sp>
            <p:nvSpPr>
              <p:cNvPr id="13335" name="Oval 22">
                <a:extLst>
                  <a:ext uri="{FF2B5EF4-FFF2-40B4-BE49-F238E27FC236}">
                    <a16:creationId xmlns:a16="http://schemas.microsoft.com/office/drawing/2014/main" id="{B75A41FA-4549-4B54-9234-5F37C7727D05}"/>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336" name="Rectangle 23">
                <a:extLst>
                  <a:ext uri="{FF2B5EF4-FFF2-40B4-BE49-F238E27FC236}">
                    <a16:creationId xmlns:a16="http://schemas.microsoft.com/office/drawing/2014/main" id="{6014A166-87B8-47D6-8726-B176763CD08F}"/>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3992" name="Oval 24">
                <a:extLst>
                  <a:ext uri="{FF2B5EF4-FFF2-40B4-BE49-F238E27FC236}">
                    <a16:creationId xmlns:a16="http://schemas.microsoft.com/office/drawing/2014/main" id="{4696EA1D-895A-4B6B-9A4C-9B8FFE03845D}"/>
                  </a:ext>
                </a:extLst>
              </p:cNvPr>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a typeface="宋体" charset="-122"/>
                </a:endParaRPr>
              </a:p>
            </p:txBody>
          </p:sp>
          <p:sp>
            <p:nvSpPr>
              <p:cNvPr id="83993" name="Oval 25">
                <a:extLst>
                  <a:ext uri="{FF2B5EF4-FFF2-40B4-BE49-F238E27FC236}">
                    <a16:creationId xmlns:a16="http://schemas.microsoft.com/office/drawing/2014/main" id="{9DD98123-02CD-4012-B4C1-2BF9BA65520D}"/>
                  </a:ext>
                </a:extLst>
              </p:cNvPr>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a typeface="宋体" charset="-122"/>
                </a:endParaRPr>
              </a:p>
            </p:txBody>
          </p:sp>
        </p:grpSp>
        <p:sp>
          <p:nvSpPr>
            <p:cNvPr id="13334" name="Rectangle 26">
              <a:extLst>
                <a:ext uri="{FF2B5EF4-FFF2-40B4-BE49-F238E27FC236}">
                  <a16:creationId xmlns:a16="http://schemas.microsoft.com/office/drawing/2014/main" id="{DA2A4CA5-99FE-45E4-ABAB-E3A75964AD01}"/>
                </a:ext>
              </a:extLst>
            </p:cNvPr>
            <p:cNvSpPr>
              <a:spLocks noChangeArrowheads="1"/>
            </p:cNvSpPr>
            <p:nvPr/>
          </p:nvSpPr>
          <p:spPr bwMode="gray">
            <a:xfrm rot="3419336">
              <a:off x="4032"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13320" name="Rectangle 27">
            <a:extLst>
              <a:ext uri="{FF2B5EF4-FFF2-40B4-BE49-F238E27FC236}">
                <a16:creationId xmlns:a16="http://schemas.microsoft.com/office/drawing/2014/main" id="{E732A990-2CC6-42E8-AC37-E4FC363F0C28}"/>
              </a:ext>
            </a:extLst>
          </p:cNvPr>
          <p:cNvSpPr>
            <a:spLocks noChangeArrowheads="1"/>
          </p:cNvSpPr>
          <p:nvPr/>
        </p:nvSpPr>
        <p:spPr bwMode="gray">
          <a:xfrm>
            <a:off x="1235075" y="2263775"/>
            <a:ext cx="11128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chemeClr val="bg1"/>
                </a:solidFill>
              </a:rPr>
              <a:t>一体化</a:t>
            </a:r>
            <a:endParaRPr lang="en-US" altLang="zh-CN" sz="2400" b="1">
              <a:solidFill>
                <a:schemeClr val="bg1"/>
              </a:solidFill>
            </a:endParaRPr>
          </a:p>
        </p:txBody>
      </p:sp>
      <p:sp>
        <p:nvSpPr>
          <p:cNvPr id="13321" name="Rectangle 28">
            <a:extLst>
              <a:ext uri="{FF2B5EF4-FFF2-40B4-BE49-F238E27FC236}">
                <a16:creationId xmlns:a16="http://schemas.microsoft.com/office/drawing/2014/main" id="{4BCB4C5D-E9DC-4814-B4DA-9F9D048C7A5A}"/>
              </a:ext>
            </a:extLst>
          </p:cNvPr>
          <p:cNvSpPr>
            <a:spLocks noChangeArrowheads="1"/>
          </p:cNvSpPr>
          <p:nvPr/>
        </p:nvSpPr>
        <p:spPr bwMode="gray">
          <a:xfrm>
            <a:off x="2844800" y="2263775"/>
            <a:ext cx="1420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chemeClr val="bg1"/>
                </a:solidFill>
              </a:rPr>
              <a:t>配给活动</a:t>
            </a:r>
            <a:endParaRPr lang="en-US" altLang="zh-CN" sz="2400" b="1">
              <a:solidFill>
                <a:schemeClr val="bg1"/>
              </a:solidFill>
            </a:endParaRPr>
          </a:p>
        </p:txBody>
      </p:sp>
      <p:sp>
        <p:nvSpPr>
          <p:cNvPr id="13322" name="Rectangle 29">
            <a:extLst>
              <a:ext uri="{FF2B5EF4-FFF2-40B4-BE49-F238E27FC236}">
                <a16:creationId xmlns:a16="http://schemas.microsoft.com/office/drawing/2014/main" id="{33BFC6BF-3C54-49C4-B2BD-C688981DCEDD}"/>
              </a:ext>
            </a:extLst>
          </p:cNvPr>
          <p:cNvSpPr>
            <a:spLocks noChangeArrowheads="1"/>
          </p:cNvSpPr>
          <p:nvPr/>
        </p:nvSpPr>
        <p:spPr bwMode="gray">
          <a:xfrm>
            <a:off x="4537075" y="2244725"/>
            <a:ext cx="14160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b="1">
                <a:latin typeface="华文琥珀" panose="02010800040101010101" pitchFamily="2" charset="-122"/>
                <a:ea typeface="华文琥珀" panose="02010800040101010101" pitchFamily="2" charset="-122"/>
              </a:rPr>
              <a:t>高层政治</a:t>
            </a:r>
            <a:endParaRPr lang="en-US" altLang="zh-CN" sz="2400" b="1">
              <a:solidFill>
                <a:schemeClr val="bg1"/>
              </a:solidFill>
            </a:endParaRPr>
          </a:p>
        </p:txBody>
      </p:sp>
      <p:sp>
        <p:nvSpPr>
          <p:cNvPr id="13323" name="Rectangle 30">
            <a:extLst>
              <a:ext uri="{FF2B5EF4-FFF2-40B4-BE49-F238E27FC236}">
                <a16:creationId xmlns:a16="http://schemas.microsoft.com/office/drawing/2014/main" id="{9FAC9B3E-CE1E-4E3B-8C78-693AF5206E4D}"/>
              </a:ext>
            </a:extLst>
          </p:cNvPr>
          <p:cNvSpPr>
            <a:spLocks noChangeArrowheads="1"/>
          </p:cNvSpPr>
          <p:nvPr/>
        </p:nvSpPr>
        <p:spPr bwMode="gray">
          <a:xfrm>
            <a:off x="6235700" y="2263775"/>
            <a:ext cx="1108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b="1">
                <a:latin typeface="华文琥珀" panose="02010800040101010101" pitchFamily="2" charset="-122"/>
                <a:ea typeface="华文琥珀" panose="02010800040101010101" pitchFamily="2" charset="-122"/>
              </a:rPr>
              <a:t>集权式</a:t>
            </a:r>
            <a:endParaRPr lang="en-US" altLang="zh-CN" sz="2400" b="1">
              <a:solidFill>
                <a:schemeClr val="bg1"/>
              </a:solidFill>
            </a:endParaRPr>
          </a:p>
        </p:txBody>
      </p:sp>
      <p:sp>
        <p:nvSpPr>
          <p:cNvPr id="13324" name="Rectangle 31">
            <a:extLst>
              <a:ext uri="{FF2B5EF4-FFF2-40B4-BE49-F238E27FC236}">
                <a16:creationId xmlns:a16="http://schemas.microsoft.com/office/drawing/2014/main" id="{72720E46-6621-4AAC-81DF-5936F6C57273}"/>
              </a:ext>
            </a:extLst>
          </p:cNvPr>
          <p:cNvSpPr>
            <a:spLocks noChangeArrowheads="1"/>
          </p:cNvSpPr>
          <p:nvPr/>
        </p:nvSpPr>
        <p:spPr bwMode="auto">
          <a:xfrm>
            <a:off x="1066800" y="3433763"/>
            <a:ext cx="1706563"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a:t>以整体目标和预算总数为重点，预算问题的分析与讨论是在一个更加注重矛盾权衡，以及更加关注共性问题的框架下展开</a:t>
            </a:r>
            <a:r>
              <a:rPr lang="zh-CN" altLang="en-US"/>
              <a:t>。</a:t>
            </a:r>
            <a:endParaRPr lang="en-US" altLang="zh-CN" b="1"/>
          </a:p>
        </p:txBody>
      </p:sp>
      <p:sp>
        <p:nvSpPr>
          <p:cNvPr id="13325" name="Rectangle 32">
            <a:extLst>
              <a:ext uri="{FF2B5EF4-FFF2-40B4-BE49-F238E27FC236}">
                <a16:creationId xmlns:a16="http://schemas.microsoft.com/office/drawing/2014/main" id="{B7F160D0-022B-48C4-A198-1F47752D9494}"/>
              </a:ext>
            </a:extLst>
          </p:cNvPr>
          <p:cNvSpPr>
            <a:spLocks noChangeArrowheads="1"/>
          </p:cNvSpPr>
          <p:nvPr/>
        </p:nvSpPr>
        <p:spPr bwMode="auto">
          <a:xfrm>
            <a:off x="2843213" y="3449638"/>
            <a:ext cx="1544637"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b="1"/>
              <a:t>为预算准备所做的准备阶段，制约与限制是核心</a:t>
            </a:r>
            <a:r>
              <a:rPr lang="zh-CN" altLang="en-US" b="1"/>
              <a:t>（非</a:t>
            </a:r>
            <a:r>
              <a:rPr lang="zh-CN" altLang="zh-CN" b="1"/>
              <a:t>诉求和获取资源</a:t>
            </a:r>
            <a:r>
              <a:rPr lang="zh-CN" altLang="en-US" b="1"/>
              <a:t>）</a:t>
            </a:r>
            <a:endParaRPr lang="en-US" altLang="zh-CN" b="1"/>
          </a:p>
        </p:txBody>
      </p:sp>
      <p:sp>
        <p:nvSpPr>
          <p:cNvPr id="13326" name="Rectangle 33">
            <a:extLst>
              <a:ext uri="{FF2B5EF4-FFF2-40B4-BE49-F238E27FC236}">
                <a16:creationId xmlns:a16="http://schemas.microsoft.com/office/drawing/2014/main" id="{40C5CC90-E5DC-4FE4-B366-AC393EE72AEA}"/>
              </a:ext>
            </a:extLst>
          </p:cNvPr>
          <p:cNvSpPr>
            <a:spLocks noChangeArrowheads="1"/>
          </p:cNvSpPr>
          <p:nvPr/>
        </p:nvSpPr>
        <p:spPr bwMode="auto">
          <a:xfrm>
            <a:off x="4448175" y="3444875"/>
            <a:ext cx="1595438"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2400"/>
              </a:lnSpc>
            </a:pPr>
            <a:r>
              <a:rPr lang="zh-CN" altLang="zh-CN" b="1"/>
              <a:t>其关注是重要的社会经济问题，如政府规模、社会经济发展方向等</a:t>
            </a:r>
            <a:r>
              <a:rPr lang="zh-CN" altLang="en-US" b="1"/>
              <a:t>，</a:t>
            </a:r>
            <a:r>
              <a:rPr lang="zh-CN" altLang="zh-CN" b="1"/>
              <a:t>具备较强的权威性与政治地位</a:t>
            </a:r>
            <a:endParaRPr lang="en-US" altLang="zh-CN" b="1"/>
          </a:p>
        </p:txBody>
      </p:sp>
      <p:sp>
        <p:nvSpPr>
          <p:cNvPr id="13327" name="Rectangle 34">
            <a:extLst>
              <a:ext uri="{FF2B5EF4-FFF2-40B4-BE49-F238E27FC236}">
                <a16:creationId xmlns:a16="http://schemas.microsoft.com/office/drawing/2014/main" id="{AC328B3C-5CBA-4BC6-8ED4-1DB7D690B847}"/>
              </a:ext>
            </a:extLst>
          </p:cNvPr>
          <p:cNvSpPr>
            <a:spLocks noChangeArrowheads="1"/>
          </p:cNvSpPr>
          <p:nvPr/>
        </p:nvSpPr>
        <p:spPr bwMode="auto">
          <a:xfrm>
            <a:off x="6170613" y="3417888"/>
            <a:ext cx="1582737"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buClr>
                <a:srgbClr val="2A32C7"/>
              </a:buClr>
            </a:pPr>
            <a:r>
              <a:rPr lang="zh-CN" altLang="zh-CN" b="1"/>
              <a:t>通过自上而下的政治流程将信息和指示传达至支出机构，其推动力量包括财政压力，削减经费的政治影响力，以及节约资源的需求。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内容占位符 2">
            <a:extLst>
              <a:ext uri="{FF2B5EF4-FFF2-40B4-BE49-F238E27FC236}">
                <a16:creationId xmlns:a16="http://schemas.microsoft.com/office/drawing/2014/main" id="{C905CFA7-D8A9-4A48-A59B-9BF8E44BFA46}"/>
              </a:ext>
            </a:extLst>
          </p:cNvPr>
          <p:cNvSpPr>
            <a:spLocks noGrp="1"/>
          </p:cNvSpPr>
          <p:nvPr>
            <p:ph idx="4294967295"/>
          </p:nvPr>
        </p:nvSpPr>
        <p:spPr>
          <a:xfrm>
            <a:off x="-285750" y="1412875"/>
            <a:ext cx="9144000" cy="5040313"/>
          </a:xfrm>
        </p:spPr>
        <p:txBody>
          <a:bodyPr/>
          <a:lstStyle/>
          <a:p>
            <a:pPr marL="898525" eaLnBrk="1" latinLnBrk="1" hangingPunct="1">
              <a:lnSpc>
                <a:spcPct val="110000"/>
              </a:lnSpc>
              <a:spcBef>
                <a:spcPct val="0"/>
              </a:spcBef>
              <a:spcAft>
                <a:spcPts val="1200"/>
              </a:spcAft>
              <a:buFont typeface="Wingdings" panose="05000000000000000000" pitchFamily="2" charset="2"/>
              <a:buChar char="ü"/>
            </a:pPr>
            <a:r>
              <a:rPr lang="zh-CN" altLang="en-US" sz="2800">
                <a:solidFill>
                  <a:srgbClr val="0000FF"/>
                </a:solidFill>
                <a:latin typeface="华文琥珀" panose="02010800040101010101" pitchFamily="2" charset="-122"/>
                <a:ea typeface="华文琥珀" panose="02010800040101010101" pitchFamily="2" charset="-122"/>
              </a:rPr>
              <a:t>预算的可靠性。公式化与调整</a:t>
            </a:r>
            <a:r>
              <a:rPr lang="zh-CN" altLang="en-US" sz="2800">
                <a:solidFill>
                  <a:srgbClr val="0000FF"/>
                </a:solidFill>
                <a:ea typeface="幼圆" panose="02010509060101010101" pitchFamily="49" charset="-122"/>
              </a:rPr>
              <a:t>：公式化获得更大的权威性与控制性的同时，需要赋予动态调整的可行性与余地。</a:t>
            </a:r>
            <a:endParaRPr lang="en-US" altLang="zh-CN" sz="2800">
              <a:solidFill>
                <a:srgbClr val="0000FF"/>
              </a:solidFill>
              <a:ea typeface="幼圆" panose="02010509060101010101" pitchFamily="49" charset="-122"/>
            </a:endParaRPr>
          </a:p>
          <a:p>
            <a:pPr marL="898525" eaLnBrk="1" latinLnBrk="1" hangingPunct="1">
              <a:lnSpc>
                <a:spcPct val="110000"/>
              </a:lnSpc>
              <a:spcBef>
                <a:spcPct val="0"/>
              </a:spcBef>
              <a:spcAft>
                <a:spcPts val="1200"/>
              </a:spcAft>
              <a:buFont typeface="Wingdings" panose="05000000000000000000" pitchFamily="2" charset="2"/>
              <a:buChar char="ü"/>
            </a:pPr>
            <a:r>
              <a:rPr lang="zh-CN" altLang="en-US" sz="2800">
                <a:solidFill>
                  <a:srgbClr val="0000FF"/>
                </a:solidFill>
                <a:latin typeface="华文琥珀" panose="02010800040101010101" pitchFamily="2" charset="-122"/>
                <a:ea typeface="华文琥珀" panose="02010800040101010101" pitchFamily="2" charset="-122"/>
              </a:rPr>
              <a:t>经济预测假定</a:t>
            </a:r>
            <a:r>
              <a:rPr lang="zh-CN" altLang="en-US" sz="2800">
                <a:solidFill>
                  <a:srgbClr val="0000FF"/>
                </a:solidFill>
                <a:ea typeface="幼圆" panose="02010509060101010101" pitchFamily="49" charset="-122"/>
              </a:rPr>
              <a:t>：在预算制定中，经济预测假定不仅决定了权益性支出或利息支出在未来财年的总数量，而且还决定了在考虑未来经济波动、失业率、通货膨胀水平等诸多经济因素影响之后的预算规模。</a:t>
            </a:r>
            <a:endParaRPr lang="en-US" altLang="zh-CN" sz="2800">
              <a:solidFill>
                <a:srgbClr val="0000FF"/>
              </a:solidFill>
              <a:ea typeface="幼圆" panose="02010509060101010101" pitchFamily="49" charset="-122"/>
            </a:endParaRPr>
          </a:p>
          <a:p>
            <a:pPr marL="898525" eaLnBrk="1" latinLnBrk="1" hangingPunct="1">
              <a:lnSpc>
                <a:spcPct val="110000"/>
              </a:lnSpc>
              <a:spcBef>
                <a:spcPct val="0"/>
              </a:spcBef>
              <a:spcAft>
                <a:spcPts val="1200"/>
              </a:spcAft>
              <a:buFont typeface="Wingdings" panose="05000000000000000000" pitchFamily="2" charset="2"/>
              <a:buChar char="ü"/>
            </a:pPr>
            <a:r>
              <a:rPr lang="en-US" altLang="zh-CN" sz="2800">
                <a:solidFill>
                  <a:srgbClr val="FF0000"/>
                </a:solidFill>
                <a:latin typeface="华文行楷" panose="02010800040101010101" pitchFamily="2" charset="-122"/>
                <a:ea typeface="华文行楷" panose="02010800040101010101" pitchFamily="2" charset="-122"/>
              </a:rPr>
              <a:t>【</a:t>
            </a:r>
            <a:r>
              <a:rPr lang="zh-CN" altLang="en-US" sz="2800">
                <a:solidFill>
                  <a:srgbClr val="FF0000"/>
                </a:solidFill>
                <a:latin typeface="华文行楷" panose="02010800040101010101" pitchFamily="2" charset="-122"/>
                <a:ea typeface="华文行楷" panose="02010800040101010101" pitchFamily="2" charset="-122"/>
              </a:rPr>
              <a:t>问题</a:t>
            </a:r>
            <a:r>
              <a:rPr lang="en-US" altLang="zh-CN" sz="2800">
                <a:solidFill>
                  <a:srgbClr val="FF0000"/>
                </a:solidFill>
                <a:latin typeface="华文行楷" panose="02010800040101010101" pitchFamily="2" charset="-122"/>
                <a:ea typeface="华文行楷" panose="02010800040101010101" pitchFamily="2" charset="-122"/>
              </a:rPr>
              <a:t>】</a:t>
            </a:r>
            <a:r>
              <a:rPr lang="zh-CN" altLang="en-US" sz="2800">
                <a:solidFill>
                  <a:srgbClr val="FF0000"/>
                </a:solidFill>
                <a:latin typeface="华文行楷" panose="02010800040101010101" pitchFamily="2" charset="-122"/>
                <a:ea typeface="华文行楷" panose="02010800040101010101" pitchFamily="2" charset="-122"/>
              </a:rPr>
              <a:t>过度依赖经济预测假定会有什么样的后果？它需要什么样的机制设计来弥补潜在弊端？假如经济预测假定有误怎么办？</a:t>
            </a:r>
            <a:endParaRPr lang="en-US" altLang="zh-CN" sz="2800">
              <a:solidFill>
                <a:srgbClr val="FF0000"/>
              </a:solidFill>
              <a:latin typeface="华文行楷" panose="02010800040101010101" pitchFamily="2" charset="-122"/>
              <a:ea typeface="华文行楷" panose="02010800040101010101" pitchFamily="2" charset="-122"/>
            </a:endParaRPr>
          </a:p>
          <a:p>
            <a:pPr marL="898525" eaLnBrk="1" latinLnBrk="1" hangingPunct="1">
              <a:lnSpc>
                <a:spcPct val="110000"/>
              </a:lnSpc>
              <a:spcBef>
                <a:spcPct val="0"/>
              </a:spcBef>
              <a:spcAft>
                <a:spcPts val="1200"/>
              </a:spcAft>
              <a:buFont typeface="Wingdings" panose="05000000000000000000" pitchFamily="2" charset="2"/>
              <a:buChar char="ü"/>
            </a:pPr>
            <a:endParaRPr lang="en-US" altLang="zh-CN">
              <a:solidFill>
                <a:srgbClr val="0000FF"/>
              </a:solidFill>
              <a:ea typeface="幼圆" panose="02010509060101010101" pitchFamily="49" charset="-122"/>
            </a:endParaRPr>
          </a:p>
          <a:p>
            <a:pPr marL="898525" eaLnBrk="1" latinLnBrk="1" hangingPunct="1"/>
            <a:endParaRPr lang="zh-CN" altLang="en-US">
              <a:solidFill>
                <a:srgbClr val="0000FF"/>
              </a:solidFill>
              <a:latin typeface="幼圆" panose="02010509060101010101" pitchFamily="49" charset="-122"/>
              <a:ea typeface="幼圆" panose="02010509060101010101" pitchFamily="49" charset="-122"/>
            </a:endParaRPr>
          </a:p>
        </p:txBody>
      </p:sp>
      <p:sp>
        <p:nvSpPr>
          <p:cNvPr id="14339" name="Rectangle 2">
            <a:extLst>
              <a:ext uri="{FF2B5EF4-FFF2-40B4-BE49-F238E27FC236}">
                <a16:creationId xmlns:a16="http://schemas.microsoft.com/office/drawing/2014/main" id="{B6E2AEBE-9A60-443F-8EC2-9EB8DCF8BA62}"/>
              </a:ext>
            </a:extLst>
          </p:cNvPr>
          <p:cNvSpPr>
            <a:spLocks noGrp="1" noChangeArrowheads="1"/>
          </p:cNvSpPr>
          <p:nvPr>
            <p:ph type="title" idx="4294967295"/>
          </p:nvPr>
        </p:nvSpPr>
        <p:spPr>
          <a:xfrm>
            <a:off x="304800" y="-142875"/>
            <a:ext cx="8540750" cy="1143000"/>
          </a:xfrm>
        </p:spPr>
        <p:txBody>
          <a:bodyPr anchor="ctr"/>
          <a:lstStyle/>
          <a:p>
            <a:pPr marL="342900" indent="-342900" eaLnBrk="1" hangingPunct="1">
              <a:spcBef>
                <a:spcPct val="20000"/>
              </a:spcBef>
              <a:buClr>
                <a:schemeClr val="tx1"/>
              </a:buClr>
            </a:pPr>
            <a:r>
              <a:rPr lang="zh-CN" altLang="en-US" sz="3200" b="1">
                <a:solidFill>
                  <a:srgbClr val="FF6600"/>
                </a:solidFill>
                <a:ea typeface="幼圆" panose="02010509060101010101" pitchFamily="49" charset="-122"/>
              </a:rPr>
              <a:t>（六）预算的可靠性、经济预测与动态调整</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内容占位符 2">
            <a:extLst>
              <a:ext uri="{FF2B5EF4-FFF2-40B4-BE49-F238E27FC236}">
                <a16:creationId xmlns:a16="http://schemas.microsoft.com/office/drawing/2014/main" id="{AA4B7C84-398E-4E74-8A1B-564BA946FD56}"/>
              </a:ext>
            </a:extLst>
          </p:cNvPr>
          <p:cNvSpPr>
            <a:spLocks noGrp="1"/>
          </p:cNvSpPr>
          <p:nvPr>
            <p:ph idx="4294967295"/>
          </p:nvPr>
        </p:nvSpPr>
        <p:spPr>
          <a:xfrm>
            <a:off x="179388" y="1844675"/>
            <a:ext cx="8482012" cy="4968875"/>
          </a:xfrm>
        </p:spPr>
        <p:txBody>
          <a:bodyPr/>
          <a:lstStyle/>
          <a:p>
            <a:pPr indent="574675" algn="just" eaLnBrk="1" hangingPunct="1">
              <a:lnSpc>
                <a:spcPct val="110000"/>
              </a:lnSpc>
              <a:spcBef>
                <a:spcPts val="1200"/>
              </a:spcBef>
              <a:buFont typeface="Wingdings" panose="05000000000000000000" pitchFamily="2" charset="2"/>
              <a:buNone/>
            </a:pPr>
            <a:r>
              <a:rPr lang="zh-CN" altLang="en-US" b="1">
                <a:latin typeface="方正姚体" panose="02010601030101010101" pitchFamily="2" charset="-122"/>
                <a:ea typeface="方正姚体" panose="02010601030101010101" pitchFamily="2" charset="-122"/>
              </a:rPr>
              <a:t>（一）财政体制</a:t>
            </a:r>
            <a:endParaRPr lang="en-US" altLang="zh-CN" b="1">
              <a:latin typeface="方正姚体" panose="02010601030101010101" pitchFamily="2" charset="-122"/>
              <a:ea typeface="方正姚体" panose="02010601030101010101" pitchFamily="2" charset="-122"/>
            </a:endParaRPr>
          </a:p>
          <a:p>
            <a:pPr indent="574675" eaLnBrk="1" hangingPunct="1">
              <a:buClr>
                <a:srgbClr val="7CD10E"/>
              </a:buClr>
              <a:buFont typeface="Wingdings" panose="05000000000000000000" pitchFamily="2" charset="2"/>
              <a:buNone/>
            </a:pPr>
            <a:r>
              <a:rPr lang="zh-CN" altLang="en-US" sz="2400" b="1">
                <a:latin typeface="仿宋" panose="02010609060101010101" pitchFamily="49" charset="-122"/>
                <a:ea typeface="仿宋" panose="02010609060101010101" pitchFamily="49" charset="-122"/>
              </a:rPr>
              <a:t>财政体制是划分中央和地方以及地方各级政府间、财政与各行政事业单位间的财政收支和管理权限的根本制度。</a:t>
            </a:r>
            <a:endParaRPr lang="en-US" altLang="zh-CN" sz="2400" b="1">
              <a:latin typeface="仿宋" panose="02010609060101010101" pitchFamily="49" charset="-122"/>
              <a:ea typeface="仿宋" panose="02010609060101010101" pitchFamily="49" charset="-122"/>
            </a:endParaRPr>
          </a:p>
          <a:p>
            <a:pPr indent="574675" eaLnBrk="1" hangingPunct="1">
              <a:buFont typeface="Wingdings" panose="05000000000000000000" pitchFamily="2" charset="2"/>
              <a:buNone/>
            </a:pPr>
            <a:r>
              <a:rPr lang="zh-CN" altLang="en-US" sz="2400" b="1">
                <a:latin typeface="仿宋" panose="02010609060101010101" pitchFamily="49" charset="-122"/>
                <a:ea typeface="仿宋" panose="02010609060101010101" pitchFamily="49" charset="-122"/>
              </a:rPr>
              <a:t>集权体制下，地方政府往往取得非税收入的权限较小，政府非税收入来源就受到限制；分权体制下，地方政府的权限扩大，政府非税收入的来源广。税收与非税管理权限划分上的差异，对政府非税收入的来源有重要影响。</a:t>
            </a:r>
            <a:endParaRPr lang="en-US" altLang="zh-CN" sz="2400" b="1">
              <a:latin typeface="仿宋" panose="02010609060101010101" pitchFamily="49" charset="-122"/>
              <a:ea typeface="仿宋" panose="02010609060101010101" pitchFamily="49" charset="-122"/>
            </a:endParaRPr>
          </a:p>
          <a:p>
            <a:pPr indent="574675" eaLnBrk="1" hangingPunct="1">
              <a:buFont typeface="Wingdings" panose="05000000000000000000" pitchFamily="2" charset="2"/>
              <a:buNone/>
            </a:pPr>
            <a:r>
              <a:rPr lang="zh-CN" altLang="en-US" sz="2400" b="1">
                <a:latin typeface="仿宋" panose="02010609060101010101" pitchFamily="49" charset="-122"/>
                <a:ea typeface="仿宋" panose="02010609060101010101" pitchFamily="49" charset="-122"/>
              </a:rPr>
              <a:t>在收入方面，课税权与收费权的划分对政府非税收入的来源有重要影响。我国现行的税收立法权高度集中于中央，而收费立项审批权由中央与地方共享。</a:t>
            </a:r>
          </a:p>
          <a:p>
            <a:pPr indent="574675" eaLnBrk="1" hangingPunct="1">
              <a:buFont typeface="Wingdings" panose="05000000000000000000" pitchFamily="2" charset="2"/>
              <a:buNone/>
            </a:pPr>
            <a:endParaRPr lang="zh-CN" altLang="en-US" sz="2800" b="1">
              <a:latin typeface="仿宋" panose="02010609060101010101" pitchFamily="49" charset="-122"/>
              <a:ea typeface="仿宋" panose="02010609060101010101" pitchFamily="49" charset="-122"/>
            </a:endParaRPr>
          </a:p>
        </p:txBody>
      </p:sp>
      <p:sp>
        <p:nvSpPr>
          <p:cNvPr id="15363" name="Text Box 5">
            <a:extLst>
              <a:ext uri="{FF2B5EF4-FFF2-40B4-BE49-F238E27FC236}">
                <a16:creationId xmlns:a16="http://schemas.microsoft.com/office/drawing/2014/main" id="{670FD0E9-F179-4356-A188-AC20D960706C}"/>
              </a:ext>
            </a:extLst>
          </p:cNvPr>
          <p:cNvSpPr txBox="1">
            <a:spLocks noChangeArrowheads="1"/>
          </p:cNvSpPr>
          <p:nvPr/>
        </p:nvSpPr>
        <p:spPr bwMode="auto">
          <a:xfrm>
            <a:off x="684213" y="260350"/>
            <a:ext cx="73437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3600">
                <a:latin typeface="华文琥珀" panose="02010800040101010101" pitchFamily="2" charset="-122"/>
                <a:ea typeface="华文琥珀" panose="02010800040101010101" pitchFamily="2" charset="-122"/>
              </a:rPr>
              <a:t>第二节 非税收入预算管理影响因素</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2">
            <a:extLst>
              <a:ext uri="{FF2B5EF4-FFF2-40B4-BE49-F238E27FC236}">
                <a16:creationId xmlns:a16="http://schemas.microsoft.com/office/drawing/2014/main" id="{685389D3-AA63-4B76-967C-89389FECA928}"/>
              </a:ext>
            </a:extLst>
          </p:cNvPr>
          <p:cNvSpPr>
            <a:spLocks noGrp="1"/>
          </p:cNvSpPr>
          <p:nvPr>
            <p:ph idx="4294967295"/>
          </p:nvPr>
        </p:nvSpPr>
        <p:spPr>
          <a:xfrm>
            <a:off x="500063" y="333375"/>
            <a:ext cx="7715250" cy="6024563"/>
          </a:xfrm>
        </p:spPr>
        <p:txBody>
          <a:bodyPr/>
          <a:lstStyle/>
          <a:p>
            <a:pPr indent="574675" algn="just" eaLnBrk="1" hangingPunct="1">
              <a:spcBef>
                <a:spcPts val="1200"/>
              </a:spcBef>
              <a:buFont typeface="Wingdings" panose="05000000000000000000" pitchFamily="2" charset="2"/>
              <a:buNone/>
            </a:pPr>
            <a:r>
              <a:rPr lang="zh-CN" altLang="en-US" sz="2800" b="1">
                <a:latin typeface="仿宋" panose="02010609060101010101" pitchFamily="49" charset="-122"/>
                <a:ea typeface="仿宋" panose="02010609060101010101" pitchFamily="49" charset="-122"/>
              </a:rPr>
              <a:t> 在收支关系方面，事权与支出责任划分对政府非税收入有很大影响。如将更多的事权与支出责任划分给地方政府，为了完成这些事权，政府非税收入就成为这些地区财政收入的重要来源和弥补经费不足的主要途径。</a:t>
            </a:r>
          </a:p>
          <a:p>
            <a:pPr indent="574675" algn="just" eaLnBrk="1" hangingPunct="1">
              <a:spcBef>
                <a:spcPts val="1200"/>
              </a:spcBef>
              <a:buFont typeface="Wingdings" panose="05000000000000000000" pitchFamily="2" charset="2"/>
              <a:buNone/>
            </a:pPr>
            <a:r>
              <a:rPr lang="zh-CN" altLang="en-US" sz="2800" b="1">
                <a:latin typeface="仿宋" panose="02010609060101010101" pitchFamily="49" charset="-122"/>
                <a:ea typeface="仿宋" panose="02010609060101010101" pitchFamily="49" charset="-122"/>
              </a:rPr>
              <a:t>从财政与行政事业单位的关系来看，政府非税收入</a:t>
            </a:r>
            <a:r>
              <a:rPr lang="zh-CN" altLang="en-US" sz="2800" b="1">
                <a:solidFill>
                  <a:srgbClr val="FF0000"/>
                </a:solidFill>
                <a:latin typeface="仿宋" panose="02010609060101010101" pitchFamily="49" charset="-122"/>
                <a:ea typeface="仿宋" panose="02010609060101010101" pitchFamily="49" charset="-122"/>
              </a:rPr>
              <a:t>所有权属国家、使用权归政府、管理权在财政，</a:t>
            </a:r>
            <a:r>
              <a:rPr lang="zh-CN" altLang="en-US" sz="2800" b="1">
                <a:latin typeface="仿宋" panose="02010609060101010101" pitchFamily="49" charset="-122"/>
                <a:ea typeface="仿宋" panose="02010609060101010101" pitchFamily="49" charset="-122"/>
              </a:rPr>
              <a:t>因而财政与行政事业单位之间的关系理应较为清晰。</a:t>
            </a:r>
            <a:endParaRPr lang="en-US" altLang="zh-CN" sz="2800" b="1">
              <a:latin typeface="仿宋" panose="02010609060101010101" pitchFamily="49" charset="-122"/>
              <a:ea typeface="仿宋" panose="02010609060101010101" pitchFamily="49" charset="-122"/>
            </a:endParaRPr>
          </a:p>
          <a:p>
            <a:pPr indent="574675" algn="just" eaLnBrk="1" hangingPunct="1">
              <a:spcBef>
                <a:spcPts val="1200"/>
              </a:spcBef>
              <a:buFont typeface="Wingdings" panose="05000000000000000000" pitchFamily="2" charset="2"/>
              <a:buNone/>
            </a:pPr>
            <a:r>
              <a:rPr lang="zh-CN" altLang="en-US" sz="2800" b="1">
                <a:latin typeface="仿宋" panose="02010609060101010101" pitchFamily="49" charset="-122"/>
                <a:ea typeface="仿宋" panose="02010609060101010101" pitchFamily="49" charset="-122"/>
              </a:rPr>
              <a:t>从现状来看，管理权限能否集中于政府财政的管理体制，往往成为影响政府非税收入来源与使用的重要因素。</a:t>
            </a:r>
          </a:p>
          <a:p>
            <a:pPr indent="574675" algn="just" eaLnBrk="1" hangingPunct="1">
              <a:buFont typeface="Wingdings" panose="05000000000000000000" pitchFamily="2" charset="2"/>
              <a:buNone/>
            </a:pPr>
            <a:endParaRPr lang="zh-CN" altLang="en-US" sz="2800" b="1">
              <a:latin typeface="仿宋" panose="02010609060101010101" pitchFamily="49" charset="-122"/>
              <a:ea typeface="仿宋" panose="02010609060101010101" pitchFamily="49"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2">
            <a:extLst>
              <a:ext uri="{FF2B5EF4-FFF2-40B4-BE49-F238E27FC236}">
                <a16:creationId xmlns:a16="http://schemas.microsoft.com/office/drawing/2014/main" id="{9B259570-E2D2-4850-9A7B-3D51E96A2B43}"/>
              </a:ext>
            </a:extLst>
          </p:cNvPr>
          <p:cNvSpPr>
            <a:spLocks noGrp="1"/>
          </p:cNvSpPr>
          <p:nvPr>
            <p:ph idx="4294967295"/>
          </p:nvPr>
        </p:nvSpPr>
        <p:spPr>
          <a:xfrm>
            <a:off x="357188" y="500063"/>
            <a:ext cx="8215312" cy="6072187"/>
          </a:xfrm>
        </p:spPr>
        <p:txBody>
          <a:bodyPr/>
          <a:lstStyle/>
          <a:p>
            <a:pPr indent="574675" algn="just" eaLnBrk="1" hangingPunct="1">
              <a:lnSpc>
                <a:spcPct val="110000"/>
              </a:lnSpc>
              <a:spcBef>
                <a:spcPts val="1200"/>
              </a:spcBef>
              <a:buFont typeface="Wingdings" panose="05000000000000000000" pitchFamily="2" charset="2"/>
              <a:buNone/>
            </a:pPr>
            <a:r>
              <a:rPr lang="zh-CN" altLang="en-US" b="1">
                <a:latin typeface="方正姚体" panose="02010601030101010101" pitchFamily="2" charset="-122"/>
                <a:ea typeface="方正姚体" panose="02010601030101010101" pitchFamily="2" charset="-122"/>
              </a:rPr>
              <a:t>（二）经济发展水平</a:t>
            </a:r>
            <a:endParaRPr lang="en-US" altLang="zh-CN" b="1">
              <a:latin typeface="方正姚体" panose="02010601030101010101" pitchFamily="2" charset="-122"/>
              <a:ea typeface="方正姚体" panose="02010601030101010101" pitchFamily="2" charset="-122"/>
            </a:endParaRPr>
          </a:p>
          <a:p>
            <a:pPr indent="574675" algn="just" eaLnBrk="1" hangingPunct="1">
              <a:lnSpc>
                <a:spcPct val="110000"/>
              </a:lnSpc>
              <a:spcBef>
                <a:spcPts val="1200"/>
              </a:spcBef>
              <a:buFont typeface="Wingdings" panose="05000000000000000000" pitchFamily="2" charset="2"/>
              <a:buNone/>
            </a:pPr>
            <a:endParaRPr lang="en-US" altLang="zh-CN" b="1">
              <a:latin typeface="方正姚体" panose="02010601030101010101" pitchFamily="2" charset="-122"/>
              <a:ea typeface="方正姚体" panose="02010601030101010101" pitchFamily="2" charset="-122"/>
            </a:endParaRPr>
          </a:p>
          <a:p>
            <a:pPr indent="574675" eaLnBrk="1" hangingPunct="1">
              <a:buClr>
                <a:srgbClr val="7CD10E"/>
              </a:buClr>
              <a:buFont typeface="Wingdings" panose="05000000000000000000" pitchFamily="2" charset="2"/>
              <a:buNone/>
            </a:pPr>
            <a:r>
              <a:rPr lang="zh-CN" altLang="en-US" b="1">
                <a:latin typeface="方正舒体" panose="02010601030101010101" pitchFamily="2" charset="-122"/>
                <a:ea typeface="方正舒体" panose="02010601030101010101" pitchFamily="2" charset="-122"/>
              </a:rPr>
              <a:t>在经济发展水平较低的阶段</a:t>
            </a:r>
          </a:p>
          <a:p>
            <a:pPr indent="574675" eaLnBrk="1" hangingPunct="1">
              <a:buFont typeface="Wingdings" panose="05000000000000000000" pitchFamily="2" charset="2"/>
              <a:buNone/>
            </a:pPr>
            <a:r>
              <a:rPr lang="zh-CN" altLang="en-US" sz="2800" b="1">
                <a:latin typeface="仿宋" panose="02010609060101010101" pitchFamily="49" charset="-122"/>
                <a:ea typeface="仿宋" panose="02010609060101010101" pitchFamily="49" charset="-122"/>
              </a:rPr>
              <a:t>生产力比较落后，负担能力较低，较大的政府非税收入规模缺乏物质基础；另一方面，经济发展水平低意味着政府在经济发展中承担的责任要大于经济发达时期，多渠道筹集经济发展所需资金十分必要。</a:t>
            </a:r>
            <a:endParaRPr lang="en-US" altLang="zh-CN" sz="2800" b="1">
              <a:latin typeface="仿宋" panose="02010609060101010101" pitchFamily="49" charset="-122"/>
              <a:ea typeface="仿宋" panose="02010609060101010101" pitchFamily="49" charset="-122"/>
            </a:endParaRPr>
          </a:p>
          <a:p>
            <a:pPr indent="574675" eaLnBrk="1" hangingPunct="1">
              <a:buFont typeface="Wingdings" panose="05000000000000000000" pitchFamily="2" charset="2"/>
              <a:buNone/>
            </a:pPr>
            <a:r>
              <a:rPr lang="zh-CN" altLang="en-US" sz="2800" b="1">
                <a:latin typeface="仿宋" panose="02010609060101010101" pitchFamily="49" charset="-122"/>
                <a:ea typeface="仿宋" panose="02010609060101010101" pitchFamily="49" charset="-122"/>
              </a:rPr>
              <a:t>因此，经济发展水平低，决定了政府非税收入的来源有限；为加快经济发展筹集资金就成为政府非税收入使用的主要方向。</a:t>
            </a:r>
            <a:endParaRPr lang="en-US" altLang="zh-CN" sz="2800" b="1">
              <a:latin typeface="仿宋" panose="02010609060101010101" pitchFamily="49" charset="-122"/>
              <a:ea typeface="仿宋" panose="02010609060101010101" pitchFamily="49" charset="-122"/>
            </a:endParaRPr>
          </a:p>
          <a:p>
            <a:pPr indent="574675" eaLnBrk="1" hangingPunct="1">
              <a:buClr>
                <a:srgbClr val="7CD10E"/>
              </a:buClr>
              <a:buFont typeface="Wingdings" panose="05000000000000000000" pitchFamily="2" charset="2"/>
              <a:buChar char="p"/>
            </a:pPr>
            <a:r>
              <a:rPr lang="zh-CN" altLang="en-US" sz="2800" b="1">
                <a:latin typeface="方正舒体" panose="02010601030101010101" pitchFamily="2" charset="-122"/>
                <a:ea typeface="方正舒体" panose="02010601030101010101" pitchFamily="2" charset="-122"/>
              </a:rPr>
              <a:t> </a:t>
            </a:r>
            <a:endParaRPr lang="zh-CN" altLang="en-US" b="1">
              <a:latin typeface="方正舒体" panose="02010601030101010101" pitchFamily="2" charset="-122"/>
              <a:ea typeface="方正舒体" panose="02010601030101010101" pitchFamily="2" charset="-122"/>
            </a:endParaRPr>
          </a:p>
          <a:p>
            <a:pPr indent="574675" eaLnBrk="1" hangingPunct="1">
              <a:buFont typeface="Wingdings" panose="05000000000000000000" pitchFamily="2" charset="2"/>
              <a:buNone/>
            </a:pPr>
            <a:endParaRPr lang="en-US" altLang="zh-CN" sz="2800" b="1">
              <a:latin typeface="仿宋" panose="02010609060101010101" pitchFamily="49" charset="-122"/>
              <a:ea typeface="仿宋" panose="02010609060101010101" pitchFamily="49" charset="-122"/>
            </a:endParaRPr>
          </a:p>
          <a:p>
            <a:pPr indent="574675" eaLnBrk="1" hangingPunct="1">
              <a:buFont typeface="Wingdings" panose="05000000000000000000" pitchFamily="2" charset="2"/>
              <a:buNone/>
            </a:pPr>
            <a:endParaRPr lang="zh-CN" altLang="en-US" sz="2800" b="1">
              <a:latin typeface="仿宋" panose="02010609060101010101" pitchFamily="49" charset="-122"/>
              <a:ea typeface="仿宋" panose="02010609060101010101" pitchFamily="49" charset="-122"/>
            </a:endParaRPr>
          </a:p>
          <a:p>
            <a:pPr indent="574675" eaLnBrk="1" hangingPunct="1">
              <a:buFont typeface="Wingdings" panose="05000000000000000000" pitchFamily="2" charset="2"/>
              <a:buNone/>
            </a:pPr>
            <a:endParaRPr lang="zh-CN" altLang="en-US" sz="2800" b="1">
              <a:latin typeface="仿宋" panose="02010609060101010101" pitchFamily="49" charset="-122"/>
              <a:ea typeface="仿宋" panose="02010609060101010101" pitchFamily="49"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a:extLst>
              <a:ext uri="{FF2B5EF4-FFF2-40B4-BE49-F238E27FC236}">
                <a16:creationId xmlns:a16="http://schemas.microsoft.com/office/drawing/2014/main" id="{3C8165DA-9FD4-4D8E-A730-B3D0D322217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51EC588-7EDC-4761-A39E-F6955B6F31EC}"/>
              </a:ext>
            </a:extLst>
          </p:cNvPr>
          <p:cNvSpPr>
            <a:spLocks noGrp="1"/>
          </p:cNvSpPr>
          <p:nvPr>
            <p:ph idx="1"/>
          </p:nvPr>
        </p:nvSpPr>
        <p:spPr>
          <a:xfrm>
            <a:off x="468313" y="2017713"/>
            <a:ext cx="8486775" cy="4114800"/>
          </a:xfrm>
        </p:spPr>
        <p:txBody>
          <a:bodyPr/>
          <a:lstStyle/>
          <a:p>
            <a:pPr indent="574675" eaLnBrk="1" hangingPunct="1">
              <a:buClr>
                <a:srgbClr val="7CD10E"/>
              </a:buClr>
              <a:buFont typeface="Wingdings" panose="05000000000000000000" pitchFamily="2" charset="2"/>
              <a:buChar char="p"/>
              <a:defRPr/>
            </a:pPr>
            <a:r>
              <a:rPr lang="zh-CN" altLang="en-US" b="1" dirty="0">
                <a:latin typeface="方正舒体" pitchFamily="2" charset="-122"/>
                <a:ea typeface="方正舒体" pitchFamily="2" charset="-122"/>
              </a:rPr>
              <a:t>在经济发展水平较高的阶段</a:t>
            </a:r>
            <a:endParaRPr lang="en-US" altLang="zh-CN" b="1" dirty="0">
              <a:latin typeface="方正舒体" pitchFamily="2" charset="-122"/>
              <a:ea typeface="方正舒体" pitchFamily="2" charset="-122"/>
            </a:endParaRPr>
          </a:p>
          <a:p>
            <a:pPr indent="574675" eaLnBrk="1" hangingPunct="1">
              <a:buClr>
                <a:srgbClr val="7CD10E"/>
              </a:buClr>
              <a:buFont typeface="Wingdings" panose="05000000000000000000" pitchFamily="2" charset="2"/>
              <a:buNone/>
              <a:defRPr/>
            </a:pPr>
            <a:r>
              <a:rPr lang="zh-CN" altLang="en-US" b="1" dirty="0">
                <a:latin typeface="仿宋" pitchFamily="49" charset="-122"/>
                <a:ea typeface="仿宋" pitchFamily="49" charset="-122"/>
              </a:rPr>
              <a:t>在经济发展水平较高的阶段，经济发达，生产力水平较高，负担能力大大增强，为较高的非税收入规模提供了物质基础；</a:t>
            </a:r>
            <a:endParaRPr lang="en-US" altLang="zh-CN" b="1" dirty="0">
              <a:latin typeface="仿宋" pitchFamily="49" charset="-122"/>
              <a:ea typeface="仿宋" pitchFamily="49" charset="-122"/>
            </a:endParaRPr>
          </a:p>
          <a:p>
            <a:pPr indent="574675" eaLnBrk="1" hangingPunct="1">
              <a:buClr>
                <a:srgbClr val="7CD10E"/>
              </a:buClr>
              <a:buFont typeface="Wingdings" panose="05000000000000000000" pitchFamily="2" charset="2"/>
              <a:buNone/>
              <a:defRPr/>
            </a:pPr>
            <a:r>
              <a:rPr lang="zh-CN" altLang="en-US" b="1" dirty="0">
                <a:latin typeface="仿宋" pitchFamily="49" charset="-122"/>
                <a:ea typeface="仿宋" pitchFamily="49" charset="-122"/>
              </a:rPr>
              <a:t>另一方面，经济发展水平较高也意味着经济自我发展能力得到大大增强，政府在经济发展中承担的责任要小于经济不发达时期。</a:t>
            </a:r>
            <a:endParaRPr lang="en-US" altLang="zh-CN" b="1" dirty="0">
              <a:latin typeface="仿宋" pitchFamily="49" charset="-122"/>
              <a:ea typeface="仿宋" pitchFamily="49" charset="-122"/>
            </a:endParaRPr>
          </a:p>
          <a:p>
            <a:pPr indent="574675" eaLnBrk="1" hangingPunct="1">
              <a:buClr>
                <a:srgbClr val="7CD10E"/>
              </a:buClr>
              <a:buFont typeface="Wingdings" panose="05000000000000000000" pitchFamily="2" charset="2"/>
              <a:buNone/>
              <a:defRPr/>
            </a:pPr>
            <a:endParaRPr lang="en-US" altLang="zh-CN" b="1" dirty="0">
              <a:latin typeface="仿宋" pitchFamily="49" charset="-122"/>
              <a:ea typeface="仿宋" pitchFamily="49" charset="-122"/>
            </a:endParaRPr>
          </a:p>
          <a:p>
            <a:pPr>
              <a:defRPr/>
            </a:pP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008FF3D-68B7-418E-8BA4-7FF119D3494F}"/>
              </a:ext>
            </a:extLst>
          </p:cNvPr>
          <p:cNvSpPr>
            <a:spLocks noGrp="1" noChangeArrowheads="1"/>
          </p:cNvSpPr>
          <p:nvPr>
            <p:ph type="title" idx="4294967295"/>
          </p:nvPr>
        </p:nvSpPr>
        <p:spPr>
          <a:effectLst>
            <a:outerShdw dist="28398" dir="1593903" algn="ctr" rotWithShape="0">
              <a:schemeClr val="bg2">
                <a:alpha val="50000"/>
              </a:schemeClr>
            </a:outerShdw>
          </a:effectLst>
        </p:spPr>
        <p:txBody>
          <a:bodyPr anchor="ctr"/>
          <a:lstStyle/>
          <a:p>
            <a:pPr eaLnBrk="1" hangingPunct="1"/>
            <a:r>
              <a:rPr lang="zh-CN" altLang="en-US"/>
              <a:t>第三节 政府性基金预算管理</a:t>
            </a:r>
            <a:endParaRPr lang="en-US" altLang="zh-CN"/>
          </a:p>
        </p:txBody>
      </p:sp>
      <p:sp>
        <p:nvSpPr>
          <p:cNvPr id="19459" name="AutoShape 3">
            <a:extLst>
              <a:ext uri="{FF2B5EF4-FFF2-40B4-BE49-F238E27FC236}">
                <a16:creationId xmlns:a16="http://schemas.microsoft.com/office/drawing/2014/main" id="{1A5D7977-4CEC-46E6-95BA-FC967FF31127}"/>
              </a:ext>
            </a:extLst>
          </p:cNvPr>
          <p:cNvSpPr>
            <a:spLocks noChangeArrowheads="1"/>
          </p:cNvSpPr>
          <p:nvPr/>
        </p:nvSpPr>
        <p:spPr bwMode="gray">
          <a:xfrm>
            <a:off x="6518275" y="3813175"/>
            <a:ext cx="1870075" cy="2063750"/>
          </a:xfrm>
          <a:prstGeom prst="roundRect">
            <a:avLst>
              <a:gd name="adj" fmla="val 5329"/>
            </a:avLst>
          </a:prstGeom>
          <a:solidFill>
            <a:schemeClr val="hlink">
              <a:alpha val="50195"/>
            </a:schemeClr>
          </a:solidFill>
          <a:ln w="38100" cmpd="dbl">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460" name="AutoShape 4">
            <a:extLst>
              <a:ext uri="{FF2B5EF4-FFF2-40B4-BE49-F238E27FC236}">
                <a16:creationId xmlns:a16="http://schemas.microsoft.com/office/drawing/2014/main" id="{6DD37A87-47A8-4D24-AE7C-14D28F2C284F}"/>
              </a:ext>
            </a:extLst>
          </p:cNvPr>
          <p:cNvSpPr>
            <a:spLocks noChangeArrowheads="1"/>
          </p:cNvSpPr>
          <p:nvPr/>
        </p:nvSpPr>
        <p:spPr bwMode="gray">
          <a:xfrm>
            <a:off x="6616700" y="4189413"/>
            <a:ext cx="1658938" cy="336550"/>
          </a:xfrm>
          <a:prstGeom prst="roundRect">
            <a:avLst>
              <a:gd name="adj" fmla="val 32838"/>
            </a:avLst>
          </a:prstGeom>
          <a:solidFill>
            <a:srgbClr val="F8F8F8"/>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461" name="AutoShape 5">
            <a:extLst>
              <a:ext uri="{FF2B5EF4-FFF2-40B4-BE49-F238E27FC236}">
                <a16:creationId xmlns:a16="http://schemas.microsoft.com/office/drawing/2014/main" id="{EF1ADEDF-6380-4669-BF3C-9473F0191728}"/>
              </a:ext>
            </a:extLst>
          </p:cNvPr>
          <p:cNvSpPr>
            <a:spLocks noChangeArrowheads="1"/>
          </p:cNvSpPr>
          <p:nvPr/>
        </p:nvSpPr>
        <p:spPr bwMode="gray">
          <a:xfrm>
            <a:off x="6616700" y="4591050"/>
            <a:ext cx="1658938" cy="336550"/>
          </a:xfrm>
          <a:prstGeom prst="roundRect">
            <a:avLst>
              <a:gd name="adj" fmla="val 32838"/>
            </a:avLst>
          </a:prstGeom>
          <a:solidFill>
            <a:srgbClr val="F8F8F8"/>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462" name="AutoShape 6">
            <a:extLst>
              <a:ext uri="{FF2B5EF4-FFF2-40B4-BE49-F238E27FC236}">
                <a16:creationId xmlns:a16="http://schemas.microsoft.com/office/drawing/2014/main" id="{722287C8-DD72-4106-983F-B0265B4ADC03}"/>
              </a:ext>
            </a:extLst>
          </p:cNvPr>
          <p:cNvSpPr>
            <a:spLocks noChangeArrowheads="1"/>
          </p:cNvSpPr>
          <p:nvPr/>
        </p:nvSpPr>
        <p:spPr bwMode="gray">
          <a:xfrm>
            <a:off x="6616700" y="4992688"/>
            <a:ext cx="1658938" cy="336550"/>
          </a:xfrm>
          <a:prstGeom prst="roundRect">
            <a:avLst>
              <a:gd name="adj" fmla="val 32838"/>
            </a:avLst>
          </a:prstGeom>
          <a:solidFill>
            <a:srgbClr val="F8F8F8"/>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463" name="AutoShape 7">
            <a:extLst>
              <a:ext uri="{FF2B5EF4-FFF2-40B4-BE49-F238E27FC236}">
                <a16:creationId xmlns:a16="http://schemas.microsoft.com/office/drawing/2014/main" id="{C2D8122B-79B4-41E5-9137-BE48CBFA8C82}"/>
              </a:ext>
            </a:extLst>
          </p:cNvPr>
          <p:cNvSpPr>
            <a:spLocks noChangeArrowheads="1"/>
          </p:cNvSpPr>
          <p:nvPr/>
        </p:nvSpPr>
        <p:spPr bwMode="gray">
          <a:xfrm>
            <a:off x="4546600" y="3813175"/>
            <a:ext cx="1897063" cy="2855913"/>
          </a:xfrm>
          <a:prstGeom prst="roundRect">
            <a:avLst>
              <a:gd name="adj" fmla="val 5329"/>
            </a:avLst>
          </a:prstGeom>
          <a:solidFill>
            <a:schemeClr val="hlink">
              <a:alpha val="50195"/>
            </a:schemeClr>
          </a:solidFill>
          <a:ln w="38100" cmpd="dbl">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464" name="AutoShape 8">
            <a:extLst>
              <a:ext uri="{FF2B5EF4-FFF2-40B4-BE49-F238E27FC236}">
                <a16:creationId xmlns:a16="http://schemas.microsoft.com/office/drawing/2014/main" id="{52F8B11B-892C-4270-998C-F1315163BC25}"/>
              </a:ext>
            </a:extLst>
          </p:cNvPr>
          <p:cNvSpPr>
            <a:spLocks noChangeArrowheads="1"/>
          </p:cNvSpPr>
          <p:nvPr/>
        </p:nvSpPr>
        <p:spPr bwMode="gray">
          <a:xfrm>
            <a:off x="4645025" y="4189413"/>
            <a:ext cx="1658938" cy="336550"/>
          </a:xfrm>
          <a:prstGeom prst="roundRect">
            <a:avLst>
              <a:gd name="adj" fmla="val 32838"/>
            </a:avLst>
          </a:prstGeom>
          <a:solidFill>
            <a:srgbClr val="F8F8F8"/>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465" name="AutoShape 9">
            <a:extLst>
              <a:ext uri="{FF2B5EF4-FFF2-40B4-BE49-F238E27FC236}">
                <a16:creationId xmlns:a16="http://schemas.microsoft.com/office/drawing/2014/main" id="{484F1CD5-A3E8-4919-BDAB-592D27829FF4}"/>
              </a:ext>
            </a:extLst>
          </p:cNvPr>
          <p:cNvSpPr>
            <a:spLocks noChangeArrowheads="1"/>
          </p:cNvSpPr>
          <p:nvPr/>
        </p:nvSpPr>
        <p:spPr bwMode="gray">
          <a:xfrm>
            <a:off x="4645025" y="4591050"/>
            <a:ext cx="1658938" cy="336550"/>
          </a:xfrm>
          <a:prstGeom prst="roundRect">
            <a:avLst>
              <a:gd name="adj" fmla="val 32838"/>
            </a:avLst>
          </a:prstGeom>
          <a:solidFill>
            <a:srgbClr val="F8F8F8"/>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466" name="AutoShape 10">
            <a:extLst>
              <a:ext uri="{FF2B5EF4-FFF2-40B4-BE49-F238E27FC236}">
                <a16:creationId xmlns:a16="http://schemas.microsoft.com/office/drawing/2014/main" id="{3B8658D1-6589-48C8-8014-297DB7BD6C9E}"/>
              </a:ext>
            </a:extLst>
          </p:cNvPr>
          <p:cNvSpPr>
            <a:spLocks noChangeArrowheads="1"/>
          </p:cNvSpPr>
          <p:nvPr/>
        </p:nvSpPr>
        <p:spPr bwMode="gray">
          <a:xfrm>
            <a:off x="4643438" y="5013325"/>
            <a:ext cx="1658937" cy="336550"/>
          </a:xfrm>
          <a:prstGeom prst="roundRect">
            <a:avLst>
              <a:gd name="adj" fmla="val 32838"/>
            </a:avLst>
          </a:prstGeom>
          <a:solidFill>
            <a:srgbClr val="F8F8F8"/>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467" name="AutoShape 11">
            <a:extLst>
              <a:ext uri="{FF2B5EF4-FFF2-40B4-BE49-F238E27FC236}">
                <a16:creationId xmlns:a16="http://schemas.microsoft.com/office/drawing/2014/main" id="{49C051D6-A029-4964-A136-A2E9F47612A4}"/>
              </a:ext>
            </a:extLst>
          </p:cNvPr>
          <p:cNvSpPr>
            <a:spLocks noChangeArrowheads="1"/>
          </p:cNvSpPr>
          <p:nvPr/>
        </p:nvSpPr>
        <p:spPr bwMode="gray">
          <a:xfrm>
            <a:off x="4645025" y="5395913"/>
            <a:ext cx="1658938" cy="336550"/>
          </a:xfrm>
          <a:prstGeom prst="roundRect">
            <a:avLst>
              <a:gd name="adj" fmla="val 32838"/>
            </a:avLst>
          </a:prstGeom>
          <a:solidFill>
            <a:srgbClr val="F8F8F8"/>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468" name="AutoShape 12">
            <a:extLst>
              <a:ext uri="{FF2B5EF4-FFF2-40B4-BE49-F238E27FC236}">
                <a16:creationId xmlns:a16="http://schemas.microsoft.com/office/drawing/2014/main" id="{E98AC3F4-3ADB-4EC8-8B54-9F51B9E688BB}"/>
              </a:ext>
            </a:extLst>
          </p:cNvPr>
          <p:cNvSpPr>
            <a:spLocks noChangeArrowheads="1"/>
          </p:cNvSpPr>
          <p:nvPr/>
        </p:nvSpPr>
        <p:spPr bwMode="gray">
          <a:xfrm>
            <a:off x="457200" y="3813175"/>
            <a:ext cx="1882775" cy="2495550"/>
          </a:xfrm>
          <a:prstGeom prst="roundRect">
            <a:avLst>
              <a:gd name="adj" fmla="val 5329"/>
            </a:avLst>
          </a:prstGeom>
          <a:solidFill>
            <a:schemeClr val="folHlink">
              <a:alpha val="50195"/>
            </a:schemeClr>
          </a:solidFill>
          <a:ln w="38100" cmpd="dbl">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19469" name="Group 13">
            <a:extLst>
              <a:ext uri="{FF2B5EF4-FFF2-40B4-BE49-F238E27FC236}">
                <a16:creationId xmlns:a16="http://schemas.microsoft.com/office/drawing/2014/main" id="{20533ED8-F620-445C-A5CE-A9894E6B351A}"/>
              </a:ext>
            </a:extLst>
          </p:cNvPr>
          <p:cNvGrpSpPr>
            <a:grpSpLocks/>
          </p:cNvGrpSpPr>
          <p:nvPr/>
        </p:nvGrpSpPr>
        <p:grpSpPr bwMode="auto">
          <a:xfrm>
            <a:off x="508000" y="3594100"/>
            <a:ext cx="1770063" cy="407988"/>
            <a:chOff x="602" y="1625"/>
            <a:chExt cx="1096" cy="210"/>
          </a:xfrm>
        </p:grpSpPr>
        <p:sp>
          <p:nvSpPr>
            <p:cNvPr id="74766" name="AutoShape 14">
              <a:extLst>
                <a:ext uri="{FF2B5EF4-FFF2-40B4-BE49-F238E27FC236}">
                  <a16:creationId xmlns:a16="http://schemas.microsoft.com/office/drawing/2014/main" id="{EA218BAC-4E83-4CC9-9408-80AC71EE6CAE}"/>
                </a:ext>
              </a:extLst>
            </p:cNvPr>
            <p:cNvSpPr>
              <a:spLocks noChangeArrowheads="1"/>
            </p:cNvSpPr>
            <p:nvPr/>
          </p:nvSpPr>
          <p:spPr bwMode="gray">
            <a:xfrm>
              <a:off x="602" y="1625"/>
              <a:ext cx="1094" cy="210"/>
            </a:xfrm>
            <a:prstGeom prst="roundRect">
              <a:avLst>
                <a:gd name="adj" fmla="val 41602"/>
              </a:avLst>
            </a:prstGeom>
            <a:gradFill rotWithShape="1">
              <a:gsLst>
                <a:gs pos="0">
                  <a:schemeClr val="folHlink"/>
                </a:gs>
                <a:gs pos="100000">
                  <a:schemeClr val="folHlink">
                    <a:gamma/>
                    <a:shade val="47059"/>
                    <a:invGamma/>
                  </a:schemeClr>
                </a:gs>
              </a:gsLst>
              <a:lin ang="5400000" scaled="1"/>
            </a:gradFill>
            <a:ln>
              <a:noFill/>
            </a:ln>
            <a:effectLst>
              <a:outerShdw dist="35921" dir="27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defRPr/>
              </a:pPr>
              <a:endParaRPr lang="zh-CN" altLang="en-US">
                <a:latin typeface="Arial" charset="0"/>
              </a:endParaRPr>
            </a:p>
          </p:txBody>
        </p:sp>
        <p:grpSp>
          <p:nvGrpSpPr>
            <p:cNvPr id="19587" name="Group 15">
              <a:extLst>
                <a:ext uri="{FF2B5EF4-FFF2-40B4-BE49-F238E27FC236}">
                  <a16:creationId xmlns:a16="http://schemas.microsoft.com/office/drawing/2014/main" id="{5976400A-6A22-4025-9405-2AA73157FDA1}"/>
                </a:ext>
              </a:extLst>
            </p:cNvPr>
            <p:cNvGrpSpPr>
              <a:grpSpLocks/>
            </p:cNvGrpSpPr>
            <p:nvPr/>
          </p:nvGrpSpPr>
          <p:grpSpPr bwMode="auto">
            <a:xfrm>
              <a:off x="606" y="1656"/>
              <a:ext cx="45" cy="163"/>
              <a:chOff x="1016" y="1768"/>
              <a:chExt cx="68" cy="198"/>
            </a:xfrm>
          </p:grpSpPr>
          <p:sp>
            <p:nvSpPr>
              <p:cNvPr id="19593" name="AutoShape 16">
                <a:extLst>
                  <a:ext uri="{FF2B5EF4-FFF2-40B4-BE49-F238E27FC236}">
                    <a16:creationId xmlns:a16="http://schemas.microsoft.com/office/drawing/2014/main" id="{7C143342-7448-4B1F-8E71-934C8CCDB4D2}"/>
                  </a:ext>
                </a:extLst>
              </p:cNvPr>
              <p:cNvSpPr>
                <a:spLocks noChangeArrowheads="1"/>
              </p:cNvSpPr>
              <p:nvPr/>
            </p:nvSpPr>
            <p:spPr bwMode="gray">
              <a:xfrm rot="21332465" flipV="1">
                <a:off x="1016" y="1768"/>
                <a:ext cx="68" cy="198"/>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94" name="AutoShape 17">
                <a:extLst>
                  <a:ext uri="{FF2B5EF4-FFF2-40B4-BE49-F238E27FC236}">
                    <a16:creationId xmlns:a16="http://schemas.microsoft.com/office/drawing/2014/main" id="{DB237EA7-9F6D-44FB-9B24-78DD3DEF6DE1}"/>
                  </a:ext>
                </a:extLst>
              </p:cNvPr>
              <p:cNvSpPr>
                <a:spLocks noChangeArrowheads="1"/>
              </p:cNvSpPr>
              <p:nvPr/>
            </p:nvSpPr>
            <p:spPr bwMode="gray">
              <a:xfrm rot="21332465" flipV="1">
                <a:off x="1020" y="1783"/>
                <a:ext cx="42" cy="167"/>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95" name="AutoShape 18">
                <a:extLst>
                  <a:ext uri="{FF2B5EF4-FFF2-40B4-BE49-F238E27FC236}">
                    <a16:creationId xmlns:a16="http://schemas.microsoft.com/office/drawing/2014/main" id="{06BF3E8A-4866-4007-B868-A50685FAD981}"/>
                  </a:ext>
                </a:extLst>
              </p:cNvPr>
              <p:cNvSpPr>
                <a:spLocks noChangeArrowheads="1"/>
              </p:cNvSpPr>
              <p:nvPr/>
            </p:nvSpPr>
            <p:spPr bwMode="gray">
              <a:xfrm rot="21332465" flipV="1">
                <a:off x="1018" y="1805"/>
                <a:ext cx="27" cy="123"/>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nvGrpSpPr>
            <p:cNvPr id="19588" name="Group 19">
              <a:extLst>
                <a:ext uri="{FF2B5EF4-FFF2-40B4-BE49-F238E27FC236}">
                  <a16:creationId xmlns:a16="http://schemas.microsoft.com/office/drawing/2014/main" id="{6851B3EB-945F-4AE8-9542-7E425129FDF8}"/>
                </a:ext>
              </a:extLst>
            </p:cNvPr>
            <p:cNvGrpSpPr>
              <a:grpSpLocks/>
            </p:cNvGrpSpPr>
            <p:nvPr/>
          </p:nvGrpSpPr>
          <p:grpSpPr bwMode="auto">
            <a:xfrm>
              <a:off x="1649" y="1654"/>
              <a:ext cx="49" cy="172"/>
              <a:chOff x="2619" y="1771"/>
              <a:chExt cx="68" cy="198"/>
            </a:xfrm>
          </p:grpSpPr>
          <p:sp>
            <p:nvSpPr>
              <p:cNvPr id="19590" name="AutoShape 20">
                <a:extLst>
                  <a:ext uri="{FF2B5EF4-FFF2-40B4-BE49-F238E27FC236}">
                    <a16:creationId xmlns:a16="http://schemas.microsoft.com/office/drawing/2014/main" id="{362D3CC1-17A0-4DC9-B9A1-7DE299D7B61F}"/>
                  </a:ext>
                </a:extLst>
              </p:cNvPr>
              <p:cNvSpPr>
                <a:spLocks noChangeArrowheads="1"/>
              </p:cNvSpPr>
              <p:nvPr/>
            </p:nvSpPr>
            <p:spPr bwMode="gray">
              <a:xfrm rot="267535" flipH="1" flipV="1">
                <a:off x="2619" y="1771"/>
                <a:ext cx="68" cy="198"/>
              </a:xfrm>
              <a:prstGeom prst="moon">
                <a:avLst>
                  <a:gd name="adj" fmla="val 20051"/>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91" name="AutoShape 21">
                <a:extLst>
                  <a:ext uri="{FF2B5EF4-FFF2-40B4-BE49-F238E27FC236}">
                    <a16:creationId xmlns:a16="http://schemas.microsoft.com/office/drawing/2014/main" id="{4879E4F4-81B1-42A5-B8D9-C0B661F6C2A3}"/>
                  </a:ext>
                </a:extLst>
              </p:cNvPr>
              <p:cNvSpPr>
                <a:spLocks noChangeArrowheads="1"/>
              </p:cNvSpPr>
              <p:nvPr/>
            </p:nvSpPr>
            <p:spPr bwMode="gray">
              <a:xfrm rot="267535" flipH="1" flipV="1">
                <a:off x="2641" y="1786"/>
                <a:ext cx="42" cy="167"/>
              </a:xfrm>
              <a:prstGeom prst="moon">
                <a:avLst>
                  <a:gd name="adj" fmla="val 20051"/>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92" name="AutoShape 22">
                <a:extLst>
                  <a:ext uri="{FF2B5EF4-FFF2-40B4-BE49-F238E27FC236}">
                    <a16:creationId xmlns:a16="http://schemas.microsoft.com/office/drawing/2014/main" id="{483FBC6D-5B3B-4E07-97D1-580164B00FE5}"/>
                  </a:ext>
                </a:extLst>
              </p:cNvPr>
              <p:cNvSpPr>
                <a:spLocks noChangeArrowheads="1"/>
              </p:cNvSpPr>
              <p:nvPr/>
            </p:nvSpPr>
            <p:spPr bwMode="gray">
              <a:xfrm rot="267535" flipH="1" flipV="1">
                <a:off x="2658" y="1808"/>
                <a:ext cx="27" cy="123"/>
              </a:xfrm>
              <a:prstGeom prst="moon">
                <a:avLst>
                  <a:gd name="adj" fmla="val 29657"/>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pic>
          <p:nvPicPr>
            <p:cNvPr id="19589" name="Picture 23" descr="high_line01">
              <a:extLst>
                <a:ext uri="{FF2B5EF4-FFF2-40B4-BE49-F238E27FC236}">
                  <a16:creationId xmlns:a16="http://schemas.microsoft.com/office/drawing/2014/main" id="{62076569-621F-47DE-863A-DED5AB8C2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891" r="58304" b="12320"/>
            <a:stretch>
              <a:fillRect/>
            </a:stretch>
          </p:blipFill>
          <p:spPr bwMode="gray">
            <a:xfrm rot="-5400000">
              <a:off x="1079" y="1194"/>
              <a:ext cx="130"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70" name="Group 24">
            <a:extLst>
              <a:ext uri="{FF2B5EF4-FFF2-40B4-BE49-F238E27FC236}">
                <a16:creationId xmlns:a16="http://schemas.microsoft.com/office/drawing/2014/main" id="{93A9A888-DED2-4ABB-9DBB-66CC7EAF1C95}"/>
              </a:ext>
            </a:extLst>
          </p:cNvPr>
          <p:cNvGrpSpPr>
            <a:grpSpLocks/>
          </p:cNvGrpSpPr>
          <p:nvPr/>
        </p:nvGrpSpPr>
        <p:grpSpPr bwMode="auto">
          <a:xfrm>
            <a:off x="4592638" y="3594100"/>
            <a:ext cx="1768475" cy="407988"/>
            <a:chOff x="602" y="1625"/>
            <a:chExt cx="1096" cy="210"/>
          </a:xfrm>
        </p:grpSpPr>
        <p:sp>
          <p:nvSpPr>
            <p:cNvPr id="74777" name="AutoShape 25">
              <a:extLst>
                <a:ext uri="{FF2B5EF4-FFF2-40B4-BE49-F238E27FC236}">
                  <a16:creationId xmlns:a16="http://schemas.microsoft.com/office/drawing/2014/main" id="{A22E740E-D47D-437F-9D05-7E00892AEB49}"/>
                </a:ext>
              </a:extLst>
            </p:cNvPr>
            <p:cNvSpPr>
              <a:spLocks noChangeArrowheads="1"/>
            </p:cNvSpPr>
            <p:nvPr/>
          </p:nvSpPr>
          <p:spPr bwMode="gray">
            <a:xfrm>
              <a:off x="602" y="1625"/>
              <a:ext cx="1094" cy="210"/>
            </a:xfrm>
            <a:prstGeom prst="roundRect">
              <a:avLst>
                <a:gd name="adj" fmla="val 41602"/>
              </a:avLst>
            </a:prstGeom>
            <a:gradFill rotWithShape="1">
              <a:gsLst>
                <a:gs pos="0">
                  <a:schemeClr val="hlink"/>
                </a:gs>
                <a:gs pos="100000">
                  <a:schemeClr val="hlink">
                    <a:gamma/>
                    <a:shade val="57255"/>
                    <a:invGamma/>
                  </a:schemeClr>
                </a:gs>
              </a:gsLst>
              <a:lin ang="5400000" scaled="1"/>
            </a:gradFill>
            <a:ln>
              <a:noFill/>
            </a:ln>
            <a:effectLst>
              <a:outerShdw dist="35921" dir="27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defRPr/>
              </a:pPr>
              <a:endParaRPr lang="zh-CN" altLang="en-US">
                <a:latin typeface="Arial" charset="0"/>
              </a:endParaRPr>
            </a:p>
          </p:txBody>
        </p:sp>
        <p:grpSp>
          <p:nvGrpSpPr>
            <p:cNvPr id="19577" name="Group 26">
              <a:extLst>
                <a:ext uri="{FF2B5EF4-FFF2-40B4-BE49-F238E27FC236}">
                  <a16:creationId xmlns:a16="http://schemas.microsoft.com/office/drawing/2014/main" id="{2A923113-0A40-4D2B-9A55-260A3BFE26B0}"/>
                </a:ext>
              </a:extLst>
            </p:cNvPr>
            <p:cNvGrpSpPr>
              <a:grpSpLocks/>
            </p:cNvGrpSpPr>
            <p:nvPr/>
          </p:nvGrpSpPr>
          <p:grpSpPr bwMode="auto">
            <a:xfrm>
              <a:off x="606" y="1656"/>
              <a:ext cx="45" cy="163"/>
              <a:chOff x="1016" y="1768"/>
              <a:chExt cx="68" cy="198"/>
            </a:xfrm>
          </p:grpSpPr>
          <p:sp>
            <p:nvSpPr>
              <p:cNvPr id="19583" name="AutoShape 27">
                <a:extLst>
                  <a:ext uri="{FF2B5EF4-FFF2-40B4-BE49-F238E27FC236}">
                    <a16:creationId xmlns:a16="http://schemas.microsoft.com/office/drawing/2014/main" id="{B12FD7FE-4C21-447B-9FCB-CCD76A45AD4D}"/>
                  </a:ext>
                </a:extLst>
              </p:cNvPr>
              <p:cNvSpPr>
                <a:spLocks noChangeArrowheads="1"/>
              </p:cNvSpPr>
              <p:nvPr/>
            </p:nvSpPr>
            <p:spPr bwMode="gray">
              <a:xfrm rot="21332465" flipV="1">
                <a:off x="1016" y="1768"/>
                <a:ext cx="68" cy="198"/>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84" name="AutoShape 28">
                <a:extLst>
                  <a:ext uri="{FF2B5EF4-FFF2-40B4-BE49-F238E27FC236}">
                    <a16:creationId xmlns:a16="http://schemas.microsoft.com/office/drawing/2014/main" id="{56BFD031-18FD-4822-A603-A526FC96281E}"/>
                  </a:ext>
                </a:extLst>
              </p:cNvPr>
              <p:cNvSpPr>
                <a:spLocks noChangeArrowheads="1"/>
              </p:cNvSpPr>
              <p:nvPr/>
            </p:nvSpPr>
            <p:spPr bwMode="gray">
              <a:xfrm rot="21332465" flipV="1">
                <a:off x="1020" y="1783"/>
                <a:ext cx="42" cy="167"/>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85" name="AutoShape 29">
                <a:extLst>
                  <a:ext uri="{FF2B5EF4-FFF2-40B4-BE49-F238E27FC236}">
                    <a16:creationId xmlns:a16="http://schemas.microsoft.com/office/drawing/2014/main" id="{E842FA86-DECB-4FA8-A001-3F68A8407B53}"/>
                  </a:ext>
                </a:extLst>
              </p:cNvPr>
              <p:cNvSpPr>
                <a:spLocks noChangeArrowheads="1"/>
              </p:cNvSpPr>
              <p:nvPr/>
            </p:nvSpPr>
            <p:spPr bwMode="gray">
              <a:xfrm rot="21332465" flipV="1">
                <a:off x="1018" y="1805"/>
                <a:ext cx="27" cy="123"/>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nvGrpSpPr>
            <p:cNvPr id="19578" name="Group 30">
              <a:extLst>
                <a:ext uri="{FF2B5EF4-FFF2-40B4-BE49-F238E27FC236}">
                  <a16:creationId xmlns:a16="http://schemas.microsoft.com/office/drawing/2014/main" id="{2632FD25-9F7F-4035-832F-B855F3FB575F}"/>
                </a:ext>
              </a:extLst>
            </p:cNvPr>
            <p:cNvGrpSpPr>
              <a:grpSpLocks/>
            </p:cNvGrpSpPr>
            <p:nvPr/>
          </p:nvGrpSpPr>
          <p:grpSpPr bwMode="auto">
            <a:xfrm>
              <a:off x="1649" y="1654"/>
              <a:ext cx="49" cy="172"/>
              <a:chOff x="2619" y="1771"/>
              <a:chExt cx="68" cy="198"/>
            </a:xfrm>
          </p:grpSpPr>
          <p:sp>
            <p:nvSpPr>
              <p:cNvPr id="19580" name="AutoShape 31">
                <a:extLst>
                  <a:ext uri="{FF2B5EF4-FFF2-40B4-BE49-F238E27FC236}">
                    <a16:creationId xmlns:a16="http://schemas.microsoft.com/office/drawing/2014/main" id="{6676E592-457B-461E-96FD-DC2EA2E7C2EB}"/>
                  </a:ext>
                </a:extLst>
              </p:cNvPr>
              <p:cNvSpPr>
                <a:spLocks noChangeArrowheads="1"/>
              </p:cNvSpPr>
              <p:nvPr/>
            </p:nvSpPr>
            <p:spPr bwMode="gray">
              <a:xfrm rot="267535" flipH="1" flipV="1">
                <a:off x="2619" y="1771"/>
                <a:ext cx="68" cy="198"/>
              </a:xfrm>
              <a:prstGeom prst="moon">
                <a:avLst>
                  <a:gd name="adj" fmla="val 20051"/>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81" name="AutoShape 32">
                <a:extLst>
                  <a:ext uri="{FF2B5EF4-FFF2-40B4-BE49-F238E27FC236}">
                    <a16:creationId xmlns:a16="http://schemas.microsoft.com/office/drawing/2014/main" id="{64443745-D3CE-4598-92CE-D2A5C99AF49A}"/>
                  </a:ext>
                </a:extLst>
              </p:cNvPr>
              <p:cNvSpPr>
                <a:spLocks noChangeArrowheads="1"/>
              </p:cNvSpPr>
              <p:nvPr/>
            </p:nvSpPr>
            <p:spPr bwMode="gray">
              <a:xfrm rot="267535" flipH="1" flipV="1">
                <a:off x="2641" y="1786"/>
                <a:ext cx="42" cy="167"/>
              </a:xfrm>
              <a:prstGeom prst="moon">
                <a:avLst>
                  <a:gd name="adj" fmla="val 20051"/>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82" name="AutoShape 33">
                <a:extLst>
                  <a:ext uri="{FF2B5EF4-FFF2-40B4-BE49-F238E27FC236}">
                    <a16:creationId xmlns:a16="http://schemas.microsoft.com/office/drawing/2014/main" id="{6AB56728-0BA4-4016-BD67-51F9B9445C9C}"/>
                  </a:ext>
                </a:extLst>
              </p:cNvPr>
              <p:cNvSpPr>
                <a:spLocks noChangeArrowheads="1"/>
              </p:cNvSpPr>
              <p:nvPr/>
            </p:nvSpPr>
            <p:spPr bwMode="gray">
              <a:xfrm rot="267535" flipH="1" flipV="1">
                <a:off x="2658" y="1808"/>
                <a:ext cx="27" cy="123"/>
              </a:xfrm>
              <a:prstGeom prst="moon">
                <a:avLst>
                  <a:gd name="adj" fmla="val 29657"/>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pic>
          <p:nvPicPr>
            <p:cNvPr id="19579" name="Picture 34" descr="high_line01">
              <a:extLst>
                <a:ext uri="{FF2B5EF4-FFF2-40B4-BE49-F238E27FC236}">
                  <a16:creationId xmlns:a16="http://schemas.microsoft.com/office/drawing/2014/main" id="{66A963A4-255F-4CED-A28E-5F65405F3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891" r="58304" b="12320"/>
            <a:stretch>
              <a:fillRect/>
            </a:stretch>
          </p:blipFill>
          <p:spPr bwMode="gray">
            <a:xfrm rot="-5400000">
              <a:off x="1079" y="1194"/>
              <a:ext cx="130"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71" name="Group 35">
            <a:extLst>
              <a:ext uri="{FF2B5EF4-FFF2-40B4-BE49-F238E27FC236}">
                <a16:creationId xmlns:a16="http://schemas.microsoft.com/office/drawing/2014/main" id="{7DD64CBF-6AE7-40F9-9C04-A809B681AFC7}"/>
              </a:ext>
            </a:extLst>
          </p:cNvPr>
          <p:cNvGrpSpPr>
            <a:grpSpLocks/>
          </p:cNvGrpSpPr>
          <p:nvPr/>
        </p:nvGrpSpPr>
        <p:grpSpPr bwMode="auto">
          <a:xfrm>
            <a:off x="6548438" y="3594100"/>
            <a:ext cx="1770062" cy="407988"/>
            <a:chOff x="602" y="1625"/>
            <a:chExt cx="1096" cy="210"/>
          </a:xfrm>
        </p:grpSpPr>
        <p:sp>
          <p:nvSpPr>
            <p:cNvPr id="74788" name="AutoShape 36">
              <a:extLst>
                <a:ext uri="{FF2B5EF4-FFF2-40B4-BE49-F238E27FC236}">
                  <a16:creationId xmlns:a16="http://schemas.microsoft.com/office/drawing/2014/main" id="{E096908C-0992-4CDF-8E14-367CEE9B381C}"/>
                </a:ext>
              </a:extLst>
            </p:cNvPr>
            <p:cNvSpPr>
              <a:spLocks noChangeArrowheads="1"/>
            </p:cNvSpPr>
            <p:nvPr/>
          </p:nvSpPr>
          <p:spPr bwMode="gray">
            <a:xfrm>
              <a:off x="602" y="1625"/>
              <a:ext cx="1094" cy="210"/>
            </a:xfrm>
            <a:prstGeom prst="roundRect">
              <a:avLst>
                <a:gd name="adj" fmla="val 41602"/>
              </a:avLst>
            </a:prstGeom>
            <a:gradFill rotWithShape="1">
              <a:gsLst>
                <a:gs pos="0">
                  <a:schemeClr val="hlink"/>
                </a:gs>
                <a:gs pos="100000">
                  <a:schemeClr val="hlink">
                    <a:gamma/>
                    <a:shade val="57255"/>
                    <a:invGamma/>
                  </a:schemeClr>
                </a:gs>
              </a:gsLst>
              <a:lin ang="5400000" scaled="1"/>
            </a:gradFill>
            <a:ln>
              <a:noFill/>
            </a:ln>
            <a:effectLst>
              <a:outerShdw dist="35921" dir="27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defRPr/>
              </a:pPr>
              <a:endParaRPr lang="zh-CN" altLang="en-US">
                <a:latin typeface="Arial" charset="0"/>
              </a:endParaRPr>
            </a:p>
          </p:txBody>
        </p:sp>
        <p:grpSp>
          <p:nvGrpSpPr>
            <p:cNvPr id="19567" name="Group 37">
              <a:extLst>
                <a:ext uri="{FF2B5EF4-FFF2-40B4-BE49-F238E27FC236}">
                  <a16:creationId xmlns:a16="http://schemas.microsoft.com/office/drawing/2014/main" id="{E01BD570-3BD4-4E2D-B84F-D400F1D3E5AC}"/>
                </a:ext>
              </a:extLst>
            </p:cNvPr>
            <p:cNvGrpSpPr>
              <a:grpSpLocks/>
            </p:cNvGrpSpPr>
            <p:nvPr/>
          </p:nvGrpSpPr>
          <p:grpSpPr bwMode="auto">
            <a:xfrm>
              <a:off x="606" y="1656"/>
              <a:ext cx="45" cy="163"/>
              <a:chOff x="1016" y="1768"/>
              <a:chExt cx="68" cy="198"/>
            </a:xfrm>
          </p:grpSpPr>
          <p:sp>
            <p:nvSpPr>
              <p:cNvPr id="19573" name="AutoShape 38">
                <a:extLst>
                  <a:ext uri="{FF2B5EF4-FFF2-40B4-BE49-F238E27FC236}">
                    <a16:creationId xmlns:a16="http://schemas.microsoft.com/office/drawing/2014/main" id="{01FED036-9E57-407B-8C43-27DA54787947}"/>
                  </a:ext>
                </a:extLst>
              </p:cNvPr>
              <p:cNvSpPr>
                <a:spLocks noChangeArrowheads="1"/>
              </p:cNvSpPr>
              <p:nvPr/>
            </p:nvSpPr>
            <p:spPr bwMode="gray">
              <a:xfrm rot="21332465" flipV="1">
                <a:off x="1016" y="1768"/>
                <a:ext cx="68" cy="198"/>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74" name="AutoShape 39">
                <a:extLst>
                  <a:ext uri="{FF2B5EF4-FFF2-40B4-BE49-F238E27FC236}">
                    <a16:creationId xmlns:a16="http://schemas.microsoft.com/office/drawing/2014/main" id="{31696E14-53D3-41B4-8925-392FE174FBAE}"/>
                  </a:ext>
                </a:extLst>
              </p:cNvPr>
              <p:cNvSpPr>
                <a:spLocks noChangeArrowheads="1"/>
              </p:cNvSpPr>
              <p:nvPr/>
            </p:nvSpPr>
            <p:spPr bwMode="gray">
              <a:xfrm rot="21332465" flipV="1">
                <a:off x="1020" y="1783"/>
                <a:ext cx="42" cy="167"/>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75" name="AutoShape 40">
                <a:extLst>
                  <a:ext uri="{FF2B5EF4-FFF2-40B4-BE49-F238E27FC236}">
                    <a16:creationId xmlns:a16="http://schemas.microsoft.com/office/drawing/2014/main" id="{8C2E62CE-B1D9-4672-AA97-4F7FC75F5B60}"/>
                  </a:ext>
                </a:extLst>
              </p:cNvPr>
              <p:cNvSpPr>
                <a:spLocks noChangeArrowheads="1"/>
              </p:cNvSpPr>
              <p:nvPr/>
            </p:nvSpPr>
            <p:spPr bwMode="gray">
              <a:xfrm rot="21332465" flipV="1">
                <a:off x="1018" y="1805"/>
                <a:ext cx="27" cy="123"/>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nvGrpSpPr>
            <p:cNvPr id="19568" name="Group 41">
              <a:extLst>
                <a:ext uri="{FF2B5EF4-FFF2-40B4-BE49-F238E27FC236}">
                  <a16:creationId xmlns:a16="http://schemas.microsoft.com/office/drawing/2014/main" id="{301A5576-923C-4594-9A90-87CA150E0C94}"/>
                </a:ext>
              </a:extLst>
            </p:cNvPr>
            <p:cNvGrpSpPr>
              <a:grpSpLocks/>
            </p:cNvGrpSpPr>
            <p:nvPr/>
          </p:nvGrpSpPr>
          <p:grpSpPr bwMode="auto">
            <a:xfrm>
              <a:off x="1649" y="1654"/>
              <a:ext cx="49" cy="172"/>
              <a:chOff x="2619" y="1771"/>
              <a:chExt cx="68" cy="198"/>
            </a:xfrm>
          </p:grpSpPr>
          <p:sp>
            <p:nvSpPr>
              <p:cNvPr id="19570" name="AutoShape 42">
                <a:extLst>
                  <a:ext uri="{FF2B5EF4-FFF2-40B4-BE49-F238E27FC236}">
                    <a16:creationId xmlns:a16="http://schemas.microsoft.com/office/drawing/2014/main" id="{6DC105DC-8051-4AFF-98CD-C9B6FCB353B2}"/>
                  </a:ext>
                </a:extLst>
              </p:cNvPr>
              <p:cNvSpPr>
                <a:spLocks noChangeArrowheads="1"/>
              </p:cNvSpPr>
              <p:nvPr/>
            </p:nvSpPr>
            <p:spPr bwMode="gray">
              <a:xfrm rot="267535" flipH="1" flipV="1">
                <a:off x="2619" y="1771"/>
                <a:ext cx="68" cy="198"/>
              </a:xfrm>
              <a:prstGeom prst="moon">
                <a:avLst>
                  <a:gd name="adj" fmla="val 20051"/>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71" name="AutoShape 43">
                <a:extLst>
                  <a:ext uri="{FF2B5EF4-FFF2-40B4-BE49-F238E27FC236}">
                    <a16:creationId xmlns:a16="http://schemas.microsoft.com/office/drawing/2014/main" id="{1B01F2E5-D630-4F1A-AACE-0675FFB1C197}"/>
                  </a:ext>
                </a:extLst>
              </p:cNvPr>
              <p:cNvSpPr>
                <a:spLocks noChangeArrowheads="1"/>
              </p:cNvSpPr>
              <p:nvPr/>
            </p:nvSpPr>
            <p:spPr bwMode="gray">
              <a:xfrm rot="267535" flipH="1" flipV="1">
                <a:off x="2641" y="1786"/>
                <a:ext cx="42" cy="167"/>
              </a:xfrm>
              <a:prstGeom prst="moon">
                <a:avLst>
                  <a:gd name="adj" fmla="val 20051"/>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72" name="AutoShape 44">
                <a:extLst>
                  <a:ext uri="{FF2B5EF4-FFF2-40B4-BE49-F238E27FC236}">
                    <a16:creationId xmlns:a16="http://schemas.microsoft.com/office/drawing/2014/main" id="{0717C886-FC07-4734-B333-EBE875F68280}"/>
                  </a:ext>
                </a:extLst>
              </p:cNvPr>
              <p:cNvSpPr>
                <a:spLocks noChangeArrowheads="1"/>
              </p:cNvSpPr>
              <p:nvPr/>
            </p:nvSpPr>
            <p:spPr bwMode="gray">
              <a:xfrm rot="267535" flipH="1" flipV="1">
                <a:off x="2658" y="1808"/>
                <a:ext cx="27" cy="123"/>
              </a:xfrm>
              <a:prstGeom prst="moon">
                <a:avLst>
                  <a:gd name="adj" fmla="val 29657"/>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pic>
          <p:nvPicPr>
            <p:cNvPr id="19569" name="Picture 45" descr="high_line01">
              <a:extLst>
                <a:ext uri="{FF2B5EF4-FFF2-40B4-BE49-F238E27FC236}">
                  <a16:creationId xmlns:a16="http://schemas.microsoft.com/office/drawing/2014/main" id="{622BE4AA-6156-4DCE-8F3E-E3341BDA4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891" r="58304" b="12320"/>
            <a:stretch>
              <a:fillRect/>
            </a:stretch>
          </p:blipFill>
          <p:spPr bwMode="gray">
            <a:xfrm rot="-5400000">
              <a:off x="1079" y="1194"/>
              <a:ext cx="130"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9472" name="AutoShape 46">
            <a:extLst>
              <a:ext uri="{FF2B5EF4-FFF2-40B4-BE49-F238E27FC236}">
                <a16:creationId xmlns:a16="http://schemas.microsoft.com/office/drawing/2014/main" id="{063541DE-F373-425A-916A-7EEB91770BBA}"/>
              </a:ext>
            </a:extLst>
          </p:cNvPr>
          <p:cNvCxnSpPr>
            <a:cxnSpLocks noChangeShapeType="1"/>
            <a:stCxn id="74829" idx="2"/>
            <a:endCxn id="19559" idx="3"/>
          </p:cNvCxnSpPr>
          <p:nvPr/>
        </p:nvCxnSpPr>
        <p:spPr bwMode="black">
          <a:xfrm rot="5400000">
            <a:off x="2979738" y="1328737"/>
            <a:ext cx="711200" cy="2041525"/>
          </a:xfrm>
          <a:prstGeom prst="bentConnector3">
            <a:avLst>
              <a:gd name="adj1" fmla="val 4955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3" name="AutoShape 47">
            <a:extLst>
              <a:ext uri="{FF2B5EF4-FFF2-40B4-BE49-F238E27FC236}">
                <a16:creationId xmlns:a16="http://schemas.microsoft.com/office/drawing/2014/main" id="{5E37A694-B7BF-4019-A653-53B44034EF3D}"/>
              </a:ext>
            </a:extLst>
          </p:cNvPr>
          <p:cNvCxnSpPr>
            <a:cxnSpLocks noChangeShapeType="1"/>
            <a:stCxn id="74829" idx="2"/>
            <a:endCxn id="19549" idx="3"/>
          </p:cNvCxnSpPr>
          <p:nvPr/>
        </p:nvCxnSpPr>
        <p:spPr bwMode="black">
          <a:xfrm rot="16200000" flipH="1">
            <a:off x="5041900" y="1308100"/>
            <a:ext cx="709613" cy="2081213"/>
          </a:xfrm>
          <a:prstGeom prst="bentConnector3">
            <a:avLst>
              <a:gd name="adj1" fmla="val 49667"/>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4" name="AutoShape 48">
            <a:extLst>
              <a:ext uri="{FF2B5EF4-FFF2-40B4-BE49-F238E27FC236}">
                <a16:creationId xmlns:a16="http://schemas.microsoft.com/office/drawing/2014/main" id="{536E6F9E-0F72-46D0-AB86-1BC410FC57B1}"/>
              </a:ext>
            </a:extLst>
          </p:cNvPr>
          <p:cNvCxnSpPr>
            <a:cxnSpLocks noChangeShapeType="1"/>
            <a:endCxn id="19589" idx="3"/>
          </p:cNvCxnSpPr>
          <p:nvPr/>
        </p:nvCxnSpPr>
        <p:spPr bwMode="black">
          <a:xfrm rot="5400000">
            <a:off x="1567657" y="2863056"/>
            <a:ext cx="558800" cy="925513"/>
          </a:xfrm>
          <a:prstGeom prst="bentConnector3">
            <a:avLst>
              <a:gd name="adj1" fmla="val 4959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5" name="AutoShape 49">
            <a:extLst>
              <a:ext uri="{FF2B5EF4-FFF2-40B4-BE49-F238E27FC236}">
                <a16:creationId xmlns:a16="http://schemas.microsoft.com/office/drawing/2014/main" id="{2D7317E5-ED10-4D86-B015-DC5EF00EAD8A}"/>
              </a:ext>
            </a:extLst>
          </p:cNvPr>
          <p:cNvCxnSpPr>
            <a:cxnSpLocks noChangeShapeType="1"/>
          </p:cNvCxnSpPr>
          <p:nvPr/>
        </p:nvCxnSpPr>
        <p:spPr bwMode="black">
          <a:xfrm rot="16200000" flipH="1">
            <a:off x="2543969" y="2809081"/>
            <a:ext cx="558800" cy="1030288"/>
          </a:xfrm>
          <a:prstGeom prst="bentConnector3">
            <a:avLst>
              <a:gd name="adj1" fmla="val 4959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476" name="Group 50">
            <a:extLst>
              <a:ext uri="{FF2B5EF4-FFF2-40B4-BE49-F238E27FC236}">
                <a16:creationId xmlns:a16="http://schemas.microsoft.com/office/drawing/2014/main" id="{0A0AD29E-BBDD-499B-8ED9-8C7E1E5BE718}"/>
              </a:ext>
            </a:extLst>
          </p:cNvPr>
          <p:cNvGrpSpPr>
            <a:grpSpLocks/>
          </p:cNvGrpSpPr>
          <p:nvPr/>
        </p:nvGrpSpPr>
        <p:grpSpPr bwMode="auto">
          <a:xfrm>
            <a:off x="1308100" y="2695575"/>
            <a:ext cx="2033588" cy="365125"/>
            <a:chOff x="602" y="1625"/>
            <a:chExt cx="1096" cy="210"/>
          </a:xfrm>
        </p:grpSpPr>
        <p:sp>
          <p:nvSpPr>
            <p:cNvPr id="74803" name="AutoShape 51">
              <a:extLst>
                <a:ext uri="{FF2B5EF4-FFF2-40B4-BE49-F238E27FC236}">
                  <a16:creationId xmlns:a16="http://schemas.microsoft.com/office/drawing/2014/main" id="{9AB35F9F-89A6-40A5-B0E5-05CEADBA0505}"/>
                </a:ext>
              </a:extLst>
            </p:cNvPr>
            <p:cNvSpPr>
              <a:spLocks noChangeArrowheads="1"/>
            </p:cNvSpPr>
            <p:nvPr/>
          </p:nvSpPr>
          <p:spPr bwMode="gray">
            <a:xfrm>
              <a:off x="602" y="1625"/>
              <a:ext cx="1094" cy="210"/>
            </a:xfrm>
            <a:prstGeom prst="roundRect">
              <a:avLst>
                <a:gd name="adj" fmla="val 41602"/>
              </a:avLst>
            </a:prstGeom>
            <a:gradFill rotWithShape="1">
              <a:gsLst>
                <a:gs pos="0">
                  <a:schemeClr val="folHlink"/>
                </a:gs>
                <a:gs pos="100000">
                  <a:schemeClr val="folHlink">
                    <a:gamma/>
                    <a:shade val="47059"/>
                    <a:invGamma/>
                  </a:schemeClr>
                </a:gs>
              </a:gsLst>
              <a:lin ang="5400000" scaled="1"/>
            </a:gradFill>
            <a:ln>
              <a:noFill/>
            </a:ln>
            <a:effectLst>
              <a:outerShdw dist="35921" dir="27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defRPr/>
              </a:pPr>
              <a:endParaRPr lang="zh-CN" altLang="en-US">
                <a:latin typeface="Arial" charset="0"/>
              </a:endParaRPr>
            </a:p>
          </p:txBody>
        </p:sp>
        <p:grpSp>
          <p:nvGrpSpPr>
            <p:cNvPr id="19557" name="Group 52">
              <a:extLst>
                <a:ext uri="{FF2B5EF4-FFF2-40B4-BE49-F238E27FC236}">
                  <a16:creationId xmlns:a16="http://schemas.microsoft.com/office/drawing/2014/main" id="{D60A30FE-1E8E-49FA-87D7-78F8E55F01DC}"/>
                </a:ext>
              </a:extLst>
            </p:cNvPr>
            <p:cNvGrpSpPr>
              <a:grpSpLocks/>
            </p:cNvGrpSpPr>
            <p:nvPr/>
          </p:nvGrpSpPr>
          <p:grpSpPr bwMode="auto">
            <a:xfrm>
              <a:off x="606" y="1656"/>
              <a:ext cx="45" cy="163"/>
              <a:chOff x="1016" y="1768"/>
              <a:chExt cx="68" cy="198"/>
            </a:xfrm>
          </p:grpSpPr>
          <p:sp>
            <p:nvSpPr>
              <p:cNvPr id="19563" name="AutoShape 53">
                <a:extLst>
                  <a:ext uri="{FF2B5EF4-FFF2-40B4-BE49-F238E27FC236}">
                    <a16:creationId xmlns:a16="http://schemas.microsoft.com/office/drawing/2014/main" id="{71096D49-6629-4BAC-9ADD-0F19FD708EE6}"/>
                  </a:ext>
                </a:extLst>
              </p:cNvPr>
              <p:cNvSpPr>
                <a:spLocks noChangeArrowheads="1"/>
              </p:cNvSpPr>
              <p:nvPr/>
            </p:nvSpPr>
            <p:spPr bwMode="gray">
              <a:xfrm rot="21332465" flipV="1">
                <a:off x="1016" y="1768"/>
                <a:ext cx="68" cy="198"/>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64" name="AutoShape 54">
                <a:extLst>
                  <a:ext uri="{FF2B5EF4-FFF2-40B4-BE49-F238E27FC236}">
                    <a16:creationId xmlns:a16="http://schemas.microsoft.com/office/drawing/2014/main" id="{95B648A5-0D64-4D8E-8988-338958A65F5E}"/>
                  </a:ext>
                </a:extLst>
              </p:cNvPr>
              <p:cNvSpPr>
                <a:spLocks noChangeArrowheads="1"/>
              </p:cNvSpPr>
              <p:nvPr/>
            </p:nvSpPr>
            <p:spPr bwMode="gray">
              <a:xfrm rot="21332465" flipV="1">
                <a:off x="1020" y="1783"/>
                <a:ext cx="42" cy="167"/>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65" name="AutoShape 55">
                <a:extLst>
                  <a:ext uri="{FF2B5EF4-FFF2-40B4-BE49-F238E27FC236}">
                    <a16:creationId xmlns:a16="http://schemas.microsoft.com/office/drawing/2014/main" id="{C83014B4-89F7-432B-B1EB-2ED28CD9BF66}"/>
                  </a:ext>
                </a:extLst>
              </p:cNvPr>
              <p:cNvSpPr>
                <a:spLocks noChangeArrowheads="1"/>
              </p:cNvSpPr>
              <p:nvPr/>
            </p:nvSpPr>
            <p:spPr bwMode="gray">
              <a:xfrm rot="21332465" flipV="1">
                <a:off x="1018" y="1805"/>
                <a:ext cx="27" cy="123"/>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nvGrpSpPr>
            <p:cNvPr id="19558" name="Group 56">
              <a:extLst>
                <a:ext uri="{FF2B5EF4-FFF2-40B4-BE49-F238E27FC236}">
                  <a16:creationId xmlns:a16="http://schemas.microsoft.com/office/drawing/2014/main" id="{F3A7A579-2A6F-4A15-9B32-2CA88C614F5D}"/>
                </a:ext>
              </a:extLst>
            </p:cNvPr>
            <p:cNvGrpSpPr>
              <a:grpSpLocks/>
            </p:cNvGrpSpPr>
            <p:nvPr/>
          </p:nvGrpSpPr>
          <p:grpSpPr bwMode="auto">
            <a:xfrm>
              <a:off x="1649" y="1654"/>
              <a:ext cx="49" cy="172"/>
              <a:chOff x="2619" y="1771"/>
              <a:chExt cx="68" cy="198"/>
            </a:xfrm>
          </p:grpSpPr>
          <p:sp>
            <p:nvSpPr>
              <p:cNvPr id="19560" name="AutoShape 57">
                <a:extLst>
                  <a:ext uri="{FF2B5EF4-FFF2-40B4-BE49-F238E27FC236}">
                    <a16:creationId xmlns:a16="http://schemas.microsoft.com/office/drawing/2014/main" id="{9197F200-7017-45AA-B30E-66E90057FEBC}"/>
                  </a:ext>
                </a:extLst>
              </p:cNvPr>
              <p:cNvSpPr>
                <a:spLocks noChangeArrowheads="1"/>
              </p:cNvSpPr>
              <p:nvPr/>
            </p:nvSpPr>
            <p:spPr bwMode="gray">
              <a:xfrm rot="267535" flipH="1" flipV="1">
                <a:off x="2619" y="1771"/>
                <a:ext cx="68" cy="198"/>
              </a:xfrm>
              <a:prstGeom prst="moon">
                <a:avLst>
                  <a:gd name="adj" fmla="val 20051"/>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61" name="AutoShape 58">
                <a:extLst>
                  <a:ext uri="{FF2B5EF4-FFF2-40B4-BE49-F238E27FC236}">
                    <a16:creationId xmlns:a16="http://schemas.microsoft.com/office/drawing/2014/main" id="{3069562D-79F2-4257-9660-336A50852F8C}"/>
                  </a:ext>
                </a:extLst>
              </p:cNvPr>
              <p:cNvSpPr>
                <a:spLocks noChangeArrowheads="1"/>
              </p:cNvSpPr>
              <p:nvPr/>
            </p:nvSpPr>
            <p:spPr bwMode="gray">
              <a:xfrm rot="267535" flipH="1" flipV="1">
                <a:off x="2641" y="1786"/>
                <a:ext cx="42" cy="167"/>
              </a:xfrm>
              <a:prstGeom prst="moon">
                <a:avLst>
                  <a:gd name="adj" fmla="val 20051"/>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62" name="AutoShape 59">
                <a:extLst>
                  <a:ext uri="{FF2B5EF4-FFF2-40B4-BE49-F238E27FC236}">
                    <a16:creationId xmlns:a16="http://schemas.microsoft.com/office/drawing/2014/main" id="{EEE8B095-5E4E-456B-8C5A-85792ABB3BB1}"/>
                  </a:ext>
                </a:extLst>
              </p:cNvPr>
              <p:cNvSpPr>
                <a:spLocks noChangeArrowheads="1"/>
              </p:cNvSpPr>
              <p:nvPr/>
            </p:nvSpPr>
            <p:spPr bwMode="gray">
              <a:xfrm rot="267535" flipH="1" flipV="1">
                <a:off x="2658" y="1808"/>
                <a:ext cx="27" cy="123"/>
              </a:xfrm>
              <a:prstGeom prst="moon">
                <a:avLst>
                  <a:gd name="adj" fmla="val 29657"/>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pic>
          <p:nvPicPr>
            <p:cNvPr id="19559" name="Picture 60" descr="high_line01">
              <a:extLst>
                <a:ext uri="{FF2B5EF4-FFF2-40B4-BE49-F238E27FC236}">
                  <a16:creationId xmlns:a16="http://schemas.microsoft.com/office/drawing/2014/main" id="{B62EE924-725A-4537-B0F6-BA808AE65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891" r="58304" b="12320"/>
            <a:stretch>
              <a:fillRect/>
            </a:stretch>
          </p:blipFill>
          <p:spPr bwMode="gray">
            <a:xfrm rot="-5400000">
              <a:off x="1079" y="1194"/>
              <a:ext cx="130"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9477" name="AutoShape 61">
            <a:extLst>
              <a:ext uri="{FF2B5EF4-FFF2-40B4-BE49-F238E27FC236}">
                <a16:creationId xmlns:a16="http://schemas.microsoft.com/office/drawing/2014/main" id="{4C1DE12C-A058-4C79-B5EE-A51B70188C16}"/>
              </a:ext>
            </a:extLst>
          </p:cNvPr>
          <p:cNvCxnSpPr>
            <a:cxnSpLocks noChangeShapeType="1"/>
            <a:endCxn id="19579" idx="3"/>
          </p:cNvCxnSpPr>
          <p:nvPr/>
        </p:nvCxnSpPr>
        <p:spPr bwMode="black">
          <a:xfrm rot="5400000">
            <a:off x="5669757" y="2842419"/>
            <a:ext cx="560387" cy="962025"/>
          </a:xfrm>
          <a:prstGeom prst="bentConnector3">
            <a:avLst>
              <a:gd name="adj1" fmla="val 49458"/>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8" name="AutoShape 62">
            <a:extLst>
              <a:ext uri="{FF2B5EF4-FFF2-40B4-BE49-F238E27FC236}">
                <a16:creationId xmlns:a16="http://schemas.microsoft.com/office/drawing/2014/main" id="{4B68AE6C-DC80-452F-8A55-A2874021C4A6}"/>
              </a:ext>
            </a:extLst>
          </p:cNvPr>
          <p:cNvCxnSpPr>
            <a:cxnSpLocks noChangeShapeType="1"/>
            <a:endCxn id="19569" idx="3"/>
          </p:cNvCxnSpPr>
          <p:nvPr/>
        </p:nvCxnSpPr>
        <p:spPr bwMode="black">
          <a:xfrm rot="16200000" flipH="1">
            <a:off x="6646863" y="2827337"/>
            <a:ext cx="560388" cy="995363"/>
          </a:xfrm>
          <a:prstGeom prst="bentConnector3">
            <a:avLst>
              <a:gd name="adj1" fmla="val 49458"/>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479" name="Group 63">
            <a:extLst>
              <a:ext uri="{FF2B5EF4-FFF2-40B4-BE49-F238E27FC236}">
                <a16:creationId xmlns:a16="http://schemas.microsoft.com/office/drawing/2014/main" id="{1F672CCB-A29B-4DDA-8A51-7C9C15CC55EE}"/>
              </a:ext>
            </a:extLst>
          </p:cNvPr>
          <p:cNvGrpSpPr>
            <a:grpSpLocks/>
          </p:cNvGrpSpPr>
          <p:nvPr/>
        </p:nvGrpSpPr>
        <p:grpSpPr bwMode="auto">
          <a:xfrm>
            <a:off x="5429250" y="2695575"/>
            <a:ext cx="2035175" cy="365125"/>
            <a:chOff x="602" y="1625"/>
            <a:chExt cx="1096" cy="210"/>
          </a:xfrm>
        </p:grpSpPr>
        <p:sp>
          <p:nvSpPr>
            <p:cNvPr id="74816" name="AutoShape 64">
              <a:extLst>
                <a:ext uri="{FF2B5EF4-FFF2-40B4-BE49-F238E27FC236}">
                  <a16:creationId xmlns:a16="http://schemas.microsoft.com/office/drawing/2014/main" id="{8ED25931-E90D-4CC6-9074-B94EE17268F4}"/>
                </a:ext>
              </a:extLst>
            </p:cNvPr>
            <p:cNvSpPr>
              <a:spLocks noChangeArrowheads="1"/>
            </p:cNvSpPr>
            <p:nvPr/>
          </p:nvSpPr>
          <p:spPr bwMode="gray">
            <a:xfrm>
              <a:off x="602" y="1625"/>
              <a:ext cx="1094" cy="210"/>
            </a:xfrm>
            <a:prstGeom prst="roundRect">
              <a:avLst>
                <a:gd name="adj" fmla="val 41602"/>
              </a:avLst>
            </a:prstGeom>
            <a:gradFill rotWithShape="1">
              <a:gsLst>
                <a:gs pos="0">
                  <a:schemeClr val="hlink"/>
                </a:gs>
                <a:gs pos="100000">
                  <a:schemeClr val="hlink">
                    <a:gamma/>
                    <a:shade val="57255"/>
                    <a:invGamma/>
                  </a:schemeClr>
                </a:gs>
              </a:gsLst>
              <a:lin ang="5400000" scaled="1"/>
            </a:gradFill>
            <a:ln>
              <a:noFill/>
            </a:ln>
            <a:effectLst>
              <a:outerShdw dist="35921" dir="2700000" algn="ctr" rotWithShape="0">
                <a:srgbClr val="1C1C1C"/>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defRPr/>
              </a:pPr>
              <a:endParaRPr lang="zh-CN" altLang="en-US">
                <a:latin typeface="Arial" charset="0"/>
              </a:endParaRPr>
            </a:p>
          </p:txBody>
        </p:sp>
        <p:grpSp>
          <p:nvGrpSpPr>
            <p:cNvPr id="19547" name="Group 65">
              <a:extLst>
                <a:ext uri="{FF2B5EF4-FFF2-40B4-BE49-F238E27FC236}">
                  <a16:creationId xmlns:a16="http://schemas.microsoft.com/office/drawing/2014/main" id="{B2CEA4A7-B33B-4BAC-BCA3-36A258C8820E}"/>
                </a:ext>
              </a:extLst>
            </p:cNvPr>
            <p:cNvGrpSpPr>
              <a:grpSpLocks/>
            </p:cNvGrpSpPr>
            <p:nvPr/>
          </p:nvGrpSpPr>
          <p:grpSpPr bwMode="auto">
            <a:xfrm>
              <a:off x="606" y="1656"/>
              <a:ext cx="45" cy="163"/>
              <a:chOff x="1016" y="1768"/>
              <a:chExt cx="68" cy="198"/>
            </a:xfrm>
          </p:grpSpPr>
          <p:sp>
            <p:nvSpPr>
              <p:cNvPr id="19553" name="AutoShape 66">
                <a:extLst>
                  <a:ext uri="{FF2B5EF4-FFF2-40B4-BE49-F238E27FC236}">
                    <a16:creationId xmlns:a16="http://schemas.microsoft.com/office/drawing/2014/main" id="{4B802F3B-03E0-4791-9E1F-F97796043672}"/>
                  </a:ext>
                </a:extLst>
              </p:cNvPr>
              <p:cNvSpPr>
                <a:spLocks noChangeArrowheads="1"/>
              </p:cNvSpPr>
              <p:nvPr/>
            </p:nvSpPr>
            <p:spPr bwMode="gray">
              <a:xfrm rot="21332465" flipV="1">
                <a:off x="1016" y="1768"/>
                <a:ext cx="68" cy="198"/>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54" name="AutoShape 67">
                <a:extLst>
                  <a:ext uri="{FF2B5EF4-FFF2-40B4-BE49-F238E27FC236}">
                    <a16:creationId xmlns:a16="http://schemas.microsoft.com/office/drawing/2014/main" id="{A55F54E2-F677-412A-98A8-291E72CA9BE4}"/>
                  </a:ext>
                </a:extLst>
              </p:cNvPr>
              <p:cNvSpPr>
                <a:spLocks noChangeArrowheads="1"/>
              </p:cNvSpPr>
              <p:nvPr/>
            </p:nvSpPr>
            <p:spPr bwMode="gray">
              <a:xfrm rot="21332465" flipV="1">
                <a:off x="1020" y="1783"/>
                <a:ext cx="42" cy="167"/>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55" name="AutoShape 68">
                <a:extLst>
                  <a:ext uri="{FF2B5EF4-FFF2-40B4-BE49-F238E27FC236}">
                    <a16:creationId xmlns:a16="http://schemas.microsoft.com/office/drawing/2014/main" id="{9CA08568-F04C-4990-97DC-086243A5D167}"/>
                  </a:ext>
                </a:extLst>
              </p:cNvPr>
              <p:cNvSpPr>
                <a:spLocks noChangeArrowheads="1"/>
              </p:cNvSpPr>
              <p:nvPr/>
            </p:nvSpPr>
            <p:spPr bwMode="gray">
              <a:xfrm rot="21332465" flipV="1">
                <a:off x="1018" y="1805"/>
                <a:ext cx="27" cy="123"/>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nvGrpSpPr>
            <p:cNvPr id="19548" name="Group 69">
              <a:extLst>
                <a:ext uri="{FF2B5EF4-FFF2-40B4-BE49-F238E27FC236}">
                  <a16:creationId xmlns:a16="http://schemas.microsoft.com/office/drawing/2014/main" id="{B78F1C4E-73F4-457A-828A-7281BA98848F}"/>
                </a:ext>
              </a:extLst>
            </p:cNvPr>
            <p:cNvGrpSpPr>
              <a:grpSpLocks/>
            </p:cNvGrpSpPr>
            <p:nvPr/>
          </p:nvGrpSpPr>
          <p:grpSpPr bwMode="auto">
            <a:xfrm>
              <a:off x="1649" y="1654"/>
              <a:ext cx="49" cy="172"/>
              <a:chOff x="2619" y="1771"/>
              <a:chExt cx="68" cy="198"/>
            </a:xfrm>
          </p:grpSpPr>
          <p:sp>
            <p:nvSpPr>
              <p:cNvPr id="19550" name="AutoShape 70">
                <a:extLst>
                  <a:ext uri="{FF2B5EF4-FFF2-40B4-BE49-F238E27FC236}">
                    <a16:creationId xmlns:a16="http://schemas.microsoft.com/office/drawing/2014/main" id="{94409B82-B383-4D70-8FC2-4FE6367DAEFF}"/>
                  </a:ext>
                </a:extLst>
              </p:cNvPr>
              <p:cNvSpPr>
                <a:spLocks noChangeArrowheads="1"/>
              </p:cNvSpPr>
              <p:nvPr/>
            </p:nvSpPr>
            <p:spPr bwMode="gray">
              <a:xfrm rot="267535" flipH="1" flipV="1">
                <a:off x="2619" y="1771"/>
                <a:ext cx="68" cy="198"/>
              </a:xfrm>
              <a:prstGeom prst="moon">
                <a:avLst>
                  <a:gd name="adj" fmla="val 20051"/>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51" name="AutoShape 71">
                <a:extLst>
                  <a:ext uri="{FF2B5EF4-FFF2-40B4-BE49-F238E27FC236}">
                    <a16:creationId xmlns:a16="http://schemas.microsoft.com/office/drawing/2014/main" id="{B4EEEC55-627D-4247-BCAB-398B63948385}"/>
                  </a:ext>
                </a:extLst>
              </p:cNvPr>
              <p:cNvSpPr>
                <a:spLocks noChangeArrowheads="1"/>
              </p:cNvSpPr>
              <p:nvPr/>
            </p:nvSpPr>
            <p:spPr bwMode="gray">
              <a:xfrm rot="267535" flipH="1" flipV="1">
                <a:off x="2641" y="1786"/>
                <a:ext cx="42" cy="167"/>
              </a:xfrm>
              <a:prstGeom prst="moon">
                <a:avLst>
                  <a:gd name="adj" fmla="val 20051"/>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52" name="AutoShape 72">
                <a:extLst>
                  <a:ext uri="{FF2B5EF4-FFF2-40B4-BE49-F238E27FC236}">
                    <a16:creationId xmlns:a16="http://schemas.microsoft.com/office/drawing/2014/main" id="{4B23676C-DAC7-496A-BBCF-B7DFFB8AD646}"/>
                  </a:ext>
                </a:extLst>
              </p:cNvPr>
              <p:cNvSpPr>
                <a:spLocks noChangeArrowheads="1"/>
              </p:cNvSpPr>
              <p:nvPr/>
            </p:nvSpPr>
            <p:spPr bwMode="gray">
              <a:xfrm rot="267535" flipH="1" flipV="1">
                <a:off x="2658" y="1808"/>
                <a:ext cx="27" cy="123"/>
              </a:xfrm>
              <a:prstGeom prst="moon">
                <a:avLst>
                  <a:gd name="adj" fmla="val 29657"/>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pic>
          <p:nvPicPr>
            <p:cNvPr id="19549" name="Picture 73" descr="high_line01">
              <a:extLst>
                <a:ext uri="{FF2B5EF4-FFF2-40B4-BE49-F238E27FC236}">
                  <a16:creationId xmlns:a16="http://schemas.microsoft.com/office/drawing/2014/main" id="{4BB8D820-6521-49DA-8294-2BFF851B6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891" r="58304" b="12320"/>
            <a:stretch>
              <a:fillRect/>
            </a:stretch>
          </p:blipFill>
          <p:spPr bwMode="gray">
            <a:xfrm rot="-5400000">
              <a:off x="1079" y="1194"/>
              <a:ext cx="130"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80" name="AutoShape 74">
            <a:extLst>
              <a:ext uri="{FF2B5EF4-FFF2-40B4-BE49-F238E27FC236}">
                <a16:creationId xmlns:a16="http://schemas.microsoft.com/office/drawing/2014/main" id="{8000FD32-0E69-49ED-8397-DD9474B56BEA}"/>
              </a:ext>
            </a:extLst>
          </p:cNvPr>
          <p:cNvSpPr>
            <a:spLocks noChangeArrowheads="1"/>
          </p:cNvSpPr>
          <p:nvPr/>
        </p:nvSpPr>
        <p:spPr bwMode="gray">
          <a:xfrm>
            <a:off x="539750" y="4797425"/>
            <a:ext cx="1660525" cy="336550"/>
          </a:xfrm>
          <a:prstGeom prst="roundRect">
            <a:avLst>
              <a:gd name="adj" fmla="val 32838"/>
            </a:avLst>
          </a:prstGeom>
          <a:solidFill>
            <a:srgbClr val="F8F8F8"/>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481" name="AutoShape 75">
            <a:extLst>
              <a:ext uri="{FF2B5EF4-FFF2-40B4-BE49-F238E27FC236}">
                <a16:creationId xmlns:a16="http://schemas.microsoft.com/office/drawing/2014/main" id="{5E336FD8-D974-4A95-9711-85AB4EDE6725}"/>
              </a:ext>
            </a:extLst>
          </p:cNvPr>
          <p:cNvSpPr>
            <a:spLocks noChangeArrowheads="1"/>
          </p:cNvSpPr>
          <p:nvPr/>
        </p:nvSpPr>
        <p:spPr bwMode="gray">
          <a:xfrm>
            <a:off x="539750" y="6092825"/>
            <a:ext cx="1660525" cy="336550"/>
          </a:xfrm>
          <a:prstGeom prst="roundRect">
            <a:avLst>
              <a:gd name="adj" fmla="val 32838"/>
            </a:avLst>
          </a:prstGeom>
          <a:solidFill>
            <a:srgbClr val="F8F8F8"/>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19482" name="Group 76">
            <a:extLst>
              <a:ext uri="{FF2B5EF4-FFF2-40B4-BE49-F238E27FC236}">
                <a16:creationId xmlns:a16="http://schemas.microsoft.com/office/drawing/2014/main" id="{1630955F-D206-472E-97FA-20C17425ED36}"/>
              </a:ext>
            </a:extLst>
          </p:cNvPr>
          <p:cNvGrpSpPr>
            <a:grpSpLocks/>
          </p:cNvGrpSpPr>
          <p:nvPr/>
        </p:nvGrpSpPr>
        <p:grpSpPr bwMode="auto">
          <a:xfrm>
            <a:off x="3059113" y="1341438"/>
            <a:ext cx="2592387" cy="652462"/>
            <a:chOff x="2155" y="986"/>
            <a:chExt cx="1332" cy="607"/>
          </a:xfrm>
        </p:grpSpPr>
        <p:sp>
          <p:nvSpPr>
            <p:cNvPr id="74829" name="AutoShape 77">
              <a:extLst>
                <a:ext uri="{FF2B5EF4-FFF2-40B4-BE49-F238E27FC236}">
                  <a16:creationId xmlns:a16="http://schemas.microsoft.com/office/drawing/2014/main" id="{547B2198-565B-4DF3-ADBA-B509B95212FA}"/>
                </a:ext>
              </a:extLst>
            </p:cNvPr>
            <p:cNvSpPr>
              <a:spLocks noChangeArrowheads="1"/>
            </p:cNvSpPr>
            <p:nvPr/>
          </p:nvSpPr>
          <p:spPr bwMode="gray">
            <a:xfrm>
              <a:off x="2155" y="986"/>
              <a:ext cx="1332" cy="607"/>
            </a:xfrm>
            <a:prstGeom prst="roundRect">
              <a:avLst>
                <a:gd name="adj" fmla="val 13181"/>
              </a:avLst>
            </a:prstGeom>
            <a:gradFill rotWithShape="1">
              <a:gsLst>
                <a:gs pos="0">
                  <a:schemeClr val="accent2"/>
                </a:gs>
                <a:gs pos="100000">
                  <a:schemeClr val="accent2">
                    <a:gamma/>
                    <a:shade val="57255"/>
                    <a:invGamma/>
                  </a:schemeClr>
                </a:gs>
              </a:gsLst>
              <a:lin ang="5400000" scaled="1"/>
            </a:gradFill>
            <a:ln>
              <a:noFill/>
            </a:ln>
            <a:effectLst>
              <a:outerShdw dist="35921" dir="2700000" algn="ctr" rotWithShape="0">
                <a:srgbClr val="1C1C1C"/>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defRPr/>
              </a:pPr>
              <a:endParaRPr lang="zh-CN" altLang="en-US">
                <a:latin typeface="Arial" charset="0"/>
              </a:endParaRPr>
            </a:p>
          </p:txBody>
        </p:sp>
        <p:pic>
          <p:nvPicPr>
            <p:cNvPr id="19545" name="Picture 78" descr="high_line01">
              <a:extLst>
                <a:ext uri="{FF2B5EF4-FFF2-40B4-BE49-F238E27FC236}">
                  <a16:creationId xmlns:a16="http://schemas.microsoft.com/office/drawing/2014/main" id="{8EFB9A7A-B8C2-4217-AB0C-C70AC4A03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891" r="58304" b="12320"/>
            <a:stretch>
              <a:fillRect/>
            </a:stretch>
          </p:blipFill>
          <p:spPr bwMode="gray">
            <a:xfrm rot="-5400000">
              <a:off x="2721" y="460"/>
              <a:ext cx="218"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83" name="Rectangle 79">
            <a:extLst>
              <a:ext uri="{FF2B5EF4-FFF2-40B4-BE49-F238E27FC236}">
                <a16:creationId xmlns:a16="http://schemas.microsoft.com/office/drawing/2014/main" id="{05FFEA4E-FAE0-4CB8-9AB6-8700FE9A8C18}"/>
              </a:ext>
            </a:extLst>
          </p:cNvPr>
          <p:cNvSpPr>
            <a:spLocks noChangeArrowheads="1"/>
          </p:cNvSpPr>
          <p:nvPr/>
        </p:nvSpPr>
        <p:spPr bwMode="gray">
          <a:xfrm>
            <a:off x="3132138" y="1484313"/>
            <a:ext cx="2486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latin typeface="Arial" panose="020B0604020202020204" pitchFamily="34" charset="0"/>
              </a:rPr>
              <a:t>纳入预算的政府性基金</a:t>
            </a:r>
          </a:p>
        </p:txBody>
      </p:sp>
      <p:sp>
        <p:nvSpPr>
          <p:cNvPr id="19484" name="Rectangle 80">
            <a:extLst>
              <a:ext uri="{FF2B5EF4-FFF2-40B4-BE49-F238E27FC236}">
                <a16:creationId xmlns:a16="http://schemas.microsoft.com/office/drawing/2014/main" id="{9EB90A24-DF0B-407F-9A2C-295EFDC18E62}"/>
              </a:ext>
            </a:extLst>
          </p:cNvPr>
          <p:cNvSpPr>
            <a:spLocks noChangeArrowheads="1"/>
          </p:cNvSpPr>
          <p:nvPr/>
        </p:nvSpPr>
        <p:spPr bwMode="gray">
          <a:xfrm>
            <a:off x="1835150" y="2684463"/>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solidFill>
                  <a:srgbClr val="FFFFFF"/>
                </a:solidFill>
                <a:latin typeface="Arial" panose="020B0604020202020204" pitchFamily="34" charset="0"/>
                <a:ea typeface="微软雅黑" panose="020B0503020204020204" pitchFamily="34" charset="-122"/>
              </a:rPr>
              <a:t>基金来源</a:t>
            </a:r>
          </a:p>
        </p:txBody>
      </p:sp>
      <p:sp>
        <p:nvSpPr>
          <p:cNvPr id="19485" name="Rectangle 81">
            <a:extLst>
              <a:ext uri="{FF2B5EF4-FFF2-40B4-BE49-F238E27FC236}">
                <a16:creationId xmlns:a16="http://schemas.microsoft.com/office/drawing/2014/main" id="{EA18771A-096E-4999-ACD5-F3B1A524ECC0}"/>
              </a:ext>
            </a:extLst>
          </p:cNvPr>
          <p:cNvSpPr>
            <a:spLocks noChangeArrowheads="1"/>
          </p:cNvSpPr>
          <p:nvPr/>
        </p:nvSpPr>
        <p:spPr bwMode="gray">
          <a:xfrm>
            <a:off x="5765800" y="2684463"/>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solidFill>
                  <a:srgbClr val="FEFFFF"/>
                </a:solidFill>
                <a:latin typeface="Arial" panose="020B0604020202020204" pitchFamily="34" charset="0"/>
                <a:ea typeface="微软雅黑" panose="020B0503020204020204" pitchFamily="34" charset="-122"/>
              </a:rPr>
              <a:t>基金归属</a:t>
            </a:r>
          </a:p>
        </p:txBody>
      </p:sp>
      <p:sp>
        <p:nvSpPr>
          <p:cNvPr id="19486" name="Rectangle 82">
            <a:extLst>
              <a:ext uri="{FF2B5EF4-FFF2-40B4-BE49-F238E27FC236}">
                <a16:creationId xmlns:a16="http://schemas.microsoft.com/office/drawing/2014/main" id="{5A0236E7-48F2-457E-9140-2E392ABB6F89}"/>
              </a:ext>
            </a:extLst>
          </p:cNvPr>
          <p:cNvSpPr>
            <a:spLocks noChangeArrowheads="1"/>
          </p:cNvSpPr>
          <p:nvPr/>
        </p:nvSpPr>
        <p:spPr bwMode="gray">
          <a:xfrm>
            <a:off x="641350" y="3606800"/>
            <a:ext cx="1398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latin typeface="微软雅黑" panose="020B0503020204020204" pitchFamily="34" charset="-122"/>
                <a:ea typeface="微软雅黑" panose="020B0503020204020204" pitchFamily="34" charset="-122"/>
              </a:rPr>
              <a:t>按收入来源</a:t>
            </a:r>
            <a:r>
              <a:rPr lang="zh-CN" altLang="en-US" sz="1800">
                <a:latin typeface="微软雅黑" panose="020B0503020204020204" pitchFamily="34" charset="-122"/>
                <a:ea typeface="微软雅黑" panose="020B0503020204020204" pitchFamily="34" charset="-122"/>
              </a:rPr>
              <a:t> </a:t>
            </a:r>
            <a:endParaRPr lang="en-US" altLang="zh-CN" sz="1800">
              <a:latin typeface="微软雅黑" panose="020B0503020204020204" pitchFamily="34" charset="-122"/>
              <a:ea typeface="微软雅黑" panose="020B0503020204020204" pitchFamily="34" charset="-122"/>
            </a:endParaRPr>
          </a:p>
        </p:txBody>
      </p:sp>
      <p:sp>
        <p:nvSpPr>
          <p:cNvPr id="19487" name="Rectangle 83">
            <a:extLst>
              <a:ext uri="{FF2B5EF4-FFF2-40B4-BE49-F238E27FC236}">
                <a16:creationId xmlns:a16="http://schemas.microsoft.com/office/drawing/2014/main" id="{5A5E893F-3588-4E4C-92AF-7A7A4DBDD0AF}"/>
              </a:ext>
            </a:extLst>
          </p:cNvPr>
          <p:cNvSpPr>
            <a:spLocks noChangeArrowheads="1"/>
          </p:cNvSpPr>
          <p:nvPr/>
        </p:nvSpPr>
        <p:spPr bwMode="gray">
          <a:xfrm>
            <a:off x="4729163" y="3606800"/>
            <a:ext cx="1398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latin typeface="微软雅黑" panose="020B0503020204020204" pitchFamily="34" charset="-122"/>
                <a:ea typeface="微软雅黑" panose="020B0503020204020204" pitchFamily="34" charset="-122"/>
              </a:rPr>
              <a:t>按支出用途</a:t>
            </a:r>
            <a:r>
              <a:rPr lang="zh-CN" altLang="en-US" sz="1800">
                <a:latin typeface="微软雅黑" panose="020B0503020204020204" pitchFamily="34" charset="-122"/>
                <a:ea typeface="微软雅黑" panose="020B0503020204020204" pitchFamily="34" charset="-122"/>
              </a:rPr>
              <a:t> </a:t>
            </a:r>
            <a:endParaRPr lang="en-US" altLang="zh-CN" sz="1800">
              <a:latin typeface="微软雅黑" panose="020B0503020204020204" pitchFamily="34" charset="-122"/>
              <a:ea typeface="微软雅黑" panose="020B0503020204020204" pitchFamily="34" charset="-122"/>
            </a:endParaRPr>
          </a:p>
        </p:txBody>
      </p:sp>
      <p:sp>
        <p:nvSpPr>
          <p:cNvPr id="19488" name="Rectangle 84">
            <a:extLst>
              <a:ext uri="{FF2B5EF4-FFF2-40B4-BE49-F238E27FC236}">
                <a16:creationId xmlns:a16="http://schemas.microsoft.com/office/drawing/2014/main" id="{029E4542-5163-43DF-A8BE-274044468D9E}"/>
              </a:ext>
            </a:extLst>
          </p:cNvPr>
          <p:cNvSpPr>
            <a:spLocks noChangeArrowheads="1"/>
          </p:cNvSpPr>
          <p:nvPr/>
        </p:nvSpPr>
        <p:spPr bwMode="gray">
          <a:xfrm>
            <a:off x="6691313" y="3606800"/>
            <a:ext cx="1398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latin typeface="微软雅黑" panose="020B0503020204020204" pitchFamily="34" charset="-122"/>
                <a:ea typeface="微软雅黑" panose="020B0503020204020204" pitchFamily="34" charset="-122"/>
              </a:rPr>
              <a:t>按收入归属</a:t>
            </a:r>
            <a:r>
              <a:rPr lang="zh-CN" altLang="en-US" sz="1800">
                <a:latin typeface="微软雅黑" panose="020B0503020204020204" pitchFamily="34" charset="-122"/>
                <a:ea typeface="微软雅黑" panose="020B0503020204020204" pitchFamily="34" charset="-122"/>
              </a:rPr>
              <a:t> </a:t>
            </a:r>
            <a:endParaRPr lang="en-US" altLang="zh-CN" sz="1800">
              <a:latin typeface="微软雅黑" panose="020B0503020204020204" pitchFamily="34" charset="-122"/>
              <a:ea typeface="微软雅黑" panose="020B0503020204020204" pitchFamily="34" charset="-122"/>
            </a:endParaRPr>
          </a:p>
        </p:txBody>
      </p:sp>
      <p:sp>
        <p:nvSpPr>
          <p:cNvPr id="19489" name="Rectangle 85">
            <a:extLst>
              <a:ext uri="{FF2B5EF4-FFF2-40B4-BE49-F238E27FC236}">
                <a16:creationId xmlns:a16="http://schemas.microsoft.com/office/drawing/2014/main" id="{E2FFD717-4599-43CB-9622-81A3AF75D016}"/>
              </a:ext>
            </a:extLst>
          </p:cNvPr>
          <p:cNvSpPr>
            <a:spLocks noChangeArrowheads="1"/>
          </p:cNvSpPr>
          <p:nvPr/>
        </p:nvSpPr>
        <p:spPr bwMode="gray">
          <a:xfrm>
            <a:off x="395288" y="4797425"/>
            <a:ext cx="192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宋体" panose="02010600030101010101" pitchFamily="2" charset="-122"/>
              </a:rPr>
              <a:t>社会征收基金</a:t>
            </a:r>
            <a:r>
              <a:rPr lang="en-US" altLang="zh-CN" sz="1600">
                <a:latin typeface="宋体" panose="02010600030101010101" pitchFamily="2" charset="-122"/>
              </a:rPr>
              <a:t>31</a:t>
            </a:r>
            <a:r>
              <a:rPr lang="zh-CN" altLang="en-US" sz="1600">
                <a:latin typeface="宋体" panose="02010600030101010101" pitchFamily="2" charset="-122"/>
              </a:rPr>
              <a:t>项</a:t>
            </a:r>
            <a:r>
              <a:rPr lang="zh-CN" altLang="en-US" sz="1800">
                <a:latin typeface="宋体" panose="02010600030101010101" pitchFamily="2" charset="-122"/>
              </a:rPr>
              <a:t> </a:t>
            </a:r>
            <a:endParaRPr lang="en-US" altLang="zh-CN" sz="1800">
              <a:latin typeface="宋体" panose="02010600030101010101" pitchFamily="2" charset="-122"/>
            </a:endParaRPr>
          </a:p>
        </p:txBody>
      </p:sp>
      <p:sp>
        <p:nvSpPr>
          <p:cNvPr id="19490" name="Rectangle 86">
            <a:extLst>
              <a:ext uri="{FF2B5EF4-FFF2-40B4-BE49-F238E27FC236}">
                <a16:creationId xmlns:a16="http://schemas.microsoft.com/office/drawing/2014/main" id="{BA772BBE-E971-4339-8084-3C859190F2CA}"/>
              </a:ext>
            </a:extLst>
          </p:cNvPr>
          <p:cNvSpPr>
            <a:spLocks noChangeArrowheads="1"/>
          </p:cNvSpPr>
          <p:nvPr/>
        </p:nvSpPr>
        <p:spPr bwMode="auto">
          <a:xfrm>
            <a:off x="395288" y="6092825"/>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宋体" panose="02010600030101010101" pitchFamily="2" charset="-122"/>
              </a:rPr>
              <a:t>其他来源基金</a:t>
            </a:r>
            <a:r>
              <a:rPr lang="en-US" altLang="zh-CN" sz="1600">
                <a:latin typeface="宋体" panose="02010600030101010101" pitchFamily="2" charset="-122"/>
              </a:rPr>
              <a:t>12</a:t>
            </a:r>
            <a:r>
              <a:rPr lang="zh-CN" altLang="en-US" sz="1600">
                <a:latin typeface="宋体" panose="02010600030101010101" pitchFamily="2" charset="-122"/>
              </a:rPr>
              <a:t>项</a:t>
            </a:r>
            <a:r>
              <a:rPr lang="zh-CN" altLang="en-US" sz="1800">
                <a:latin typeface="Arial" panose="020B0604020202020204" pitchFamily="34" charset="0"/>
              </a:rPr>
              <a:t> </a:t>
            </a:r>
            <a:endParaRPr lang="en-US" altLang="zh-CN" sz="1800">
              <a:latin typeface="Arial" panose="020B0604020202020204" pitchFamily="34" charset="0"/>
            </a:endParaRPr>
          </a:p>
        </p:txBody>
      </p:sp>
      <p:sp>
        <p:nvSpPr>
          <p:cNvPr id="19491" name="Rectangle 87">
            <a:extLst>
              <a:ext uri="{FF2B5EF4-FFF2-40B4-BE49-F238E27FC236}">
                <a16:creationId xmlns:a16="http://schemas.microsoft.com/office/drawing/2014/main" id="{A3191303-7C39-4606-9FBD-FB432CD2FC0A}"/>
              </a:ext>
            </a:extLst>
          </p:cNvPr>
          <p:cNvSpPr>
            <a:spLocks noChangeArrowheads="1"/>
          </p:cNvSpPr>
          <p:nvPr/>
        </p:nvSpPr>
        <p:spPr bwMode="gray">
          <a:xfrm>
            <a:off x="4833938" y="4173538"/>
            <a:ext cx="1504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solidFill>
                  <a:srgbClr val="000000"/>
                </a:solidFill>
                <a:latin typeface="宋体" panose="02010600030101010101" pitchFamily="2" charset="-122"/>
                <a:cs typeface="Arial" panose="020B0604020202020204" pitchFamily="34" charset="0"/>
              </a:rPr>
              <a:t>交通设施基金</a:t>
            </a:r>
            <a:r>
              <a:rPr lang="en-US" altLang="zh-CN" sz="1600">
                <a:solidFill>
                  <a:srgbClr val="000000"/>
                </a:solidFill>
                <a:latin typeface="宋体" panose="02010600030101010101" pitchFamily="2" charset="-122"/>
                <a:cs typeface="Arial" panose="020B0604020202020204" pitchFamily="34" charset="0"/>
              </a:rPr>
              <a:t>9</a:t>
            </a:r>
          </a:p>
        </p:txBody>
      </p:sp>
      <p:sp>
        <p:nvSpPr>
          <p:cNvPr id="19492" name="Rectangle 88">
            <a:extLst>
              <a:ext uri="{FF2B5EF4-FFF2-40B4-BE49-F238E27FC236}">
                <a16:creationId xmlns:a16="http://schemas.microsoft.com/office/drawing/2014/main" id="{03F94351-FF96-493F-B715-8D857F76957A}"/>
              </a:ext>
            </a:extLst>
          </p:cNvPr>
          <p:cNvSpPr>
            <a:spLocks noChangeArrowheads="1"/>
          </p:cNvSpPr>
          <p:nvPr/>
        </p:nvSpPr>
        <p:spPr bwMode="auto">
          <a:xfrm>
            <a:off x="4833938" y="4568825"/>
            <a:ext cx="177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Arial" panose="020B0604020202020204" pitchFamily="34" charset="0"/>
              </a:rPr>
              <a:t>水利建设的基金</a:t>
            </a:r>
            <a:r>
              <a:rPr lang="en-US" altLang="zh-CN" sz="1600">
                <a:latin typeface="宋体" panose="02010600030101010101" pitchFamily="2" charset="-122"/>
              </a:rPr>
              <a:t>4</a:t>
            </a:r>
            <a:r>
              <a:rPr lang="en-US" altLang="zh-CN" sz="1800">
                <a:latin typeface="Arial" panose="020B0604020202020204" pitchFamily="34" charset="0"/>
              </a:rPr>
              <a:t> </a:t>
            </a:r>
          </a:p>
        </p:txBody>
      </p:sp>
      <p:sp>
        <p:nvSpPr>
          <p:cNvPr id="19493" name="Rectangle 89">
            <a:extLst>
              <a:ext uri="{FF2B5EF4-FFF2-40B4-BE49-F238E27FC236}">
                <a16:creationId xmlns:a16="http://schemas.microsoft.com/office/drawing/2014/main" id="{07903AE6-E59F-4ADB-8156-1CB8D556454F}"/>
              </a:ext>
            </a:extLst>
          </p:cNvPr>
          <p:cNvSpPr>
            <a:spLocks noChangeArrowheads="1"/>
          </p:cNvSpPr>
          <p:nvPr/>
        </p:nvSpPr>
        <p:spPr bwMode="auto">
          <a:xfrm>
            <a:off x="4833938" y="495935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宋体" panose="02010600030101010101" pitchFamily="2" charset="-122"/>
              </a:rPr>
              <a:t>城建基金</a:t>
            </a:r>
            <a:r>
              <a:rPr lang="en-US" altLang="zh-CN" sz="1600">
                <a:latin typeface="宋体" panose="02010600030101010101" pitchFamily="2" charset="-122"/>
              </a:rPr>
              <a:t>8</a:t>
            </a:r>
            <a:r>
              <a:rPr lang="zh-CN" altLang="en-US" sz="1600">
                <a:latin typeface="宋体" panose="02010600030101010101" pitchFamily="2" charset="-122"/>
              </a:rPr>
              <a:t>项</a:t>
            </a:r>
            <a:r>
              <a:rPr lang="zh-CN" altLang="en-US" sz="1800">
                <a:latin typeface="Arial" panose="020B0604020202020204" pitchFamily="34" charset="0"/>
              </a:rPr>
              <a:t> </a:t>
            </a:r>
            <a:endParaRPr lang="en-US" altLang="zh-CN" sz="1800">
              <a:latin typeface="Arial" panose="020B0604020202020204" pitchFamily="34" charset="0"/>
            </a:endParaRPr>
          </a:p>
        </p:txBody>
      </p:sp>
      <p:sp>
        <p:nvSpPr>
          <p:cNvPr id="19494" name="Rectangle 90">
            <a:extLst>
              <a:ext uri="{FF2B5EF4-FFF2-40B4-BE49-F238E27FC236}">
                <a16:creationId xmlns:a16="http://schemas.microsoft.com/office/drawing/2014/main" id="{934AE95D-4DCD-4B7A-8DB2-92BA8F48B96D}"/>
              </a:ext>
            </a:extLst>
          </p:cNvPr>
          <p:cNvSpPr>
            <a:spLocks noChangeArrowheads="1"/>
          </p:cNvSpPr>
          <p:nvPr/>
        </p:nvSpPr>
        <p:spPr bwMode="auto">
          <a:xfrm>
            <a:off x="4833938" y="5391150"/>
            <a:ext cx="1504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solidFill>
                  <a:srgbClr val="000000"/>
                </a:solidFill>
                <a:latin typeface="宋体" panose="02010600030101010101" pitchFamily="2" charset="-122"/>
                <a:cs typeface="Arial" panose="020B0604020202020204" pitchFamily="34" charset="0"/>
              </a:rPr>
              <a:t>文教体基金</a:t>
            </a:r>
            <a:r>
              <a:rPr lang="en-US" altLang="zh-CN" sz="1600">
                <a:solidFill>
                  <a:srgbClr val="000000"/>
                </a:solidFill>
                <a:latin typeface="宋体" panose="02010600030101010101" pitchFamily="2" charset="-122"/>
                <a:cs typeface="Arial" panose="020B0604020202020204" pitchFamily="34" charset="0"/>
              </a:rPr>
              <a:t>8</a:t>
            </a:r>
            <a:r>
              <a:rPr lang="zh-CN" altLang="en-US" sz="1600">
                <a:solidFill>
                  <a:srgbClr val="000000"/>
                </a:solidFill>
                <a:latin typeface="宋体" panose="02010600030101010101" pitchFamily="2" charset="-122"/>
                <a:cs typeface="Arial" panose="020B0604020202020204" pitchFamily="34" charset="0"/>
              </a:rPr>
              <a:t>项</a:t>
            </a:r>
          </a:p>
        </p:txBody>
      </p:sp>
      <p:sp>
        <p:nvSpPr>
          <p:cNvPr id="19495" name="Rectangle 91">
            <a:extLst>
              <a:ext uri="{FF2B5EF4-FFF2-40B4-BE49-F238E27FC236}">
                <a16:creationId xmlns:a16="http://schemas.microsoft.com/office/drawing/2014/main" id="{806E8A85-BACD-48D9-9E41-55B0C89B8221}"/>
              </a:ext>
            </a:extLst>
          </p:cNvPr>
          <p:cNvSpPr>
            <a:spLocks noChangeArrowheads="1"/>
          </p:cNvSpPr>
          <p:nvPr/>
        </p:nvSpPr>
        <p:spPr bwMode="auto">
          <a:xfrm>
            <a:off x="6516688" y="4149725"/>
            <a:ext cx="1782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Arial" panose="020B0604020202020204" pitchFamily="34" charset="0"/>
              </a:rPr>
              <a:t>中央收入的基金</a:t>
            </a:r>
            <a:r>
              <a:rPr lang="en-US" altLang="zh-CN" sz="1600">
                <a:latin typeface="Arial" panose="020B0604020202020204" pitchFamily="34" charset="0"/>
              </a:rPr>
              <a:t>9</a:t>
            </a:r>
            <a:r>
              <a:rPr lang="zh-CN" altLang="en-US" sz="1800">
                <a:latin typeface="Arial" panose="020B0604020202020204" pitchFamily="34" charset="0"/>
              </a:rPr>
              <a:t> </a:t>
            </a:r>
            <a:endParaRPr lang="en-US" altLang="zh-CN" sz="1800">
              <a:latin typeface="Arial" panose="020B0604020202020204" pitchFamily="34" charset="0"/>
            </a:endParaRPr>
          </a:p>
        </p:txBody>
      </p:sp>
      <p:sp>
        <p:nvSpPr>
          <p:cNvPr id="19496" name="Rectangle 92">
            <a:extLst>
              <a:ext uri="{FF2B5EF4-FFF2-40B4-BE49-F238E27FC236}">
                <a16:creationId xmlns:a16="http://schemas.microsoft.com/office/drawing/2014/main" id="{99FFFB7F-00E3-4BA6-ADD4-C70C2A5FD5DD}"/>
              </a:ext>
            </a:extLst>
          </p:cNvPr>
          <p:cNvSpPr>
            <a:spLocks noChangeArrowheads="1"/>
          </p:cNvSpPr>
          <p:nvPr/>
        </p:nvSpPr>
        <p:spPr bwMode="auto">
          <a:xfrm>
            <a:off x="6516688" y="4581525"/>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宋体" panose="02010600030101010101" pitchFamily="2" charset="-122"/>
              </a:rPr>
              <a:t>地方收入的基金</a:t>
            </a:r>
            <a:r>
              <a:rPr lang="en-US" altLang="zh-CN" sz="1600">
                <a:latin typeface="宋体" panose="02010600030101010101" pitchFamily="2" charset="-122"/>
              </a:rPr>
              <a:t>20</a:t>
            </a:r>
            <a:r>
              <a:rPr lang="zh-CN" altLang="en-US" sz="1800">
                <a:latin typeface="Arial" panose="020B0604020202020204" pitchFamily="34" charset="0"/>
              </a:rPr>
              <a:t> </a:t>
            </a:r>
            <a:endParaRPr lang="en-US" altLang="zh-CN" sz="1800">
              <a:latin typeface="Arial" panose="020B0604020202020204" pitchFamily="34" charset="0"/>
            </a:endParaRPr>
          </a:p>
        </p:txBody>
      </p:sp>
      <p:sp>
        <p:nvSpPr>
          <p:cNvPr id="19497" name="Rectangle 93">
            <a:extLst>
              <a:ext uri="{FF2B5EF4-FFF2-40B4-BE49-F238E27FC236}">
                <a16:creationId xmlns:a16="http://schemas.microsoft.com/office/drawing/2014/main" id="{64113B0E-9E07-42BE-A726-3255DE759FE4}"/>
              </a:ext>
            </a:extLst>
          </p:cNvPr>
          <p:cNvSpPr>
            <a:spLocks noChangeArrowheads="1"/>
          </p:cNvSpPr>
          <p:nvPr/>
        </p:nvSpPr>
        <p:spPr bwMode="auto">
          <a:xfrm>
            <a:off x="6516688" y="4941888"/>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宋体" panose="02010600030101010101" pitchFamily="2" charset="-122"/>
              </a:rPr>
              <a:t>央、地共享收入</a:t>
            </a:r>
            <a:r>
              <a:rPr lang="en-US" altLang="zh-CN" sz="1600">
                <a:latin typeface="宋体" panose="02010600030101010101" pitchFamily="2" charset="-122"/>
              </a:rPr>
              <a:t>14</a:t>
            </a:r>
            <a:r>
              <a:rPr lang="zh-CN" altLang="en-US" sz="1800">
                <a:latin typeface="Arial" panose="020B0604020202020204" pitchFamily="34" charset="0"/>
              </a:rPr>
              <a:t> </a:t>
            </a:r>
            <a:endParaRPr lang="en-US" altLang="zh-CN" sz="1800">
              <a:latin typeface="Arial" panose="020B0604020202020204" pitchFamily="34" charset="0"/>
            </a:endParaRPr>
          </a:p>
        </p:txBody>
      </p:sp>
      <p:sp>
        <p:nvSpPr>
          <p:cNvPr id="19498" name="AutoShape 94">
            <a:extLst>
              <a:ext uri="{FF2B5EF4-FFF2-40B4-BE49-F238E27FC236}">
                <a16:creationId xmlns:a16="http://schemas.microsoft.com/office/drawing/2014/main" id="{D4AFA7B8-7701-4048-B8C6-6B635FB923D0}"/>
              </a:ext>
            </a:extLst>
          </p:cNvPr>
          <p:cNvSpPr>
            <a:spLocks noChangeArrowheads="1"/>
          </p:cNvSpPr>
          <p:nvPr/>
        </p:nvSpPr>
        <p:spPr bwMode="gray">
          <a:xfrm>
            <a:off x="2428875" y="3813175"/>
            <a:ext cx="1855788" cy="2855913"/>
          </a:xfrm>
          <a:prstGeom prst="roundRect">
            <a:avLst>
              <a:gd name="adj" fmla="val 5329"/>
            </a:avLst>
          </a:prstGeom>
          <a:solidFill>
            <a:schemeClr val="folHlink">
              <a:alpha val="50195"/>
            </a:schemeClr>
          </a:solidFill>
          <a:ln w="38100" cmpd="dbl">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19499" name="Group 95">
            <a:extLst>
              <a:ext uri="{FF2B5EF4-FFF2-40B4-BE49-F238E27FC236}">
                <a16:creationId xmlns:a16="http://schemas.microsoft.com/office/drawing/2014/main" id="{2FA9838C-A080-49CE-AAA7-64BF22D323F6}"/>
              </a:ext>
            </a:extLst>
          </p:cNvPr>
          <p:cNvGrpSpPr>
            <a:grpSpLocks/>
          </p:cNvGrpSpPr>
          <p:nvPr/>
        </p:nvGrpSpPr>
        <p:grpSpPr bwMode="auto">
          <a:xfrm>
            <a:off x="2471738" y="3594100"/>
            <a:ext cx="1770062" cy="407988"/>
            <a:chOff x="602" y="1625"/>
            <a:chExt cx="1096" cy="210"/>
          </a:xfrm>
        </p:grpSpPr>
        <p:sp>
          <p:nvSpPr>
            <p:cNvPr id="74848" name="AutoShape 96">
              <a:extLst>
                <a:ext uri="{FF2B5EF4-FFF2-40B4-BE49-F238E27FC236}">
                  <a16:creationId xmlns:a16="http://schemas.microsoft.com/office/drawing/2014/main" id="{4D5F7EEA-9F89-448E-9755-14C68A9A3A26}"/>
                </a:ext>
              </a:extLst>
            </p:cNvPr>
            <p:cNvSpPr>
              <a:spLocks noChangeArrowheads="1"/>
            </p:cNvSpPr>
            <p:nvPr/>
          </p:nvSpPr>
          <p:spPr bwMode="gray">
            <a:xfrm>
              <a:off x="602" y="1625"/>
              <a:ext cx="1094" cy="210"/>
            </a:xfrm>
            <a:prstGeom prst="roundRect">
              <a:avLst>
                <a:gd name="adj" fmla="val 41602"/>
              </a:avLst>
            </a:prstGeom>
            <a:gradFill rotWithShape="1">
              <a:gsLst>
                <a:gs pos="0">
                  <a:schemeClr val="folHlink"/>
                </a:gs>
                <a:gs pos="100000">
                  <a:schemeClr val="folHlink">
                    <a:gamma/>
                    <a:shade val="47059"/>
                    <a:invGamma/>
                  </a:schemeClr>
                </a:gs>
              </a:gsLst>
              <a:lin ang="5400000" scaled="1"/>
            </a:gradFill>
            <a:ln>
              <a:noFill/>
            </a:ln>
            <a:effectLst>
              <a:outerShdw dist="35921" dir="27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defRPr/>
              </a:pPr>
              <a:endParaRPr lang="zh-CN" altLang="en-US">
                <a:latin typeface="Arial" charset="0"/>
              </a:endParaRPr>
            </a:p>
          </p:txBody>
        </p:sp>
        <p:grpSp>
          <p:nvGrpSpPr>
            <p:cNvPr id="19535" name="Group 97">
              <a:extLst>
                <a:ext uri="{FF2B5EF4-FFF2-40B4-BE49-F238E27FC236}">
                  <a16:creationId xmlns:a16="http://schemas.microsoft.com/office/drawing/2014/main" id="{9B268761-EE94-4030-9BCE-C4F08EBF34D7}"/>
                </a:ext>
              </a:extLst>
            </p:cNvPr>
            <p:cNvGrpSpPr>
              <a:grpSpLocks/>
            </p:cNvGrpSpPr>
            <p:nvPr/>
          </p:nvGrpSpPr>
          <p:grpSpPr bwMode="auto">
            <a:xfrm>
              <a:off x="606" y="1656"/>
              <a:ext cx="45" cy="163"/>
              <a:chOff x="1016" y="1768"/>
              <a:chExt cx="68" cy="198"/>
            </a:xfrm>
          </p:grpSpPr>
          <p:sp>
            <p:nvSpPr>
              <p:cNvPr id="19541" name="AutoShape 98">
                <a:extLst>
                  <a:ext uri="{FF2B5EF4-FFF2-40B4-BE49-F238E27FC236}">
                    <a16:creationId xmlns:a16="http://schemas.microsoft.com/office/drawing/2014/main" id="{FF0FB3BF-B124-4C76-9773-D07E854DF3EE}"/>
                  </a:ext>
                </a:extLst>
              </p:cNvPr>
              <p:cNvSpPr>
                <a:spLocks noChangeArrowheads="1"/>
              </p:cNvSpPr>
              <p:nvPr/>
            </p:nvSpPr>
            <p:spPr bwMode="gray">
              <a:xfrm rot="21332465" flipV="1">
                <a:off x="1016" y="1768"/>
                <a:ext cx="68" cy="198"/>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42" name="AutoShape 99">
                <a:extLst>
                  <a:ext uri="{FF2B5EF4-FFF2-40B4-BE49-F238E27FC236}">
                    <a16:creationId xmlns:a16="http://schemas.microsoft.com/office/drawing/2014/main" id="{7EA96E7C-A226-45E6-89D8-5EF814DAA793}"/>
                  </a:ext>
                </a:extLst>
              </p:cNvPr>
              <p:cNvSpPr>
                <a:spLocks noChangeArrowheads="1"/>
              </p:cNvSpPr>
              <p:nvPr/>
            </p:nvSpPr>
            <p:spPr bwMode="gray">
              <a:xfrm rot="21332465" flipV="1">
                <a:off x="1020" y="1783"/>
                <a:ext cx="42" cy="167"/>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43" name="AutoShape 100">
                <a:extLst>
                  <a:ext uri="{FF2B5EF4-FFF2-40B4-BE49-F238E27FC236}">
                    <a16:creationId xmlns:a16="http://schemas.microsoft.com/office/drawing/2014/main" id="{89E01CE8-B218-48A5-8B09-D4E3BB3DD4E4}"/>
                  </a:ext>
                </a:extLst>
              </p:cNvPr>
              <p:cNvSpPr>
                <a:spLocks noChangeArrowheads="1"/>
              </p:cNvSpPr>
              <p:nvPr/>
            </p:nvSpPr>
            <p:spPr bwMode="gray">
              <a:xfrm rot="21332465" flipV="1">
                <a:off x="1018" y="1805"/>
                <a:ext cx="27" cy="123"/>
              </a:xfrm>
              <a:prstGeom prst="moon">
                <a:avLst>
                  <a:gd name="adj" fmla="val 20051"/>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nvGrpSpPr>
            <p:cNvPr id="19536" name="Group 101">
              <a:extLst>
                <a:ext uri="{FF2B5EF4-FFF2-40B4-BE49-F238E27FC236}">
                  <a16:creationId xmlns:a16="http://schemas.microsoft.com/office/drawing/2014/main" id="{76B16A92-9AE4-419B-9546-E1294A1E8E2E}"/>
                </a:ext>
              </a:extLst>
            </p:cNvPr>
            <p:cNvGrpSpPr>
              <a:grpSpLocks/>
            </p:cNvGrpSpPr>
            <p:nvPr/>
          </p:nvGrpSpPr>
          <p:grpSpPr bwMode="auto">
            <a:xfrm>
              <a:off x="1649" y="1654"/>
              <a:ext cx="49" cy="172"/>
              <a:chOff x="2619" y="1771"/>
              <a:chExt cx="68" cy="198"/>
            </a:xfrm>
          </p:grpSpPr>
          <p:sp>
            <p:nvSpPr>
              <p:cNvPr id="19538" name="AutoShape 102">
                <a:extLst>
                  <a:ext uri="{FF2B5EF4-FFF2-40B4-BE49-F238E27FC236}">
                    <a16:creationId xmlns:a16="http://schemas.microsoft.com/office/drawing/2014/main" id="{4BC6FBE1-C8C9-4CA3-BFD3-03016A737087}"/>
                  </a:ext>
                </a:extLst>
              </p:cNvPr>
              <p:cNvSpPr>
                <a:spLocks noChangeArrowheads="1"/>
              </p:cNvSpPr>
              <p:nvPr/>
            </p:nvSpPr>
            <p:spPr bwMode="gray">
              <a:xfrm rot="267535" flipH="1" flipV="1">
                <a:off x="2619" y="1771"/>
                <a:ext cx="68" cy="198"/>
              </a:xfrm>
              <a:prstGeom prst="moon">
                <a:avLst>
                  <a:gd name="adj" fmla="val 20051"/>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39" name="AutoShape 103">
                <a:extLst>
                  <a:ext uri="{FF2B5EF4-FFF2-40B4-BE49-F238E27FC236}">
                    <a16:creationId xmlns:a16="http://schemas.microsoft.com/office/drawing/2014/main" id="{61CE5FDA-893E-4ABE-B697-30AC1520B766}"/>
                  </a:ext>
                </a:extLst>
              </p:cNvPr>
              <p:cNvSpPr>
                <a:spLocks noChangeArrowheads="1"/>
              </p:cNvSpPr>
              <p:nvPr/>
            </p:nvSpPr>
            <p:spPr bwMode="gray">
              <a:xfrm rot="267535" flipH="1" flipV="1">
                <a:off x="2641" y="1786"/>
                <a:ext cx="42" cy="167"/>
              </a:xfrm>
              <a:prstGeom prst="moon">
                <a:avLst>
                  <a:gd name="adj" fmla="val 20051"/>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40" name="AutoShape 104">
                <a:extLst>
                  <a:ext uri="{FF2B5EF4-FFF2-40B4-BE49-F238E27FC236}">
                    <a16:creationId xmlns:a16="http://schemas.microsoft.com/office/drawing/2014/main" id="{A2B0C80B-3A3D-4F9C-9932-C7D9ABE4EE91}"/>
                  </a:ext>
                </a:extLst>
              </p:cNvPr>
              <p:cNvSpPr>
                <a:spLocks noChangeArrowheads="1"/>
              </p:cNvSpPr>
              <p:nvPr/>
            </p:nvSpPr>
            <p:spPr bwMode="gray">
              <a:xfrm rot="267535" flipH="1" flipV="1">
                <a:off x="2658" y="1808"/>
                <a:ext cx="27" cy="123"/>
              </a:xfrm>
              <a:prstGeom prst="moon">
                <a:avLst>
                  <a:gd name="adj" fmla="val 29657"/>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pic>
          <p:nvPicPr>
            <p:cNvPr id="19537" name="Picture 105" descr="high_line01">
              <a:extLst>
                <a:ext uri="{FF2B5EF4-FFF2-40B4-BE49-F238E27FC236}">
                  <a16:creationId xmlns:a16="http://schemas.microsoft.com/office/drawing/2014/main" id="{26B8F58E-FD2E-4783-B650-06E361F12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891" r="58304" b="12320"/>
            <a:stretch>
              <a:fillRect/>
            </a:stretch>
          </p:blipFill>
          <p:spPr bwMode="gray">
            <a:xfrm rot="-5400000">
              <a:off x="1079" y="1194"/>
              <a:ext cx="130"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500" name="AutoShape 106">
            <a:extLst>
              <a:ext uri="{FF2B5EF4-FFF2-40B4-BE49-F238E27FC236}">
                <a16:creationId xmlns:a16="http://schemas.microsoft.com/office/drawing/2014/main" id="{9C784284-B8DD-4795-A9BD-367281BE242B}"/>
              </a:ext>
            </a:extLst>
          </p:cNvPr>
          <p:cNvSpPr>
            <a:spLocks noChangeArrowheads="1"/>
          </p:cNvSpPr>
          <p:nvPr/>
        </p:nvSpPr>
        <p:spPr bwMode="gray">
          <a:xfrm>
            <a:off x="2544763" y="5014913"/>
            <a:ext cx="1660525" cy="336550"/>
          </a:xfrm>
          <a:prstGeom prst="roundRect">
            <a:avLst>
              <a:gd name="adj" fmla="val 32838"/>
            </a:avLst>
          </a:prstGeom>
          <a:solidFill>
            <a:srgbClr val="F8F8F8"/>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01" name="AutoShape 107">
            <a:extLst>
              <a:ext uri="{FF2B5EF4-FFF2-40B4-BE49-F238E27FC236}">
                <a16:creationId xmlns:a16="http://schemas.microsoft.com/office/drawing/2014/main" id="{AAC619DA-C51D-411C-966C-C6D2194C9BC5}"/>
              </a:ext>
            </a:extLst>
          </p:cNvPr>
          <p:cNvSpPr>
            <a:spLocks noChangeArrowheads="1"/>
          </p:cNvSpPr>
          <p:nvPr/>
        </p:nvSpPr>
        <p:spPr bwMode="gray">
          <a:xfrm>
            <a:off x="2551113" y="4203700"/>
            <a:ext cx="1660525" cy="336550"/>
          </a:xfrm>
          <a:prstGeom prst="roundRect">
            <a:avLst>
              <a:gd name="adj" fmla="val 32838"/>
            </a:avLst>
          </a:prstGeom>
          <a:solidFill>
            <a:srgbClr val="F8F8F8"/>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02" name="AutoShape 108">
            <a:extLst>
              <a:ext uri="{FF2B5EF4-FFF2-40B4-BE49-F238E27FC236}">
                <a16:creationId xmlns:a16="http://schemas.microsoft.com/office/drawing/2014/main" id="{800F953D-5A6F-40BA-B23D-9210B848E8E6}"/>
              </a:ext>
            </a:extLst>
          </p:cNvPr>
          <p:cNvSpPr>
            <a:spLocks noChangeArrowheads="1"/>
          </p:cNvSpPr>
          <p:nvPr/>
        </p:nvSpPr>
        <p:spPr bwMode="gray">
          <a:xfrm>
            <a:off x="2551113" y="4605338"/>
            <a:ext cx="1660525" cy="336550"/>
          </a:xfrm>
          <a:prstGeom prst="roundRect">
            <a:avLst>
              <a:gd name="adj" fmla="val 32838"/>
            </a:avLst>
          </a:prstGeom>
          <a:solidFill>
            <a:srgbClr val="F8F8F8"/>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03" name="Rectangle 110">
            <a:extLst>
              <a:ext uri="{FF2B5EF4-FFF2-40B4-BE49-F238E27FC236}">
                <a16:creationId xmlns:a16="http://schemas.microsoft.com/office/drawing/2014/main" id="{E2371C96-DA0D-4E9B-AD74-F5BF6F8A711D}"/>
              </a:ext>
            </a:extLst>
          </p:cNvPr>
          <p:cNvSpPr>
            <a:spLocks noChangeArrowheads="1"/>
          </p:cNvSpPr>
          <p:nvPr/>
        </p:nvSpPr>
        <p:spPr bwMode="gray">
          <a:xfrm>
            <a:off x="2595563" y="3609975"/>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solidFill>
                  <a:srgbClr val="FFFFFF"/>
                </a:solidFill>
                <a:latin typeface="Arial" panose="020B0604020202020204" pitchFamily="34" charset="0"/>
                <a:ea typeface="微软雅黑" panose="020B0503020204020204" pitchFamily="34" charset="-122"/>
                <a:cs typeface="Arial" panose="020B0604020202020204" pitchFamily="34" charset="0"/>
              </a:rPr>
              <a:t>按收入来源</a:t>
            </a:r>
            <a:endParaRPr lang="en-US" altLang="zh-CN" sz="1800" b="1">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9504" name="Rectangle 111">
            <a:extLst>
              <a:ext uri="{FF2B5EF4-FFF2-40B4-BE49-F238E27FC236}">
                <a16:creationId xmlns:a16="http://schemas.microsoft.com/office/drawing/2014/main" id="{6BE5176D-20E9-4AEF-971E-39E95EF48167}"/>
              </a:ext>
            </a:extLst>
          </p:cNvPr>
          <p:cNvSpPr>
            <a:spLocks noChangeArrowheads="1"/>
          </p:cNvSpPr>
          <p:nvPr/>
        </p:nvSpPr>
        <p:spPr bwMode="gray">
          <a:xfrm>
            <a:off x="2700338" y="4986338"/>
            <a:ext cx="126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Arial" panose="020B0604020202020204" pitchFamily="34" charset="0"/>
              </a:rPr>
              <a:t>港口建设费</a:t>
            </a:r>
            <a:r>
              <a:rPr lang="zh-CN" altLang="en-US" sz="1800">
                <a:latin typeface="Arial" panose="020B0604020202020204" pitchFamily="34" charset="0"/>
              </a:rPr>
              <a:t> </a:t>
            </a:r>
            <a:endParaRPr lang="en-US" altLang="zh-CN" sz="1800">
              <a:latin typeface="Arial" panose="020B0604020202020204" pitchFamily="34" charset="0"/>
            </a:endParaRPr>
          </a:p>
        </p:txBody>
      </p:sp>
      <p:sp>
        <p:nvSpPr>
          <p:cNvPr id="19505" name="Rectangle 112">
            <a:extLst>
              <a:ext uri="{FF2B5EF4-FFF2-40B4-BE49-F238E27FC236}">
                <a16:creationId xmlns:a16="http://schemas.microsoft.com/office/drawing/2014/main" id="{66CEA8A3-434C-4C5D-8722-249927204D92}"/>
              </a:ext>
            </a:extLst>
          </p:cNvPr>
          <p:cNvSpPr>
            <a:spLocks noChangeArrowheads="1"/>
          </p:cNvSpPr>
          <p:nvPr/>
        </p:nvSpPr>
        <p:spPr bwMode="auto">
          <a:xfrm>
            <a:off x="2681288" y="4181475"/>
            <a:ext cx="146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Arial" panose="020B0604020202020204" pitchFamily="34" charset="0"/>
              </a:rPr>
              <a:t>铁路建设基金</a:t>
            </a:r>
            <a:r>
              <a:rPr lang="zh-CN" altLang="en-US" sz="1800">
                <a:latin typeface="Arial" panose="020B0604020202020204" pitchFamily="34" charset="0"/>
              </a:rPr>
              <a:t> </a:t>
            </a:r>
            <a:endParaRPr lang="en-US" altLang="zh-CN" sz="1800">
              <a:latin typeface="Arial" panose="020B0604020202020204" pitchFamily="34" charset="0"/>
            </a:endParaRPr>
          </a:p>
        </p:txBody>
      </p:sp>
      <p:sp>
        <p:nvSpPr>
          <p:cNvPr id="19506" name="Rectangle 113">
            <a:extLst>
              <a:ext uri="{FF2B5EF4-FFF2-40B4-BE49-F238E27FC236}">
                <a16:creationId xmlns:a16="http://schemas.microsoft.com/office/drawing/2014/main" id="{57731856-B687-4B97-9085-B8BF959D0954}"/>
              </a:ext>
            </a:extLst>
          </p:cNvPr>
          <p:cNvSpPr>
            <a:spLocks noChangeArrowheads="1"/>
          </p:cNvSpPr>
          <p:nvPr/>
        </p:nvSpPr>
        <p:spPr bwMode="auto">
          <a:xfrm>
            <a:off x="2681288" y="4572000"/>
            <a:ext cx="146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Arial" panose="020B0604020202020204" pitchFamily="34" charset="0"/>
              </a:rPr>
              <a:t>民航建设基金</a:t>
            </a:r>
            <a:r>
              <a:rPr lang="zh-CN" altLang="en-US" sz="1800">
                <a:latin typeface="Arial" panose="020B0604020202020204" pitchFamily="34" charset="0"/>
              </a:rPr>
              <a:t> </a:t>
            </a:r>
            <a:endParaRPr lang="en-US" altLang="zh-CN" sz="1800">
              <a:latin typeface="Arial" panose="020B0604020202020204" pitchFamily="34" charset="0"/>
            </a:endParaRPr>
          </a:p>
        </p:txBody>
      </p:sp>
      <p:sp>
        <p:nvSpPr>
          <p:cNvPr id="19507" name="Rectangle 114">
            <a:extLst>
              <a:ext uri="{FF2B5EF4-FFF2-40B4-BE49-F238E27FC236}">
                <a16:creationId xmlns:a16="http://schemas.microsoft.com/office/drawing/2014/main" id="{4B056A73-A52E-4344-B1C7-B21DB00E440C}"/>
              </a:ext>
            </a:extLst>
          </p:cNvPr>
          <p:cNvSpPr>
            <a:spLocks noChangeArrowheads="1"/>
          </p:cNvSpPr>
          <p:nvPr/>
        </p:nvSpPr>
        <p:spPr bwMode="auto">
          <a:xfrm>
            <a:off x="2681288" y="5370513"/>
            <a:ext cx="1466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Arial" panose="020B0604020202020204" pitchFamily="34" charset="0"/>
              </a:rPr>
              <a:t>水利建设基金</a:t>
            </a:r>
            <a:r>
              <a:rPr lang="zh-CN" altLang="en-US" sz="1800">
                <a:latin typeface="Arial" panose="020B0604020202020204" pitchFamily="34" charset="0"/>
              </a:rPr>
              <a:t> </a:t>
            </a:r>
            <a:endParaRPr lang="en-US" altLang="zh-CN" sz="1800">
              <a:latin typeface="Arial" panose="020B0604020202020204" pitchFamily="34" charset="0"/>
            </a:endParaRPr>
          </a:p>
        </p:txBody>
      </p:sp>
      <p:sp>
        <p:nvSpPr>
          <p:cNvPr id="19508" name="AutoShape 115">
            <a:extLst>
              <a:ext uri="{FF2B5EF4-FFF2-40B4-BE49-F238E27FC236}">
                <a16:creationId xmlns:a16="http://schemas.microsoft.com/office/drawing/2014/main" id="{E8F830FB-214D-42E3-87FB-81DA603FF473}"/>
              </a:ext>
            </a:extLst>
          </p:cNvPr>
          <p:cNvSpPr>
            <a:spLocks noChangeArrowheads="1"/>
          </p:cNvSpPr>
          <p:nvPr/>
        </p:nvSpPr>
        <p:spPr bwMode="gray">
          <a:xfrm>
            <a:off x="2555875" y="5805488"/>
            <a:ext cx="1660525" cy="336550"/>
          </a:xfrm>
          <a:prstGeom prst="roundRect">
            <a:avLst>
              <a:gd name="adj" fmla="val 32838"/>
            </a:avLst>
          </a:prstGeom>
          <a:solidFill>
            <a:srgbClr val="F8F8F8"/>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09" name="Rectangle 116">
            <a:extLst>
              <a:ext uri="{FF2B5EF4-FFF2-40B4-BE49-F238E27FC236}">
                <a16:creationId xmlns:a16="http://schemas.microsoft.com/office/drawing/2014/main" id="{83DD6D51-A09A-4172-82E0-7198322FC6F9}"/>
              </a:ext>
            </a:extLst>
          </p:cNvPr>
          <p:cNvSpPr>
            <a:spLocks noChangeArrowheads="1"/>
          </p:cNvSpPr>
          <p:nvPr/>
        </p:nvSpPr>
        <p:spPr bwMode="auto">
          <a:xfrm>
            <a:off x="2711450" y="5800725"/>
            <a:ext cx="1200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solidFill>
                  <a:srgbClr val="000000"/>
                </a:solidFill>
                <a:latin typeface="Arial" panose="020B0604020202020204" pitchFamily="34" charset="0"/>
                <a:cs typeface="Arial" panose="020B0604020202020204" pitchFamily="34" charset="0"/>
              </a:rPr>
              <a:t>土地出让金</a:t>
            </a:r>
            <a:endParaRPr lang="en-US" altLang="zh-CN" sz="1600">
              <a:solidFill>
                <a:srgbClr val="000000"/>
              </a:solidFill>
              <a:latin typeface="Arial" panose="020B0604020202020204" pitchFamily="34" charset="0"/>
              <a:cs typeface="Arial" panose="020B0604020202020204" pitchFamily="34" charset="0"/>
            </a:endParaRPr>
          </a:p>
        </p:txBody>
      </p:sp>
      <p:sp>
        <p:nvSpPr>
          <p:cNvPr id="19510" name="AutoShape 117">
            <a:extLst>
              <a:ext uri="{FF2B5EF4-FFF2-40B4-BE49-F238E27FC236}">
                <a16:creationId xmlns:a16="http://schemas.microsoft.com/office/drawing/2014/main" id="{5A45C840-2B38-4A75-BB05-53119D6CF1AB}"/>
              </a:ext>
            </a:extLst>
          </p:cNvPr>
          <p:cNvSpPr>
            <a:spLocks noChangeArrowheads="1"/>
          </p:cNvSpPr>
          <p:nvPr/>
        </p:nvSpPr>
        <p:spPr bwMode="gray">
          <a:xfrm>
            <a:off x="2555875" y="6178550"/>
            <a:ext cx="1660525" cy="336550"/>
          </a:xfrm>
          <a:prstGeom prst="roundRect">
            <a:avLst>
              <a:gd name="adj" fmla="val 32838"/>
            </a:avLst>
          </a:prstGeom>
          <a:solidFill>
            <a:srgbClr val="F8F8F8"/>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11" name="Rectangle 118">
            <a:extLst>
              <a:ext uri="{FF2B5EF4-FFF2-40B4-BE49-F238E27FC236}">
                <a16:creationId xmlns:a16="http://schemas.microsoft.com/office/drawing/2014/main" id="{3214E3D9-24C4-47D8-BBFB-A012A5BB515F}"/>
              </a:ext>
            </a:extLst>
          </p:cNvPr>
          <p:cNvSpPr>
            <a:spLocks noChangeArrowheads="1"/>
          </p:cNvSpPr>
          <p:nvPr/>
        </p:nvSpPr>
        <p:spPr bwMode="auto">
          <a:xfrm>
            <a:off x="2711450" y="6161088"/>
            <a:ext cx="126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Arial" panose="020B0604020202020204" pitchFamily="34" charset="0"/>
              </a:rPr>
              <a:t>彩票公益金</a:t>
            </a:r>
            <a:r>
              <a:rPr lang="zh-CN" altLang="en-US" sz="1800">
                <a:latin typeface="Arial" panose="020B0604020202020204" pitchFamily="34" charset="0"/>
              </a:rPr>
              <a:t> </a:t>
            </a:r>
            <a:endParaRPr lang="en-US" altLang="zh-CN" sz="1800">
              <a:latin typeface="Arial" panose="020B0604020202020204" pitchFamily="34" charset="0"/>
            </a:endParaRPr>
          </a:p>
        </p:txBody>
      </p:sp>
      <p:sp>
        <p:nvSpPr>
          <p:cNvPr id="19512" name="AutoShape 119">
            <a:extLst>
              <a:ext uri="{FF2B5EF4-FFF2-40B4-BE49-F238E27FC236}">
                <a16:creationId xmlns:a16="http://schemas.microsoft.com/office/drawing/2014/main" id="{53D431AE-7BD5-4F72-83A0-D6047DDAE072}"/>
              </a:ext>
            </a:extLst>
          </p:cNvPr>
          <p:cNvSpPr>
            <a:spLocks noChangeArrowheads="1"/>
          </p:cNvSpPr>
          <p:nvPr/>
        </p:nvSpPr>
        <p:spPr bwMode="gray">
          <a:xfrm>
            <a:off x="4643438" y="5805488"/>
            <a:ext cx="1658937" cy="336550"/>
          </a:xfrm>
          <a:prstGeom prst="roundRect">
            <a:avLst>
              <a:gd name="adj" fmla="val 32838"/>
            </a:avLst>
          </a:prstGeom>
          <a:solidFill>
            <a:srgbClr val="F8F8F8"/>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13" name="Rectangle 120">
            <a:extLst>
              <a:ext uri="{FF2B5EF4-FFF2-40B4-BE49-F238E27FC236}">
                <a16:creationId xmlns:a16="http://schemas.microsoft.com/office/drawing/2014/main" id="{8AEAEA2B-9F08-427D-AB61-1A2499A5A724}"/>
              </a:ext>
            </a:extLst>
          </p:cNvPr>
          <p:cNvSpPr>
            <a:spLocks noChangeArrowheads="1"/>
          </p:cNvSpPr>
          <p:nvPr/>
        </p:nvSpPr>
        <p:spPr bwMode="auto">
          <a:xfrm>
            <a:off x="4832350" y="5800725"/>
            <a:ext cx="1504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solidFill>
                  <a:srgbClr val="000000"/>
                </a:solidFill>
                <a:latin typeface="宋体" panose="02010600030101010101" pitchFamily="2" charset="-122"/>
                <a:cs typeface="Arial" panose="020B0604020202020204" pitchFamily="34" charset="0"/>
              </a:rPr>
              <a:t>移民社保基金</a:t>
            </a:r>
            <a:r>
              <a:rPr lang="en-US" altLang="zh-CN" sz="1600">
                <a:solidFill>
                  <a:srgbClr val="000000"/>
                </a:solidFill>
                <a:latin typeface="宋体" panose="02010600030101010101" pitchFamily="2" charset="-122"/>
                <a:cs typeface="Arial" panose="020B0604020202020204" pitchFamily="34" charset="0"/>
              </a:rPr>
              <a:t>8</a:t>
            </a:r>
          </a:p>
        </p:txBody>
      </p:sp>
      <p:sp>
        <p:nvSpPr>
          <p:cNvPr id="19514" name="AutoShape 121">
            <a:extLst>
              <a:ext uri="{FF2B5EF4-FFF2-40B4-BE49-F238E27FC236}">
                <a16:creationId xmlns:a16="http://schemas.microsoft.com/office/drawing/2014/main" id="{9BF7BC26-D302-4587-B510-538754A874E3}"/>
              </a:ext>
            </a:extLst>
          </p:cNvPr>
          <p:cNvSpPr>
            <a:spLocks noChangeArrowheads="1"/>
          </p:cNvSpPr>
          <p:nvPr/>
        </p:nvSpPr>
        <p:spPr bwMode="gray">
          <a:xfrm>
            <a:off x="4643438" y="6178550"/>
            <a:ext cx="1658937" cy="336550"/>
          </a:xfrm>
          <a:prstGeom prst="roundRect">
            <a:avLst>
              <a:gd name="adj" fmla="val 32838"/>
            </a:avLst>
          </a:prstGeom>
          <a:solidFill>
            <a:srgbClr val="F8F8F8"/>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15" name="Rectangle 122">
            <a:extLst>
              <a:ext uri="{FF2B5EF4-FFF2-40B4-BE49-F238E27FC236}">
                <a16:creationId xmlns:a16="http://schemas.microsoft.com/office/drawing/2014/main" id="{4DF35E8A-17AC-4AEB-BDC7-A3956CF8BD3A}"/>
              </a:ext>
            </a:extLst>
          </p:cNvPr>
          <p:cNvSpPr>
            <a:spLocks noChangeArrowheads="1"/>
          </p:cNvSpPr>
          <p:nvPr/>
        </p:nvSpPr>
        <p:spPr bwMode="auto">
          <a:xfrm>
            <a:off x="4832350" y="6184900"/>
            <a:ext cx="1573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Arial" panose="020B0604020202020204" pitchFamily="34" charset="0"/>
              </a:rPr>
              <a:t>生态建设基金</a:t>
            </a:r>
            <a:r>
              <a:rPr lang="en-US" altLang="zh-CN" sz="1600">
                <a:latin typeface="Arial" panose="020B0604020202020204" pitchFamily="34" charset="0"/>
              </a:rPr>
              <a:t>5</a:t>
            </a:r>
            <a:r>
              <a:rPr lang="zh-CN" altLang="en-US" sz="1600">
                <a:latin typeface="Arial" panose="020B0604020202020204" pitchFamily="34" charset="0"/>
              </a:rPr>
              <a:t> </a:t>
            </a:r>
            <a:endParaRPr lang="en-US" altLang="zh-CN" sz="1600">
              <a:latin typeface="Arial" panose="020B0604020202020204" pitchFamily="34" charset="0"/>
            </a:endParaRPr>
          </a:p>
        </p:txBody>
      </p:sp>
      <p:sp>
        <p:nvSpPr>
          <p:cNvPr id="19516" name="AutoShape 123">
            <a:extLst>
              <a:ext uri="{FF2B5EF4-FFF2-40B4-BE49-F238E27FC236}">
                <a16:creationId xmlns:a16="http://schemas.microsoft.com/office/drawing/2014/main" id="{27F4F2D8-C92D-4D5F-BC5B-407E71B29C58}"/>
              </a:ext>
            </a:extLst>
          </p:cNvPr>
          <p:cNvSpPr>
            <a:spLocks noChangeArrowheads="1"/>
          </p:cNvSpPr>
          <p:nvPr/>
        </p:nvSpPr>
        <p:spPr bwMode="gray">
          <a:xfrm>
            <a:off x="2555875" y="6521450"/>
            <a:ext cx="1658938" cy="336550"/>
          </a:xfrm>
          <a:prstGeom prst="roundRect">
            <a:avLst>
              <a:gd name="adj" fmla="val 32838"/>
            </a:avLst>
          </a:prstGeom>
          <a:solidFill>
            <a:srgbClr val="F8F8F8"/>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17" name="Rectangle 125">
            <a:extLst>
              <a:ext uri="{FF2B5EF4-FFF2-40B4-BE49-F238E27FC236}">
                <a16:creationId xmlns:a16="http://schemas.microsoft.com/office/drawing/2014/main" id="{8DA81FF9-EFB1-4DE6-B498-C40EE968DD44}"/>
              </a:ext>
            </a:extLst>
          </p:cNvPr>
          <p:cNvSpPr>
            <a:spLocks noChangeArrowheads="1"/>
          </p:cNvSpPr>
          <p:nvPr/>
        </p:nvSpPr>
        <p:spPr bwMode="auto">
          <a:xfrm>
            <a:off x="2411413" y="64912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宋体" panose="02010600030101010101" pitchFamily="2" charset="-122"/>
              </a:rPr>
              <a:t>   政府住房基金</a:t>
            </a:r>
            <a:r>
              <a:rPr lang="zh-CN" altLang="en-US" sz="1800">
                <a:latin typeface="Arial" panose="020B0604020202020204" pitchFamily="34" charset="0"/>
              </a:rPr>
              <a:t> </a:t>
            </a:r>
            <a:endParaRPr lang="en-US" altLang="zh-CN" sz="1800">
              <a:latin typeface="Arial" panose="020B0604020202020204" pitchFamily="34" charset="0"/>
            </a:endParaRPr>
          </a:p>
        </p:txBody>
      </p:sp>
      <p:sp>
        <p:nvSpPr>
          <p:cNvPr id="19518" name="Line 127">
            <a:extLst>
              <a:ext uri="{FF2B5EF4-FFF2-40B4-BE49-F238E27FC236}">
                <a16:creationId xmlns:a16="http://schemas.microsoft.com/office/drawing/2014/main" id="{9665F7C2-CF24-426A-82B5-12052449D002}"/>
              </a:ext>
            </a:extLst>
          </p:cNvPr>
          <p:cNvSpPr>
            <a:spLocks noChangeShapeType="1"/>
          </p:cNvSpPr>
          <p:nvPr/>
        </p:nvSpPr>
        <p:spPr bwMode="auto">
          <a:xfrm>
            <a:off x="2411413" y="4437063"/>
            <a:ext cx="73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19" name="Line 129">
            <a:extLst>
              <a:ext uri="{FF2B5EF4-FFF2-40B4-BE49-F238E27FC236}">
                <a16:creationId xmlns:a16="http://schemas.microsoft.com/office/drawing/2014/main" id="{5681E5A3-2DCF-4A33-9BB3-C4D06484CD43}"/>
              </a:ext>
            </a:extLst>
          </p:cNvPr>
          <p:cNvSpPr>
            <a:spLocks noChangeShapeType="1"/>
          </p:cNvSpPr>
          <p:nvPr/>
        </p:nvSpPr>
        <p:spPr bwMode="auto">
          <a:xfrm>
            <a:off x="2411413" y="5157788"/>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20" name="Line 131">
            <a:extLst>
              <a:ext uri="{FF2B5EF4-FFF2-40B4-BE49-F238E27FC236}">
                <a16:creationId xmlns:a16="http://schemas.microsoft.com/office/drawing/2014/main" id="{2D812ED5-7C96-480E-839E-19888AA7FA26}"/>
              </a:ext>
            </a:extLst>
          </p:cNvPr>
          <p:cNvSpPr>
            <a:spLocks noChangeShapeType="1"/>
          </p:cNvSpPr>
          <p:nvPr/>
        </p:nvSpPr>
        <p:spPr bwMode="auto">
          <a:xfrm>
            <a:off x="2411413" y="5589588"/>
            <a:ext cx="73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9521" name="Group 139">
            <a:extLst>
              <a:ext uri="{FF2B5EF4-FFF2-40B4-BE49-F238E27FC236}">
                <a16:creationId xmlns:a16="http://schemas.microsoft.com/office/drawing/2014/main" id="{42D92145-CB17-40B0-A835-E293204A88B8}"/>
              </a:ext>
            </a:extLst>
          </p:cNvPr>
          <p:cNvGrpSpPr>
            <a:grpSpLocks/>
          </p:cNvGrpSpPr>
          <p:nvPr/>
        </p:nvGrpSpPr>
        <p:grpSpPr bwMode="auto">
          <a:xfrm>
            <a:off x="2195513" y="4437063"/>
            <a:ext cx="2016125" cy="1287462"/>
            <a:chOff x="1383" y="2795"/>
            <a:chExt cx="1270" cy="811"/>
          </a:xfrm>
        </p:grpSpPr>
        <p:sp>
          <p:nvSpPr>
            <p:cNvPr id="19530" name="AutoShape 109">
              <a:extLst>
                <a:ext uri="{FF2B5EF4-FFF2-40B4-BE49-F238E27FC236}">
                  <a16:creationId xmlns:a16="http://schemas.microsoft.com/office/drawing/2014/main" id="{576E86BC-5A31-43F0-9123-5B30D9351AE8}"/>
                </a:ext>
              </a:extLst>
            </p:cNvPr>
            <p:cNvSpPr>
              <a:spLocks noChangeArrowheads="1"/>
            </p:cNvSpPr>
            <p:nvPr/>
          </p:nvSpPr>
          <p:spPr bwMode="gray">
            <a:xfrm>
              <a:off x="1607" y="3394"/>
              <a:ext cx="1046" cy="212"/>
            </a:xfrm>
            <a:prstGeom prst="roundRect">
              <a:avLst>
                <a:gd name="adj" fmla="val 32838"/>
              </a:avLst>
            </a:prstGeom>
            <a:solidFill>
              <a:srgbClr val="F8F8F8"/>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9531" name="Line 126">
              <a:extLst>
                <a:ext uri="{FF2B5EF4-FFF2-40B4-BE49-F238E27FC236}">
                  <a16:creationId xmlns:a16="http://schemas.microsoft.com/office/drawing/2014/main" id="{44924F9D-8098-4F4B-80BD-9121CA4AD39B}"/>
                </a:ext>
              </a:extLst>
            </p:cNvPr>
            <p:cNvSpPr>
              <a:spLocks noChangeShapeType="1"/>
            </p:cNvSpPr>
            <p:nvPr/>
          </p:nvSpPr>
          <p:spPr bwMode="auto">
            <a:xfrm>
              <a:off x="1519" y="2795"/>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2" name="Line 128">
              <a:extLst>
                <a:ext uri="{FF2B5EF4-FFF2-40B4-BE49-F238E27FC236}">
                  <a16:creationId xmlns:a16="http://schemas.microsoft.com/office/drawing/2014/main" id="{6849F993-D017-4069-A36A-38C786327D6C}"/>
                </a:ext>
              </a:extLst>
            </p:cNvPr>
            <p:cNvSpPr>
              <a:spLocks noChangeShapeType="1"/>
            </p:cNvSpPr>
            <p:nvPr/>
          </p:nvSpPr>
          <p:spPr bwMode="auto">
            <a:xfrm>
              <a:off x="1519" y="3022"/>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3" name="Line 132">
              <a:extLst>
                <a:ext uri="{FF2B5EF4-FFF2-40B4-BE49-F238E27FC236}">
                  <a16:creationId xmlns:a16="http://schemas.microsoft.com/office/drawing/2014/main" id="{E4181574-2624-4639-803D-C308F1D710F1}"/>
                </a:ext>
              </a:extLst>
            </p:cNvPr>
            <p:cNvSpPr>
              <a:spLocks noChangeShapeType="1"/>
            </p:cNvSpPr>
            <p:nvPr/>
          </p:nvSpPr>
          <p:spPr bwMode="auto">
            <a:xfrm>
              <a:off x="1383" y="3113"/>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9522" name="Line 136">
            <a:extLst>
              <a:ext uri="{FF2B5EF4-FFF2-40B4-BE49-F238E27FC236}">
                <a16:creationId xmlns:a16="http://schemas.microsoft.com/office/drawing/2014/main" id="{2E558728-A517-40CB-90C2-573B96848ABA}"/>
              </a:ext>
            </a:extLst>
          </p:cNvPr>
          <p:cNvSpPr>
            <a:spLocks noChangeShapeType="1"/>
          </p:cNvSpPr>
          <p:nvPr/>
        </p:nvSpPr>
        <p:spPr bwMode="auto">
          <a:xfrm>
            <a:off x="2411413" y="6308725"/>
            <a:ext cx="73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9523" name="Group 140">
            <a:extLst>
              <a:ext uri="{FF2B5EF4-FFF2-40B4-BE49-F238E27FC236}">
                <a16:creationId xmlns:a16="http://schemas.microsoft.com/office/drawing/2014/main" id="{1D2349B5-5065-4017-BFB1-4FA44A88225E}"/>
              </a:ext>
            </a:extLst>
          </p:cNvPr>
          <p:cNvGrpSpPr>
            <a:grpSpLocks/>
          </p:cNvGrpSpPr>
          <p:nvPr/>
        </p:nvGrpSpPr>
        <p:grpSpPr bwMode="auto">
          <a:xfrm>
            <a:off x="2195513" y="5949950"/>
            <a:ext cx="431800" cy="719138"/>
            <a:chOff x="1383" y="3748"/>
            <a:chExt cx="272" cy="453"/>
          </a:xfrm>
        </p:grpSpPr>
        <p:sp>
          <p:nvSpPr>
            <p:cNvPr id="19526" name="Line 133">
              <a:extLst>
                <a:ext uri="{FF2B5EF4-FFF2-40B4-BE49-F238E27FC236}">
                  <a16:creationId xmlns:a16="http://schemas.microsoft.com/office/drawing/2014/main" id="{AC43F8A9-0D40-4311-AB74-0B3EBFF69732}"/>
                </a:ext>
              </a:extLst>
            </p:cNvPr>
            <p:cNvSpPr>
              <a:spLocks noChangeShapeType="1"/>
            </p:cNvSpPr>
            <p:nvPr/>
          </p:nvSpPr>
          <p:spPr bwMode="auto">
            <a:xfrm>
              <a:off x="1519" y="3748"/>
              <a:ext cx="0" cy="4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27" name="Line 134">
              <a:extLst>
                <a:ext uri="{FF2B5EF4-FFF2-40B4-BE49-F238E27FC236}">
                  <a16:creationId xmlns:a16="http://schemas.microsoft.com/office/drawing/2014/main" id="{974C0429-E4B1-4259-832E-4849E95AEFBE}"/>
                </a:ext>
              </a:extLst>
            </p:cNvPr>
            <p:cNvSpPr>
              <a:spLocks noChangeShapeType="1"/>
            </p:cNvSpPr>
            <p:nvPr/>
          </p:nvSpPr>
          <p:spPr bwMode="auto">
            <a:xfrm>
              <a:off x="1519" y="3748"/>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28" name="Line 137">
              <a:extLst>
                <a:ext uri="{FF2B5EF4-FFF2-40B4-BE49-F238E27FC236}">
                  <a16:creationId xmlns:a16="http://schemas.microsoft.com/office/drawing/2014/main" id="{89BD1AF1-5AE0-447D-BD5C-102855041D5C}"/>
                </a:ext>
              </a:extLst>
            </p:cNvPr>
            <p:cNvSpPr>
              <a:spLocks noChangeShapeType="1"/>
            </p:cNvSpPr>
            <p:nvPr/>
          </p:nvSpPr>
          <p:spPr bwMode="auto">
            <a:xfrm>
              <a:off x="1519" y="4201"/>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29" name="Line 138">
              <a:extLst>
                <a:ext uri="{FF2B5EF4-FFF2-40B4-BE49-F238E27FC236}">
                  <a16:creationId xmlns:a16="http://schemas.microsoft.com/office/drawing/2014/main" id="{2C954E5C-43C8-4049-95CF-C4603D901ED9}"/>
                </a:ext>
              </a:extLst>
            </p:cNvPr>
            <p:cNvSpPr>
              <a:spLocks noChangeShapeType="1"/>
            </p:cNvSpPr>
            <p:nvPr/>
          </p:nvSpPr>
          <p:spPr bwMode="auto">
            <a:xfrm>
              <a:off x="1383" y="3974"/>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9524" name="Rectangle 141">
            <a:extLst>
              <a:ext uri="{FF2B5EF4-FFF2-40B4-BE49-F238E27FC236}">
                <a16:creationId xmlns:a16="http://schemas.microsoft.com/office/drawing/2014/main" id="{6F56B8A0-3A11-4B74-A306-65F96AFF577A}"/>
              </a:ext>
            </a:extLst>
          </p:cNvPr>
          <p:cNvSpPr>
            <a:spLocks noChangeArrowheads="1"/>
          </p:cNvSpPr>
          <p:nvPr/>
        </p:nvSpPr>
        <p:spPr bwMode="auto">
          <a:xfrm>
            <a:off x="2411413" y="53736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宋体" panose="02010600030101010101" pitchFamily="2" charset="-122"/>
              </a:rPr>
              <a:t>   水利建设基金</a:t>
            </a:r>
            <a:r>
              <a:rPr lang="zh-CN" altLang="en-US" sz="1800">
                <a:latin typeface="Arial" panose="020B0604020202020204" pitchFamily="34" charset="0"/>
              </a:rPr>
              <a:t> </a:t>
            </a:r>
            <a:endParaRPr lang="en-US" altLang="zh-CN" sz="1800">
              <a:latin typeface="Arial" panose="020B0604020202020204" pitchFamily="34" charset="0"/>
            </a:endParaRPr>
          </a:p>
        </p:txBody>
      </p:sp>
      <p:sp>
        <p:nvSpPr>
          <p:cNvPr id="19525" name="Text Box 142">
            <a:extLst>
              <a:ext uri="{FF2B5EF4-FFF2-40B4-BE49-F238E27FC236}">
                <a16:creationId xmlns:a16="http://schemas.microsoft.com/office/drawing/2014/main" id="{0653D7C9-1709-4863-A8E1-F391F9240591}"/>
              </a:ext>
            </a:extLst>
          </p:cNvPr>
          <p:cNvSpPr txBox="1">
            <a:spLocks noChangeArrowheads="1"/>
          </p:cNvSpPr>
          <p:nvPr/>
        </p:nvSpPr>
        <p:spPr bwMode="auto">
          <a:xfrm>
            <a:off x="3708400" y="2420938"/>
            <a:ext cx="1439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800">
                <a:latin typeface="Arial" panose="020B0604020202020204" pitchFamily="34" charset="0"/>
              </a:rPr>
              <a:t>    </a:t>
            </a:r>
            <a:r>
              <a:rPr lang="zh-CN" altLang="en-US" sz="1800">
                <a:solidFill>
                  <a:srgbClr val="D43636"/>
                </a:solidFill>
                <a:latin typeface="Arial" panose="020B0604020202020204" pitchFamily="34" charset="0"/>
              </a:rPr>
              <a:t>共</a:t>
            </a:r>
            <a:r>
              <a:rPr lang="en-US" altLang="zh-CN" sz="1800">
                <a:solidFill>
                  <a:srgbClr val="D43636"/>
                </a:solidFill>
                <a:latin typeface="Arial" panose="020B0604020202020204" pitchFamily="34" charset="0"/>
              </a:rPr>
              <a:t>43</a:t>
            </a:r>
            <a:r>
              <a:rPr lang="zh-CN" altLang="en-US" sz="1800">
                <a:solidFill>
                  <a:srgbClr val="D43636"/>
                </a:solidFill>
                <a:latin typeface="Arial" panose="020B0604020202020204" pitchFamily="34" charset="0"/>
              </a:rPr>
              <a:t>项</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31057E8-4F2C-41C6-8CB3-002DBC0BDDC9}"/>
              </a:ext>
            </a:extLst>
          </p:cNvPr>
          <p:cNvSpPr>
            <a:spLocks noGrp="1"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5400">
                <a:solidFill>
                  <a:schemeClr val="accent1"/>
                </a:solidFill>
                <a:latin typeface="华文隶书" panose="02010800040101010101" pitchFamily="2" charset="-122"/>
                <a:ea typeface="华文隶书" panose="02010800040101010101" pitchFamily="2" charset="-122"/>
              </a:rPr>
              <a:t>预算管理原则及级次划分</a:t>
            </a:r>
          </a:p>
        </p:txBody>
      </p:sp>
      <p:sp>
        <p:nvSpPr>
          <p:cNvPr id="20483" name="Rectangle 3">
            <a:extLst>
              <a:ext uri="{FF2B5EF4-FFF2-40B4-BE49-F238E27FC236}">
                <a16:creationId xmlns:a16="http://schemas.microsoft.com/office/drawing/2014/main" id="{4E179E95-FE86-4845-9FDF-3223529AE2D1}"/>
              </a:ext>
            </a:extLst>
          </p:cNvPr>
          <p:cNvSpPr>
            <a:spLocks noGrp="1" noChangeArrowheads="1"/>
          </p:cNvSpPr>
          <p:nvPr>
            <p:ph type="body" idx="4294967295"/>
          </p:nvPr>
        </p:nvSpPr>
        <p:spPr>
          <a:xfrm>
            <a:off x="900113" y="2017713"/>
            <a:ext cx="8054975" cy="4114800"/>
          </a:xfrm>
        </p:spPr>
        <p:txBody>
          <a:bodyPr/>
          <a:lstStyle/>
          <a:p>
            <a:pPr eaLnBrk="1" hangingPunct="1">
              <a:lnSpc>
                <a:spcPct val="90000"/>
              </a:lnSpc>
            </a:pPr>
            <a:r>
              <a:rPr lang="zh-CN" altLang="en-US" sz="3600">
                <a:solidFill>
                  <a:srgbClr val="7CD10E"/>
                </a:solidFill>
                <a:latin typeface="微软雅黑" panose="020B0503020204020204" pitchFamily="34" charset="-122"/>
                <a:ea typeface="微软雅黑" panose="020B0503020204020204" pitchFamily="34" charset="-122"/>
              </a:rPr>
              <a:t>总原则</a:t>
            </a:r>
            <a:r>
              <a:rPr lang="zh-CN" altLang="en-US" sz="3600">
                <a:latin typeface="微软雅黑" panose="020B0503020204020204" pitchFamily="34" charset="-122"/>
                <a:ea typeface="微软雅黑" panose="020B0503020204020204" pitchFamily="34" charset="-122"/>
              </a:rPr>
              <a:t> </a:t>
            </a:r>
          </a:p>
          <a:p>
            <a:pPr eaLnBrk="1" hangingPunct="1">
              <a:lnSpc>
                <a:spcPct val="90000"/>
              </a:lnSpc>
              <a:buFont typeface="Wingdings" panose="05000000000000000000" pitchFamily="2" charset="2"/>
              <a:buNone/>
            </a:pPr>
            <a:r>
              <a:rPr lang="zh-CN" altLang="en-US" sz="3600"/>
              <a:t>   基金全额纳入预算管理，实行收支两条线，收入全额上缴国库，先收后支，专款专用</a:t>
            </a:r>
            <a:r>
              <a:rPr lang="en-US" altLang="zh-CN" sz="3600"/>
              <a:t>;</a:t>
            </a:r>
            <a:r>
              <a:rPr lang="zh-CN" altLang="en-US" sz="3600"/>
              <a:t>在预算上单独编列，自求平衡，结余结转下年继续使用。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a:extLst>
              <a:ext uri="{FF2B5EF4-FFF2-40B4-BE49-F238E27FC236}">
                <a16:creationId xmlns:a16="http://schemas.microsoft.com/office/drawing/2014/main" id="{546D0985-4B95-4FFC-96CC-7CA719C6C9B9}"/>
              </a:ext>
            </a:extLst>
          </p:cNvPr>
          <p:cNvSpPr>
            <a:spLocks noGrp="1"/>
          </p:cNvSpPr>
          <p:nvPr>
            <p:ph type="title"/>
          </p:nvPr>
        </p:nvSpPr>
        <p:spPr/>
        <p:txBody>
          <a:bodyPr/>
          <a:lstStyle/>
          <a:p>
            <a:r>
              <a:rPr lang="zh-CN" altLang="en-US">
                <a:solidFill>
                  <a:srgbClr val="7CD10E"/>
                </a:solidFill>
                <a:latin typeface="微软雅黑" panose="020B0503020204020204" pitchFamily="34" charset="-122"/>
                <a:ea typeface="微软雅黑" panose="020B0503020204020204" pitchFamily="34" charset="-122"/>
              </a:rPr>
              <a:t>预算级次划分</a:t>
            </a:r>
            <a:endParaRPr lang="zh-CN" altLang="en-US">
              <a:latin typeface="微软雅黑" panose="020B0503020204020204" pitchFamily="34" charset="-122"/>
              <a:ea typeface="微软雅黑" panose="020B0503020204020204" pitchFamily="34" charset="-122"/>
            </a:endParaRPr>
          </a:p>
        </p:txBody>
      </p:sp>
      <p:sp>
        <p:nvSpPr>
          <p:cNvPr id="21507" name="内容占位符 2">
            <a:extLst>
              <a:ext uri="{FF2B5EF4-FFF2-40B4-BE49-F238E27FC236}">
                <a16:creationId xmlns:a16="http://schemas.microsoft.com/office/drawing/2014/main" id="{DCC98ACC-16E5-4826-AFB3-A91C7FF15FB0}"/>
              </a:ext>
            </a:extLst>
          </p:cNvPr>
          <p:cNvSpPr>
            <a:spLocks noGrp="1"/>
          </p:cNvSpPr>
          <p:nvPr>
            <p:ph idx="1"/>
          </p:nvPr>
        </p:nvSpPr>
        <p:spPr>
          <a:xfrm>
            <a:off x="539750" y="2017713"/>
            <a:ext cx="8415338" cy="4114800"/>
          </a:xfrm>
        </p:spPr>
        <p:txBody>
          <a:bodyPr/>
          <a:lstStyle/>
          <a:p>
            <a:pPr eaLnBrk="1" hangingPunct="1">
              <a:lnSpc>
                <a:spcPct val="90000"/>
              </a:lnSpc>
            </a:pPr>
            <a:r>
              <a:rPr lang="zh-CN" altLang="en-US" sz="2800"/>
              <a:t>基金的预算级次划分为中央基金预算收入、地方基金预算收入和中央与地方共享基金收入。在未作出新的调整之前，有关收入的划分暂以原规定为准，即目前属于中央政府的收入，仍作为中央基金预算收入</a:t>
            </a:r>
            <a:r>
              <a:rPr lang="en-US" altLang="zh-CN" sz="2800"/>
              <a:t>;</a:t>
            </a:r>
            <a:r>
              <a:rPr lang="zh-CN" altLang="en-US" sz="2800"/>
              <a:t>目前属于地方政府的收入，仍作为地方基金预算收入</a:t>
            </a:r>
            <a:r>
              <a:rPr lang="en-US" altLang="zh-CN" sz="2800"/>
              <a:t>;</a:t>
            </a:r>
            <a:r>
              <a:rPr lang="zh-CN" altLang="en-US" sz="2800"/>
              <a:t>目前作为中央与地方政府共享的收入，仍作为中央与地方共享基金收入。 </a:t>
            </a:r>
          </a:p>
          <a:p>
            <a:pPr eaLnBrk="1" hangingPunct="1">
              <a:lnSpc>
                <a:spcPct val="90000"/>
              </a:lnSpc>
              <a:buFont typeface="Wingdings" panose="05000000000000000000" pitchFamily="2" charset="2"/>
              <a:buNone/>
            </a:pPr>
            <a:r>
              <a:rPr lang="zh-CN" altLang="en-US" sz="2800"/>
              <a:t>   地方财政部门按国家规定收取的各项税费附加，纳入地方财政预算后，也视同地方政府的基金收入，预算级次为地方预算收入。 </a:t>
            </a:r>
          </a:p>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a:extLst>
              <a:ext uri="{FF2B5EF4-FFF2-40B4-BE49-F238E27FC236}">
                <a16:creationId xmlns:a16="http://schemas.microsoft.com/office/drawing/2014/main" id="{20B8BF67-E0E5-42BE-AE78-E15271995BDB}"/>
              </a:ext>
            </a:extLst>
          </p:cNvPr>
          <p:cNvSpPr>
            <a:spLocks noGrp="1"/>
          </p:cNvSpPr>
          <p:nvPr>
            <p:ph type="title" idx="4294967295"/>
          </p:nvPr>
        </p:nvSpPr>
        <p:spPr>
          <a:xfrm>
            <a:off x="857250" y="428625"/>
            <a:ext cx="7962900" cy="563563"/>
          </a:xfrm>
        </p:spPr>
        <p:txBody>
          <a:bodyPr anchor="ctr"/>
          <a:lstStyle/>
          <a:p>
            <a:pPr eaLnBrk="1" hangingPunct="1"/>
            <a:r>
              <a:rPr lang="zh-CN" altLang="en-US" sz="4000"/>
              <a:t>第一节  政府非税收入的预算管理</a:t>
            </a:r>
          </a:p>
        </p:txBody>
      </p:sp>
      <p:sp>
        <p:nvSpPr>
          <p:cNvPr id="4099" name="内容占位符 2">
            <a:extLst>
              <a:ext uri="{FF2B5EF4-FFF2-40B4-BE49-F238E27FC236}">
                <a16:creationId xmlns:a16="http://schemas.microsoft.com/office/drawing/2014/main" id="{9C65064B-943D-4D37-92D6-924140A2D756}"/>
              </a:ext>
            </a:extLst>
          </p:cNvPr>
          <p:cNvSpPr>
            <a:spLocks noGrp="1"/>
          </p:cNvSpPr>
          <p:nvPr>
            <p:ph idx="4294967295"/>
          </p:nvPr>
        </p:nvSpPr>
        <p:spPr>
          <a:xfrm>
            <a:off x="539750" y="1916113"/>
            <a:ext cx="7418388" cy="3625850"/>
          </a:xfrm>
        </p:spPr>
        <p:txBody>
          <a:bodyPr/>
          <a:lstStyle/>
          <a:p>
            <a:pPr marL="142875" indent="0" eaLnBrk="1" hangingPunct="1">
              <a:spcBef>
                <a:spcPts val="600"/>
              </a:spcBef>
              <a:buClr>
                <a:srgbClr val="7CD10E"/>
              </a:buClr>
              <a:buFont typeface="Wingdings" panose="05000000000000000000" pitchFamily="2" charset="2"/>
              <a:buChar char="p"/>
            </a:pPr>
            <a:r>
              <a:rPr lang="zh-CN" altLang="en-US" sz="2800">
                <a:latin typeface="幼圆" panose="02010509060101010101" pitchFamily="49" charset="-122"/>
                <a:ea typeface="幼圆" panose="02010509060101010101" pitchFamily="49" charset="-122"/>
              </a:rPr>
              <a:t>非税</a:t>
            </a:r>
            <a:r>
              <a:rPr lang="zh-CN" altLang="zh-CN" sz="2800">
                <a:latin typeface="幼圆" panose="02010509060101010101" pitchFamily="49" charset="-122"/>
                <a:ea typeface="幼圆" panose="02010509060101010101" pitchFamily="49" charset="-122"/>
              </a:rPr>
              <a:t>预算一般由中央预算和地方预算组成。</a:t>
            </a:r>
          </a:p>
          <a:p>
            <a:pPr marL="142875" indent="0" eaLnBrk="1" hangingPunct="1">
              <a:spcBef>
                <a:spcPts val="600"/>
              </a:spcBef>
              <a:buClr>
                <a:srgbClr val="7CD10E"/>
              </a:buClr>
              <a:buFont typeface="Wingdings" panose="05000000000000000000" pitchFamily="2" charset="2"/>
              <a:buChar char="p"/>
            </a:pPr>
            <a:r>
              <a:rPr lang="zh-CN" altLang="en-US" sz="2800">
                <a:latin typeface="幼圆" panose="02010509060101010101" pitchFamily="49" charset="-122"/>
                <a:ea typeface="幼圆" panose="02010509060101010101" pitchFamily="49" charset="-122"/>
              </a:rPr>
              <a:t>非税</a:t>
            </a:r>
            <a:r>
              <a:rPr lang="zh-CN" altLang="zh-CN" sz="2800">
                <a:latin typeface="幼圆" panose="02010509060101010101" pitchFamily="49" charset="-122"/>
                <a:ea typeface="幼圆" panose="02010509060101010101" pitchFamily="49" charset="-122"/>
              </a:rPr>
              <a:t>预算组成体系是按一级政府设立一级预算的原则建立。</a:t>
            </a:r>
            <a:endParaRPr lang="zh-CN" altLang="en-US" sz="2800">
              <a:latin typeface="幼圆" panose="02010509060101010101" pitchFamily="49" charset="-122"/>
              <a:ea typeface="幼圆" panose="02010509060101010101" pitchFamily="49" charset="-122"/>
            </a:endParaRPr>
          </a:p>
          <a:p>
            <a:pPr marL="142875" indent="0" eaLnBrk="1" hangingPunct="1">
              <a:buFont typeface="Wingdings" panose="05000000000000000000" pitchFamily="2" charset="2"/>
              <a:buNone/>
            </a:pPr>
            <a:endParaRPr lang="zh-CN" altLang="en-US" sz="2800"/>
          </a:p>
        </p:txBody>
      </p:sp>
      <p:graphicFrame>
        <p:nvGraphicFramePr>
          <p:cNvPr id="6" name="图示 5">
            <a:extLst>
              <a:ext uri="{FF2B5EF4-FFF2-40B4-BE49-F238E27FC236}">
                <a16:creationId xmlns:a16="http://schemas.microsoft.com/office/drawing/2014/main" id="{CBB2D9D6-EB85-4182-8684-E9EB4DE94988}"/>
              </a:ext>
            </a:extLst>
          </p:cNvPr>
          <p:cNvGraphicFramePr/>
          <p:nvPr/>
        </p:nvGraphicFramePr>
        <p:xfrm>
          <a:off x="4211960" y="2852936"/>
          <a:ext cx="4608512"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01" name="标题 1">
            <a:extLst>
              <a:ext uri="{FF2B5EF4-FFF2-40B4-BE49-F238E27FC236}">
                <a16:creationId xmlns:a16="http://schemas.microsoft.com/office/drawing/2014/main" id="{22008B4B-953B-4476-8351-ED2F3F12A4B8}"/>
              </a:ext>
            </a:extLst>
          </p:cNvPr>
          <p:cNvSpPr txBox="1">
            <a:spLocks/>
          </p:cNvSpPr>
          <p:nvPr/>
        </p:nvSpPr>
        <p:spPr bwMode="auto">
          <a:xfrm>
            <a:off x="928688" y="3022600"/>
            <a:ext cx="27955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zh-CN" sz="2800">
                <a:solidFill>
                  <a:srgbClr val="3D6F3B"/>
                </a:solidFill>
                <a:latin typeface="幼圆" panose="02010509060101010101" pitchFamily="49" charset="-122"/>
                <a:ea typeface="幼圆" panose="02010509060101010101" pitchFamily="49" charset="-122"/>
              </a:rPr>
              <a:t>预算</a:t>
            </a:r>
            <a:r>
              <a:rPr lang="zh-CN" altLang="en-US" sz="2800">
                <a:solidFill>
                  <a:srgbClr val="3D6F3B"/>
                </a:solidFill>
                <a:latin typeface="幼圆" panose="02010509060101010101" pitchFamily="49" charset="-122"/>
                <a:ea typeface="幼圆" panose="02010509060101010101" pitchFamily="49" charset="-122"/>
              </a:rPr>
              <a:t>原则：</a:t>
            </a:r>
            <a:endParaRPr lang="zh-CN" altLang="en-US" sz="2800">
              <a:solidFill>
                <a:srgbClr val="3D6F3B"/>
              </a:solidFill>
              <a:latin typeface="Verdana" panose="020B0604030504040204" pitchFamily="34" charset="0"/>
            </a:endParaRPr>
          </a:p>
        </p:txBody>
      </p:sp>
      <p:sp>
        <p:nvSpPr>
          <p:cNvPr id="8" name="标题 1">
            <a:extLst>
              <a:ext uri="{FF2B5EF4-FFF2-40B4-BE49-F238E27FC236}">
                <a16:creationId xmlns:a16="http://schemas.microsoft.com/office/drawing/2014/main" id="{5A3D527E-91FE-448C-9F57-7EFB663C14E8}"/>
              </a:ext>
            </a:extLst>
          </p:cNvPr>
          <p:cNvSpPr txBox="1">
            <a:spLocks/>
          </p:cNvSpPr>
          <p:nvPr/>
        </p:nvSpPr>
        <p:spPr bwMode="auto">
          <a:xfrm>
            <a:off x="928688" y="4214813"/>
            <a:ext cx="2438400" cy="1447800"/>
          </a:xfrm>
          <a:prstGeom prst="rect">
            <a:avLst/>
          </a:prstGeom>
          <a:noFill/>
          <a:ln w="9525">
            <a:noFill/>
            <a:miter lim="800000"/>
            <a:headEnd/>
            <a:tailEnd/>
          </a:ln>
        </p:spPr>
        <p:txBody>
          <a:bodyPr anchor="ctr"/>
          <a:lstStyle/>
          <a:p>
            <a:pPr eaLnBrk="0" hangingPunct="0">
              <a:defRPr/>
            </a:pPr>
            <a:r>
              <a:rPr lang="zh-CN" altLang="en-US" sz="2800" kern="0" dirty="0">
                <a:solidFill>
                  <a:srgbClr val="7030A0"/>
                </a:solidFill>
                <a:latin typeface="幼圆" pitchFamily="49" charset="-122"/>
                <a:ea typeface="幼圆" pitchFamily="49" charset="-122"/>
                <a:cs typeface="+mj-cs"/>
              </a:rPr>
              <a:t>这五项构成了政府非税收入预算的一般性原则</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mph" presetSubtype="0" fill="hold" grpId="0" nodeType="clickEffect">
                                  <p:stCondLst>
                                    <p:cond delay="0"/>
                                  </p:stCondLst>
                                  <p:childTnLst>
                                    <p:animRot by="21600000">
                                      <p:cBhvr>
                                        <p:cTn id="12"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A8776E0-79D1-4057-AA5E-671F874C8E98}"/>
              </a:ext>
            </a:extLst>
          </p:cNvPr>
          <p:cNvSpPr>
            <a:spLocks noGrp="1"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a:t>预算编制</a:t>
            </a:r>
            <a:r>
              <a:rPr lang="zh-CN" altLang="en-US" sz="4000"/>
              <a:t> </a:t>
            </a:r>
          </a:p>
        </p:txBody>
      </p:sp>
      <p:sp>
        <p:nvSpPr>
          <p:cNvPr id="22531" name="Rectangle 3">
            <a:extLst>
              <a:ext uri="{FF2B5EF4-FFF2-40B4-BE49-F238E27FC236}">
                <a16:creationId xmlns:a16="http://schemas.microsoft.com/office/drawing/2014/main" id="{9A2176C8-4CC5-4C3F-9A2E-4800265C8E15}"/>
              </a:ext>
            </a:extLst>
          </p:cNvPr>
          <p:cNvSpPr>
            <a:spLocks noGrp="1" noChangeArrowheads="1"/>
          </p:cNvSpPr>
          <p:nvPr>
            <p:ph type="body" idx="4294967295"/>
          </p:nvPr>
        </p:nvSpPr>
        <p:spPr>
          <a:xfrm>
            <a:off x="684213" y="2017713"/>
            <a:ext cx="8270875" cy="4114800"/>
          </a:xfrm>
        </p:spPr>
        <p:txBody>
          <a:bodyPr/>
          <a:lstStyle/>
          <a:p>
            <a:pPr eaLnBrk="1" hangingPunct="1">
              <a:lnSpc>
                <a:spcPct val="90000"/>
              </a:lnSpc>
            </a:pPr>
            <a:r>
              <a:rPr lang="zh-CN" altLang="en-US">
                <a:solidFill>
                  <a:schemeClr val="accent2"/>
                </a:solidFill>
              </a:rPr>
              <a:t>预算编制方法</a:t>
            </a:r>
          </a:p>
          <a:p>
            <a:pPr eaLnBrk="1" hangingPunct="1">
              <a:lnSpc>
                <a:spcPct val="90000"/>
              </a:lnSpc>
              <a:buFont typeface="Wingdings" panose="05000000000000000000" pitchFamily="2" charset="2"/>
              <a:buNone/>
            </a:pPr>
            <a:r>
              <a:rPr lang="zh-CN" altLang="en-US"/>
              <a:t>   复试预算，依据：</a:t>
            </a:r>
            <a:r>
              <a:rPr lang="en-US" altLang="zh-CN"/>
              <a:t>《</a:t>
            </a:r>
            <a:r>
              <a:rPr lang="zh-CN" altLang="en-US"/>
              <a:t>中华人民共和国预算法</a:t>
            </a:r>
            <a:r>
              <a:rPr lang="en-US" altLang="zh-CN"/>
              <a:t>》</a:t>
            </a:r>
            <a:r>
              <a:rPr lang="zh-CN" altLang="en-US"/>
              <a:t>，政府性基金预算收支表</a:t>
            </a:r>
          </a:p>
          <a:p>
            <a:pPr eaLnBrk="1" hangingPunct="1">
              <a:lnSpc>
                <a:spcPct val="90000"/>
              </a:lnSpc>
            </a:pPr>
            <a:r>
              <a:rPr lang="zh-CN" altLang="en-US">
                <a:solidFill>
                  <a:schemeClr val="accent2"/>
                </a:solidFill>
              </a:rPr>
              <a:t>编制时间</a:t>
            </a:r>
          </a:p>
          <a:p>
            <a:pPr eaLnBrk="1" hangingPunct="1">
              <a:lnSpc>
                <a:spcPct val="90000"/>
              </a:lnSpc>
              <a:buFont typeface="Wingdings" panose="05000000000000000000" pitchFamily="2" charset="2"/>
              <a:buNone/>
            </a:pPr>
            <a:r>
              <a:rPr lang="zh-CN" altLang="en-US"/>
              <a:t>   各基金征收部门和使用部门应于每年第四季度根据财政部门的部署，汇总编报下年度的分项基金预算。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a:extLst>
              <a:ext uri="{FF2B5EF4-FFF2-40B4-BE49-F238E27FC236}">
                <a16:creationId xmlns:a16="http://schemas.microsoft.com/office/drawing/2014/main" id="{4E2513B8-0A66-4115-A36F-DAA563C75379}"/>
              </a:ext>
            </a:extLst>
          </p:cNvPr>
          <p:cNvSpPr>
            <a:spLocks noGrp="1"/>
          </p:cNvSpPr>
          <p:nvPr>
            <p:ph type="title"/>
          </p:nvPr>
        </p:nvSpPr>
        <p:spPr>
          <a:xfrm>
            <a:off x="1150938" y="549275"/>
            <a:ext cx="7793037" cy="1127125"/>
          </a:xfrm>
        </p:spPr>
        <p:txBody>
          <a:bodyPr/>
          <a:lstStyle/>
          <a:p>
            <a:r>
              <a:rPr lang="zh-CN" altLang="en-US">
                <a:solidFill>
                  <a:schemeClr val="accent2"/>
                </a:solidFill>
              </a:rPr>
              <a:t>基金预算内容 </a:t>
            </a:r>
            <a:endParaRPr lang="zh-CN" altLang="en-US"/>
          </a:p>
        </p:txBody>
      </p:sp>
      <p:sp>
        <p:nvSpPr>
          <p:cNvPr id="23555" name="内容占位符 2">
            <a:extLst>
              <a:ext uri="{FF2B5EF4-FFF2-40B4-BE49-F238E27FC236}">
                <a16:creationId xmlns:a16="http://schemas.microsoft.com/office/drawing/2014/main" id="{7413BA2C-29A0-40EC-9164-63FBF4B4299D}"/>
              </a:ext>
            </a:extLst>
          </p:cNvPr>
          <p:cNvSpPr>
            <a:spLocks noGrp="1"/>
          </p:cNvSpPr>
          <p:nvPr>
            <p:ph idx="1"/>
          </p:nvPr>
        </p:nvSpPr>
        <p:spPr>
          <a:xfrm>
            <a:off x="539750" y="2017713"/>
            <a:ext cx="8415338" cy="4114800"/>
          </a:xfrm>
        </p:spPr>
        <p:txBody>
          <a:bodyPr/>
          <a:lstStyle/>
          <a:p>
            <a:pPr eaLnBrk="1" hangingPunct="1">
              <a:lnSpc>
                <a:spcPct val="90000"/>
              </a:lnSpc>
            </a:pPr>
            <a:r>
              <a:rPr lang="zh-CN" altLang="en-US" sz="2800"/>
              <a:t>包括年度基金收入预算与基金支出预算，以前年度基金结余也应在基金预算中反映。基金收入预算根据上年度征收任务完成情况和本年度征收任务及征收标准调整变化情况等确定</a:t>
            </a:r>
            <a:r>
              <a:rPr lang="en-US" altLang="zh-CN" sz="2800"/>
              <a:t>;</a:t>
            </a:r>
            <a:r>
              <a:rPr lang="zh-CN" altLang="en-US" sz="2800"/>
              <a:t>基金支出预算根据基金收入情况，按规定的用途、支出范围和支出标准编列。属于基本建设项目应按基本建设投资管理的有关规定编报基本建设支出预算。  </a:t>
            </a:r>
          </a:p>
          <a:p>
            <a:pPr eaLnBrk="1" hangingPunct="1">
              <a:lnSpc>
                <a:spcPct val="90000"/>
              </a:lnSpc>
            </a:pPr>
            <a:r>
              <a:rPr lang="zh-CN" altLang="en-US" sz="2800"/>
              <a:t>基金预算按规定的程序报经批准后，由财政部门及时向各部门批复。地方财政部门应于预算年度开始后的</a:t>
            </a:r>
            <a:r>
              <a:rPr lang="en-US" altLang="zh-CN" sz="2800"/>
              <a:t>10</a:t>
            </a:r>
            <a:r>
              <a:rPr lang="zh-CN" altLang="en-US" sz="2800"/>
              <a:t>日内，将汇总的地方政府性基金预算报财政部。 </a:t>
            </a:r>
          </a:p>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a:extLst>
              <a:ext uri="{FF2B5EF4-FFF2-40B4-BE49-F238E27FC236}">
                <a16:creationId xmlns:a16="http://schemas.microsoft.com/office/drawing/2014/main" id="{893B6ABE-79E7-4BB3-B6A6-81E88B96C8D5}"/>
              </a:ext>
            </a:extLst>
          </p:cNvPr>
          <p:cNvSpPr>
            <a:spLocks noGrp="1"/>
          </p:cNvSpPr>
          <p:nvPr>
            <p:ph type="title"/>
          </p:nvPr>
        </p:nvSpPr>
        <p:spPr>
          <a:xfrm>
            <a:off x="1150938" y="214313"/>
            <a:ext cx="7793037" cy="766762"/>
          </a:xfrm>
        </p:spPr>
        <p:txBody>
          <a:bodyPr/>
          <a:lstStyle/>
          <a:p>
            <a:r>
              <a:rPr lang="zh-CN" altLang="en-US">
                <a:hlinkClick r:id="rId2" action="ppaction://hlinkfile"/>
              </a:rPr>
              <a:t>政府性基金</a:t>
            </a:r>
            <a:r>
              <a:rPr lang="zh-CN" altLang="en-US"/>
              <a:t>预算管理</a:t>
            </a:r>
          </a:p>
        </p:txBody>
      </p:sp>
      <p:pic>
        <p:nvPicPr>
          <p:cNvPr id="24579" name="Picture 2">
            <a:extLst>
              <a:ext uri="{FF2B5EF4-FFF2-40B4-BE49-F238E27FC236}">
                <a16:creationId xmlns:a16="http://schemas.microsoft.com/office/drawing/2014/main" id="{F3E18DBB-A7EF-4139-8C8D-6FCC2FE453F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650" y="981075"/>
            <a:ext cx="8064500" cy="5400675"/>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73DF4E2-8A0A-4183-9A7B-724D967C0717}"/>
              </a:ext>
            </a:extLst>
          </p:cNvPr>
          <p:cNvSpPr>
            <a:spLocks noGrp="1"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zh-CN" sz="4000">
                <a:solidFill>
                  <a:srgbClr val="D43636"/>
                </a:solidFill>
              </a:rPr>
              <a:t>2009</a:t>
            </a:r>
            <a:r>
              <a:rPr lang="zh-CN" altLang="en-US" sz="4000">
                <a:solidFill>
                  <a:srgbClr val="D43636"/>
                </a:solidFill>
              </a:rPr>
              <a:t>年以来我国政府性基金预算工作成果</a:t>
            </a:r>
          </a:p>
        </p:txBody>
      </p:sp>
      <p:sp>
        <p:nvSpPr>
          <p:cNvPr id="25603" name="Rectangle 3">
            <a:extLst>
              <a:ext uri="{FF2B5EF4-FFF2-40B4-BE49-F238E27FC236}">
                <a16:creationId xmlns:a16="http://schemas.microsoft.com/office/drawing/2014/main" id="{99C4F26E-8E5E-46ED-947F-1097E4A70D40}"/>
              </a:ext>
            </a:extLst>
          </p:cNvPr>
          <p:cNvSpPr>
            <a:spLocks noGrp="1" noChangeArrowheads="1"/>
          </p:cNvSpPr>
          <p:nvPr>
            <p:ph type="body" idx="4294967295"/>
          </p:nvPr>
        </p:nvSpPr>
        <p:spPr>
          <a:xfrm>
            <a:off x="900113" y="2017713"/>
            <a:ext cx="8054975" cy="4114800"/>
          </a:xfrm>
        </p:spPr>
        <p:txBody>
          <a:bodyPr/>
          <a:lstStyle/>
          <a:p>
            <a:pPr eaLnBrk="1" hangingPunct="1"/>
            <a:r>
              <a:rPr lang="zh-CN" altLang="en-US">
                <a:solidFill>
                  <a:schemeClr val="accent1"/>
                </a:solidFill>
              </a:rPr>
              <a:t>清理规范基金项目</a:t>
            </a:r>
            <a:r>
              <a:rPr lang="zh-CN" altLang="en-US"/>
              <a:t> </a:t>
            </a:r>
          </a:p>
          <a:p>
            <a:pPr eaLnBrk="1" hangingPunct="1">
              <a:buFont typeface="Wingdings" panose="05000000000000000000" pitchFamily="2" charset="2"/>
              <a:buNone/>
            </a:pPr>
            <a:r>
              <a:rPr lang="zh-CN" altLang="en-US"/>
              <a:t>   取消了已失去收入来源或不适应管理体制要求的基金项目；将下放港口以港养港收入、灌溉水源工程补偿费等转入公共财政预算管理。同时，将原先在预算外管理并具有特定管理要求的车辆通行费、船舶港务费等，纳入基金预算管理。</a:t>
            </a:r>
            <a:r>
              <a:rPr lang="en-US" altLang="zh-CN">
                <a:hlinkClick r:id="rId2" action="ppaction://hlinkfile"/>
              </a:rPr>
              <a:t>$</a:t>
            </a:r>
            <a:endParaRPr lang="en-US" altLang="zh-CN"/>
          </a:p>
          <a:p>
            <a:pPr eaLnBrk="1" hangingPunct="1"/>
            <a:endParaRPr lang="zh-CN" alt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a:extLst>
              <a:ext uri="{FF2B5EF4-FFF2-40B4-BE49-F238E27FC236}">
                <a16:creationId xmlns:a16="http://schemas.microsoft.com/office/drawing/2014/main" id="{FDDFEBB8-D5DC-4791-A648-D3B5D30C288E}"/>
              </a:ext>
            </a:extLst>
          </p:cNvPr>
          <p:cNvSpPr>
            <a:spLocks noGrp="1"/>
          </p:cNvSpPr>
          <p:nvPr>
            <p:ph type="title"/>
          </p:nvPr>
        </p:nvSpPr>
        <p:spPr/>
        <p:txBody>
          <a:bodyPr/>
          <a:lstStyle/>
          <a:p>
            <a:endParaRPr lang="zh-CN" altLang="en-US"/>
          </a:p>
        </p:txBody>
      </p:sp>
      <p:sp>
        <p:nvSpPr>
          <p:cNvPr id="26627" name="内容占位符 2">
            <a:extLst>
              <a:ext uri="{FF2B5EF4-FFF2-40B4-BE49-F238E27FC236}">
                <a16:creationId xmlns:a16="http://schemas.microsoft.com/office/drawing/2014/main" id="{FB92FC0B-1695-4A4E-BB5A-C27D59E50A66}"/>
              </a:ext>
            </a:extLst>
          </p:cNvPr>
          <p:cNvSpPr>
            <a:spLocks noGrp="1"/>
          </p:cNvSpPr>
          <p:nvPr>
            <p:ph idx="1"/>
          </p:nvPr>
        </p:nvSpPr>
        <p:spPr/>
        <p:txBody>
          <a:bodyPr/>
          <a:lstStyle/>
          <a:p>
            <a:pPr eaLnBrk="1" hangingPunct="1"/>
            <a:r>
              <a:rPr lang="zh-CN" altLang="en-US">
                <a:solidFill>
                  <a:schemeClr val="accent1"/>
                </a:solidFill>
              </a:rPr>
              <a:t>细化基金收支预算科目</a:t>
            </a:r>
            <a:r>
              <a:rPr lang="zh-CN" altLang="en-US"/>
              <a:t> </a:t>
            </a:r>
          </a:p>
          <a:p>
            <a:pPr eaLnBrk="1" hangingPunct="1">
              <a:buFont typeface="Wingdings" panose="05000000000000000000" pitchFamily="2" charset="2"/>
              <a:buNone/>
            </a:pPr>
            <a:r>
              <a:rPr lang="zh-CN" altLang="en-US"/>
              <a:t>   在保持现行政府收支分类科目框架不变的情况下，调整了基金收支分类科目设置，细化了基金支出科目，清晰反映各项基金的支出结构与方向，为基金预算编制打下良好基础。</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018509B-030B-47ED-A00E-039B6FB52E2A}"/>
              </a:ext>
            </a:extLst>
          </p:cNvPr>
          <p:cNvSpPr>
            <a:spLocks noGrp="1"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000">
                <a:solidFill>
                  <a:srgbClr val="D43636"/>
                </a:solidFill>
              </a:rPr>
              <a:t>政府性基金预算进一步得到完善</a:t>
            </a:r>
          </a:p>
        </p:txBody>
      </p:sp>
      <p:sp>
        <p:nvSpPr>
          <p:cNvPr id="27651" name="Rectangle 3">
            <a:extLst>
              <a:ext uri="{FF2B5EF4-FFF2-40B4-BE49-F238E27FC236}">
                <a16:creationId xmlns:a16="http://schemas.microsoft.com/office/drawing/2014/main" id="{EED36CDF-9BB6-4140-84D9-75C3944511D8}"/>
              </a:ext>
            </a:extLst>
          </p:cNvPr>
          <p:cNvSpPr>
            <a:spLocks noGrp="1" noChangeArrowheads="1"/>
          </p:cNvSpPr>
          <p:nvPr>
            <p:ph type="body" idx="4294967295"/>
          </p:nvPr>
        </p:nvSpPr>
        <p:spPr>
          <a:xfrm>
            <a:off x="684213" y="2017713"/>
            <a:ext cx="8270875" cy="4114800"/>
          </a:xfrm>
        </p:spPr>
        <p:txBody>
          <a:bodyPr/>
          <a:lstStyle/>
          <a:p>
            <a:pPr eaLnBrk="1" hangingPunct="1"/>
            <a:r>
              <a:rPr lang="zh-CN" altLang="en-US" sz="2400">
                <a:solidFill>
                  <a:schemeClr val="accent1"/>
                </a:solidFill>
              </a:rPr>
              <a:t>完善中央基金收支预算报表体系</a:t>
            </a:r>
            <a:r>
              <a:rPr lang="zh-CN" altLang="en-US" sz="2400"/>
              <a:t> </a:t>
            </a:r>
          </a:p>
          <a:p>
            <a:pPr eaLnBrk="1" hangingPunct="1">
              <a:buFont typeface="Wingdings" panose="05000000000000000000" pitchFamily="2" charset="2"/>
              <a:buNone/>
            </a:pPr>
            <a:r>
              <a:rPr lang="zh-CN" altLang="en-US" sz="2400"/>
              <a:t>   修订了中央基金收支预算录入表，设计了中央基金收支预算控制数测算表、控制数见面表、汇总分析表等，更加全面详实地编报基金收支预算。</a:t>
            </a:r>
          </a:p>
          <a:p>
            <a:pPr eaLnBrk="1" hangingPunct="1"/>
            <a:r>
              <a:rPr lang="zh-CN" altLang="en-US" sz="2400">
                <a:solidFill>
                  <a:schemeClr val="accent1"/>
                </a:solidFill>
              </a:rPr>
              <a:t>开发中央基金收支预算编审软件</a:t>
            </a:r>
            <a:r>
              <a:rPr lang="zh-CN" altLang="en-US" sz="2400"/>
              <a:t> </a:t>
            </a:r>
          </a:p>
          <a:p>
            <a:pPr eaLnBrk="1" hangingPunct="1">
              <a:buFont typeface="Wingdings" panose="05000000000000000000" pitchFamily="2" charset="2"/>
              <a:buNone/>
            </a:pPr>
            <a:r>
              <a:rPr lang="zh-CN" altLang="en-US" sz="2400"/>
              <a:t>   在</a:t>
            </a:r>
            <a:r>
              <a:rPr lang="zh-CN" altLang="en-US" sz="2400">
                <a:latin typeface="Arial" panose="020B0604020202020204" pitchFamily="34" charset="0"/>
              </a:rPr>
              <a:t>“</a:t>
            </a:r>
            <a:r>
              <a:rPr lang="zh-CN" altLang="en-US" sz="2400"/>
              <a:t>中央部门预算编制管理系统</a:t>
            </a:r>
            <a:r>
              <a:rPr lang="zh-CN" altLang="en-US" sz="2400">
                <a:latin typeface="Arial" panose="020B0604020202020204" pitchFamily="34" charset="0"/>
              </a:rPr>
              <a:t>”</a:t>
            </a:r>
            <a:r>
              <a:rPr lang="zh-CN" altLang="en-US" sz="2400"/>
              <a:t>中开发了专门的</a:t>
            </a:r>
            <a:r>
              <a:rPr lang="zh-CN" altLang="en-US" sz="2400">
                <a:latin typeface="Arial" panose="020B0604020202020204" pitchFamily="34" charset="0"/>
              </a:rPr>
              <a:t>“</a:t>
            </a:r>
            <a:r>
              <a:rPr lang="zh-CN" altLang="en-US" sz="2400"/>
              <a:t>基金预算编审模块</a:t>
            </a:r>
            <a:r>
              <a:rPr lang="zh-CN" altLang="en-US" sz="2400">
                <a:latin typeface="Arial" panose="020B0604020202020204" pitchFamily="34" charset="0"/>
              </a:rPr>
              <a:t>”</a:t>
            </a:r>
            <a:r>
              <a:rPr lang="zh-CN" altLang="en-US" sz="2400"/>
              <a:t>，具备预算编报、审核、测算、下达、汇总、统计分析等功能，为开展中央基金收支预算审核、测算工作提供便捷的信息管理平台。</a:t>
            </a:r>
          </a:p>
          <a:p>
            <a:pPr eaLnBrk="1" hangingPunct="1"/>
            <a:r>
              <a:rPr lang="zh-CN" altLang="en-US" sz="2400">
                <a:solidFill>
                  <a:schemeClr val="accent1"/>
                </a:solidFill>
              </a:rPr>
              <a:t>制定中央基金预算管理工作规程</a:t>
            </a:r>
            <a:r>
              <a:rPr lang="zh-CN" altLang="en-US" sz="2400"/>
              <a:t> </a:t>
            </a:r>
          </a:p>
          <a:p>
            <a:pPr eaLnBrk="1" hangingPunct="1"/>
            <a:r>
              <a:rPr lang="zh-CN" altLang="en-US" sz="2400">
                <a:solidFill>
                  <a:schemeClr val="accent1"/>
                </a:solidFill>
              </a:rPr>
              <a:t>编制完善的基金预算</a:t>
            </a:r>
            <a:r>
              <a:rPr lang="zh-CN" altLang="en-US" sz="2400"/>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日期占位符 4">
            <a:extLst>
              <a:ext uri="{FF2B5EF4-FFF2-40B4-BE49-F238E27FC236}">
                <a16:creationId xmlns:a16="http://schemas.microsoft.com/office/drawing/2014/main" id="{8504AF15-3F8E-4981-9D08-2E0BCC737EAA}"/>
              </a:ext>
            </a:extLst>
          </p:cNvPr>
          <p:cNvSpPr>
            <a:spLocks noGrp="1"/>
          </p:cNvSpPr>
          <p:nvPr>
            <p:ph type="dt" sz="quarter" idx="10"/>
          </p:nvPr>
        </p:nvSpPr>
        <p:spPr>
          <a:xfrm>
            <a:off x="7042150" y="6243638"/>
            <a:ext cx="1905000" cy="457200"/>
          </a:xfrm>
        </p:spPr>
        <p:txBody>
          <a:bodyPr/>
          <a:lstStyle/>
          <a:p>
            <a:pPr algn="r">
              <a:defRPr/>
            </a:pPr>
            <a:endParaRPr lang="en-US" altLang="zh-CN" dirty="0"/>
          </a:p>
        </p:txBody>
      </p:sp>
      <p:sp>
        <p:nvSpPr>
          <p:cNvPr id="5123" name="Rectangle 2">
            <a:extLst>
              <a:ext uri="{FF2B5EF4-FFF2-40B4-BE49-F238E27FC236}">
                <a16:creationId xmlns:a16="http://schemas.microsoft.com/office/drawing/2014/main" id="{4C0E2929-40DC-440E-A8B2-568AD1ED29A1}"/>
              </a:ext>
            </a:extLst>
          </p:cNvPr>
          <p:cNvSpPr>
            <a:spLocks noGrp="1" noChangeArrowheads="1"/>
          </p:cNvSpPr>
          <p:nvPr>
            <p:ph type="title"/>
          </p:nvPr>
        </p:nvSpPr>
        <p:spPr/>
        <p:txBody>
          <a:bodyPr/>
          <a:lstStyle/>
          <a:p>
            <a:pPr eaLnBrk="1" hangingPunct="1"/>
            <a:r>
              <a:rPr lang="zh-CN" altLang="en-US">
                <a:solidFill>
                  <a:srgbClr val="FF6600"/>
                </a:solidFill>
                <a:ea typeface="幼圆" panose="02010509060101010101" pitchFamily="49" charset="-122"/>
              </a:rPr>
              <a:t>（一）公开性</a:t>
            </a:r>
          </a:p>
        </p:txBody>
      </p:sp>
      <p:sp>
        <p:nvSpPr>
          <p:cNvPr id="5124" name="AutoShape 3">
            <a:extLst>
              <a:ext uri="{FF2B5EF4-FFF2-40B4-BE49-F238E27FC236}">
                <a16:creationId xmlns:a16="http://schemas.microsoft.com/office/drawing/2014/main" id="{96F2BD41-C001-4CD1-9923-4B1F18715A1A}"/>
              </a:ext>
            </a:extLst>
          </p:cNvPr>
          <p:cNvSpPr>
            <a:spLocks noChangeArrowheads="1"/>
          </p:cNvSpPr>
          <p:nvPr/>
        </p:nvSpPr>
        <p:spPr bwMode="auto">
          <a:xfrm>
            <a:off x="6151563" y="3433763"/>
            <a:ext cx="1620837" cy="2738437"/>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5125" name="AutoShape 4">
            <a:extLst>
              <a:ext uri="{FF2B5EF4-FFF2-40B4-BE49-F238E27FC236}">
                <a16:creationId xmlns:a16="http://schemas.microsoft.com/office/drawing/2014/main" id="{645A48EA-FDD8-48D4-AF10-8040D3FA12B7}"/>
              </a:ext>
            </a:extLst>
          </p:cNvPr>
          <p:cNvSpPr>
            <a:spLocks noChangeArrowheads="1"/>
          </p:cNvSpPr>
          <p:nvPr/>
        </p:nvSpPr>
        <p:spPr bwMode="auto">
          <a:xfrm>
            <a:off x="4456113" y="3433763"/>
            <a:ext cx="1611312" cy="2738437"/>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5126" name="AutoShape 5">
            <a:extLst>
              <a:ext uri="{FF2B5EF4-FFF2-40B4-BE49-F238E27FC236}">
                <a16:creationId xmlns:a16="http://schemas.microsoft.com/office/drawing/2014/main" id="{718D1C01-6342-4292-B111-9402107DFF87}"/>
              </a:ext>
            </a:extLst>
          </p:cNvPr>
          <p:cNvSpPr>
            <a:spLocks noChangeArrowheads="1"/>
          </p:cNvSpPr>
          <p:nvPr/>
        </p:nvSpPr>
        <p:spPr bwMode="auto">
          <a:xfrm>
            <a:off x="2773363" y="3433763"/>
            <a:ext cx="1563687" cy="2738437"/>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5127" name="AutoShape 6">
            <a:extLst>
              <a:ext uri="{FF2B5EF4-FFF2-40B4-BE49-F238E27FC236}">
                <a16:creationId xmlns:a16="http://schemas.microsoft.com/office/drawing/2014/main" id="{C2BFB35F-7767-4E32-B74F-42EE52CEC8F2}"/>
              </a:ext>
            </a:extLst>
          </p:cNvPr>
          <p:cNvSpPr>
            <a:spLocks noChangeArrowheads="1"/>
          </p:cNvSpPr>
          <p:nvPr/>
        </p:nvSpPr>
        <p:spPr bwMode="auto">
          <a:xfrm>
            <a:off x="1066800" y="3433763"/>
            <a:ext cx="1620838" cy="2738437"/>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5128" name="Group 7">
            <a:extLst>
              <a:ext uri="{FF2B5EF4-FFF2-40B4-BE49-F238E27FC236}">
                <a16:creationId xmlns:a16="http://schemas.microsoft.com/office/drawing/2014/main" id="{794AB91B-5BFF-4457-9D48-7ED5FDE9CB95}"/>
              </a:ext>
            </a:extLst>
          </p:cNvPr>
          <p:cNvGrpSpPr>
            <a:grpSpLocks/>
          </p:cNvGrpSpPr>
          <p:nvPr/>
        </p:nvGrpSpPr>
        <p:grpSpPr bwMode="auto">
          <a:xfrm>
            <a:off x="1287463" y="2057400"/>
            <a:ext cx="5895975" cy="936625"/>
            <a:chOff x="624" y="1152"/>
            <a:chExt cx="4080" cy="720"/>
          </a:xfrm>
        </p:grpSpPr>
        <p:sp>
          <p:nvSpPr>
            <p:cNvPr id="83976" name="Rectangle 8">
              <a:extLst>
                <a:ext uri="{FF2B5EF4-FFF2-40B4-BE49-F238E27FC236}">
                  <a16:creationId xmlns:a16="http://schemas.microsoft.com/office/drawing/2014/main" id="{D63D9E0D-588F-4C4A-8B6F-1AEC1CB056E3}"/>
                </a:ext>
              </a:extLst>
            </p:cNvPr>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latin typeface="Arial" charset="0"/>
              </a:endParaRPr>
            </a:p>
          </p:txBody>
        </p:sp>
        <p:grpSp>
          <p:nvGrpSpPr>
            <p:cNvPr id="5139" name="Group 9">
              <a:extLst>
                <a:ext uri="{FF2B5EF4-FFF2-40B4-BE49-F238E27FC236}">
                  <a16:creationId xmlns:a16="http://schemas.microsoft.com/office/drawing/2014/main" id="{E7FB2FFB-6C9E-43AC-9441-77C07390AF4E}"/>
                </a:ext>
              </a:extLst>
            </p:cNvPr>
            <p:cNvGrpSpPr>
              <a:grpSpLocks/>
            </p:cNvGrpSpPr>
            <p:nvPr/>
          </p:nvGrpSpPr>
          <p:grpSpPr bwMode="auto">
            <a:xfrm>
              <a:off x="1296" y="1296"/>
              <a:ext cx="624" cy="96"/>
              <a:chOff x="2003" y="3439"/>
              <a:chExt cx="468" cy="244"/>
            </a:xfrm>
          </p:grpSpPr>
          <p:sp>
            <p:nvSpPr>
              <p:cNvPr id="5153" name="Oval 10">
                <a:extLst>
                  <a:ext uri="{FF2B5EF4-FFF2-40B4-BE49-F238E27FC236}">
                    <a16:creationId xmlns:a16="http://schemas.microsoft.com/office/drawing/2014/main" id="{D945DE86-FA35-4410-B6F4-D5AB3E129663}"/>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5154" name="Rectangle 11">
                <a:extLst>
                  <a:ext uri="{FF2B5EF4-FFF2-40B4-BE49-F238E27FC236}">
                    <a16:creationId xmlns:a16="http://schemas.microsoft.com/office/drawing/2014/main" id="{7F5E605A-B3A5-4BCD-9388-3372EB6CE437}"/>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83980" name="Oval 12">
                <a:extLst>
                  <a:ext uri="{FF2B5EF4-FFF2-40B4-BE49-F238E27FC236}">
                    <a16:creationId xmlns:a16="http://schemas.microsoft.com/office/drawing/2014/main" id="{226EBA49-3AC7-4736-A54B-88F2E1809C87}"/>
                  </a:ext>
                </a:extLst>
              </p:cNvPr>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83981" name="Oval 13">
                <a:extLst>
                  <a:ext uri="{FF2B5EF4-FFF2-40B4-BE49-F238E27FC236}">
                    <a16:creationId xmlns:a16="http://schemas.microsoft.com/office/drawing/2014/main" id="{F8FD2A4F-C90E-4170-B405-BA1A1C17AD00}"/>
                  </a:ext>
                </a:extLst>
              </p:cNvPr>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grpSp>
        <p:sp>
          <p:nvSpPr>
            <p:cNvPr id="5140" name="Rectangle 14">
              <a:extLst>
                <a:ext uri="{FF2B5EF4-FFF2-40B4-BE49-F238E27FC236}">
                  <a16:creationId xmlns:a16="http://schemas.microsoft.com/office/drawing/2014/main" id="{22EF9BB3-DD0D-494E-ACB8-ADC7723780D5}"/>
                </a:ext>
              </a:extLst>
            </p:cNvPr>
            <p:cNvSpPr>
              <a:spLocks noChangeArrowheads="1"/>
            </p:cNvSpPr>
            <p:nvPr/>
          </p:nvSpPr>
          <p:spPr bwMode="gray">
            <a:xfrm rot="3419336">
              <a:off x="1776"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5141" name="Group 15">
              <a:extLst>
                <a:ext uri="{FF2B5EF4-FFF2-40B4-BE49-F238E27FC236}">
                  <a16:creationId xmlns:a16="http://schemas.microsoft.com/office/drawing/2014/main" id="{106E5F7A-209B-4C44-913F-F6318BCB6896}"/>
                </a:ext>
              </a:extLst>
            </p:cNvPr>
            <p:cNvGrpSpPr>
              <a:grpSpLocks/>
            </p:cNvGrpSpPr>
            <p:nvPr/>
          </p:nvGrpSpPr>
          <p:grpSpPr bwMode="auto">
            <a:xfrm>
              <a:off x="2448" y="1296"/>
              <a:ext cx="624" cy="96"/>
              <a:chOff x="2003" y="3439"/>
              <a:chExt cx="468" cy="244"/>
            </a:xfrm>
          </p:grpSpPr>
          <p:sp>
            <p:nvSpPr>
              <p:cNvPr id="5149" name="Oval 16">
                <a:extLst>
                  <a:ext uri="{FF2B5EF4-FFF2-40B4-BE49-F238E27FC236}">
                    <a16:creationId xmlns:a16="http://schemas.microsoft.com/office/drawing/2014/main" id="{1B6FE5D8-A5FA-4CCB-95C5-78862B10D65B}"/>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5150" name="Rectangle 17">
                <a:extLst>
                  <a:ext uri="{FF2B5EF4-FFF2-40B4-BE49-F238E27FC236}">
                    <a16:creationId xmlns:a16="http://schemas.microsoft.com/office/drawing/2014/main" id="{1921296F-A27F-4346-A125-044C4EC223BE}"/>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83986" name="Oval 18">
                <a:extLst>
                  <a:ext uri="{FF2B5EF4-FFF2-40B4-BE49-F238E27FC236}">
                    <a16:creationId xmlns:a16="http://schemas.microsoft.com/office/drawing/2014/main" id="{7954A6D5-EF28-4345-B4D6-276830E4C240}"/>
                  </a:ext>
                </a:extLst>
              </p:cNvPr>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83987" name="Oval 19">
                <a:extLst>
                  <a:ext uri="{FF2B5EF4-FFF2-40B4-BE49-F238E27FC236}">
                    <a16:creationId xmlns:a16="http://schemas.microsoft.com/office/drawing/2014/main" id="{A7325877-DC05-43B3-8B82-A032517795EC}"/>
                  </a:ext>
                </a:extLst>
              </p:cNvPr>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grpSp>
        <p:sp>
          <p:nvSpPr>
            <p:cNvPr id="83988" name="Rectangle 20">
              <a:extLst>
                <a:ext uri="{FF2B5EF4-FFF2-40B4-BE49-F238E27FC236}">
                  <a16:creationId xmlns:a16="http://schemas.microsoft.com/office/drawing/2014/main" id="{4217E00C-7220-489C-B094-F4CBBE735DEC}"/>
                </a:ext>
              </a:extLst>
            </p:cNvPr>
            <p:cNvSpPr>
              <a:spLocks noChangeArrowheads="1"/>
            </p:cNvSpPr>
            <p:nvPr/>
          </p:nvSpPr>
          <p:spPr bwMode="gray">
            <a:xfrm rot="3419336">
              <a:off x="2880" y="1154"/>
              <a:ext cx="671" cy="669"/>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latin typeface="Arial" charset="0"/>
              </a:endParaRPr>
            </a:p>
          </p:txBody>
        </p:sp>
        <p:grpSp>
          <p:nvGrpSpPr>
            <p:cNvPr id="5143" name="Group 21">
              <a:extLst>
                <a:ext uri="{FF2B5EF4-FFF2-40B4-BE49-F238E27FC236}">
                  <a16:creationId xmlns:a16="http://schemas.microsoft.com/office/drawing/2014/main" id="{85B4147C-0E8B-4ACD-BFA1-3D9AEA5411FC}"/>
                </a:ext>
              </a:extLst>
            </p:cNvPr>
            <p:cNvGrpSpPr>
              <a:grpSpLocks/>
            </p:cNvGrpSpPr>
            <p:nvPr/>
          </p:nvGrpSpPr>
          <p:grpSpPr bwMode="auto">
            <a:xfrm>
              <a:off x="3600" y="1296"/>
              <a:ext cx="816" cy="96"/>
              <a:chOff x="2003" y="3439"/>
              <a:chExt cx="468" cy="244"/>
            </a:xfrm>
          </p:grpSpPr>
          <p:sp>
            <p:nvSpPr>
              <p:cNvPr id="5145" name="Oval 22">
                <a:extLst>
                  <a:ext uri="{FF2B5EF4-FFF2-40B4-BE49-F238E27FC236}">
                    <a16:creationId xmlns:a16="http://schemas.microsoft.com/office/drawing/2014/main" id="{F520A941-D4D3-4B29-A6A2-B24F9844E1F5}"/>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5146" name="Rectangle 23">
                <a:extLst>
                  <a:ext uri="{FF2B5EF4-FFF2-40B4-BE49-F238E27FC236}">
                    <a16:creationId xmlns:a16="http://schemas.microsoft.com/office/drawing/2014/main" id="{F6CBA0C2-AB19-4498-9B81-D2B0AB07DDD2}"/>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83992" name="Oval 24">
                <a:extLst>
                  <a:ext uri="{FF2B5EF4-FFF2-40B4-BE49-F238E27FC236}">
                    <a16:creationId xmlns:a16="http://schemas.microsoft.com/office/drawing/2014/main" id="{0B6DB4BF-3406-4357-9C22-55169056E1E8}"/>
                  </a:ext>
                </a:extLst>
              </p:cNvPr>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83993" name="Oval 25">
                <a:extLst>
                  <a:ext uri="{FF2B5EF4-FFF2-40B4-BE49-F238E27FC236}">
                    <a16:creationId xmlns:a16="http://schemas.microsoft.com/office/drawing/2014/main" id="{5CB01DA5-1E6D-44A0-9395-F7F9974C4E4E}"/>
                  </a:ext>
                </a:extLst>
              </p:cNvPr>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grpSp>
        <p:sp>
          <p:nvSpPr>
            <p:cNvPr id="5144" name="Rectangle 26">
              <a:extLst>
                <a:ext uri="{FF2B5EF4-FFF2-40B4-BE49-F238E27FC236}">
                  <a16:creationId xmlns:a16="http://schemas.microsoft.com/office/drawing/2014/main" id="{457E78BA-135B-46AF-A5D8-0DADEC5BC4B7}"/>
                </a:ext>
              </a:extLst>
            </p:cNvPr>
            <p:cNvSpPr>
              <a:spLocks noChangeArrowheads="1"/>
            </p:cNvSpPr>
            <p:nvPr/>
          </p:nvSpPr>
          <p:spPr bwMode="gray">
            <a:xfrm rot="3419336">
              <a:off x="4032"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sp>
        <p:nvSpPr>
          <p:cNvPr id="5129" name="Rectangle 27">
            <a:extLst>
              <a:ext uri="{FF2B5EF4-FFF2-40B4-BE49-F238E27FC236}">
                <a16:creationId xmlns:a16="http://schemas.microsoft.com/office/drawing/2014/main" id="{6A9FE4B1-2B65-4D47-AF42-F4C906A68146}"/>
              </a:ext>
            </a:extLst>
          </p:cNvPr>
          <p:cNvSpPr>
            <a:spLocks noChangeArrowheads="1"/>
          </p:cNvSpPr>
          <p:nvPr/>
        </p:nvSpPr>
        <p:spPr bwMode="gray">
          <a:xfrm>
            <a:off x="1244600" y="2295525"/>
            <a:ext cx="1266825"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800" b="1">
                <a:solidFill>
                  <a:schemeClr val="bg1"/>
                </a:solidFill>
                <a:latin typeface="Arial" panose="020B0604020202020204" pitchFamily="34" charset="0"/>
              </a:rPr>
              <a:t>知情权</a:t>
            </a:r>
            <a:endParaRPr lang="en-US" altLang="zh-CN" sz="2800" b="1">
              <a:solidFill>
                <a:schemeClr val="bg1"/>
              </a:solidFill>
              <a:latin typeface="Arial" panose="020B0604020202020204" pitchFamily="34" charset="0"/>
            </a:endParaRPr>
          </a:p>
        </p:txBody>
      </p:sp>
      <p:sp>
        <p:nvSpPr>
          <p:cNvPr id="5130" name="Rectangle 28">
            <a:extLst>
              <a:ext uri="{FF2B5EF4-FFF2-40B4-BE49-F238E27FC236}">
                <a16:creationId xmlns:a16="http://schemas.microsoft.com/office/drawing/2014/main" id="{2BF64B1C-8444-4CCC-9222-224CA2479057}"/>
              </a:ext>
            </a:extLst>
          </p:cNvPr>
          <p:cNvSpPr>
            <a:spLocks noChangeArrowheads="1"/>
          </p:cNvSpPr>
          <p:nvPr/>
        </p:nvSpPr>
        <p:spPr bwMode="gray">
          <a:xfrm>
            <a:off x="2816225" y="2246313"/>
            <a:ext cx="1266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800" b="1">
                <a:solidFill>
                  <a:schemeClr val="bg1"/>
                </a:solidFill>
                <a:latin typeface="Arial" panose="020B0604020202020204" pitchFamily="34" charset="0"/>
              </a:rPr>
              <a:t>表达权</a:t>
            </a:r>
            <a:endParaRPr lang="en-US" altLang="zh-CN" sz="2800" b="1">
              <a:solidFill>
                <a:schemeClr val="bg1"/>
              </a:solidFill>
              <a:latin typeface="Arial" panose="020B0604020202020204" pitchFamily="34" charset="0"/>
            </a:endParaRPr>
          </a:p>
        </p:txBody>
      </p:sp>
      <p:sp>
        <p:nvSpPr>
          <p:cNvPr id="5131" name="Rectangle 29">
            <a:extLst>
              <a:ext uri="{FF2B5EF4-FFF2-40B4-BE49-F238E27FC236}">
                <a16:creationId xmlns:a16="http://schemas.microsoft.com/office/drawing/2014/main" id="{5C080632-AF35-4E63-BC76-D8870DDF7431}"/>
              </a:ext>
            </a:extLst>
          </p:cNvPr>
          <p:cNvSpPr>
            <a:spLocks noChangeArrowheads="1"/>
          </p:cNvSpPr>
          <p:nvPr/>
        </p:nvSpPr>
        <p:spPr bwMode="gray">
          <a:xfrm>
            <a:off x="4521200" y="2195513"/>
            <a:ext cx="12652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800" b="1">
                <a:solidFill>
                  <a:schemeClr val="bg1"/>
                </a:solidFill>
                <a:latin typeface="Arial" panose="020B0604020202020204" pitchFamily="34" charset="0"/>
              </a:rPr>
              <a:t>参与权</a:t>
            </a:r>
            <a:endParaRPr lang="en-US" altLang="zh-CN" sz="2800" b="1">
              <a:solidFill>
                <a:schemeClr val="bg1"/>
              </a:solidFill>
              <a:latin typeface="Arial" panose="020B0604020202020204" pitchFamily="34" charset="0"/>
            </a:endParaRPr>
          </a:p>
        </p:txBody>
      </p:sp>
      <p:sp>
        <p:nvSpPr>
          <p:cNvPr id="5132" name="Rectangle 30">
            <a:extLst>
              <a:ext uri="{FF2B5EF4-FFF2-40B4-BE49-F238E27FC236}">
                <a16:creationId xmlns:a16="http://schemas.microsoft.com/office/drawing/2014/main" id="{E5416D00-EFE1-4505-B74B-0B479EADD708}"/>
              </a:ext>
            </a:extLst>
          </p:cNvPr>
          <p:cNvSpPr>
            <a:spLocks noChangeArrowheads="1"/>
          </p:cNvSpPr>
          <p:nvPr/>
        </p:nvSpPr>
        <p:spPr bwMode="gray">
          <a:xfrm>
            <a:off x="6151563" y="2276475"/>
            <a:ext cx="1266825"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800" b="1">
                <a:solidFill>
                  <a:schemeClr val="bg1"/>
                </a:solidFill>
                <a:latin typeface="Arial" panose="020B0604020202020204" pitchFamily="34" charset="0"/>
              </a:rPr>
              <a:t>监督权</a:t>
            </a:r>
            <a:endParaRPr lang="en-US" altLang="zh-CN" sz="2800" b="1">
              <a:solidFill>
                <a:schemeClr val="bg1"/>
              </a:solidFill>
              <a:latin typeface="Arial" panose="020B0604020202020204" pitchFamily="34" charset="0"/>
            </a:endParaRPr>
          </a:p>
        </p:txBody>
      </p:sp>
      <p:sp>
        <p:nvSpPr>
          <p:cNvPr id="5133" name="Rectangle 31">
            <a:extLst>
              <a:ext uri="{FF2B5EF4-FFF2-40B4-BE49-F238E27FC236}">
                <a16:creationId xmlns:a16="http://schemas.microsoft.com/office/drawing/2014/main" id="{3DE94EAF-3BA8-432C-95F7-03241EBEF076}"/>
              </a:ext>
            </a:extLst>
          </p:cNvPr>
          <p:cNvSpPr>
            <a:spLocks noChangeArrowheads="1"/>
          </p:cNvSpPr>
          <p:nvPr/>
        </p:nvSpPr>
        <p:spPr bwMode="auto">
          <a:xfrm>
            <a:off x="1055688" y="3538538"/>
            <a:ext cx="1500187" cy="219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just" eaLnBrk="1" latinLnBrk="1" hangingPunct="1">
              <a:lnSpc>
                <a:spcPct val="110000"/>
              </a:lnSpc>
              <a:spcBef>
                <a:spcPts val="600"/>
              </a:spcBef>
              <a:buClr>
                <a:srgbClr val="0000FF"/>
              </a:buClr>
              <a:buSzTx/>
              <a:buFontTx/>
              <a:buNone/>
            </a:pPr>
            <a:r>
              <a:rPr lang="zh-CN" altLang="en-US" sz="1800" b="1">
                <a:solidFill>
                  <a:srgbClr val="0D0D0D"/>
                </a:solidFill>
                <a:latin typeface="Arial" panose="020B0604020202020204" pitchFamily="34" charset="0"/>
                <a:ea typeface="幼圆" panose="02010509060101010101" pitchFamily="49" charset="-122"/>
              </a:rPr>
              <a:t>知情权是指公民享有与履行公民权利和义务相适应的获取、知悉预算信息的权利。</a:t>
            </a:r>
            <a:endParaRPr lang="en-US" altLang="zh-CN" sz="1800" b="1">
              <a:solidFill>
                <a:srgbClr val="0D0D0D"/>
              </a:solidFill>
              <a:latin typeface="Arial" panose="020B0604020202020204" pitchFamily="34" charset="0"/>
              <a:ea typeface="幼圆" panose="02010509060101010101" pitchFamily="49" charset="-122"/>
            </a:endParaRPr>
          </a:p>
        </p:txBody>
      </p:sp>
      <p:sp>
        <p:nvSpPr>
          <p:cNvPr id="5134" name="Rectangle 32">
            <a:extLst>
              <a:ext uri="{FF2B5EF4-FFF2-40B4-BE49-F238E27FC236}">
                <a16:creationId xmlns:a16="http://schemas.microsoft.com/office/drawing/2014/main" id="{349674C6-643B-446A-B727-50FE84467B18}"/>
              </a:ext>
            </a:extLst>
          </p:cNvPr>
          <p:cNvSpPr>
            <a:spLocks noChangeArrowheads="1"/>
          </p:cNvSpPr>
          <p:nvPr/>
        </p:nvSpPr>
        <p:spPr bwMode="auto">
          <a:xfrm>
            <a:off x="2792413" y="3511550"/>
            <a:ext cx="154463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just" eaLnBrk="1" latinLnBrk="1" hangingPunct="1">
              <a:lnSpc>
                <a:spcPct val="110000"/>
              </a:lnSpc>
              <a:spcBef>
                <a:spcPts val="600"/>
              </a:spcBef>
              <a:buClr>
                <a:srgbClr val="0000FF"/>
              </a:buClr>
              <a:buSzTx/>
              <a:buFontTx/>
              <a:buNone/>
            </a:pPr>
            <a:r>
              <a:rPr lang="zh-CN" altLang="en-US" sz="1800" b="1">
                <a:solidFill>
                  <a:srgbClr val="0D0D0D"/>
                </a:solidFill>
                <a:latin typeface="Arial" panose="020B0604020202020204" pitchFamily="34" charset="0"/>
                <a:ea typeface="幼圆" panose="02010509060101010101" pitchFamily="49" charset="-122"/>
              </a:rPr>
              <a:t>表达权是指公民享有通过各种合法方式讨论、 交流对预算的要求和看法的权利。</a:t>
            </a:r>
            <a:endParaRPr lang="en-US" altLang="zh-CN" sz="1800" b="1">
              <a:solidFill>
                <a:srgbClr val="0D0D0D"/>
              </a:solidFill>
              <a:latin typeface="Arial" panose="020B0604020202020204" pitchFamily="34" charset="0"/>
              <a:ea typeface="幼圆" panose="02010509060101010101" pitchFamily="49" charset="-122"/>
            </a:endParaRPr>
          </a:p>
        </p:txBody>
      </p:sp>
      <p:sp>
        <p:nvSpPr>
          <p:cNvPr id="5135" name="Rectangle 33">
            <a:extLst>
              <a:ext uri="{FF2B5EF4-FFF2-40B4-BE49-F238E27FC236}">
                <a16:creationId xmlns:a16="http://schemas.microsoft.com/office/drawing/2014/main" id="{CF3247AB-94D2-45B0-8E7B-83D0F556EB38}"/>
              </a:ext>
            </a:extLst>
          </p:cNvPr>
          <p:cNvSpPr>
            <a:spLocks noChangeArrowheads="1"/>
          </p:cNvSpPr>
          <p:nvPr/>
        </p:nvSpPr>
        <p:spPr bwMode="auto">
          <a:xfrm>
            <a:off x="4535488" y="3519488"/>
            <a:ext cx="1484312"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a:solidFill>
                  <a:srgbClr val="0D0D0D"/>
                </a:solidFill>
                <a:latin typeface="Arial" panose="020B0604020202020204" pitchFamily="34" charset="0"/>
                <a:ea typeface="幼圆" panose="02010509060101010101" pitchFamily="49" charset="-122"/>
              </a:rPr>
              <a:t>参与权是指公民有通过人大代表及人民代表大会制度参与预算管理的权利</a:t>
            </a:r>
            <a:endParaRPr lang="en-US" altLang="zh-CN" sz="2000" b="1">
              <a:latin typeface="Arial" panose="020B0604020202020204" pitchFamily="34" charset="0"/>
            </a:endParaRPr>
          </a:p>
        </p:txBody>
      </p:sp>
      <p:sp>
        <p:nvSpPr>
          <p:cNvPr id="5136" name="Rectangle 34">
            <a:extLst>
              <a:ext uri="{FF2B5EF4-FFF2-40B4-BE49-F238E27FC236}">
                <a16:creationId xmlns:a16="http://schemas.microsoft.com/office/drawing/2014/main" id="{83D56263-AEFF-4427-AC03-AC5F2FF68F4E}"/>
              </a:ext>
            </a:extLst>
          </p:cNvPr>
          <p:cNvSpPr>
            <a:spLocks noChangeArrowheads="1"/>
          </p:cNvSpPr>
          <p:nvPr/>
        </p:nvSpPr>
        <p:spPr bwMode="auto">
          <a:xfrm>
            <a:off x="6189663" y="3516313"/>
            <a:ext cx="1766887"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solidFill>
                  <a:srgbClr val="0D0D0D"/>
                </a:solidFill>
                <a:latin typeface="Arial" panose="020B0604020202020204" pitchFamily="34" charset="0"/>
                <a:ea typeface="幼圆" panose="02010509060101010101" pitchFamily="49" charset="-122"/>
              </a:rPr>
              <a:t>监督权是指公民享有通过各种方式对违反预算法律法规的行为向各级人代会和政府有关机构进行反映、检举和控告的权利</a:t>
            </a:r>
            <a:endParaRPr lang="en-US" altLang="zh-CN" sz="1800" b="1">
              <a:latin typeface="Arial" panose="020B0604020202020204" pitchFamily="34" charset="0"/>
            </a:endParaRPr>
          </a:p>
        </p:txBody>
      </p:sp>
      <p:sp>
        <p:nvSpPr>
          <p:cNvPr id="5137" name="TextBox 1">
            <a:extLst>
              <a:ext uri="{FF2B5EF4-FFF2-40B4-BE49-F238E27FC236}">
                <a16:creationId xmlns:a16="http://schemas.microsoft.com/office/drawing/2014/main" id="{BAB00300-01E9-4004-A07D-71C6868665DF}"/>
              </a:ext>
            </a:extLst>
          </p:cNvPr>
          <p:cNvSpPr txBox="1">
            <a:spLocks noChangeArrowheads="1"/>
          </p:cNvSpPr>
          <p:nvPr/>
        </p:nvSpPr>
        <p:spPr bwMode="auto">
          <a:xfrm>
            <a:off x="828675" y="6308725"/>
            <a:ext cx="799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a:solidFill>
                  <a:srgbClr val="00B050"/>
                </a:solidFill>
                <a:latin typeface="华文行楷" panose="02010800040101010101" pitchFamily="2" charset="-122"/>
                <a:ea typeface="华文行楷" panose="02010800040101010101" pitchFamily="2" charset="-122"/>
              </a:rPr>
              <a:t>规定公众有权获悉的预算信息的范围、具体化程度、类别、时间以及获取方式</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内容占位符 2">
            <a:extLst>
              <a:ext uri="{FF2B5EF4-FFF2-40B4-BE49-F238E27FC236}">
                <a16:creationId xmlns:a16="http://schemas.microsoft.com/office/drawing/2014/main" id="{FD7FAA57-3C1E-467E-8844-E811983ADCF2}"/>
              </a:ext>
            </a:extLst>
          </p:cNvPr>
          <p:cNvSpPr>
            <a:spLocks noGrp="1"/>
          </p:cNvSpPr>
          <p:nvPr>
            <p:ph idx="4294967295"/>
          </p:nvPr>
        </p:nvSpPr>
        <p:spPr>
          <a:xfrm>
            <a:off x="250825" y="1989138"/>
            <a:ext cx="8429625" cy="3838575"/>
          </a:xfrm>
        </p:spPr>
        <p:txBody>
          <a:bodyPr/>
          <a:lstStyle/>
          <a:p>
            <a:pPr indent="358775" algn="just" eaLnBrk="1" latinLnBrk="1" hangingPunct="1">
              <a:lnSpc>
                <a:spcPct val="110000"/>
              </a:lnSpc>
              <a:spcBef>
                <a:spcPts val="1200"/>
              </a:spcBef>
              <a:buClr>
                <a:srgbClr val="0000FF"/>
              </a:buClr>
              <a:buFont typeface="Wingdings" panose="05000000000000000000" pitchFamily="2" charset="2"/>
              <a:buChar char="þ"/>
            </a:pPr>
            <a:r>
              <a:rPr lang="zh-CN" altLang="en-US" sz="2800">
                <a:solidFill>
                  <a:srgbClr val="0D0D0D"/>
                </a:solidFill>
                <a:ea typeface="幼圆" panose="02010509060101010101" pitchFamily="49" charset="-122"/>
              </a:rPr>
              <a:t>收费是政府所提供产品或服务的价格。公众是购买者</a:t>
            </a:r>
            <a:r>
              <a:rPr lang="en-US" altLang="zh-CN" sz="2800">
                <a:solidFill>
                  <a:srgbClr val="0D0D0D"/>
                </a:solidFill>
                <a:ea typeface="幼圆" panose="02010509060101010101" pitchFamily="49" charset="-122"/>
              </a:rPr>
              <a:t>,</a:t>
            </a:r>
            <a:r>
              <a:rPr lang="zh-CN" altLang="en-US" sz="2800">
                <a:solidFill>
                  <a:srgbClr val="0D0D0D"/>
                </a:solidFill>
                <a:ea typeface="幼圆" panose="02010509060101010101" pitchFamily="49" charset="-122"/>
              </a:rPr>
              <a:t>人大相当于购买者的代表，行政部门是产品或服务的提供者。</a:t>
            </a:r>
            <a:endParaRPr lang="en-US" altLang="zh-CN" sz="2800">
              <a:solidFill>
                <a:srgbClr val="0D0D0D"/>
              </a:solidFill>
              <a:ea typeface="幼圆" panose="02010509060101010101" pitchFamily="49" charset="-122"/>
            </a:endParaRPr>
          </a:p>
          <a:p>
            <a:pPr indent="358775" algn="just" eaLnBrk="1" latinLnBrk="1" hangingPunct="1">
              <a:lnSpc>
                <a:spcPct val="110000"/>
              </a:lnSpc>
              <a:spcBef>
                <a:spcPts val="1200"/>
              </a:spcBef>
              <a:buClr>
                <a:srgbClr val="0000FF"/>
              </a:buClr>
              <a:buFont typeface="Wingdings" panose="05000000000000000000" pitchFamily="2" charset="2"/>
              <a:buChar char="þ"/>
            </a:pPr>
            <a:r>
              <a:rPr lang="zh-CN" altLang="en-US" sz="2800">
                <a:solidFill>
                  <a:srgbClr val="0D0D0D"/>
                </a:solidFill>
                <a:ea typeface="幼圆" panose="02010509060101010101" pitchFamily="49" charset="-122"/>
              </a:rPr>
              <a:t>各项收费的审批权由行政部门掌握意味着让卖者决定价格，而买者在这一交换过程中始终处于被动地位。</a:t>
            </a:r>
            <a:endParaRPr lang="en-US" altLang="zh-CN" sz="2800">
              <a:solidFill>
                <a:srgbClr val="0D0D0D"/>
              </a:solidFill>
              <a:ea typeface="幼圆" panose="02010509060101010101" pitchFamily="49" charset="-122"/>
            </a:endParaRPr>
          </a:p>
          <a:p>
            <a:pPr indent="358775" algn="just" eaLnBrk="1" latinLnBrk="1" hangingPunct="1">
              <a:lnSpc>
                <a:spcPct val="110000"/>
              </a:lnSpc>
              <a:spcBef>
                <a:spcPts val="1200"/>
              </a:spcBef>
              <a:buClr>
                <a:srgbClr val="0000FF"/>
              </a:buClr>
              <a:buFont typeface="Wingdings" panose="05000000000000000000" pitchFamily="2" charset="2"/>
              <a:buChar char="þ"/>
            </a:pPr>
            <a:r>
              <a:rPr lang="zh-CN" altLang="en-US" sz="2800">
                <a:solidFill>
                  <a:srgbClr val="0D0D0D"/>
                </a:solidFill>
                <a:ea typeface="幼圆" panose="02010509060101010101" pitchFamily="49" charset="-122"/>
              </a:rPr>
              <a:t>因此，为维护公众的利益 ，各项收费也应由人大审批。</a:t>
            </a:r>
            <a:endParaRPr lang="en-US" altLang="zh-CN" sz="2800">
              <a:solidFill>
                <a:srgbClr val="0D0D0D"/>
              </a:solidFill>
              <a:ea typeface="幼圆" panose="02010509060101010101" pitchFamily="49" charset="-122"/>
            </a:endParaRPr>
          </a:p>
        </p:txBody>
      </p:sp>
      <p:sp>
        <p:nvSpPr>
          <p:cNvPr id="6147" name="TextBox 1">
            <a:extLst>
              <a:ext uri="{FF2B5EF4-FFF2-40B4-BE49-F238E27FC236}">
                <a16:creationId xmlns:a16="http://schemas.microsoft.com/office/drawing/2014/main" id="{713A73D0-33E0-436F-9D69-374E6611D429}"/>
              </a:ext>
            </a:extLst>
          </p:cNvPr>
          <p:cNvSpPr txBox="1">
            <a:spLocks noChangeArrowheads="1"/>
          </p:cNvSpPr>
          <p:nvPr/>
        </p:nvSpPr>
        <p:spPr bwMode="auto">
          <a:xfrm>
            <a:off x="1042988" y="620713"/>
            <a:ext cx="54737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4400">
                <a:solidFill>
                  <a:srgbClr val="FF6600"/>
                </a:solidFill>
                <a:latin typeface="Arial" panose="020B0604020202020204" pitchFamily="34" charset="0"/>
                <a:ea typeface="幼圆" panose="02010509060101010101" pitchFamily="49" charset="-122"/>
              </a:rPr>
              <a:t>（二）收费审批权</a:t>
            </a:r>
          </a:p>
          <a:p>
            <a:pPr eaLnBrk="1" hangingPunct="1">
              <a:spcBef>
                <a:spcPct val="0"/>
              </a:spcBef>
              <a:buClrTx/>
              <a:buSzTx/>
              <a:buFontTx/>
              <a:buNone/>
            </a:pPr>
            <a:endParaRPr lang="zh-CN" altLang="en-US" sz="1800">
              <a:latin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内容占位符 2">
            <a:extLst>
              <a:ext uri="{FF2B5EF4-FFF2-40B4-BE49-F238E27FC236}">
                <a16:creationId xmlns:a16="http://schemas.microsoft.com/office/drawing/2014/main" id="{3A8BD7CA-59CA-49B6-997E-F30506E22CB4}"/>
              </a:ext>
            </a:extLst>
          </p:cNvPr>
          <p:cNvSpPr>
            <a:spLocks noGrp="1"/>
          </p:cNvSpPr>
          <p:nvPr>
            <p:ph idx="4294967295"/>
          </p:nvPr>
        </p:nvSpPr>
        <p:spPr>
          <a:xfrm>
            <a:off x="0" y="304800"/>
            <a:ext cx="8643938" cy="5838825"/>
          </a:xfrm>
        </p:spPr>
        <p:txBody>
          <a:bodyPr/>
          <a:lstStyle/>
          <a:p>
            <a:pPr eaLnBrk="1" hangingPunct="1">
              <a:buFont typeface="Wingdings" panose="05000000000000000000" pitchFamily="2" charset="2"/>
              <a:buNone/>
            </a:pPr>
            <a:r>
              <a:rPr lang="zh-CN" altLang="en-US" sz="4400">
                <a:solidFill>
                  <a:srgbClr val="FF6600"/>
                </a:solidFill>
                <a:ea typeface="幼圆" panose="02010509060101010101" pitchFamily="49" charset="-122"/>
              </a:rPr>
              <a:t>（三）预算权职与预算的范围</a:t>
            </a:r>
          </a:p>
          <a:p>
            <a:pPr algn="just" eaLnBrk="1" latinLnBrk="1" hangingPunct="1">
              <a:lnSpc>
                <a:spcPct val="110000"/>
              </a:lnSpc>
              <a:spcBef>
                <a:spcPts val="1800"/>
              </a:spcBef>
              <a:buClr>
                <a:srgbClr val="0000FF"/>
              </a:buClr>
              <a:buFont typeface="Wingdings" panose="05000000000000000000" pitchFamily="2" charset="2"/>
              <a:buChar char="þ"/>
            </a:pPr>
            <a:endParaRPr lang="en-US" altLang="zh-CN" sz="2600" b="1">
              <a:solidFill>
                <a:srgbClr val="0D0D0D"/>
              </a:solidFill>
              <a:ea typeface="幼圆" panose="02010509060101010101" pitchFamily="49" charset="-122"/>
            </a:endParaRPr>
          </a:p>
          <a:p>
            <a:pPr algn="just" eaLnBrk="1" latinLnBrk="1" hangingPunct="1">
              <a:lnSpc>
                <a:spcPct val="110000"/>
              </a:lnSpc>
              <a:spcBef>
                <a:spcPts val="1800"/>
              </a:spcBef>
              <a:buClr>
                <a:srgbClr val="0000FF"/>
              </a:buClr>
              <a:buFont typeface="Wingdings" panose="05000000000000000000" pitchFamily="2" charset="2"/>
              <a:buChar char="þ"/>
            </a:pPr>
            <a:r>
              <a:rPr lang="zh-CN" altLang="en-US" sz="2800" b="1">
                <a:solidFill>
                  <a:srgbClr val="0D0D0D"/>
                </a:solidFill>
                <a:ea typeface="幼圆" panose="02010509060101010101" pitchFamily="49" charset="-122"/>
              </a:rPr>
              <a:t>预算权职与预算范围的定义有关。权职只是在法律规定的某个确定的范围内发生作用 ，如果法律界定的预算范围只是公共收支的一个部分 ，那么所规定的权职只是在这个部分中有效。如果有相当大的部分不在预算法所界定的</a:t>
            </a:r>
            <a:r>
              <a:rPr lang="zh-CN" altLang="en-US" sz="2800" b="1">
                <a:solidFill>
                  <a:srgbClr val="0D0D0D"/>
                </a:solidFill>
                <a:latin typeface="Arial" panose="020B0604020202020204" pitchFamily="34" charset="0"/>
                <a:ea typeface="幼圆" panose="02010509060101010101" pitchFamily="49" charset="-122"/>
              </a:rPr>
              <a:t>“</a:t>
            </a:r>
            <a:r>
              <a:rPr lang="zh-CN" altLang="en-US" sz="2800" b="1">
                <a:solidFill>
                  <a:srgbClr val="0D0D0D"/>
                </a:solidFill>
                <a:ea typeface="幼圆" panose="02010509060101010101" pitchFamily="49" charset="-122"/>
              </a:rPr>
              <a:t>预算</a:t>
            </a:r>
            <a:r>
              <a:rPr lang="zh-CN" altLang="en-US" sz="2800" b="1">
                <a:solidFill>
                  <a:srgbClr val="0D0D0D"/>
                </a:solidFill>
                <a:latin typeface="Arial" panose="020B0604020202020204" pitchFamily="34" charset="0"/>
                <a:ea typeface="幼圆" panose="02010509060101010101" pitchFamily="49" charset="-122"/>
              </a:rPr>
              <a:t>”</a:t>
            </a:r>
            <a:r>
              <a:rPr lang="zh-CN" altLang="en-US" sz="2800" b="1">
                <a:solidFill>
                  <a:srgbClr val="0D0D0D"/>
                </a:solidFill>
                <a:ea typeface="幼圆" panose="02010509060101010101" pitchFamily="49" charset="-122"/>
              </a:rPr>
              <a:t>范围中，那么这些部分就成了法律的盲区 ，擅权的特区。</a:t>
            </a:r>
            <a:endParaRPr lang="en-US" altLang="zh-CN" sz="2800" b="1">
              <a:solidFill>
                <a:srgbClr val="0D0D0D"/>
              </a:solidFill>
              <a:ea typeface="幼圆" panose="02010509060101010101" pitchFamily="49" charset="-122"/>
            </a:endParaRPr>
          </a:p>
          <a:p>
            <a:pPr algn="just" eaLnBrk="1" latinLnBrk="1" hangingPunct="1">
              <a:lnSpc>
                <a:spcPct val="110000"/>
              </a:lnSpc>
              <a:spcBef>
                <a:spcPts val="1800"/>
              </a:spcBef>
              <a:buClr>
                <a:srgbClr val="0000FF"/>
              </a:buClr>
              <a:buFont typeface="Wingdings" panose="05000000000000000000" pitchFamily="2" charset="2"/>
              <a:buChar char="þ"/>
            </a:pPr>
            <a:r>
              <a:rPr lang="zh-CN" altLang="en-US" sz="2800" b="1">
                <a:latin typeface="幼圆" panose="02010509060101010101" pitchFamily="49" charset="-122"/>
                <a:ea typeface="幼圆" panose="02010509060101010101" pitchFamily="49" charset="-122"/>
              </a:rPr>
              <a:t>现行</a:t>
            </a:r>
            <a:r>
              <a:rPr lang="en-US" altLang="zh-CN" sz="2800" b="1">
                <a:latin typeface="幼圆" panose="02010509060101010101" pitchFamily="49" charset="-122"/>
                <a:ea typeface="幼圆" panose="02010509060101010101" pitchFamily="49" charset="-122"/>
              </a:rPr>
              <a:t>《</a:t>
            </a:r>
            <a:r>
              <a:rPr lang="zh-CN" altLang="en-US" sz="2800" b="1">
                <a:latin typeface="幼圆" panose="02010509060101010101" pitchFamily="49" charset="-122"/>
                <a:ea typeface="幼圆" panose="02010509060101010101" pitchFamily="49" charset="-122"/>
              </a:rPr>
              <a:t>预算法</a:t>
            </a:r>
            <a:r>
              <a:rPr lang="en-US" altLang="zh-CN" sz="2800" b="1">
                <a:latin typeface="幼圆" panose="02010509060101010101" pitchFamily="49" charset="-122"/>
                <a:ea typeface="幼圆" panose="02010509060101010101" pitchFamily="49" charset="-122"/>
              </a:rPr>
              <a:t>》</a:t>
            </a:r>
            <a:r>
              <a:rPr lang="zh-CN" altLang="en-US" sz="2800" b="1">
                <a:latin typeface="幼圆" panose="02010509060101010101" pitchFamily="49" charset="-122"/>
                <a:ea typeface="幼圆" panose="02010509060101010101" pitchFamily="49" charset="-122"/>
              </a:rPr>
              <a:t>明确预算包括一般公共预算、政府性基金预算、国有资本经营预算、社会保险基金预算</a:t>
            </a:r>
            <a:r>
              <a:rPr lang="zh-CN" altLang="en-US" sz="2800"/>
              <a:t>。</a:t>
            </a:r>
            <a:endParaRPr lang="en-US" altLang="zh-CN">
              <a:solidFill>
                <a:srgbClr val="0000FF"/>
              </a:solidFill>
              <a:ea typeface="幼圆" panose="02010509060101010101" pitchFamily="49" charset="-122"/>
            </a:endParaRPr>
          </a:p>
          <a:p>
            <a:pPr eaLnBrk="1" latinLnBrk="1" hangingPunct="1">
              <a:lnSpc>
                <a:spcPct val="110000"/>
              </a:lnSpc>
              <a:spcBef>
                <a:spcPct val="0"/>
              </a:spcBef>
              <a:spcAft>
                <a:spcPts val="1200"/>
              </a:spcAft>
              <a:buFont typeface="Wingdings" panose="05000000000000000000" pitchFamily="2" charset="2"/>
              <a:buNone/>
            </a:pPr>
            <a:endParaRPr lang="en-US" altLang="zh-CN">
              <a:solidFill>
                <a:srgbClr val="0000FF"/>
              </a:solidFill>
              <a:ea typeface="幼圆" panose="02010509060101010101" pitchFamily="49" charset="-122"/>
            </a:endParaRPr>
          </a:p>
          <a:p>
            <a:pPr eaLnBrk="1" latinLnBrk="1" hangingPunct="1">
              <a:lnSpc>
                <a:spcPct val="110000"/>
              </a:lnSpc>
              <a:spcBef>
                <a:spcPct val="0"/>
              </a:spcBef>
              <a:spcAft>
                <a:spcPts val="1200"/>
              </a:spcAft>
              <a:buFont typeface="Wingdings" panose="05000000000000000000" pitchFamily="2" charset="2"/>
              <a:buChar char="ü"/>
            </a:pPr>
            <a:endParaRPr lang="en-US" altLang="zh-CN">
              <a:solidFill>
                <a:srgbClr val="0000FF"/>
              </a:solidFill>
              <a:ea typeface="幼圆" panose="02010509060101010101" pitchFamily="49" charset="-122"/>
            </a:endParaRPr>
          </a:p>
          <a:p>
            <a:pPr eaLnBrk="1" latinLnBrk="1" hangingPunct="1"/>
            <a:endParaRPr lang="zh-CN" altLang="en-US">
              <a:solidFill>
                <a:srgbClr val="0000FF"/>
              </a:solidFill>
              <a:latin typeface="幼圆" panose="02010509060101010101" pitchFamily="49" charset="-122"/>
              <a:ea typeface="幼圆" panose="02010509060101010101" pitchFamily="49"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a:extLst>
              <a:ext uri="{FF2B5EF4-FFF2-40B4-BE49-F238E27FC236}">
                <a16:creationId xmlns:a16="http://schemas.microsoft.com/office/drawing/2014/main" id="{54095FCA-6036-40B0-BFD2-0032ABA76541}"/>
              </a:ext>
            </a:extLst>
          </p:cNvPr>
          <p:cNvSpPr>
            <a:spLocks noGrp="1"/>
          </p:cNvSpPr>
          <p:nvPr>
            <p:ph idx="4294967295"/>
          </p:nvPr>
        </p:nvSpPr>
        <p:spPr>
          <a:xfrm>
            <a:off x="0" y="304800"/>
            <a:ext cx="8643938" cy="6553200"/>
          </a:xfrm>
        </p:spPr>
        <p:txBody>
          <a:bodyPr/>
          <a:lstStyle/>
          <a:p>
            <a:pPr indent="358775" eaLnBrk="1" hangingPunct="1">
              <a:buFont typeface="Wingdings" panose="05000000000000000000" pitchFamily="2" charset="2"/>
              <a:buNone/>
            </a:pPr>
            <a:r>
              <a:rPr lang="zh-CN" altLang="en-US" sz="4400">
                <a:solidFill>
                  <a:srgbClr val="FF6600"/>
                </a:solidFill>
                <a:ea typeface="幼圆" panose="02010509060101010101" pitchFamily="49" charset="-122"/>
              </a:rPr>
              <a:t>（四）预算修正</a:t>
            </a:r>
          </a:p>
          <a:p>
            <a:pPr indent="358775" algn="just" eaLnBrk="1" latinLnBrk="1" hangingPunct="1">
              <a:lnSpc>
                <a:spcPct val="110000"/>
              </a:lnSpc>
              <a:spcBef>
                <a:spcPts val="1200"/>
              </a:spcBef>
              <a:buClr>
                <a:srgbClr val="0000FF"/>
              </a:buClr>
              <a:buFont typeface="Wingdings" panose="05000000000000000000" pitchFamily="2" charset="2"/>
              <a:buChar char="þ"/>
            </a:pPr>
            <a:endParaRPr lang="en-US" altLang="zh-CN" sz="2400" b="1">
              <a:solidFill>
                <a:srgbClr val="0D0D0D"/>
              </a:solidFill>
              <a:ea typeface="幼圆" panose="02010509060101010101" pitchFamily="49" charset="-122"/>
            </a:endParaRPr>
          </a:p>
          <a:p>
            <a:pPr indent="358775" algn="just" eaLnBrk="1" latinLnBrk="1" hangingPunct="1">
              <a:lnSpc>
                <a:spcPct val="110000"/>
              </a:lnSpc>
              <a:spcBef>
                <a:spcPts val="1200"/>
              </a:spcBef>
              <a:buClr>
                <a:srgbClr val="0000FF"/>
              </a:buClr>
              <a:buFont typeface="Wingdings" panose="05000000000000000000" pitchFamily="2" charset="2"/>
              <a:buChar char="þ"/>
            </a:pPr>
            <a:r>
              <a:rPr lang="zh-CN" altLang="en-US" sz="2400" b="1">
                <a:solidFill>
                  <a:srgbClr val="0D0D0D"/>
                </a:solidFill>
                <a:ea typeface="幼圆" panose="02010509060101010101" pitchFamily="49" charset="-122"/>
              </a:rPr>
              <a:t>预算修正权是现代议会的核心预算权力 ，其影响着议会的预算权力的大小 ，是现代议会不可或缺的权力。</a:t>
            </a:r>
            <a:endParaRPr lang="en-US" altLang="zh-CN" sz="2400" b="1">
              <a:solidFill>
                <a:srgbClr val="0D0D0D"/>
              </a:solidFill>
              <a:ea typeface="幼圆" panose="02010509060101010101" pitchFamily="49" charset="-122"/>
            </a:endParaRPr>
          </a:p>
          <a:p>
            <a:pPr indent="358775" algn="just" eaLnBrk="1" latinLnBrk="1" hangingPunct="1">
              <a:lnSpc>
                <a:spcPct val="110000"/>
              </a:lnSpc>
              <a:spcBef>
                <a:spcPts val="600"/>
              </a:spcBef>
              <a:buClr>
                <a:srgbClr val="0000FF"/>
              </a:buClr>
              <a:buFont typeface="Wingdings" panose="05000000000000000000" pitchFamily="2" charset="2"/>
              <a:buChar char="þ"/>
            </a:pPr>
            <a:r>
              <a:rPr lang="zh-CN" altLang="en-US" sz="2400" b="1">
                <a:solidFill>
                  <a:srgbClr val="0D0D0D"/>
                </a:solidFill>
                <a:ea typeface="幼圆" panose="02010509060101010101" pitchFamily="49" charset="-122"/>
              </a:rPr>
              <a:t>现行法规下，由于缺乏对预算修正权的明确规定</a:t>
            </a:r>
            <a:r>
              <a:rPr lang="en-US" altLang="zh-CN" sz="2400" b="1">
                <a:solidFill>
                  <a:srgbClr val="0D0D0D"/>
                </a:solidFill>
                <a:ea typeface="幼圆" panose="02010509060101010101" pitchFamily="49" charset="-122"/>
              </a:rPr>
              <a:t>,</a:t>
            </a:r>
            <a:r>
              <a:rPr lang="zh-CN" altLang="en-US" sz="2400" b="1">
                <a:solidFill>
                  <a:srgbClr val="0D0D0D"/>
                </a:solidFill>
                <a:ea typeface="幼圆" panose="02010509060101010101" pitchFamily="49" charset="-122"/>
              </a:rPr>
              <a:t>使得人大只能整体否决或整体通过预算草案，人大部门对于预算草案的意见没有法定的表达渠道</a:t>
            </a:r>
            <a:r>
              <a:rPr lang="en-US" altLang="zh-CN" sz="2400" b="1">
                <a:solidFill>
                  <a:srgbClr val="0D0D0D"/>
                </a:solidFill>
                <a:ea typeface="幼圆" panose="02010509060101010101" pitchFamily="49" charset="-122"/>
              </a:rPr>
              <a:t>(</a:t>
            </a:r>
            <a:r>
              <a:rPr lang="zh-CN" altLang="en-US" sz="2400" b="1">
                <a:solidFill>
                  <a:srgbClr val="0D0D0D"/>
                </a:solidFill>
                <a:ea typeface="幼圆" panose="02010509060101010101" pitchFamily="49" charset="-122"/>
              </a:rPr>
              <a:t>虽然在预审和初审环节</a:t>
            </a:r>
            <a:r>
              <a:rPr lang="en-US" altLang="zh-CN" sz="2400" b="1">
                <a:solidFill>
                  <a:srgbClr val="0D0D0D"/>
                </a:solidFill>
                <a:ea typeface="幼圆" panose="02010509060101010101" pitchFamily="49" charset="-122"/>
              </a:rPr>
              <a:t>,</a:t>
            </a:r>
            <a:r>
              <a:rPr lang="zh-CN" altLang="en-US" sz="2400" b="1">
                <a:solidFill>
                  <a:srgbClr val="0D0D0D"/>
                </a:solidFill>
                <a:ea typeface="幼圆" panose="02010509060101010101" pitchFamily="49" charset="-122"/>
              </a:rPr>
              <a:t>人大可以向国务院表达对于预算草案的意见，但是这种意见对于国务院而言 ，并无法律上的约束力</a:t>
            </a:r>
            <a:r>
              <a:rPr lang="en-US" altLang="zh-CN" sz="2400" b="1">
                <a:solidFill>
                  <a:srgbClr val="0D0D0D"/>
                </a:solidFill>
                <a:ea typeface="幼圆" panose="02010509060101010101" pitchFamily="49" charset="-122"/>
              </a:rPr>
              <a:t>) </a:t>
            </a:r>
            <a:r>
              <a:rPr lang="zh-CN" altLang="en-US" sz="2400" b="1">
                <a:solidFill>
                  <a:srgbClr val="0D0D0D"/>
                </a:solidFill>
                <a:ea typeface="幼圆" panose="02010509060101010101" pitchFamily="49" charset="-122"/>
              </a:rPr>
              <a:t>，这最终使得人大的预算审批权不能得到落实。</a:t>
            </a:r>
            <a:endParaRPr lang="en-US" altLang="zh-CN" sz="2400" b="1">
              <a:solidFill>
                <a:srgbClr val="0D0D0D"/>
              </a:solidFill>
              <a:ea typeface="幼圆" panose="02010509060101010101" pitchFamily="49" charset="-122"/>
            </a:endParaRPr>
          </a:p>
          <a:p>
            <a:pPr indent="358775" algn="just" eaLnBrk="1" latinLnBrk="1" hangingPunct="1">
              <a:lnSpc>
                <a:spcPct val="110000"/>
              </a:lnSpc>
              <a:spcBef>
                <a:spcPts val="600"/>
              </a:spcBef>
              <a:buClr>
                <a:srgbClr val="0000FF"/>
              </a:buClr>
              <a:buFont typeface="Wingdings" panose="05000000000000000000" pitchFamily="2" charset="2"/>
              <a:buChar char="þ"/>
            </a:pPr>
            <a:r>
              <a:rPr lang="zh-CN" altLang="en-US" sz="2400" b="1">
                <a:solidFill>
                  <a:srgbClr val="0D0D0D"/>
                </a:solidFill>
                <a:ea typeface="幼圆" panose="02010509060101010101" pitchFamily="49" charset="-122"/>
              </a:rPr>
              <a:t>我国实行人民代表大会制度，人大是国家的权力机关</a:t>
            </a:r>
            <a:r>
              <a:rPr lang="en-US" altLang="zh-CN" sz="2400" b="1">
                <a:solidFill>
                  <a:srgbClr val="0D0D0D"/>
                </a:solidFill>
                <a:ea typeface="幼圆" panose="02010509060101010101" pitchFamily="49" charset="-122"/>
              </a:rPr>
              <a:t>,</a:t>
            </a:r>
            <a:r>
              <a:rPr lang="zh-CN" altLang="en-US" sz="2400" b="1">
                <a:solidFill>
                  <a:srgbClr val="0D0D0D"/>
                </a:solidFill>
                <a:ea typeface="幼圆" panose="02010509060101010101" pitchFamily="49" charset="-122"/>
              </a:rPr>
              <a:t>行政机关由人大产生、向人大负责、受人大监督，对于行政机关编制的预算草案，人大应拥有预算修正案的提议权及审批权。</a:t>
            </a:r>
            <a:endParaRPr lang="en-US" altLang="zh-CN" sz="2400" b="1">
              <a:solidFill>
                <a:srgbClr val="0D0D0D"/>
              </a:solidFill>
              <a:ea typeface="幼圆" panose="02010509060101010101" pitchFamily="49" charset="-122"/>
            </a:endParaRPr>
          </a:p>
          <a:p>
            <a:pPr indent="358775" eaLnBrk="1" latinLnBrk="1" hangingPunct="1">
              <a:lnSpc>
                <a:spcPct val="110000"/>
              </a:lnSpc>
              <a:spcBef>
                <a:spcPct val="0"/>
              </a:spcBef>
              <a:spcAft>
                <a:spcPts val="1200"/>
              </a:spcAft>
              <a:buFont typeface="Wingdings" panose="05000000000000000000" pitchFamily="2" charset="2"/>
              <a:buNone/>
            </a:pPr>
            <a:endParaRPr lang="en-US" altLang="zh-CN">
              <a:solidFill>
                <a:srgbClr val="0000FF"/>
              </a:solidFill>
              <a:ea typeface="幼圆" panose="02010509060101010101" pitchFamily="49" charset="-122"/>
            </a:endParaRPr>
          </a:p>
          <a:p>
            <a:pPr indent="358775" eaLnBrk="1" latinLnBrk="1" hangingPunct="1">
              <a:lnSpc>
                <a:spcPct val="110000"/>
              </a:lnSpc>
              <a:spcBef>
                <a:spcPct val="0"/>
              </a:spcBef>
              <a:spcAft>
                <a:spcPts val="1200"/>
              </a:spcAft>
              <a:buFont typeface="Wingdings" panose="05000000000000000000" pitchFamily="2" charset="2"/>
              <a:buChar char="ü"/>
            </a:pPr>
            <a:endParaRPr lang="en-US" altLang="zh-CN">
              <a:solidFill>
                <a:srgbClr val="0000FF"/>
              </a:solidFill>
              <a:ea typeface="幼圆" panose="02010509060101010101" pitchFamily="49" charset="-122"/>
            </a:endParaRPr>
          </a:p>
          <a:p>
            <a:pPr indent="358775" eaLnBrk="1" latinLnBrk="1" hangingPunct="1"/>
            <a:endParaRPr lang="zh-CN" altLang="en-US">
              <a:solidFill>
                <a:srgbClr val="0000FF"/>
              </a:solidFill>
              <a:latin typeface="幼圆" panose="02010509060101010101" pitchFamily="49" charset="-122"/>
              <a:ea typeface="幼圆" panose="02010509060101010101" pitchFamily="49"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4F6523B-B431-4D0E-AEF8-C72815A9FFDE}"/>
              </a:ext>
            </a:extLst>
          </p:cNvPr>
          <p:cNvSpPr>
            <a:spLocks noGrp="1" noChangeArrowheads="1"/>
          </p:cNvSpPr>
          <p:nvPr>
            <p:ph type="title" idx="4294967295"/>
          </p:nvPr>
        </p:nvSpPr>
        <p:spPr>
          <a:xfrm>
            <a:off x="304800" y="-142875"/>
            <a:ext cx="8540750" cy="1143000"/>
          </a:xfrm>
        </p:spPr>
        <p:txBody>
          <a:bodyPr anchor="ctr"/>
          <a:lstStyle/>
          <a:p>
            <a:pPr marL="342900" indent="-342900" eaLnBrk="1" hangingPunct="1">
              <a:spcBef>
                <a:spcPct val="20000"/>
              </a:spcBef>
              <a:buClr>
                <a:schemeClr val="tx1"/>
              </a:buClr>
            </a:pPr>
            <a:r>
              <a:rPr lang="zh-CN" altLang="en-US" sz="4000">
                <a:solidFill>
                  <a:srgbClr val="FF6600"/>
                </a:solidFill>
                <a:ea typeface="幼圆" panose="02010509060101010101" pitchFamily="49" charset="-122"/>
              </a:rPr>
              <a:t>（</a:t>
            </a:r>
            <a:r>
              <a:rPr lang="zh-CN" altLang="en-US">
                <a:solidFill>
                  <a:srgbClr val="FF6600"/>
                </a:solidFill>
                <a:ea typeface="幼圆" panose="02010509060101010101" pitchFamily="49" charset="-122"/>
              </a:rPr>
              <a:t>五）预算的年度性与中长期概算</a:t>
            </a:r>
          </a:p>
        </p:txBody>
      </p:sp>
      <p:sp>
        <p:nvSpPr>
          <p:cNvPr id="9219" name="Rectangle 3">
            <a:extLst>
              <a:ext uri="{FF2B5EF4-FFF2-40B4-BE49-F238E27FC236}">
                <a16:creationId xmlns:a16="http://schemas.microsoft.com/office/drawing/2014/main" id="{B496F3DD-7292-472F-BBF4-81AC691DF811}"/>
              </a:ext>
            </a:extLst>
          </p:cNvPr>
          <p:cNvSpPr>
            <a:spLocks noGrp="1" noChangeArrowheads="1"/>
          </p:cNvSpPr>
          <p:nvPr>
            <p:ph sz="quarter" idx="4294967295"/>
          </p:nvPr>
        </p:nvSpPr>
        <p:spPr>
          <a:xfrm>
            <a:off x="357188" y="1844675"/>
            <a:ext cx="8501062" cy="4341813"/>
          </a:xfrm>
        </p:spPr>
        <p:txBody>
          <a:bodyPr/>
          <a:lstStyle/>
          <a:p>
            <a:pPr eaLnBrk="1" latinLnBrk="1" hangingPunct="1">
              <a:spcBef>
                <a:spcPct val="0"/>
              </a:spcBef>
              <a:spcAft>
                <a:spcPts val="1200"/>
              </a:spcAft>
              <a:buClr>
                <a:srgbClr val="7CD10E"/>
              </a:buClr>
              <a:buFont typeface="Wingdings" panose="05000000000000000000" pitchFamily="2" charset="2"/>
              <a:buChar char="p"/>
            </a:pPr>
            <a:r>
              <a:rPr lang="zh-CN" altLang="zh-CN" sz="2800">
                <a:latin typeface="幼圆" panose="02010509060101010101" pitchFamily="49" charset="-122"/>
                <a:ea typeface="幼圆" panose="02010509060101010101" pitchFamily="49" charset="-122"/>
              </a:rPr>
              <a:t>面对日益膨胀的财政压力，</a:t>
            </a:r>
            <a:r>
              <a:rPr lang="en-US" altLang="zh-CN" sz="2800" b="1">
                <a:latin typeface="Forte" panose="03060902040502070203" pitchFamily="66" charset="0"/>
                <a:ea typeface="幼圆" panose="02010509060101010101" pitchFamily="49" charset="-122"/>
              </a:rPr>
              <a:t>OECD</a:t>
            </a:r>
            <a:r>
              <a:rPr lang="zh-CN" altLang="zh-CN" sz="2800">
                <a:latin typeface="幼圆" panose="02010509060101010101" pitchFamily="49" charset="-122"/>
                <a:ea typeface="幼圆" panose="02010509060101010101" pitchFamily="49" charset="-122"/>
              </a:rPr>
              <a:t>国家普遍出台了这样一种举措——通过制定一个控制预算的宏观财政规则，进而对财政的收入、支出乃至赤字提供一种硬性约束</a:t>
            </a:r>
            <a:r>
              <a:rPr lang="zh-CN" altLang="en-US" sz="2800">
                <a:latin typeface="幼圆" panose="02010509060101010101" pitchFamily="49" charset="-122"/>
                <a:ea typeface="幼圆" panose="02010509060101010101" pitchFamily="49" charset="-122"/>
              </a:rPr>
              <a:t>（</a:t>
            </a:r>
            <a:r>
              <a:rPr lang="zh-CN" altLang="zh-CN" sz="2800">
                <a:solidFill>
                  <a:srgbClr val="7030A0"/>
                </a:solidFill>
                <a:latin typeface="幼圆" panose="02010509060101010101" pitchFamily="49" charset="-122"/>
                <a:ea typeface="幼圆" panose="02010509060101010101" pitchFamily="49" charset="-122"/>
              </a:rPr>
              <a:t>绝对值变量（如剔除预期物价水平变动后的实际水平，或者是增长额度），</a:t>
            </a:r>
            <a:r>
              <a:rPr lang="zh-CN" altLang="en-US" sz="2800">
                <a:solidFill>
                  <a:srgbClr val="7030A0"/>
                </a:solidFill>
                <a:latin typeface="幼圆" panose="02010509060101010101" pitchFamily="49" charset="-122"/>
                <a:ea typeface="幼圆" panose="02010509060101010101" pitchFamily="49" charset="-122"/>
              </a:rPr>
              <a:t>或者</a:t>
            </a:r>
            <a:r>
              <a:rPr lang="zh-CN" altLang="zh-CN" sz="2800">
                <a:solidFill>
                  <a:srgbClr val="7030A0"/>
                </a:solidFill>
                <a:latin typeface="幼圆" panose="02010509060101010101" pitchFamily="49" charset="-122"/>
                <a:ea typeface="幼圆" panose="02010509060101010101" pitchFamily="49" charset="-122"/>
              </a:rPr>
              <a:t>相对指标——财政赤字占</a:t>
            </a:r>
            <a:r>
              <a:rPr lang="en-US" altLang="zh-CN" sz="2800" b="1">
                <a:latin typeface="Forte" panose="03060902040502070203" pitchFamily="66" charset="0"/>
                <a:ea typeface="幼圆" panose="02010509060101010101" pitchFamily="49" charset="-122"/>
              </a:rPr>
              <a:t>GNP</a:t>
            </a:r>
            <a:r>
              <a:rPr lang="zh-CN" altLang="zh-CN" sz="2800">
                <a:solidFill>
                  <a:srgbClr val="7030A0"/>
                </a:solidFill>
                <a:latin typeface="幼圆" panose="02010509060101010101" pitchFamily="49" charset="-122"/>
                <a:ea typeface="幼圆" panose="02010509060101010101" pitchFamily="49" charset="-122"/>
              </a:rPr>
              <a:t>比重</a:t>
            </a:r>
            <a:r>
              <a:rPr lang="zh-CN" altLang="en-US" sz="2800">
                <a:latin typeface="幼圆" panose="02010509060101010101" pitchFamily="49" charset="-122"/>
                <a:ea typeface="幼圆" panose="02010509060101010101" pitchFamily="49" charset="-122"/>
              </a:rPr>
              <a:t>）</a:t>
            </a:r>
            <a:endParaRPr lang="zh-CN" altLang="zh-CN" sz="2800">
              <a:latin typeface="幼圆" panose="02010509060101010101" pitchFamily="49" charset="-122"/>
              <a:ea typeface="幼圆" panose="02010509060101010101" pitchFamily="49" charset="-122"/>
            </a:endParaRPr>
          </a:p>
          <a:p>
            <a:pPr eaLnBrk="1" hangingPunct="1">
              <a:buClr>
                <a:srgbClr val="7CD10E"/>
              </a:buClr>
              <a:buFont typeface="Wingdings" panose="05000000000000000000" pitchFamily="2" charset="2"/>
              <a:buChar char="p"/>
            </a:pPr>
            <a:r>
              <a:rPr lang="en-US" altLang="zh-CN" sz="2800">
                <a:latin typeface="Forte" panose="03060902040502070203" pitchFamily="66" charset="0"/>
                <a:ea typeface="幼圆" panose="02010509060101010101" pitchFamily="49" charset="-122"/>
              </a:rPr>
              <a:t>1975</a:t>
            </a:r>
            <a:r>
              <a:rPr lang="zh-CN" altLang="zh-CN" sz="2800">
                <a:latin typeface="幼圆" panose="02010509060101010101" pitchFamily="49" charset="-122"/>
                <a:ea typeface="幼圆" panose="02010509060101010101" pitchFamily="49" charset="-122"/>
              </a:rPr>
              <a:t>年，加拿大率先实施了这种压缩性的宏观财政约束。 </a:t>
            </a:r>
            <a:r>
              <a:rPr lang="zh-CN" altLang="zh-CN" sz="2800">
                <a:latin typeface="Arial" panose="020B0604020202020204" pitchFamily="34" charset="0"/>
                <a:ea typeface="幼圆" panose="02010509060101010101" pitchFamily="49" charset="-122"/>
              </a:rPr>
              <a:t>“</a:t>
            </a:r>
            <a:r>
              <a:rPr lang="en-US" altLang="zh-CN" sz="2800" b="1">
                <a:latin typeface="Forte" panose="03060902040502070203" pitchFamily="66" charset="0"/>
                <a:ea typeface="幼圆" panose="02010509060101010101" pitchFamily="49" charset="-122"/>
              </a:rPr>
              <a:t>that the trend of total spending by all governments should not rise more quickly  than the trend of the Gross National Product.</a:t>
            </a:r>
            <a:r>
              <a:rPr lang="zh-CN" altLang="zh-CN" sz="2800">
                <a:latin typeface="Arial" panose="020B0604020202020204" pitchFamily="34" charset="0"/>
                <a:ea typeface="幼圆" panose="02010509060101010101" pitchFamily="49" charset="-122"/>
              </a:rPr>
              <a:t>”</a:t>
            </a:r>
            <a:endParaRPr lang="en-US" altLang="zh-CN" sz="2800">
              <a:ea typeface="幼圆" panose="02010509060101010101" pitchFamily="49" charset="-122"/>
            </a:endParaRPr>
          </a:p>
          <a:p>
            <a:pPr eaLnBrk="1" hangingPunct="1">
              <a:buFont typeface="Wingdings" panose="05000000000000000000" pitchFamily="2" charset="2"/>
              <a:buChar char="p"/>
            </a:pPr>
            <a:endParaRPr lang="zh-CN" altLang="en-US" sz="2800">
              <a:latin typeface="幼圆" panose="02010509060101010101" pitchFamily="49" charset="-122"/>
              <a:ea typeface="幼圆" panose="02010509060101010101" pitchFamily="49"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内容占位符 2">
            <a:extLst>
              <a:ext uri="{FF2B5EF4-FFF2-40B4-BE49-F238E27FC236}">
                <a16:creationId xmlns:a16="http://schemas.microsoft.com/office/drawing/2014/main" id="{9A56D02B-F023-4E80-8449-475128BF483A}"/>
              </a:ext>
            </a:extLst>
          </p:cNvPr>
          <p:cNvSpPr>
            <a:spLocks noGrp="1"/>
          </p:cNvSpPr>
          <p:nvPr>
            <p:ph idx="4294967295"/>
          </p:nvPr>
        </p:nvSpPr>
        <p:spPr>
          <a:xfrm>
            <a:off x="457200" y="1916113"/>
            <a:ext cx="8229600" cy="4637087"/>
          </a:xfrm>
        </p:spPr>
        <p:txBody>
          <a:bodyPr/>
          <a:lstStyle/>
          <a:p>
            <a:pPr eaLnBrk="1" hangingPunct="1">
              <a:lnSpc>
                <a:spcPct val="120000"/>
              </a:lnSpc>
              <a:spcBef>
                <a:spcPts val="1800"/>
              </a:spcBef>
              <a:buClr>
                <a:srgbClr val="7CD10E"/>
              </a:buClr>
              <a:buFont typeface="Wingdings" panose="05000000000000000000" pitchFamily="2" charset="2"/>
              <a:buChar char="p"/>
            </a:pPr>
            <a:r>
              <a:rPr lang="en-US" altLang="zh-CN" sz="2800">
                <a:latin typeface="Forte" panose="03060902040502070203" pitchFamily="66" charset="0"/>
                <a:ea typeface="幼圆" panose="02010509060101010101" pitchFamily="49" charset="-122"/>
              </a:rPr>
              <a:t>1982</a:t>
            </a:r>
            <a:r>
              <a:rPr lang="zh-CN" altLang="zh-CN" sz="2800">
                <a:latin typeface="Forte" panose="03060902040502070203" pitchFamily="66" charset="0"/>
                <a:ea typeface="幼圆" panose="02010509060101010101" pitchFamily="49" charset="-122"/>
              </a:rPr>
              <a:t>年，有</a:t>
            </a:r>
            <a:r>
              <a:rPr lang="en-US" altLang="zh-CN" sz="2800">
                <a:latin typeface="Forte" panose="03060902040502070203" pitchFamily="66" charset="0"/>
                <a:ea typeface="幼圆" panose="02010509060101010101" pitchFamily="49" charset="-122"/>
              </a:rPr>
              <a:t>10</a:t>
            </a:r>
            <a:r>
              <a:rPr lang="zh-CN" altLang="zh-CN" sz="2800">
                <a:latin typeface="Forte" panose="03060902040502070203" pitchFamily="66" charset="0"/>
                <a:ea typeface="幼圆" panose="02010509060101010101" pitchFamily="49" charset="-122"/>
              </a:rPr>
              <a:t>多个</a:t>
            </a:r>
            <a:r>
              <a:rPr lang="en-US" altLang="zh-CN" sz="2800">
                <a:latin typeface="Forte" panose="03060902040502070203" pitchFamily="66" charset="0"/>
                <a:ea typeface="幼圆" panose="02010509060101010101" pitchFamily="49" charset="-122"/>
              </a:rPr>
              <a:t>OECD</a:t>
            </a:r>
            <a:r>
              <a:rPr lang="zh-CN" altLang="zh-CN" sz="2800">
                <a:latin typeface="Forte" panose="03060902040502070203" pitchFamily="66" charset="0"/>
                <a:ea typeface="幼圆" panose="02010509060101010101" pitchFamily="49" charset="-122"/>
              </a:rPr>
              <a:t>国家削减赤字水平占</a:t>
            </a:r>
            <a:r>
              <a:rPr lang="en-US" altLang="zh-CN" sz="2800">
                <a:latin typeface="Forte" panose="03060902040502070203" pitchFamily="66" charset="0"/>
                <a:ea typeface="幼圆" panose="02010509060101010101" pitchFamily="49" charset="-122"/>
              </a:rPr>
              <a:t>GNP</a:t>
            </a:r>
            <a:r>
              <a:rPr lang="zh-CN" altLang="zh-CN" sz="2800">
                <a:latin typeface="Forte" panose="03060902040502070203" pitchFamily="66" charset="0"/>
                <a:ea typeface="幼圆" panose="02010509060101010101" pitchFamily="49" charset="-122"/>
              </a:rPr>
              <a:t>比重</a:t>
            </a:r>
            <a:r>
              <a:rPr lang="zh-CN" altLang="en-US" sz="2800">
                <a:latin typeface="Forte" panose="03060902040502070203" pitchFamily="66" charset="0"/>
                <a:ea typeface="幼圆" panose="02010509060101010101" pitchFamily="49" charset="-122"/>
              </a:rPr>
              <a:t>。</a:t>
            </a:r>
            <a:r>
              <a:rPr lang="zh-CN" altLang="zh-CN" sz="2800">
                <a:latin typeface="Forte" panose="03060902040502070203" pitchFamily="66" charset="0"/>
                <a:ea typeface="幼圆" panose="02010509060101010101" pitchFamily="49" charset="-122"/>
              </a:rPr>
              <a:t>日本</a:t>
            </a:r>
            <a:r>
              <a:rPr lang="zh-CN" altLang="en-US" sz="2800">
                <a:latin typeface="Forte" panose="03060902040502070203" pitchFamily="66" charset="0"/>
                <a:ea typeface="幼圆" panose="02010509060101010101" pitchFamily="49" charset="-122"/>
              </a:rPr>
              <a:t>将这一指标从</a:t>
            </a:r>
            <a:r>
              <a:rPr lang="en-US" altLang="zh-CN" sz="2800">
                <a:latin typeface="Forte" panose="03060902040502070203" pitchFamily="66" charset="0"/>
                <a:ea typeface="幼圆" panose="02010509060101010101" pitchFamily="49" charset="-122"/>
              </a:rPr>
              <a:t>5.3%</a:t>
            </a:r>
            <a:r>
              <a:rPr lang="zh-CN" altLang="zh-CN" sz="2800">
                <a:latin typeface="Forte" panose="03060902040502070203" pitchFamily="66" charset="0"/>
                <a:ea typeface="幼圆" panose="02010509060101010101" pitchFamily="49" charset="-122"/>
              </a:rPr>
              <a:t>降到</a:t>
            </a:r>
            <a:r>
              <a:rPr lang="en-US" altLang="zh-CN" sz="2800">
                <a:latin typeface="Forte" panose="03060902040502070203" pitchFamily="66" charset="0"/>
                <a:ea typeface="幼圆" panose="02010509060101010101" pitchFamily="49" charset="-122"/>
              </a:rPr>
              <a:t>1.9%</a:t>
            </a:r>
            <a:r>
              <a:rPr lang="zh-CN" altLang="zh-CN" sz="2800">
                <a:latin typeface="Forte" panose="03060902040502070203" pitchFamily="66" charset="0"/>
                <a:ea typeface="幼圆" panose="02010509060101010101" pitchFamily="49" charset="-122"/>
              </a:rPr>
              <a:t>，比利时则削减至</a:t>
            </a:r>
            <a:r>
              <a:rPr lang="en-US" altLang="zh-CN" sz="2800">
                <a:latin typeface="Forte" panose="03060902040502070203" pitchFamily="66" charset="0"/>
                <a:ea typeface="幼圆" panose="02010509060101010101" pitchFamily="49" charset="-122"/>
              </a:rPr>
              <a:t>7%</a:t>
            </a:r>
            <a:r>
              <a:rPr lang="zh-CN" altLang="zh-CN" sz="2800">
                <a:latin typeface="Forte" panose="03060902040502070203" pitchFamily="66" charset="0"/>
                <a:ea typeface="幼圆" panose="02010509060101010101" pitchFamily="49" charset="-122"/>
              </a:rPr>
              <a:t>。</a:t>
            </a:r>
            <a:endParaRPr lang="en-US" altLang="zh-CN" sz="2800">
              <a:latin typeface="Forte" panose="03060902040502070203" pitchFamily="66" charset="0"/>
              <a:ea typeface="幼圆" panose="02010509060101010101" pitchFamily="49" charset="-122"/>
            </a:endParaRPr>
          </a:p>
          <a:p>
            <a:pPr eaLnBrk="1" hangingPunct="1">
              <a:lnSpc>
                <a:spcPct val="120000"/>
              </a:lnSpc>
              <a:spcBef>
                <a:spcPts val="1800"/>
              </a:spcBef>
              <a:buClr>
                <a:srgbClr val="7CD10E"/>
              </a:buClr>
              <a:buFont typeface="Wingdings" panose="05000000000000000000" pitchFamily="2" charset="2"/>
              <a:buChar char="p"/>
            </a:pPr>
            <a:r>
              <a:rPr lang="zh-CN" altLang="zh-CN" sz="2800">
                <a:latin typeface="Forte" panose="03060902040502070203" pitchFamily="66" charset="0"/>
                <a:ea typeface="幼圆" panose="02010509060101010101" pitchFamily="49" charset="-122"/>
              </a:rPr>
              <a:t>另一些国家则是通过控制公共支出的实际增长来实现削减赤字。芬兰宣布政府消费的增长幅度将会比</a:t>
            </a:r>
            <a:r>
              <a:rPr lang="en-US" altLang="zh-CN" sz="2800">
                <a:latin typeface="Forte" panose="03060902040502070203" pitchFamily="66" charset="0"/>
                <a:ea typeface="幼圆" panose="02010509060101010101" pitchFamily="49" charset="-122"/>
              </a:rPr>
              <a:t>GDP</a:t>
            </a:r>
            <a:r>
              <a:rPr lang="zh-CN" altLang="zh-CN" sz="2800">
                <a:latin typeface="Forte" panose="03060902040502070203" pitchFamily="66" charset="0"/>
                <a:ea typeface="幼圆" panose="02010509060101010101" pitchFamily="49" charset="-122"/>
              </a:rPr>
              <a:t>增幅低</a:t>
            </a:r>
            <a:r>
              <a:rPr lang="en-US" altLang="zh-CN" sz="2800">
                <a:latin typeface="Forte" panose="03060902040502070203" pitchFamily="66" charset="0"/>
                <a:ea typeface="幼圆" panose="02010509060101010101" pitchFamily="49" charset="-122"/>
              </a:rPr>
              <a:t>1</a:t>
            </a:r>
            <a:r>
              <a:rPr lang="zh-CN" altLang="zh-CN" sz="2800">
                <a:latin typeface="Forte" panose="03060902040502070203" pitchFamily="66" charset="0"/>
                <a:ea typeface="幼圆" panose="02010509060101010101" pitchFamily="49" charset="-122"/>
              </a:rPr>
              <a:t>个百分点；英国计划把公共支出从</a:t>
            </a:r>
            <a:r>
              <a:rPr lang="en-US" altLang="zh-CN" sz="2800">
                <a:latin typeface="Forte" panose="03060902040502070203" pitchFamily="66" charset="0"/>
                <a:ea typeface="幼圆" panose="02010509060101010101" pitchFamily="49" charset="-122"/>
              </a:rPr>
              <a:t>GDP</a:t>
            </a:r>
            <a:r>
              <a:rPr lang="zh-CN" altLang="zh-CN" sz="2800">
                <a:latin typeface="Forte" panose="03060902040502070203" pitchFamily="66" charset="0"/>
                <a:ea typeface="幼圆" panose="02010509060101010101" pitchFamily="49" charset="-122"/>
              </a:rPr>
              <a:t>占比</a:t>
            </a:r>
            <a:r>
              <a:rPr lang="en-US" altLang="zh-CN" sz="2800">
                <a:latin typeface="Forte" panose="03060902040502070203" pitchFamily="66" charset="0"/>
                <a:ea typeface="幼圆" panose="02010509060101010101" pitchFamily="49" charset="-122"/>
              </a:rPr>
              <a:t>45%</a:t>
            </a:r>
            <a:r>
              <a:rPr lang="zh-CN" altLang="zh-CN" sz="2800">
                <a:latin typeface="Forte" panose="03060902040502070203" pitchFamily="66" charset="0"/>
                <a:ea typeface="幼圆" panose="02010509060101010101" pitchFamily="49" charset="-122"/>
              </a:rPr>
              <a:t>削减至</a:t>
            </a:r>
            <a:r>
              <a:rPr lang="en-US" altLang="zh-CN" sz="2800">
                <a:latin typeface="Forte" panose="03060902040502070203" pitchFamily="66" charset="0"/>
                <a:ea typeface="幼圆" panose="02010509060101010101" pitchFamily="49" charset="-122"/>
              </a:rPr>
              <a:t>41%</a:t>
            </a:r>
            <a:r>
              <a:rPr lang="zh-CN" altLang="zh-CN" sz="2800">
                <a:latin typeface="Forte" panose="03060902040502070203" pitchFamily="66" charset="0"/>
                <a:ea typeface="幼圆" panose="02010509060101010101" pitchFamily="49" charset="-122"/>
              </a:rPr>
              <a:t>；而德国则要求每年的公共支出增长率低于</a:t>
            </a:r>
            <a:r>
              <a:rPr lang="en-US" altLang="zh-CN" sz="2800">
                <a:latin typeface="Forte" panose="03060902040502070203" pitchFamily="66" charset="0"/>
                <a:ea typeface="幼圆" panose="02010509060101010101" pitchFamily="49" charset="-122"/>
              </a:rPr>
              <a:t>4%</a:t>
            </a:r>
            <a:r>
              <a:rPr lang="zh-CN" altLang="zh-CN" sz="2800">
                <a:latin typeface="Forte" panose="03060902040502070203" pitchFamily="66" charset="0"/>
                <a:ea typeface="幼圆" panose="02010509060101010101" pitchFamily="49" charset="-122"/>
              </a:rPr>
              <a:t>。</a:t>
            </a:r>
          </a:p>
          <a:p>
            <a:pPr eaLnBrk="1" hangingPunct="1">
              <a:lnSpc>
                <a:spcPct val="120000"/>
              </a:lnSpc>
              <a:spcBef>
                <a:spcPts val="1800"/>
              </a:spcBef>
            </a:pPr>
            <a:endParaRPr lang="zh-CN" altLang="zh-CN" sz="2800">
              <a:ea typeface="幼圆" panose="02010509060101010101" pitchFamily="49" charset="-122"/>
            </a:endParaRPr>
          </a:p>
          <a:p>
            <a:pPr eaLnBrk="1" latinLnBrk="1" hangingPunct="1">
              <a:lnSpc>
                <a:spcPct val="120000"/>
              </a:lnSpc>
              <a:buFont typeface="Wingdings" panose="05000000000000000000" pitchFamily="2" charset="2"/>
              <a:buNone/>
            </a:pPr>
            <a:endParaRPr lang="zh-CN" altLang="zh-CN" sz="2800"/>
          </a:p>
          <a:p>
            <a:pPr eaLnBrk="1" latinLnBrk="1" hangingPunct="1">
              <a:lnSpc>
                <a:spcPct val="120000"/>
              </a:lnSpc>
              <a:spcBef>
                <a:spcPts val="1200"/>
              </a:spcBef>
              <a:spcAft>
                <a:spcPts val="600"/>
              </a:spcAft>
              <a:buFont typeface="Wingdings" panose="05000000000000000000" pitchFamily="2" charset="2"/>
              <a:buChar char="p"/>
            </a:pPr>
            <a:endParaRPr lang="zh-CN" altLang="zh-CN" sz="2800"/>
          </a:p>
          <a:p>
            <a:pPr eaLnBrk="1" latinLnBrk="1" hangingPunct="1">
              <a:lnSpc>
                <a:spcPct val="120000"/>
              </a:lnSpc>
            </a:pPr>
            <a:endParaRPr lang="zh-CN" altLang="en-US" sz="2800"/>
          </a:p>
        </p:txBody>
      </p:sp>
      <p:graphicFrame>
        <p:nvGraphicFramePr>
          <p:cNvPr id="10243" name="Object 4">
            <a:extLst>
              <a:ext uri="{FF2B5EF4-FFF2-40B4-BE49-F238E27FC236}">
                <a16:creationId xmlns:a16="http://schemas.microsoft.com/office/drawing/2014/main" id="{24D51E7E-5742-464D-889E-B77511DF6E78}"/>
              </a:ext>
            </a:extLst>
          </p:cNvPr>
          <p:cNvGraphicFramePr>
            <a:graphicFrameLocks noChangeAspect="1"/>
          </p:cNvGraphicFramePr>
          <p:nvPr/>
        </p:nvGraphicFramePr>
        <p:xfrm>
          <a:off x="4114800" y="3328988"/>
          <a:ext cx="914400" cy="198437"/>
        </p:xfrm>
        <a:graphic>
          <a:graphicData uri="http://schemas.openxmlformats.org/presentationml/2006/ole">
            <mc:AlternateContent xmlns:mc="http://schemas.openxmlformats.org/markup-compatibility/2006">
              <mc:Choice xmlns:v="urn:schemas-microsoft-com:vml" Requires="v">
                <p:oleObj spid="_x0000_s10245" name="Equation" r:id="rId3" imgW="435285" imgH="677109" progId="Equation.DSMT4">
                  <p:embed/>
                </p:oleObj>
              </mc:Choice>
              <mc:Fallback>
                <p:oleObj name="Equation" r:id="rId3" imgW="435285" imgH="677109"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28988"/>
                        <a:ext cx="91440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标题 1">
            <a:extLst>
              <a:ext uri="{FF2B5EF4-FFF2-40B4-BE49-F238E27FC236}">
                <a16:creationId xmlns:a16="http://schemas.microsoft.com/office/drawing/2014/main" id="{D0676D0D-DCEA-428E-A586-ABA8AF652166}"/>
              </a:ext>
            </a:extLst>
          </p:cNvPr>
          <p:cNvSpPr txBox="1">
            <a:spLocks/>
          </p:cNvSpPr>
          <p:nvPr/>
        </p:nvSpPr>
        <p:spPr bwMode="auto">
          <a:xfrm>
            <a:off x="785813" y="685800"/>
            <a:ext cx="79835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3600" b="1">
                <a:solidFill>
                  <a:srgbClr val="7030A0"/>
                </a:solidFill>
                <a:latin typeface="幼圆" panose="02010509060101010101" pitchFamily="49" charset="-122"/>
                <a:ea typeface="幼圆" panose="02010509060101010101" pitchFamily="49" charset="-122"/>
              </a:rPr>
              <a:t>降低公共支出占</a:t>
            </a:r>
            <a:r>
              <a:rPr lang="en-US" altLang="zh-CN" sz="3600" b="1">
                <a:solidFill>
                  <a:srgbClr val="7030A0"/>
                </a:solidFill>
                <a:latin typeface="幼圆" panose="02010509060101010101" pitchFamily="49" charset="-122"/>
                <a:ea typeface="幼圆" panose="02010509060101010101" pitchFamily="49" charset="-122"/>
              </a:rPr>
              <a:t>GDP</a:t>
            </a:r>
            <a:r>
              <a:rPr lang="zh-CN" altLang="en-US" sz="3600" b="1">
                <a:solidFill>
                  <a:srgbClr val="7030A0"/>
                </a:solidFill>
                <a:latin typeface="幼圆" panose="02010509060101010101" pitchFamily="49" charset="-122"/>
                <a:ea typeface="幼圆" panose="02010509060101010101" pitchFamily="49" charset="-122"/>
              </a:rPr>
              <a:t>比重</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a:extLst>
              <a:ext uri="{FF2B5EF4-FFF2-40B4-BE49-F238E27FC236}">
                <a16:creationId xmlns:a16="http://schemas.microsoft.com/office/drawing/2014/main" id="{38D5BF80-3C8C-481E-9889-603B62C6AEB3}"/>
              </a:ext>
            </a:extLst>
          </p:cNvPr>
          <p:cNvSpPr>
            <a:spLocks noGrp="1"/>
          </p:cNvSpPr>
          <p:nvPr>
            <p:ph type="title" idx="4294967295"/>
          </p:nvPr>
        </p:nvSpPr>
        <p:spPr>
          <a:xfrm>
            <a:off x="642938" y="722313"/>
            <a:ext cx="7673975" cy="563562"/>
          </a:xfrm>
        </p:spPr>
        <p:txBody>
          <a:bodyPr anchor="ctr"/>
          <a:lstStyle/>
          <a:p>
            <a:pPr eaLnBrk="1" hangingPunct="1"/>
            <a:r>
              <a:rPr lang="zh-CN" altLang="en-US" sz="3600" b="1">
                <a:solidFill>
                  <a:srgbClr val="00B050"/>
                </a:solidFill>
              </a:rPr>
              <a:t>荷兰保持国民负担占净国民收入不变</a:t>
            </a:r>
          </a:p>
        </p:txBody>
      </p:sp>
      <p:sp>
        <p:nvSpPr>
          <p:cNvPr id="11267" name="内容占位符 2">
            <a:extLst>
              <a:ext uri="{FF2B5EF4-FFF2-40B4-BE49-F238E27FC236}">
                <a16:creationId xmlns:a16="http://schemas.microsoft.com/office/drawing/2014/main" id="{7A221722-5618-4F2D-B003-ABCD64C19CB4}"/>
              </a:ext>
            </a:extLst>
          </p:cNvPr>
          <p:cNvSpPr>
            <a:spLocks noGrp="1"/>
          </p:cNvSpPr>
          <p:nvPr>
            <p:ph idx="4294967295"/>
          </p:nvPr>
        </p:nvSpPr>
        <p:spPr>
          <a:xfrm>
            <a:off x="304800" y="1773238"/>
            <a:ext cx="8610600" cy="4325937"/>
          </a:xfrm>
        </p:spPr>
        <p:txBody>
          <a:bodyPr/>
          <a:lstStyle/>
          <a:p>
            <a:pPr eaLnBrk="1" hangingPunct="1">
              <a:lnSpc>
                <a:spcPct val="110000"/>
              </a:lnSpc>
              <a:buClr>
                <a:srgbClr val="7CD10E"/>
              </a:buClr>
              <a:buFont typeface="Wingdings" panose="05000000000000000000" pitchFamily="2" charset="2"/>
              <a:buChar char="p"/>
            </a:pPr>
            <a:r>
              <a:rPr lang="en-US" altLang="zh-CN">
                <a:latin typeface="Forte" panose="03060902040502070203" pitchFamily="66" charset="0"/>
                <a:ea typeface="幼圆" panose="02010509060101010101" pitchFamily="49" charset="-122"/>
              </a:rPr>
              <a:t>70</a:t>
            </a:r>
            <a:r>
              <a:rPr lang="zh-CN" altLang="zh-CN">
                <a:latin typeface="Forte" panose="03060902040502070203" pitchFamily="66" charset="0"/>
                <a:ea typeface="幼圆" panose="02010509060101010101" pitchFamily="49" charset="-122"/>
              </a:rPr>
              <a:t>年代后期，荷兰</a:t>
            </a:r>
            <a:r>
              <a:rPr lang="zh-CN" altLang="en-US">
                <a:latin typeface="Forte" panose="03060902040502070203" pitchFamily="66" charset="0"/>
                <a:ea typeface="幼圆" panose="02010509060101010101" pitchFamily="49" charset="-122"/>
              </a:rPr>
              <a:t>调整了这一思路</a:t>
            </a:r>
            <a:r>
              <a:rPr lang="zh-CN" altLang="zh-CN">
                <a:latin typeface="Forte" panose="03060902040502070203" pitchFamily="66" charset="0"/>
                <a:ea typeface="幼圆" panose="02010509060101010101" pitchFamily="49" charset="-122"/>
              </a:rPr>
              <a:t>——</a:t>
            </a:r>
            <a:r>
              <a:rPr lang="zh-CN" altLang="en-US">
                <a:latin typeface="Forte" panose="03060902040502070203" pitchFamily="66" charset="0"/>
                <a:ea typeface="幼圆" panose="02010509060101010101" pitchFamily="49" charset="-122"/>
              </a:rPr>
              <a:t>放弃</a:t>
            </a:r>
            <a:r>
              <a:rPr lang="zh-CN" altLang="zh-CN">
                <a:latin typeface="Forte" panose="03060902040502070203" pitchFamily="66" charset="0"/>
                <a:ea typeface="幼圆" panose="02010509060101010101" pitchFamily="49" charset="-122"/>
              </a:rPr>
              <a:t>将支出增长挂载在经济增长的做法，而是“不管政权交替，要求总体的国民负担（包含税收，社会保险费，以及其他一些费用支出）占净国民收入的比重需要保持不变，通过这种持续的策略以大幅削减赤字，并削减公共开支的增长。”</a:t>
            </a:r>
          </a:p>
          <a:p>
            <a:pPr eaLnBrk="1" hangingPunct="1"/>
            <a:endParaRPr lang="zh-CN" altLang="en-US"/>
          </a:p>
        </p:txBody>
      </p:sp>
    </p:spTree>
  </p:cSld>
  <p:clrMapOvr>
    <a:masterClrMapping/>
  </p:clrMapOvr>
  <p:transition/>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5359</TotalTime>
  <Words>2778</Words>
  <Application>Microsoft Office PowerPoint</Application>
  <PresentationFormat>全屏显示(4:3)</PresentationFormat>
  <Paragraphs>144</Paragraphs>
  <Slides>25</Slides>
  <Notes>2</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2</vt:i4>
      </vt:variant>
      <vt:variant>
        <vt:lpstr>幻灯片标题</vt:lpstr>
      </vt:variant>
      <vt:variant>
        <vt:i4>25</vt:i4>
      </vt:variant>
    </vt:vector>
  </HeadingPairs>
  <TitlesOfParts>
    <vt:vector size="42" baseType="lpstr">
      <vt:lpstr>Arial</vt:lpstr>
      <vt:lpstr>宋体</vt:lpstr>
      <vt:lpstr>Tahoma</vt:lpstr>
      <vt:lpstr>Wingdings</vt:lpstr>
      <vt:lpstr>华文隶书</vt:lpstr>
      <vt:lpstr>幼圆</vt:lpstr>
      <vt:lpstr>Verdana</vt:lpstr>
      <vt:lpstr>华文行楷</vt:lpstr>
      <vt:lpstr>Forte</vt:lpstr>
      <vt:lpstr>华文琥珀</vt:lpstr>
      <vt:lpstr>方正姚体</vt:lpstr>
      <vt:lpstr>仿宋</vt:lpstr>
      <vt:lpstr>方正舒体</vt:lpstr>
      <vt:lpstr>微软雅黑</vt:lpstr>
      <vt:lpstr>Blends</vt:lpstr>
      <vt:lpstr>Microsoft PowerPoint 演示文稿</vt:lpstr>
      <vt:lpstr>MathType 6.0 Equation</vt:lpstr>
      <vt:lpstr>   非税收入管理     政府非税收入管理制度(三)</vt:lpstr>
      <vt:lpstr>第一节  政府非税收入的预算管理</vt:lpstr>
      <vt:lpstr>（一）公开性</vt:lpstr>
      <vt:lpstr>PowerPoint 演示文稿</vt:lpstr>
      <vt:lpstr>PowerPoint 演示文稿</vt:lpstr>
      <vt:lpstr>PowerPoint 演示文稿</vt:lpstr>
      <vt:lpstr>（五）预算的年度性与中长期概算</vt:lpstr>
      <vt:lpstr>PowerPoint 演示文稿</vt:lpstr>
      <vt:lpstr>荷兰保持国民负担占净国民收入不变</vt:lpstr>
      <vt:lpstr>中长期概算中的组织与协调</vt:lpstr>
      <vt:lpstr>中长期概算—“为预算准备所做的准备”</vt:lpstr>
      <vt:lpstr>（六）预算的可靠性、经济预测与动态调整</vt:lpstr>
      <vt:lpstr>PowerPoint 演示文稿</vt:lpstr>
      <vt:lpstr>PowerPoint 演示文稿</vt:lpstr>
      <vt:lpstr>PowerPoint 演示文稿</vt:lpstr>
      <vt:lpstr>PowerPoint 演示文稿</vt:lpstr>
      <vt:lpstr>第三节 政府性基金预算管理</vt:lpstr>
      <vt:lpstr>预算管理原则及级次划分</vt:lpstr>
      <vt:lpstr>预算级次划分</vt:lpstr>
      <vt:lpstr>预算编制 </vt:lpstr>
      <vt:lpstr>基金预算内容 </vt:lpstr>
      <vt:lpstr>政府性基金预算管理</vt:lpstr>
      <vt:lpstr>2009年以来我国政府性基金预算工作成果</vt:lpstr>
      <vt:lpstr>PowerPoint 演示文稿</vt:lpstr>
      <vt:lpstr>政府性基金预算进一步得到完善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wangchong</dc:creator>
  <cp:lastModifiedBy>wenjie zhang</cp:lastModifiedBy>
  <cp:revision>523</cp:revision>
  <dcterms:created xsi:type="dcterms:W3CDTF">2010-09-01T13:18:32Z</dcterms:created>
  <dcterms:modified xsi:type="dcterms:W3CDTF">2018-12-13T00:53:11Z</dcterms:modified>
</cp:coreProperties>
</file>