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xls" ContentType="application/vnd.ms-excel"/>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46"/>
  </p:notesMasterIdLst>
  <p:sldIdLst>
    <p:sldId id="256" r:id="rId2"/>
    <p:sldId id="257" r:id="rId3"/>
    <p:sldId id="258" r:id="rId4"/>
    <p:sldId id="259" r:id="rId5"/>
    <p:sldId id="315" r:id="rId6"/>
    <p:sldId id="260" r:id="rId7"/>
    <p:sldId id="261" r:id="rId8"/>
    <p:sldId id="262" r:id="rId9"/>
    <p:sldId id="316" r:id="rId10"/>
    <p:sldId id="264" r:id="rId11"/>
    <p:sldId id="265" r:id="rId12"/>
    <p:sldId id="266" r:id="rId13"/>
    <p:sldId id="268" r:id="rId14"/>
    <p:sldId id="269" r:id="rId15"/>
    <p:sldId id="270" r:id="rId16"/>
    <p:sldId id="296" r:id="rId17"/>
    <p:sldId id="272" r:id="rId18"/>
    <p:sldId id="273" r:id="rId19"/>
    <p:sldId id="274" r:id="rId20"/>
    <p:sldId id="275" r:id="rId21"/>
    <p:sldId id="276" r:id="rId22"/>
    <p:sldId id="277" r:id="rId23"/>
    <p:sldId id="298" r:id="rId24"/>
    <p:sldId id="278" r:id="rId25"/>
    <p:sldId id="279" r:id="rId26"/>
    <p:sldId id="317" r:id="rId27"/>
    <p:sldId id="281" r:id="rId28"/>
    <p:sldId id="282" r:id="rId29"/>
    <p:sldId id="283" r:id="rId30"/>
    <p:sldId id="318" r:id="rId31"/>
    <p:sldId id="285" r:id="rId32"/>
    <p:sldId id="286" r:id="rId33"/>
    <p:sldId id="287" r:id="rId34"/>
    <p:sldId id="288" r:id="rId35"/>
    <p:sldId id="292" r:id="rId36"/>
    <p:sldId id="302" r:id="rId37"/>
    <p:sldId id="303" r:id="rId38"/>
    <p:sldId id="294" r:id="rId39"/>
    <p:sldId id="307" r:id="rId40"/>
    <p:sldId id="308" r:id="rId41"/>
    <p:sldId id="309" r:id="rId42"/>
    <p:sldId id="310" r:id="rId43"/>
    <p:sldId id="319" r:id="rId44"/>
    <p:sldId id="320" r:id="rId4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821" autoAdjust="0"/>
  </p:normalViewPr>
  <p:slideViewPr>
    <p:cSldViewPr>
      <p:cViewPr>
        <p:scale>
          <a:sx n="84" d="100"/>
          <a:sy n="84" d="100"/>
        </p:scale>
        <p:origin x="-586" y="-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88E990-B1D8-4176-B94E-85E7DA37C808}" type="datetimeFigureOut">
              <a:rPr lang="zh-CN" altLang="en-US" smtClean="0"/>
              <a:pPr/>
              <a:t>2018\11\29 Thursday</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22AEAA-B410-4F1B-BD80-54B55D003787}" type="slidenum">
              <a:rPr lang="zh-CN" altLang="en-US" smtClean="0"/>
              <a:pPr/>
              <a:t>‹#›</a:t>
            </a:fld>
            <a:endParaRPr lang="zh-CN" altLang="en-US"/>
          </a:p>
        </p:txBody>
      </p:sp>
    </p:spTree>
    <p:extLst>
      <p:ext uri="{BB962C8B-B14F-4D97-AF65-F5344CB8AC3E}">
        <p14:creationId xmlns:p14="http://schemas.microsoft.com/office/powerpoint/2010/main" val="1794563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74A0F62-41A0-4F3C-9202-5DFF59550A9E}" type="slidenum">
              <a:rPr lang="en-US" altLang="zh-CN" smtClean="0">
                <a:latin typeface="Arial" charset="0"/>
                <a:cs typeface="Arial" charset="0"/>
              </a:rPr>
              <a:pPr>
                <a:defRPr/>
              </a:pPr>
              <a:t>3</a:t>
            </a:fld>
            <a:endParaRPr lang="en-US" altLang="zh-CN" smtClean="0">
              <a:latin typeface="Arial" charset="0"/>
              <a:cs typeface="Arial" charset="0"/>
            </a:endParaRPr>
          </a:p>
        </p:txBody>
      </p:sp>
      <p:sp>
        <p:nvSpPr>
          <p:cNvPr id="1525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25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77CBB44-F566-471F-AF5C-8DEB6C92D470}" type="slidenum">
              <a:rPr lang="en-US" altLang="zh-CN" smtClean="0">
                <a:latin typeface="Arial" charset="0"/>
                <a:cs typeface="Arial" charset="0"/>
              </a:rPr>
              <a:pPr>
                <a:defRPr/>
              </a:pPr>
              <a:t>10</a:t>
            </a:fld>
            <a:endParaRPr lang="en-US" altLang="zh-CN" smtClean="0">
              <a:latin typeface="Arial" charset="0"/>
              <a:cs typeface="Arial" charset="0"/>
            </a:endParaRPr>
          </a:p>
        </p:txBody>
      </p:sp>
      <p:sp>
        <p:nvSpPr>
          <p:cNvPr id="1536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DBF6C0C-56CC-4C7E-9E5F-B4597E22F2F6}" type="slidenum">
              <a:rPr lang="en-US" altLang="zh-CN" smtClean="0">
                <a:latin typeface="Arial" charset="0"/>
                <a:cs typeface="Arial" charset="0"/>
              </a:rPr>
              <a:pPr>
                <a:defRPr/>
              </a:pPr>
              <a:t>11</a:t>
            </a:fld>
            <a:endParaRPr lang="en-US" altLang="zh-CN" smtClean="0">
              <a:latin typeface="Arial" charset="0"/>
              <a:cs typeface="Arial" charset="0"/>
            </a:endParaRPr>
          </a:p>
        </p:txBody>
      </p:sp>
      <p:sp>
        <p:nvSpPr>
          <p:cNvPr id="154627" name="Rectangle 2"/>
          <p:cNvSpPr>
            <a:spLocks noGrp="1" noRot="1" noChangeAspect="1" noChangeArrowheads="1" noTextEdit="1"/>
          </p:cNvSpPr>
          <p:nvPr>
            <p:ph type="sldImg"/>
          </p:nvPr>
        </p:nvSpPr>
        <p:spPr bwMode="auto">
          <a:xfrm>
            <a:off x="1146175" y="687388"/>
            <a:ext cx="4567238" cy="3425825"/>
          </a:xfrm>
          <a:noFill/>
          <a:ln cap="flat">
            <a:solidFill>
              <a:srgbClr val="000000"/>
            </a:solidFill>
            <a:miter lim="800000"/>
            <a:headEnd/>
            <a:tailEnd/>
          </a:ln>
        </p:spPr>
      </p:sp>
      <p:sp>
        <p:nvSpPr>
          <p:cNvPr id="154628" name="Rectangle 3"/>
          <p:cNvSpPr>
            <a:spLocks noGrp="1" noChangeArrowheads="1"/>
          </p:cNvSpPr>
          <p:nvPr>
            <p:ph type="body" idx="1"/>
          </p:nvPr>
        </p:nvSpPr>
        <p:spPr bwMode="auto">
          <a:noFill/>
        </p:spPr>
        <p:txBody>
          <a:bodyPr wrap="square" lIns="92075" tIns="46038" rIns="92075" bIns="46038"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500+</a:t>
            </a:r>
            <a:r>
              <a:rPr lang="zh-CN" altLang="en-US" dirty="0" smtClean="0"/>
              <a:t>（</a:t>
            </a:r>
            <a:r>
              <a:rPr lang="en-US" altLang="zh-CN" dirty="0" smtClean="0"/>
              <a:t>3000+4000</a:t>
            </a:r>
            <a:r>
              <a:rPr lang="zh-CN" altLang="en-US" dirty="0" smtClean="0"/>
              <a:t>）*</a:t>
            </a:r>
            <a:r>
              <a:rPr lang="en-US" altLang="zh-CN" dirty="0" smtClean="0"/>
              <a:t>4%</a:t>
            </a:r>
            <a:endParaRPr lang="zh-CN" altLang="en-US" dirty="0"/>
          </a:p>
        </p:txBody>
      </p:sp>
      <p:sp>
        <p:nvSpPr>
          <p:cNvPr id="4" name="灯片编号占位符 3"/>
          <p:cNvSpPr>
            <a:spLocks noGrp="1"/>
          </p:cNvSpPr>
          <p:nvPr>
            <p:ph type="sldNum" sz="quarter" idx="10"/>
          </p:nvPr>
        </p:nvSpPr>
        <p:spPr/>
        <p:txBody>
          <a:bodyPr/>
          <a:lstStyle/>
          <a:p>
            <a:fld id="{3022AEAA-B410-4F1B-BD80-54B55D003787}" type="slidenum">
              <a:rPr lang="zh-CN" altLang="en-US" smtClean="0"/>
              <a:pPr/>
              <a:t>26</a:t>
            </a:fld>
            <a:endParaRPr lang="zh-CN" altLang="en-US"/>
          </a:p>
        </p:txBody>
      </p:sp>
    </p:spTree>
    <p:extLst>
      <p:ext uri="{BB962C8B-B14F-4D97-AF65-F5344CB8AC3E}">
        <p14:creationId xmlns:p14="http://schemas.microsoft.com/office/powerpoint/2010/main" val="4048764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22AEAA-B410-4F1B-BD80-54B55D003787}" type="slidenum">
              <a:rPr lang="zh-CN" altLang="en-US" smtClean="0"/>
              <a:pPr/>
              <a:t>30</a:t>
            </a:fld>
            <a:endParaRPr lang="zh-CN" altLang="en-US"/>
          </a:p>
        </p:txBody>
      </p:sp>
    </p:spTree>
    <p:extLst>
      <p:ext uri="{BB962C8B-B14F-4D97-AF65-F5344CB8AC3E}">
        <p14:creationId xmlns:p14="http://schemas.microsoft.com/office/powerpoint/2010/main" val="4187379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457200"/>
            <a:ext cx="8229600" cy="13716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981200"/>
            <a:ext cx="4038600" cy="3886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4038600" cy="3886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页脚占位符 4"/>
          <p:cNvSpPr>
            <a:spLocks noGrp="1"/>
          </p:cNvSpPr>
          <p:nvPr>
            <p:ph type="ftr" sz="quarter" idx="10"/>
          </p:nvPr>
        </p:nvSpPr>
        <p:spPr>
          <a:xfrm>
            <a:off x="3124200" y="6248400"/>
            <a:ext cx="2895600" cy="457200"/>
          </a:xfrm>
        </p:spPr>
        <p:txBody>
          <a:bodyPr/>
          <a:lstStyle>
            <a:lvl1pPr>
              <a:defRPr/>
            </a:lvl1pPr>
          </a:lstStyle>
          <a:p>
            <a:pPr>
              <a:defRPr/>
            </a:pPr>
            <a:endParaRPr lang="en-US" altLang="zh-CN"/>
          </a:p>
        </p:txBody>
      </p:sp>
      <p:sp>
        <p:nvSpPr>
          <p:cNvPr id="6" name="灯片编号占位符 5"/>
          <p:cNvSpPr>
            <a:spLocks noGrp="1"/>
          </p:cNvSpPr>
          <p:nvPr>
            <p:ph type="sldNum" sz="quarter" idx="11"/>
          </p:nvPr>
        </p:nvSpPr>
        <p:spPr>
          <a:xfrm>
            <a:off x="6553200" y="6248400"/>
            <a:ext cx="2133600" cy="457200"/>
          </a:xfrm>
        </p:spPr>
        <p:txBody>
          <a:bodyPr/>
          <a:lstStyle>
            <a:lvl1pPr>
              <a:defRPr/>
            </a:lvl1pPr>
          </a:lstStyle>
          <a:p>
            <a:pPr>
              <a:defRPr/>
            </a:pPr>
            <a:fld id="{8239B513-887B-482B-A678-6E93E5B7BB64}" type="slidenum">
              <a:rPr lang="en-US" altLang="zh-CN"/>
              <a:pPr>
                <a:defRPr/>
              </a:pPr>
              <a:t>‹#›</a:t>
            </a:fld>
            <a:endParaRPr lang="en-US" altLang="zh-CN"/>
          </a:p>
        </p:txBody>
      </p:sp>
      <p:sp>
        <p:nvSpPr>
          <p:cNvPr id="7" name="日期占位符 6"/>
          <p:cNvSpPr>
            <a:spLocks noGrp="1"/>
          </p:cNvSpPr>
          <p:nvPr>
            <p:ph type="dt" sz="half" idx="12"/>
          </p:nvPr>
        </p:nvSpPr>
        <p:spPr/>
        <p:txBody>
          <a:bodyPr/>
          <a:lstStyle>
            <a:lvl1pPr>
              <a:defRPr/>
            </a:lvl1pPr>
          </a:lstStyle>
          <a:p>
            <a:pPr>
              <a:defRPr/>
            </a:pPr>
            <a:endParaRPr lang="en-US" altLang="zh-CN"/>
          </a:p>
        </p:txBody>
      </p:sp>
    </p:spTree>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39825"/>
          </a:xfr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30725"/>
          </a:xfrm>
        </p:spPr>
        <p:txBody>
          <a:bodyPr rtlCol="0">
            <a:normAutofit/>
          </a:bodyPr>
          <a:lstStyle/>
          <a:p>
            <a:pPr lvl="0"/>
            <a:endParaRPr lang="zh-CN" altLang="en-US" noProof="0"/>
          </a:p>
        </p:txBody>
      </p:sp>
      <p:sp>
        <p:nvSpPr>
          <p:cNvPr id="4" name="日期占位符 3"/>
          <p:cNvSpPr>
            <a:spLocks noGrp="1"/>
          </p:cNvSpPr>
          <p:nvPr>
            <p:ph type="dt" sz="half" idx="10"/>
          </p:nvPr>
        </p:nvSpPr>
        <p:spPr>
          <a:xfrm>
            <a:off x="457200" y="6243638"/>
            <a:ext cx="2133600" cy="457200"/>
          </a:xfrm>
        </p:spPr>
        <p:txBody>
          <a:bodyPr/>
          <a:lstStyle>
            <a:lvl1pPr>
              <a:defRPr/>
            </a:lvl1pPr>
          </a:lstStyle>
          <a:p>
            <a:pPr>
              <a:defRPr/>
            </a:pPr>
            <a:endParaRPr lang="en-US" altLang="zh-CN"/>
          </a:p>
        </p:txBody>
      </p:sp>
      <p:sp>
        <p:nvSpPr>
          <p:cNvPr id="5" name="页脚占位符 4"/>
          <p:cNvSpPr>
            <a:spLocks noGrp="1"/>
          </p:cNvSpPr>
          <p:nvPr>
            <p:ph type="ftr" sz="quarter" idx="11"/>
          </p:nvPr>
        </p:nvSpPr>
        <p:spPr>
          <a:xfrm>
            <a:off x="3124200" y="6248400"/>
            <a:ext cx="2895600" cy="457200"/>
          </a:xfrm>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a:xfrm>
            <a:off x="6553200" y="6243638"/>
            <a:ext cx="2133600" cy="457200"/>
          </a:xfrm>
        </p:spPr>
        <p:txBody>
          <a:bodyPr/>
          <a:lstStyle>
            <a:lvl1pPr>
              <a:defRPr/>
            </a:lvl1pPr>
          </a:lstStyle>
          <a:p>
            <a:pPr>
              <a:defRPr/>
            </a:pPr>
            <a:fld id="{EF96170A-E853-453A-AFDA-CDA55BB31D39}"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2018\11\29 Thursday</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oleObject" Target="../embeddings/Microsoft_Excel_97-2003____1.xls"/></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__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39552" y="1484784"/>
            <a:ext cx="7772400" cy="1470025"/>
          </a:xfrm>
        </p:spPr>
        <p:txBody>
          <a:bodyPr/>
          <a:lstStyle/>
          <a:p>
            <a:r>
              <a:rPr lang="zh-CN" altLang="en-US" b="1" dirty="0" smtClean="0"/>
              <a:t>第一章  土地增值税</a:t>
            </a:r>
            <a:endParaRPr lang="zh-CN" altLang="en-US" b="1" dirty="0"/>
          </a:p>
        </p:txBody>
      </p:sp>
      <p:pic>
        <p:nvPicPr>
          <p:cNvPr id="87042" name="Picture 2" descr="http://p4.so.qhimgs1.com/bdr/_240_/t011e9808b5a110a894.jpg"/>
          <p:cNvPicPr>
            <a:picLocks noChangeAspect="1" noChangeArrowheads="1"/>
          </p:cNvPicPr>
          <p:nvPr/>
        </p:nvPicPr>
        <p:blipFill>
          <a:blip r:embed="rId2" cstate="print"/>
          <a:srcRect/>
          <a:stretch>
            <a:fillRect/>
          </a:stretch>
        </p:blipFill>
        <p:spPr bwMode="auto">
          <a:xfrm>
            <a:off x="2123728" y="3212976"/>
            <a:ext cx="4724400" cy="228600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l" eaLnBrk="1" hangingPunct="1"/>
            <a:r>
              <a:rPr lang="zh-CN" altLang="en-US" sz="3600" dirty="0" smtClean="0">
                <a:ea typeface="黑体" pitchFamily="49" charset="-122"/>
              </a:rPr>
              <a:t>（三）征税对象</a:t>
            </a:r>
          </a:p>
        </p:txBody>
      </p:sp>
      <p:sp>
        <p:nvSpPr>
          <p:cNvPr id="435203" name="Rectangle 3"/>
          <p:cNvSpPr>
            <a:spLocks noGrp="1" noChangeArrowheads="1"/>
          </p:cNvSpPr>
          <p:nvPr>
            <p:ph idx="1"/>
          </p:nvPr>
        </p:nvSpPr>
        <p:spPr>
          <a:xfrm>
            <a:off x="468313" y="2276475"/>
            <a:ext cx="8229600" cy="3116263"/>
          </a:xfrm>
        </p:spPr>
        <p:txBody>
          <a:bodyPr/>
          <a:lstStyle/>
          <a:p>
            <a:pPr eaLnBrk="1" hangingPunct="1">
              <a:lnSpc>
                <a:spcPct val="125000"/>
              </a:lnSpc>
            </a:pPr>
            <a:r>
              <a:rPr lang="en-US" altLang="zh-CN" smtClean="0">
                <a:ea typeface="华文仿宋" pitchFamily="2" charset="-122"/>
              </a:rPr>
              <a:t> </a:t>
            </a:r>
            <a:r>
              <a:rPr lang="zh-CN" altLang="en-US" smtClean="0">
                <a:ea typeface="华文仿宋" pitchFamily="2" charset="-122"/>
              </a:rPr>
              <a:t>土地增值税的征税对象是转让国有土地使用权、地上建筑物及其附着物所取得的</a:t>
            </a:r>
            <a:r>
              <a:rPr lang="zh-CN" altLang="en-US" b="1" smtClean="0">
                <a:solidFill>
                  <a:srgbClr val="FF0000"/>
                </a:solidFill>
                <a:ea typeface="华文仿宋" pitchFamily="2" charset="-122"/>
              </a:rPr>
              <a:t>增值额。</a:t>
            </a:r>
          </a:p>
          <a:p>
            <a:pPr eaLnBrk="1" hangingPunct="1">
              <a:lnSpc>
                <a:spcPct val="125000"/>
              </a:lnSpc>
            </a:pPr>
            <a:endParaRPr lang="zh-CN" altLang="en-US" smtClean="0">
              <a:ea typeface="华文仿宋" pitchFamily="2" charset="-122"/>
            </a:endParaRPr>
          </a:p>
          <a:p>
            <a:pPr eaLnBrk="1" hangingPunct="1">
              <a:lnSpc>
                <a:spcPct val="125000"/>
              </a:lnSpc>
              <a:buFont typeface="Wingdings" pitchFamily="2" charset="2"/>
              <a:buNone/>
            </a:pPr>
            <a:endParaRPr lang="zh-CN" altLang="en-US" smtClean="0">
              <a:ea typeface="华文仿宋" pitchFamily="2" charset="-122"/>
            </a:endParaRPr>
          </a:p>
          <a:p>
            <a:pPr eaLnBrk="1" hangingPunct="1">
              <a:lnSpc>
                <a:spcPct val="125000"/>
              </a:lnSpc>
              <a:buFont typeface="Wingdings" pitchFamily="2" charset="2"/>
              <a:buNone/>
            </a:pPr>
            <a:endParaRPr lang="en-US" altLang="zh-CN" smtClean="0"/>
          </a:p>
        </p:txBody>
      </p:sp>
      <p:pic>
        <p:nvPicPr>
          <p:cNvPr id="48132" name="Picture 4" descr="j0292020"/>
          <p:cNvPicPr>
            <a:picLocks noChangeAspect="1" noChangeArrowheads="1"/>
          </p:cNvPicPr>
          <p:nvPr/>
        </p:nvPicPr>
        <p:blipFill>
          <a:blip r:embed="rId3" cstate="print"/>
          <a:srcRect/>
          <a:stretch>
            <a:fillRect/>
          </a:stretch>
        </p:blipFill>
        <p:spPr bwMode="auto">
          <a:xfrm>
            <a:off x="6516688" y="4797425"/>
            <a:ext cx="1868487" cy="1773238"/>
          </a:xfrm>
          <a:prstGeom prst="rect">
            <a:avLst/>
          </a:prstGeom>
          <a:noFill/>
          <a:ln w="9525">
            <a:noFill/>
            <a:miter lim="800000"/>
            <a:headEnd/>
            <a:tailEnd/>
          </a:ln>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35203">
                                            <p:txEl>
                                              <p:pRg st="0" end="0"/>
                                            </p:txEl>
                                          </p:spTgt>
                                        </p:tgtEl>
                                        <p:attrNameLst>
                                          <p:attrName>style.visibility</p:attrName>
                                        </p:attrNameLst>
                                      </p:cBhvr>
                                      <p:to>
                                        <p:strVal val="visible"/>
                                      </p:to>
                                    </p:set>
                                    <p:animEffect transition="in" filter="blinds(horizontal)">
                                      <p:cBhvr>
                                        <p:cTn id="7" dur="500"/>
                                        <p:tgtEl>
                                          <p:spTgt spid="4352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20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lIns="92075" tIns="46038" rIns="92075" bIns="46038" rtlCol="0">
            <a:normAutofit fontScale="90000"/>
          </a:bodyPr>
          <a:lstStyle/>
          <a:p>
            <a:pPr eaLnBrk="1" fontAlgn="auto" hangingPunct="1">
              <a:spcAft>
                <a:spcPts val="0"/>
              </a:spcAft>
              <a:defRPr/>
            </a:pPr>
            <a:r>
              <a:rPr lang="en-US" altLang="zh-CN" sz="4800" b="1" smtClean="0"/>
              <a:t/>
            </a:r>
            <a:br>
              <a:rPr lang="en-US" altLang="zh-CN" sz="4800" b="1" smtClean="0"/>
            </a:br>
            <a:r>
              <a:rPr lang="zh-CN" altLang="en-US" sz="3600" smtClean="0">
                <a:ea typeface="黑体" pitchFamily="2" charset="-122"/>
              </a:rPr>
              <a:t>计税依据</a:t>
            </a:r>
            <a:r>
              <a:rPr lang="zh-CN" altLang="en-US" sz="4800" b="1" smtClean="0"/>
              <a:t/>
            </a:r>
            <a:br>
              <a:rPr lang="zh-CN" altLang="en-US" sz="4800" b="1" smtClean="0"/>
            </a:br>
            <a:endParaRPr lang="zh-CN" altLang="en-US" sz="4800" b="1" smtClean="0"/>
          </a:p>
        </p:txBody>
      </p:sp>
      <p:sp>
        <p:nvSpPr>
          <p:cNvPr id="1028" name="Rectangle 3"/>
          <p:cNvSpPr>
            <a:spLocks noGrp="1" noChangeArrowheads="1"/>
          </p:cNvSpPr>
          <p:nvPr>
            <p:ph type="body" sz="half" idx="1"/>
          </p:nvPr>
        </p:nvSpPr>
        <p:spPr>
          <a:xfrm>
            <a:off x="323528" y="1676400"/>
            <a:ext cx="4320480" cy="4848944"/>
          </a:xfrm>
        </p:spPr>
        <p:txBody>
          <a:bodyPr lIns="92075" tIns="46038" rIns="92075" bIns="46038" rtlCol="0">
            <a:normAutofit/>
          </a:bodyPr>
          <a:lstStyle/>
          <a:p>
            <a:pPr indent="342900" algn="just" eaLnBrk="1" fontAlgn="auto" hangingPunct="1">
              <a:lnSpc>
                <a:spcPts val="3600"/>
              </a:lnSpc>
              <a:spcAft>
                <a:spcPts val="0"/>
              </a:spcAft>
              <a:buFont typeface="Wingdings" pitchFamily="2" charset="2"/>
              <a:buNone/>
              <a:defRPr/>
            </a:pPr>
            <a:r>
              <a:rPr lang="en-US" altLang="zh-CN" sz="2400" dirty="0" smtClean="0">
                <a:latin typeface="宋体" pitchFamily="2" charset="-122"/>
              </a:rPr>
              <a:t>  </a:t>
            </a:r>
            <a:r>
              <a:rPr lang="zh-CN" altLang="en-US" dirty="0" smtClean="0">
                <a:latin typeface="宋体" pitchFamily="2" charset="-122"/>
              </a:rPr>
              <a:t>土地增值税按照纳税人转让房地产取得的增值额计算征收。</a:t>
            </a:r>
          </a:p>
          <a:p>
            <a:pPr indent="342900" algn="just" eaLnBrk="1" fontAlgn="auto" hangingPunct="1">
              <a:lnSpc>
                <a:spcPts val="3500"/>
              </a:lnSpc>
              <a:spcAft>
                <a:spcPts val="0"/>
              </a:spcAft>
              <a:buFont typeface="Wingdings" pitchFamily="2" charset="2"/>
              <a:buNone/>
              <a:defRPr/>
            </a:pPr>
            <a:r>
              <a:rPr lang="zh-CN" altLang="en-US" dirty="0" smtClean="0">
                <a:latin typeface="宋体" pitchFamily="2" charset="-122"/>
              </a:rPr>
              <a:t> 纳税人转让房地产所取得的</a:t>
            </a:r>
            <a:r>
              <a:rPr lang="zh-CN" altLang="en-US" dirty="0" smtClean="0">
                <a:solidFill>
                  <a:srgbClr val="C00000"/>
                </a:solidFill>
                <a:ea typeface="黑体" pitchFamily="2" charset="-122"/>
              </a:rPr>
              <a:t>收入</a:t>
            </a:r>
            <a:r>
              <a:rPr lang="zh-CN" altLang="en-US" dirty="0" smtClean="0">
                <a:latin typeface="宋体" pitchFamily="2" charset="-122"/>
              </a:rPr>
              <a:t>减除规定</a:t>
            </a:r>
            <a:r>
              <a:rPr lang="zh-CN" altLang="en-US" dirty="0" smtClean="0">
                <a:solidFill>
                  <a:srgbClr val="C00000"/>
                </a:solidFill>
                <a:ea typeface="黑体" pitchFamily="2" charset="-122"/>
              </a:rPr>
              <a:t>扣除项目金额</a:t>
            </a:r>
            <a:r>
              <a:rPr lang="zh-CN" altLang="en-US" dirty="0" smtClean="0">
                <a:latin typeface="宋体" pitchFamily="2" charset="-122"/>
              </a:rPr>
              <a:t>后的余额，为增值额。</a:t>
            </a:r>
            <a:endParaRPr lang="zh-CN" altLang="en-US" dirty="0" smtClean="0">
              <a:latin typeface="Times New Roman" pitchFamily="18" charset="0"/>
            </a:endParaRPr>
          </a:p>
          <a:p>
            <a:pPr indent="342900" algn="r" eaLnBrk="1" fontAlgn="auto" hangingPunct="1">
              <a:lnSpc>
                <a:spcPts val="3500"/>
              </a:lnSpc>
              <a:spcAft>
                <a:spcPts val="0"/>
              </a:spcAft>
              <a:buFont typeface="Wingdings" pitchFamily="2" charset="2"/>
              <a:buNone/>
              <a:defRPr/>
            </a:pPr>
            <a:r>
              <a:rPr lang="en-US" altLang="zh-CN" sz="1800" b="1" dirty="0" smtClean="0">
                <a:latin typeface="宋体" pitchFamily="2" charset="-122"/>
              </a:rPr>
              <a:t>《</a:t>
            </a:r>
            <a:r>
              <a:rPr lang="zh-CN" altLang="en-US" sz="1800" b="1" dirty="0" smtClean="0">
                <a:latin typeface="宋体" pitchFamily="2" charset="-122"/>
              </a:rPr>
              <a:t>土增税暂行条例</a:t>
            </a:r>
            <a:r>
              <a:rPr lang="en-US" altLang="zh-CN" sz="1800" b="1" dirty="0" smtClean="0">
                <a:latin typeface="宋体" pitchFamily="2" charset="-122"/>
              </a:rPr>
              <a:t>》</a:t>
            </a:r>
            <a:r>
              <a:rPr lang="zh-CN" altLang="en-US" sz="1800" b="1" dirty="0" smtClean="0">
                <a:latin typeface="宋体" pitchFamily="2" charset="-122"/>
              </a:rPr>
              <a:t>第三、四条</a:t>
            </a:r>
            <a:r>
              <a:rPr lang="zh-CN" altLang="en-US" sz="1800" dirty="0" smtClean="0"/>
              <a:t> </a:t>
            </a:r>
          </a:p>
          <a:p>
            <a:pPr eaLnBrk="1" fontAlgn="auto" hangingPunct="1">
              <a:lnSpc>
                <a:spcPct val="90000"/>
              </a:lnSpc>
              <a:spcAft>
                <a:spcPts val="0"/>
              </a:spcAft>
              <a:buFont typeface="Wingdings" pitchFamily="2" charset="2"/>
              <a:buNone/>
              <a:defRPr/>
            </a:pPr>
            <a:endParaRPr lang="zh-CN" altLang="en-US" sz="1800" dirty="0" smtClean="0"/>
          </a:p>
          <a:p>
            <a:pPr eaLnBrk="1" fontAlgn="auto" hangingPunct="1">
              <a:lnSpc>
                <a:spcPct val="90000"/>
              </a:lnSpc>
              <a:spcAft>
                <a:spcPts val="0"/>
              </a:spcAft>
              <a:buFont typeface="Wingdings" pitchFamily="2" charset="2"/>
              <a:buNone/>
              <a:defRPr/>
            </a:pPr>
            <a:r>
              <a:rPr lang="zh-CN" altLang="en-US" sz="2800" dirty="0" smtClean="0"/>
              <a:t>    </a:t>
            </a:r>
          </a:p>
        </p:txBody>
      </p:sp>
      <p:grpSp>
        <p:nvGrpSpPr>
          <p:cNvPr id="2" name="Group 4"/>
          <p:cNvGrpSpPr>
            <a:grpSpLocks/>
          </p:cNvGrpSpPr>
          <p:nvPr/>
        </p:nvGrpSpPr>
        <p:grpSpPr bwMode="auto">
          <a:xfrm>
            <a:off x="4859338" y="2274888"/>
            <a:ext cx="3916362" cy="3979862"/>
            <a:chOff x="3061" y="1433"/>
            <a:chExt cx="2467" cy="2507"/>
          </a:xfrm>
        </p:grpSpPr>
        <p:graphicFrame>
          <p:nvGraphicFramePr>
            <p:cNvPr id="1026" name="Object 5"/>
            <p:cNvGraphicFramePr>
              <a:graphicFrameLocks/>
            </p:cNvGraphicFramePr>
            <p:nvPr/>
          </p:nvGraphicFramePr>
          <p:xfrm>
            <a:off x="3061" y="1697"/>
            <a:ext cx="2467" cy="2243"/>
          </p:xfrm>
          <a:graphic>
            <a:graphicData uri="http://schemas.openxmlformats.org/presentationml/2006/ole">
              <mc:AlternateContent xmlns:mc="http://schemas.openxmlformats.org/markup-compatibility/2006">
                <mc:Choice xmlns:v="urn:schemas-microsoft-com:vml" Requires="v">
                  <p:oleObj spid="_x0000_s1039" name="图表" r:id="rId4" imgW="3457673" imgH="2705004" progId="Excel.Sheet.8">
                    <p:embed followColorScheme="full"/>
                  </p:oleObj>
                </mc:Choice>
                <mc:Fallback>
                  <p:oleObj name="图表" r:id="rId4" imgW="3457673" imgH="2705004" progId="Excel.Sheet.8">
                    <p:embed followColorScheme="full"/>
                    <p:pic>
                      <p:nvPicPr>
                        <p:cNvPr id="0" name="Picture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1" y="1697"/>
                          <a:ext cx="2467" cy="2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1" name="Line 6"/>
            <p:cNvSpPr>
              <a:spLocks noChangeShapeType="1"/>
            </p:cNvSpPr>
            <p:nvPr/>
          </p:nvSpPr>
          <p:spPr bwMode="auto">
            <a:xfrm>
              <a:off x="3199" y="2824"/>
              <a:ext cx="2140" cy="0"/>
            </a:xfrm>
            <a:prstGeom prst="line">
              <a:avLst/>
            </a:prstGeom>
            <a:noFill/>
            <a:ln w="12700">
              <a:solidFill>
                <a:srgbClr val="FF0000"/>
              </a:solidFill>
              <a:prstDash val="dashDot"/>
              <a:round/>
              <a:headEnd type="none" w="sm" len="sm"/>
              <a:tailEnd type="none" w="sm" len="sm"/>
            </a:ln>
          </p:spPr>
          <p:txBody>
            <a:bodyPr/>
            <a:lstStyle/>
            <a:p>
              <a:endParaRPr lang="zh-CN" altLang="en-US"/>
            </a:p>
          </p:txBody>
        </p:sp>
        <p:sp>
          <p:nvSpPr>
            <p:cNvPr id="1032" name="Oval 7"/>
            <p:cNvSpPr>
              <a:spLocks noChangeArrowheads="1"/>
            </p:cNvSpPr>
            <p:nvPr/>
          </p:nvSpPr>
          <p:spPr bwMode="auto">
            <a:xfrm>
              <a:off x="4006" y="1433"/>
              <a:ext cx="811" cy="1392"/>
            </a:xfrm>
            <a:prstGeom prst="ellipse">
              <a:avLst/>
            </a:prstGeom>
            <a:noFill/>
            <a:ln w="12700">
              <a:solidFill>
                <a:srgbClr val="FF9900"/>
              </a:solidFill>
              <a:round/>
              <a:headEnd/>
              <a:tailEnd/>
            </a:ln>
          </p:spPr>
          <p:txBody>
            <a:bodyPr wrap="none" anchor="ctr"/>
            <a:lstStyle/>
            <a:p>
              <a:endParaRPr lang="zh-CN" altLang="en-US"/>
            </a:p>
          </p:txBody>
        </p:sp>
      </p:grpSp>
      <p:sp>
        <p:nvSpPr>
          <p:cNvPr id="1030" name="Rectangle 8"/>
          <p:cNvSpPr>
            <a:spLocks noChangeArrowheads="1"/>
          </p:cNvSpPr>
          <p:nvPr/>
        </p:nvSpPr>
        <p:spPr bwMode="auto">
          <a:xfrm>
            <a:off x="4876800" y="1676400"/>
            <a:ext cx="3962400" cy="749300"/>
          </a:xfrm>
          <a:prstGeom prst="rect">
            <a:avLst/>
          </a:prstGeom>
          <a:noFill/>
          <a:ln w="9525">
            <a:noFill/>
            <a:miter lim="800000"/>
            <a:headEnd/>
            <a:tailEnd/>
          </a:ln>
        </p:spPr>
        <p:txBody>
          <a:bodyPr lIns="92075" tIns="46038" rIns="92075" bIns="46038">
            <a:spAutoFit/>
          </a:bodyPr>
          <a:lstStyle/>
          <a:p>
            <a:pPr algn="ctr">
              <a:lnSpc>
                <a:spcPct val="90000"/>
              </a:lnSpc>
              <a:spcBef>
                <a:spcPct val="20000"/>
              </a:spcBef>
            </a:pPr>
            <a:r>
              <a:rPr lang="zh-CN" altLang="en-US" sz="2400"/>
              <a:t>增值额</a:t>
            </a:r>
            <a:r>
              <a:rPr lang="en-US" altLang="zh-CN" sz="2400"/>
              <a:t>=</a:t>
            </a:r>
            <a:r>
              <a:rPr lang="zh-CN" altLang="en-US" sz="2400"/>
              <a:t>收入</a:t>
            </a:r>
            <a:r>
              <a:rPr lang="en-US" altLang="zh-CN" sz="2400"/>
              <a:t>—</a:t>
            </a:r>
            <a:r>
              <a:rPr lang="zh-CN" altLang="en-US" sz="2400"/>
              <a:t>扣除项目金额</a:t>
            </a:r>
          </a:p>
        </p:txBody>
      </p:sp>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idx="1"/>
          </p:nvPr>
        </p:nvSpPr>
        <p:spPr>
          <a:xfrm>
            <a:off x="467544" y="620688"/>
            <a:ext cx="8291512" cy="5870575"/>
          </a:xfrm>
        </p:spPr>
        <p:txBody>
          <a:bodyPr/>
          <a:lstStyle/>
          <a:p>
            <a:pPr marL="0" indent="0" eaLnBrk="1" hangingPunct="1">
              <a:lnSpc>
                <a:spcPts val="4000"/>
              </a:lnSpc>
              <a:buNone/>
            </a:pPr>
            <a:r>
              <a:rPr lang="zh-CN" altLang="en-US" b="1" dirty="0" smtClean="0"/>
              <a:t>二、土地增值税的纳税义务人</a:t>
            </a:r>
          </a:p>
          <a:p>
            <a:pPr marL="0" indent="0" eaLnBrk="1" hangingPunct="1">
              <a:lnSpc>
                <a:spcPts val="4000"/>
              </a:lnSpc>
              <a:buNone/>
            </a:pPr>
            <a:r>
              <a:rPr lang="zh-CN" altLang="en-US" dirty="0" smtClean="0"/>
              <a:t>      </a:t>
            </a:r>
            <a:r>
              <a:rPr lang="zh-CN" altLang="en-US" sz="2400" dirty="0" smtClean="0"/>
              <a:t>转让</a:t>
            </a:r>
            <a:r>
              <a:rPr lang="zh-CN" altLang="en-US" sz="2400" u="sng" dirty="0" smtClean="0">
                <a:solidFill>
                  <a:srgbClr val="C00000"/>
                </a:solidFill>
              </a:rPr>
              <a:t>国有</a:t>
            </a:r>
            <a:r>
              <a:rPr lang="zh-CN" altLang="en-US" sz="2400" dirty="0" smtClean="0"/>
              <a:t>土地使用权、地上建筑物及其附着物，即转让房地产并取得收入的单位和个人为土地增值税的纳税人。</a:t>
            </a:r>
            <a:endParaRPr lang="en-US" altLang="zh-CN" sz="2400" dirty="0" smtClean="0"/>
          </a:p>
          <a:p>
            <a:pPr marL="0" indent="0">
              <a:buNone/>
            </a:pPr>
            <a:r>
              <a:rPr lang="zh-CN" altLang="en-US" sz="2400" dirty="0" smtClean="0"/>
              <a:t>       不论</a:t>
            </a:r>
            <a:r>
              <a:rPr lang="zh-CN" altLang="en-US" sz="2400" dirty="0"/>
              <a:t>自然人、法人；不论经济性质；不论内资与外资、中国公民与</a:t>
            </a:r>
            <a:r>
              <a:rPr lang="zh-CN" altLang="en-US" sz="2400" dirty="0">
                <a:solidFill>
                  <a:srgbClr val="C00000"/>
                </a:solidFill>
              </a:rPr>
              <a:t>外籍个人</a:t>
            </a:r>
            <a:r>
              <a:rPr lang="zh-CN" altLang="en-US" sz="2400" dirty="0"/>
              <a:t>；不论部门</a:t>
            </a:r>
            <a:r>
              <a:rPr lang="zh-CN" altLang="en-US" sz="2400" dirty="0" smtClean="0"/>
              <a:t>。 </a:t>
            </a:r>
          </a:p>
          <a:p>
            <a:pPr marL="0" indent="0" eaLnBrk="1" hangingPunct="1">
              <a:buNone/>
            </a:pPr>
            <a:r>
              <a:rPr lang="zh-CN" altLang="en-US" sz="2400" dirty="0" smtClean="0"/>
              <a:t>        </a:t>
            </a:r>
            <a:r>
              <a:rPr lang="zh-CN" altLang="en-US" sz="2400" dirty="0" smtClean="0">
                <a:solidFill>
                  <a:srgbClr val="C00000"/>
                </a:solidFill>
              </a:rPr>
              <a:t>单位</a:t>
            </a:r>
            <a:r>
              <a:rPr lang="zh-CN" altLang="en-US" sz="2400" dirty="0" smtClean="0"/>
              <a:t>包括各类企业、事业单位、国家机关、社会团体及其他组织。</a:t>
            </a:r>
          </a:p>
          <a:p>
            <a:pPr marL="0" indent="0" eaLnBrk="1" hangingPunct="1">
              <a:buNone/>
            </a:pPr>
            <a:r>
              <a:rPr lang="zh-CN" altLang="en-US" sz="2400" dirty="0" smtClean="0"/>
              <a:t>       </a:t>
            </a:r>
            <a:r>
              <a:rPr lang="zh-CN" altLang="en-US" sz="2400" dirty="0" smtClean="0">
                <a:solidFill>
                  <a:srgbClr val="C00000"/>
                </a:solidFill>
              </a:rPr>
              <a:t>个人</a:t>
            </a:r>
            <a:r>
              <a:rPr lang="zh-CN" altLang="en-US" sz="2400" dirty="0" smtClean="0"/>
              <a:t>包括个体经营者。</a:t>
            </a:r>
          </a:p>
          <a:p>
            <a:pPr marL="0" indent="0" eaLnBrk="1" hangingPunct="1">
              <a:buNone/>
            </a:pPr>
            <a:r>
              <a:rPr lang="zh-CN" altLang="en-US" sz="2400" dirty="0" smtClean="0"/>
              <a:t>       不论法人与</a:t>
            </a:r>
            <a:r>
              <a:rPr lang="zh-CN" altLang="en-US" sz="2400" dirty="0" smtClean="0">
                <a:solidFill>
                  <a:srgbClr val="C00000"/>
                </a:solidFill>
              </a:rPr>
              <a:t>自然人</a:t>
            </a:r>
            <a:r>
              <a:rPr lang="zh-CN" altLang="en-US" sz="2400" dirty="0" smtClean="0"/>
              <a:t>、不论经济性质、</a:t>
            </a:r>
            <a:r>
              <a:rPr lang="zh-CN" altLang="en-US" sz="2400" dirty="0" smtClean="0">
                <a:solidFill>
                  <a:srgbClr val="C00000"/>
                </a:solidFill>
              </a:rPr>
              <a:t>不论内资与外资企业</a:t>
            </a:r>
            <a:r>
              <a:rPr lang="zh-CN" altLang="en-US" sz="2400" dirty="0" smtClean="0"/>
              <a:t>、不论部门。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idx="1"/>
          </p:nvPr>
        </p:nvSpPr>
        <p:spPr>
          <a:xfrm>
            <a:off x="395536" y="908720"/>
            <a:ext cx="8435975" cy="5775920"/>
          </a:xfrm>
        </p:spPr>
        <p:txBody>
          <a:bodyPr/>
          <a:lstStyle/>
          <a:p>
            <a:pPr marL="0" indent="0" eaLnBrk="1" hangingPunct="1">
              <a:lnSpc>
                <a:spcPts val="4000"/>
              </a:lnSpc>
              <a:buNone/>
            </a:pPr>
            <a:r>
              <a:rPr lang="zh-CN" altLang="en-US" b="1" dirty="0" smtClean="0"/>
              <a:t>三、土地增值税的税率</a:t>
            </a:r>
          </a:p>
          <a:p>
            <a:pPr marL="0" indent="0" eaLnBrk="1" hangingPunct="1">
              <a:lnSpc>
                <a:spcPts val="4000"/>
              </a:lnSpc>
              <a:buNone/>
            </a:pPr>
            <a:r>
              <a:rPr lang="zh-CN" altLang="en-US" dirty="0" smtClean="0"/>
              <a:t>       </a:t>
            </a:r>
            <a:r>
              <a:rPr lang="zh-CN" altLang="en-US" sz="2800" dirty="0" smtClean="0"/>
              <a:t>土地增值税实行四级</a:t>
            </a:r>
            <a:r>
              <a:rPr lang="zh-CN" altLang="en-US" sz="2800" dirty="0" smtClean="0">
                <a:solidFill>
                  <a:srgbClr val="FF0000"/>
                </a:solidFill>
              </a:rPr>
              <a:t>超率</a:t>
            </a:r>
            <a:r>
              <a:rPr lang="zh-CN" altLang="en-US" sz="2800" dirty="0" smtClean="0"/>
              <a:t>累进税率，税率为</a:t>
            </a:r>
            <a:r>
              <a:rPr lang="en-US" altLang="zh-CN" sz="2800" dirty="0" smtClean="0"/>
              <a:t>30%-60%</a:t>
            </a:r>
            <a:r>
              <a:rPr lang="zh-CN" altLang="en-US" sz="2800" dirty="0" smtClean="0"/>
              <a:t>。</a:t>
            </a:r>
          </a:p>
          <a:p>
            <a:pPr marL="0" indent="0" eaLnBrk="1" hangingPunct="1">
              <a:lnSpc>
                <a:spcPts val="4000"/>
              </a:lnSpc>
              <a:buNone/>
            </a:pPr>
            <a:r>
              <a:rPr lang="zh-CN" altLang="en-US" sz="2800" dirty="0" smtClean="0"/>
              <a:t>         房地产增值率</a:t>
            </a:r>
            <a:r>
              <a:rPr lang="en-US" altLang="zh-CN" sz="2800" dirty="0" smtClean="0"/>
              <a:t>=</a:t>
            </a:r>
            <a:r>
              <a:rPr lang="zh-CN" altLang="en-US" sz="2800" dirty="0" smtClean="0"/>
              <a:t>增值额</a:t>
            </a:r>
            <a:r>
              <a:rPr lang="en-US" altLang="zh-CN" sz="2800" dirty="0" smtClean="0"/>
              <a:t>/</a:t>
            </a:r>
            <a:r>
              <a:rPr lang="zh-CN" altLang="en-US" sz="2800" dirty="0" smtClean="0">
                <a:solidFill>
                  <a:srgbClr val="FF0000"/>
                </a:solidFill>
              </a:rPr>
              <a:t>扣除项目金额</a:t>
            </a:r>
            <a:r>
              <a:rPr lang="zh-CN" altLang="en-US" dirty="0" smtClean="0"/>
              <a:t> </a:t>
            </a:r>
            <a:endParaRPr lang="en-US" altLang="zh-CN" dirty="0" smtClean="0"/>
          </a:p>
          <a:p>
            <a:pPr marL="0" indent="0" eaLnBrk="1" hangingPunct="1">
              <a:lnSpc>
                <a:spcPts val="4000"/>
              </a:lnSpc>
              <a:buNone/>
            </a:pPr>
            <a:endParaRPr lang="zh-CN" altLang="en-US"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92304" name="Group 48"/>
          <p:cNvGraphicFramePr>
            <a:graphicFrameLocks noGrp="1"/>
          </p:cNvGraphicFramePr>
          <p:nvPr>
            <p:ph type="tbl" idx="1"/>
            <p:extLst>
              <p:ext uri="{D42A27DB-BD31-4B8C-83A1-F6EECF244321}">
                <p14:modId xmlns:p14="http://schemas.microsoft.com/office/powerpoint/2010/main" val="3271433581"/>
              </p:ext>
            </p:extLst>
          </p:nvPr>
        </p:nvGraphicFramePr>
        <p:xfrm>
          <a:off x="582613" y="1268413"/>
          <a:ext cx="8229600" cy="4881564"/>
        </p:xfrm>
        <a:graphic>
          <a:graphicData uri="http://schemas.openxmlformats.org/drawingml/2006/table">
            <a:tbl>
              <a:tblPr/>
              <a:tblGrid>
                <a:gridCol w="2057400"/>
                <a:gridCol w="2551112"/>
                <a:gridCol w="2160588"/>
                <a:gridCol w="1460500"/>
              </a:tblGrid>
              <a:tr h="127952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zh-CN" altLang="en-US" sz="2600" b="0" i="0" u="none" strike="noStrike" cap="none" normalizeH="0" baseline="0" dirty="0" smtClean="0">
                          <a:ln>
                            <a:noFill/>
                          </a:ln>
                          <a:solidFill>
                            <a:schemeClr val="tx1"/>
                          </a:solidFill>
                          <a:effectLst/>
                          <a:latin typeface="Arial" charset="0"/>
                          <a:ea typeface="宋体" pitchFamily="2" charset="-122"/>
                        </a:rPr>
                        <a:t>级数</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zh-CN" altLang="en-US" sz="2600" b="0" i="0" u="none" strike="noStrike" cap="none" normalizeH="0" baseline="0" dirty="0" smtClean="0">
                          <a:ln>
                            <a:noFill/>
                          </a:ln>
                          <a:solidFill>
                            <a:schemeClr val="tx1"/>
                          </a:solidFill>
                          <a:effectLst/>
                          <a:latin typeface="Arial" charset="0"/>
                          <a:ea typeface="宋体" pitchFamily="2" charset="-122"/>
                        </a:rPr>
                        <a:t>增值额与扣除项目金额的</a:t>
                      </a:r>
                      <a:r>
                        <a:rPr kumimoji="0" lang="zh-CN" altLang="en-US" sz="2600" b="0" i="0" u="none" strike="noStrike" cap="none" normalizeH="0" baseline="0" dirty="0" smtClean="0">
                          <a:ln>
                            <a:noFill/>
                          </a:ln>
                          <a:solidFill>
                            <a:srgbClr val="FF0000"/>
                          </a:solidFill>
                          <a:effectLst/>
                          <a:latin typeface="Arial" charset="0"/>
                          <a:ea typeface="宋体" pitchFamily="2" charset="-122"/>
                        </a:rPr>
                        <a:t>比率</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zh-CN" altLang="en-US" sz="2600" b="0" i="0" u="none" strike="noStrike" cap="none" normalizeH="0" baseline="0" dirty="0" smtClean="0">
                          <a:ln>
                            <a:noFill/>
                          </a:ln>
                          <a:solidFill>
                            <a:schemeClr val="tx1"/>
                          </a:solidFill>
                          <a:effectLst/>
                          <a:latin typeface="Arial" charset="0"/>
                          <a:ea typeface="宋体" pitchFamily="2" charset="-122"/>
                        </a:rPr>
                        <a:t>税率</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zh-CN" altLang="en-US" sz="2600" b="0" i="0" u="none" strike="noStrike" cap="none" normalizeH="0" baseline="0" smtClean="0">
                          <a:ln>
                            <a:noFill/>
                          </a:ln>
                          <a:solidFill>
                            <a:schemeClr val="tx1"/>
                          </a:solidFill>
                          <a:effectLst/>
                          <a:latin typeface="Arial" charset="0"/>
                          <a:ea typeface="宋体" pitchFamily="2" charset="-122"/>
                        </a:rPr>
                        <a:t>速算扣除</a:t>
                      </a:r>
                      <a:r>
                        <a:rPr kumimoji="0" lang="zh-CN" altLang="en-US" sz="2600" b="0" i="0" u="none" strike="noStrike" cap="none" normalizeH="0" baseline="0" smtClean="0">
                          <a:ln>
                            <a:noFill/>
                          </a:ln>
                          <a:solidFill>
                            <a:srgbClr val="FF0000"/>
                          </a:solidFill>
                          <a:effectLst/>
                          <a:latin typeface="Arial" charset="0"/>
                          <a:ea typeface="宋体" pitchFamily="2" charset="-122"/>
                        </a:rPr>
                        <a:t>系数</a:t>
                      </a:r>
                      <a:endParaRPr kumimoji="0" lang="zh-CN" altLang="en-US" sz="2600" b="0" i="0" u="none" strike="noStrike" cap="none" normalizeH="0" baseline="0" smtClean="0">
                        <a:ln>
                          <a:noFill/>
                        </a:ln>
                        <a:solidFill>
                          <a:schemeClr val="tx1"/>
                        </a:solidFill>
                        <a:effectLst/>
                        <a:latin typeface="Arial" charset="0"/>
                        <a:ea typeface="宋体" pitchFamily="2" charset="-122"/>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646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2600" b="0" i="0" u="none" strike="noStrike" cap="none" normalizeH="0" baseline="0" smtClean="0">
                          <a:ln>
                            <a:noFill/>
                          </a:ln>
                          <a:solidFill>
                            <a:schemeClr val="tx1"/>
                          </a:solidFill>
                          <a:effectLst/>
                          <a:latin typeface="Arial" charset="0"/>
                          <a:ea typeface="宋体" pitchFamily="2" charset="-122"/>
                        </a:rPr>
                        <a:t>1</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zh-CN" altLang="en-US" sz="2600" b="0" i="0" u="none" strike="noStrike" cap="none" normalizeH="0" baseline="0" dirty="0" smtClean="0">
                          <a:ln>
                            <a:noFill/>
                          </a:ln>
                          <a:solidFill>
                            <a:schemeClr val="tx1"/>
                          </a:solidFill>
                          <a:effectLst/>
                          <a:latin typeface="Arial" charset="0"/>
                          <a:ea typeface="宋体" pitchFamily="2" charset="-122"/>
                        </a:rPr>
                        <a:t>不超过</a:t>
                      </a:r>
                      <a:r>
                        <a:rPr kumimoji="0" lang="en-US" altLang="zh-CN" sz="2600" b="0" i="0" u="none" strike="noStrike" cap="none" normalizeH="0" baseline="0" dirty="0" smtClean="0">
                          <a:ln>
                            <a:noFill/>
                          </a:ln>
                          <a:solidFill>
                            <a:schemeClr val="tx1"/>
                          </a:solidFill>
                          <a:effectLst/>
                          <a:latin typeface="Arial" charset="0"/>
                          <a:ea typeface="宋体" pitchFamily="2" charset="-122"/>
                        </a:rPr>
                        <a:t>50%</a:t>
                      </a:r>
                      <a:r>
                        <a:rPr kumimoji="0" lang="zh-CN" altLang="en-US" sz="2600" b="0" i="0" u="none" strike="noStrike" cap="none" normalizeH="0" baseline="0" dirty="0" smtClean="0">
                          <a:ln>
                            <a:noFill/>
                          </a:ln>
                          <a:solidFill>
                            <a:schemeClr val="tx1"/>
                          </a:solidFill>
                          <a:effectLst/>
                          <a:latin typeface="Arial" charset="0"/>
                          <a:ea typeface="宋体" pitchFamily="2" charset="-122"/>
                        </a:rPr>
                        <a:t>的部分</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2600" b="0" i="0" u="none" strike="noStrike" cap="none" normalizeH="0" baseline="0" dirty="0" smtClean="0">
                          <a:ln>
                            <a:noFill/>
                          </a:ln>
                          <a:solidFill>
                            <a:schemeClr val="tx1"/>
                          </a:solidFill>
                          <a:effectLst/>
                          <a:latin typeface="Arial" charset="0"/>
                          <a:ea typeface="宋体" pitchFamily="2" charset="-122"/>
                        </a:rPr>
                        <a:t>30%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2600" b="0" i="0" u="none" strike="noStrike" cap="none" normalizeH="0" baseline="0" smtClean="0">
                          <a:ln>
                            <a:noFill/>
                          </a:ln>
                          <a:solidFill>
                            <a:schemeClr val="tx1"/>
                          </a:solidFill>
                          <a:effectLst/>
                          <a:latin typeface="Arial" charset="0"/>
                          <a:ea typeface="宋体" pitchFamily="2" charset="-122"/>
                        </a:rPr>
                        <a:t>0</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2600" b="0" i="0" u="none" strike="noStrike" cap="none" normalizeH="0" baseline="0" smtClean="0">
                          <a:ln>
                            <a:noFill/>
                          </a:ln>
                          <a:solidFill>
                            <a:schemeClr val="tx1"/>
                          </a:solidFill>
                          <a:effectLst/>
                          <a:latin typeface="Arial" charset="0"/>
                          <a:ea typeface="宋体" pitchFamily="2" charset="-122"/>
                        </a:rPr>
                        <a:t>2</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zh-CN" altLang="en-US" sz="2600" b="0" i="0" u="none" strike="noStrike" cap="none" normalizeH="0" baseline="0" smtClean="0">
                          <a:ln>
                            <a:noFill/>
                          </a:ln>
                          <a:solidFill>
                            <a:schemeClr val="tx1"/>
                          </a:solidFill>
                          <a:effectLst/>
                          <a:latin typeface="Arial" charset="0"/>
                          <a:ea typeface="宋体" pitchFamily="2" charset="-122"/>
                        </a:rPr>
                        <a:t>超过</a:t>
                      </a:r>
                      <a:r>
                        <a:rPr kumimoji="0" lang="en-US" altLang="zh-CN" sz="2600" b="0" i="0" u="none" strike="noStrike" cap="none" normalizeH="0" baseline="0" smtClean="0">
                          <a:ln>
                            <a:noFill/>
                          </a:ln>
                          <a:solidFill>
                            <a:schemeClr val="tx1"/>
                          </a:solidFill>
                          <a:effectLst/>
                          <a:latin typeface="Arial" charset="0"/>
                          <a:ea typeface="宋体" pitchFamily="2" charset="-122"/>
                        </a:rPr>
                        <a:t>50%</a:t>
                      </a:r>
                      <a:r>
                        <a:rPr kumimoji="0" lang="zh-CN" altLang="en-US" sz="2600" b="0" i="0" u="none" strike="noStrike" cap="none" normalizeH="0" baseline="0" smtClean="0">
                          <a:ln>
                            <a:noFill/>
                          </a:ln>
                          <a:solidFill>
                            <a:schemeClr val="tx1"/>
                          </a:solidFill>
                          <a:effectLst/>
                          <a:latin typeface="Arial" charset="0"/>
                          <a:ea typeface="宋体" pitchFamily="2" charset="-122"/>
                        </a:rPr>
                        <a:t>～</a:t>
                      </a:r>
                      <a:r>
                        <a:rPr kumimoji="0" lang="en-US" altLang="zh-CN" sz="2600" b="0" i="0" u="none" strike="noStrike" cap="none" normalizeH="0" baseline="0" smtClean="0">
                          <a:ln>
                            <a:noFill/>
                          </a:ln>
                          <a:solidFill>
                            <a:schemeClr val="tx1"/>
                          </a:solidFill>
                          <a:effectLst/>
                          <a:latin typeface="Arial" charset="0"/>
                          <a:ea typeface="宋体" pitchFamily="2" charset="-122"/>
                        </a:rPr>
                        <a:t>100%</a:t>
                      </a:r>
                      <a:r>
                        <a:rPr kumimoji="0" lang="zh-CN" altLang="en-US" sz="2600" b="0" i="0" u="none" strike="noStrike" cap="none" normalizeH="0" baseline="0" smtClean="0">
                          <a:ln>
                            <a:noFill/>
                          </a:ln>
                          <a:solidFill>
                            <a:schemeClr val="tx1"/>
                          </a:solidFill>
                          <a:effectLst/>
                          <a:latin typeface="Arial" charset="0"/>
                          <a:ea typeface="宋体" pitchFamily="2" charset="-122"/>
                        </a:rPr>
                        <a:t>的部分</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2600" b="0" i="0" u="none" strike="noStrike" cap="none" normalizeH="0" baseline="0" dirty="0" smtClean="0">
                          <a:ln>
                            <a:noFill/>
                          </a:ln>
                          <a:solidFill>
                            <a:schemeClr val="tx1"/>
                          </a:solidFill>
                          <a:effectLst/>
                          <a:latin typeface="Arial" charset="0"/>
                          <a:ea typeface="宋体" pitchFamily="2" charset="-122"/>
                        </a:rPr>
                        <a:t>40%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2600" b="0" i="0" u="none" strike="noStrike" cap="none" normalizeH="0" baseline="0" smtClean="0">
                          <a:ln>
                            <a:noFill/>
                          </a:ln>
                          <a:solidFill>
                            <a:schemeClr val="tx1"/>
                          </a:solidFill>
                          <a:effectLst/>
                          <a:latin typeface="Arial" charset="0"/>
                          <a:ea typeface="宋体" pitchFamily="2" charset="-122"/>
                        </a:rPr>
                        <a:t>5%</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646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2600" b="0" i="0" u="none" strike="noStrike" cap="none" normalizeH="0" baseline="0" smtClean="0">
                          <a:ln>
                            <a:noFill/>
                          </a:ln>
                          <a:solidFill>
                            <a:schemeClr val="tx1"/>
                          </a:solidFill>
                          <a:effectLst/>
                          <a:latin typeface="Arial" charset="0"/>
                          <a:ea typeface="宋体" pitchFamily="2" charset="-122"/>
                        </a:rPr>
                        <a:t>3</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zh-CN" altLang="en-US" sz="2600" b="0" i="0" u="none" strike="noStrike" cap="none" normalizeH="0" baseline="0" smtClean="0">
                          <a:ln>
                            <a:noFill/>
                          </a:ln>
                          <a:solidFill>
                            <a:schemeClr val="tx1"/>
                          </a:solidFill>
                          <a:effectLst/>
                          <a:latin typeface="Arial" charset="0"/>
                          <a:ea typeface="宋体" pitchFamily="2" charset="-122"/>
                        </a:rPr>
                        <a:t>超过</a:t>
                      </a:r>
                      <a:r>
                        <a:rPr kumimoji="0" lang="en-US" altLang="zh-CN" sz="2600" b="0" i="0" u="none" strike="noStrike" cap="none" normalizeH="0" baseline="0" smtClean="0">
                          <a:ln>
                            <a:noFill/>
                          </a:ln>
                          <a:solidFill>
                            <a:schemeClr val="tx1"/>
                          </a:solidFill>
                          <a:effectLst/>
                          <a:latin typeface="Arial" charset="0"/>
                          <a:ea typeface="宋体" pitchFamily="2" charset="-122"/>
                        </a:rPr>
                        <a:t>100%</a:t>
                      </a:r>
                      <a:r>
                        <a:rPr kumimoji="0" lang="zh-CN" altLang="en-US" sz="2600" b="0" i="0" u="none" strike="noStrike" cap="none" normalizeH="0" baseline="0" smtClean="0">
                          <a:ln>
                            <a:noFill/>
                          </a:ln>
                          <a:solidFill>
                            <a:schemeClr val="tx1"/>
                          </a:solidFill>
                          <a:effectLst/>
                          <a:latin typeface="Arial" charset="0"/>
                          <a:ea typeface="宋体" pitchFamily="2" charset="-122"/>
                        </a:rPr>
                        <a:t>～</a:t>
                      </a:r>
                      <a:r>
                        <a:rPr kumimoji="0" lang="en-US" altLang="zh-CN" sz="2600" b="0" i="0" u="none" strike="noStrike" cap="none" normalizeH="0" baseline="0" smtClean="0">
                          <a:ln>
                            <a:noFill/>
                          </a:ln>
                          <a:solidFill>
                            <a:schemeClr val="tx1"/>
                          </a:solidFill>
                          <a:effectLst/>
                          <a:latin typeface="Arial" charset="0"/>
                          <a:ea typeface="宋体" pitchFamily="2" charset="-122"/>
                        </a:rPr>
                        <a:t>200%</a:t>
                      </a:r>
                      <a:r>
                        <a:rPr kumimoji="0" lang="zh-CN" altLang="en-US" sz="2600" b="0" i="0" u="none" strike="noStrike" cap="none" normalizeH="0" baseline="0" smtClean="0">
                          <a:ln>
                            <a:noFill/>
                          </a:ln>
                          <a:solidFill>
                            <a:schemeClr val="tx1"/>
                          </a:solidFill>
                          <a:effectLst/>
                          <a:latin typeface="Arial" charset="0"/>
                          <a:ea typeface="宋体" pitchFamily="2" charset="-122"/>
                        </a:rPr>
                        <a:t>的部分</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2600" b="0" i="0" u="none" strike="noStrike" cap="none" normalizeH="0" baseline="0" dirty="0" smtClean="0">
                          <a:ln>
                            <a:noFill/>
                          </a:ln>
                          <a:solidFill>
                            <a:schemeClr val="tx1"/>
                          </a:solidFill>
                          <a:effectLst/>
                          <a:latin typeface="Arial" charset="0"/>
                          <a:ea typeface="宋体" pitchFamily="2" charset="-122"/>
                        </a:rPr>
                        <a:t>50%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2600" b="0" i="0" u="none" strike="noStrike" cap="none" normalizeH="0" baseline="0" dirty="0" smtClean="0">
                          <a:ln>
                            <a:noFill/>
                          </a:ln>
                          <a:solidFill>
                            <a:schemeClr val="tx1"/>
                          </a:solidFill>
                          <a:effectLst/>
                          <a:latin typeface="Arial" charset="0"/>
                          <a:ea typeface="宋体" pitchFamily="2" charset="-122"/>
                        </a:rPr>
                        <a:t>15%</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42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2600" b="0" i="0" u="none" strike="noStrike" cap="none" normalizeH="0" baseline="0" smtClean="0">
                          <a:ln>
                            <a:noFill/>
                          </a:ln>
                          <a:solidFill>
                            <a:schemeClr val="tx1"/>
                          </a:solidFill>
                          <a:effectLst/>
                          <a:latin typeface="Arial" charset="0"/>
                          <a:ea typeface="宋体" pitchFamily="2" charset="-122"/>
                        </a:rPr>
                        <a:t>4</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zh-CN" altLang="en-US" sz="2600" b="0" i="0" u="none" strike="noStrike" cap="none" normalizeH="0" baseline="0" smtClean="0">
                          <a:ln>
                            <a:noFill/>
                          </a:ln>
                          <a:solidFill>
                            <a:schemeClr val="tx1"/>
                          </a:solidFill>
                          <a:effectLst/>
                          <a:latin typeface="Arial" charset="0"/>
                          <a:ea typeface="宋体" pitchFamily="2" charset="-122"/>
                        </a:rPr>
                        <a:t>超过</a:t>
                      </a:r>
                      <a:r>
                        <a:rPr kumimoji="0" lang="en-US" altLang="zh-CN" sz="2600" b="0" i="0" u="none" strike="noStrike" cap="none" normalizeH="0" baseline="0" smtClean="0">
                          <a:ln>
                            <a:noFill/>
                          </a:ln>
                          <a:solidFill>
                            <a:schemeClr val="tx1"/>
                          </a:solidFill>
                          <a:effectLst/>
                          <a:latin typeface="Arial" charset="0"/>
                          <a:ea typeface="宋体" pitchFamily="2" charset="-122"/>
                        </a:rPr>
                        <a:t>200%</a:t>
                      </a:r>
                      <a:r>
                        <a:rPr kumimoji="0" lang="zh-CN" altLang="en-US" sz="2600" b="0" i="0" u="none" strike="noStrike" cap="none" normalizeH="0" baseline="0" smtClean="0">
                          <a:ln>
                            <a:noFill/>
                          </a:ln>
                          <a:solidFill>
                            <a:schemeClr val="tx1"/>
                          </a:solidFill>
                          <a:effectLst/>
                          <a:latin typeface="Arial" charset="0"/>
                          <a:ea typeface="宋体" pitchFamily="2" charset="-122"/>
                        </a:rPr>
                        <a:t>的部分</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2600" b="0" i="0" u="none" strike="noStrike" cap="none" normalizeH="0" baseline="0" smtClean="0">
                          <a:ln>
                            <a:noFill/>
                          </a:ln>
                          <a:solidFill>
                            <a:schemeClr val="tx1"/>
                          </a:solidFill>
                          <a:effectLst/>
                          <a:latin typeface="Arial" charset="0"/>
                          <a:ea typeface="宋体" pitchFamily="2" charset="-122"/>
                        </a:rPr>
                        <a:t>60%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2600" b="0" i="0" u="none" strike="noStrike" cap="none" normalizeH="0" baseline="0" dirty="0" smtClean="0">
                          <a:ln>
                            <a:noFill/>
                          </a:ln>
                          <a:solidFill>
                            <a:schemeClr val="tx1"/>
                          </a:solidFill>
                          <a:effectLst/>
                          <a:latin typeface="Arial" charset="0"/>
                          <a:ea typeface="宋体" pitchFamily="2" charset="-122"/>
                        </a:rPr>
                        <a:t>35%</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2258" name="Text Box 49"/>
          <p:cNvSpPr txBox="1">
            <a:spLocks noChangeArrowheads="1"/>
          </p:cNvSpPr>
          <p:nvPr/>
        </p:nvSpPr>
        <p:spPr bwMode="auto">
          <a:xfrm>
            <a:off x="1331640" y="416363"/>
            <a:ext cx="7920038" cy="584775"/>
          </a:xfrm>
          <a:prstGeom prst="rect">
            <a:avLst/>
          </a:prstGeom>
          <a:noFill/>
          <a:ln w="9525">
            <a:noFill/>
            <a:miter lim="800000"/>
            <a:headEnd/>
            <a:tailEnd/>
          </a:ln>
        </p:spPr>
        <p:txBody>
          <a:bodyPr>
            <a:spAutoFit/>
          </a:bodyPr>
          <a:lstStyle/>
          <a:p>
            <a:r>
              <a:rPr lang="zh-CN" altLang="en-US" sz="3200" b="1" dirty="0"/>
              <a:t>土地增值税</a:t>
            </a:r>
            <a:r>
              <a:rPr lang="zh-CN" altLang="en-US" sz="3200" b="1" dirty="0">
                <a:solidFill>
                  <a:srgbClr val="C00000"/>
                </a:solidFill>
              </a:rPr>
              <a:t>四级超率累进</a:t>
            </a:r>
            <a:r>
              <a:rPr lang="zh-CN" altLang="en-US" sz="3200" b="1" dirty="0"/>
              <a:t>税率表</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a:xfrm>
            <a:off x="467544" y="188640"/>
            <a:ext cx="8291512" cy="6230615"/>
          </a:xfrm>
        </p:spPr>
        <p:txBody>
          <a:bodyPr>
            <a:normAutofit fontScale="32500" lnSpcReduction="20000"/>
          </a:bodyPr>
          <a:lstStyle/>
          <a:p>
            <a:pPr marL="0" indent="0" eaLnBrk="1" hangingPunct="1">
              <a:lnSpc>
                <a:spcPct val="90000"/>
              </a:lnSpc>
              <a:buNone/>
            </a:pPr>
            <a:endParaRPr lang="en-US" altLang="zh-CN" sz="8000" b="1" dirty="0" smtClean="0"/>
          </a:p>
          <a:p>
            <a:pPr marL="0" indent="0" eaLnBrk="1" hangingPunct="1">
              <a:lnSpc>
                <a:spcPct val="90000"/>
              </a:lnSpc>
              <a:buNone/>
            </a:pPr>
            <a:r>
              <a:rPr lang="zh-CN" altLang="en-US" sz="8000" b="1" dirty="0" smtClean="0"/>
              <a:t>第三节    开发土地和新建房增值额的确定</a:t>
            </a:r>
          </a:p>
          <a:p>
            <a:pPr marL="0" indent="0">
              <a:lnSpc>
                <a:spcPts val="3500"/>
              </a:lnSpc>
              <a:buNone/>
            </a:pPr>
            <a:r>
              <a:rPr lang="zh-CN" altLang="en-US" sz="6000" b="1" dirty="0"/>
              <a:t>一、应税收入额的确定</a:t>
            </a:r>
          </a:p>
          <a:p>
            <a:pPr marL="0" indent="0">
              <a:lnSpc>
                <a:spcPts val="3500"/>
              </a:lnSpc>
              <a:buNone/>
            </a:pPr>
            <a:r>
              <a:rPr lang="zh-CN" altLang="en-US" sz="4500" dirty="0"/>
              <a:t>　　</a:t>
            </a:r>
            <a:r>
              <a:rPr lang="en-US" altLang="zh-CN" sz="6200" dirty="0"/>
              <a:t>1.</a:t>
            </a:r>
            <a:r>
              <a:rPr lang="zh-CN" altLang="en-US" sz="6200" dirty="0"/>
              <a:t>营改增后，纳税人转让房地产的土地增值税应税收入</a:t>
            </a:r>
            <a:r>
              <a:rPr lang="zh-CN" altLang="en-US" sz="6200" u="dbl" dirty="0">
                <a:solidFill>
                  <a:srgbClr val="C00000"/>
                </a:solidFill>
              </a:rPr>
              <a:t>不含增值税</a:t>
            </a:r>
          </a:p>
          <a:p>
            <a:pPr marL="0" indent="0">
              <a:lnSpc>
                <a:spcPts val="3500"/>
              </a:lnSpc>
              <a:buNone/>
            </a:pPr>
            <a:r>
              <a:rPr lang="zh-CN" altLang="en-US" sz="6200" dirty="0"/>
              <a:t>　</a:t>
            </a:r>
            <a:r>
              <a:rPr lang="zh-CN" altLang="en-US" sz="6200" dirty="0" smtClean="0"/>
              <a:t>  </a:t>
            </a:r>
            <a:r>
              <a:rPr lang="en-US" altLang="zh-CN" sz="6200" dirty="0" smtClean="0"/>
              <a:t>2</a:t>
            </a:r>
            <a:r>
              <a:rPr lang="en-US" altLang="zh-CN" sz="6200" dirty="0"/>
              <a:t>.</a:t>
            </a:r>
            <a:r>
              <a:rPr lang="zh-CN" altLang="en-US" sz="6200" dirty="0"/>
              <a:t>收入形式：</a:t>
            </a:r>
          </a:p>
          <a:p>
            <a:pPr marL="0" indent="0">
              <a:lnSpc>
                <a:spcPts val="3500"/>
              </a:lnSpc>
              <a:buNone/>
            </a:pPr>
            <a:r>
              <a:rPr lang="zh-CN" altLang="en-US" sz="6200" dirty="0"/>
              <a:t>　　①货币收入；②实物收入；③其他收入</a:t>
            </a:r>
          </a:p>
          <a:p>
            <a:pPr marL="0" indent="0">
              <a:lnSpc>
                <a:spcPts val="3500"/>
              </a:lnSpc>
              <a:buNone/>
            </a:pPr>
            <a:r>
              <a:rPr lang="zh-CN" altLang="en-US" sz="6200" dirty="0"/>
              <a:t>　　</a:t>
            </a:r>
            <a:r>
              <a:rPr lang="en-US" altLang="zh-CN" sz="6200" dirty="0"/>
              <a:t>【</a:t>
            </a:r>
            <a:r>
              <a:rPr lang="zh-CN" altLang="en-US" sz="6200" dirty="0"/>
              <a:t>解析</a:t>
            </a:r>
            <a:r>
              <a:rPr lang="en-US" altLang="zh-CN" sz="6200" dirty="0"/>
              <a:t>】</a:t>
            </a:r>
            <a:r>
              <a:rPr lang="zh-CN" altLang="en-US" sz="6200" dirty="0"/>
              <a:t>实物收入按市场价格折算；无形资产收入按评估价值折算；外币按取得</a:t>
            </a:r>
            <a:r>
              <a:rPr lang="zh-CN" altLang="en-US" sz="6200" u="dbl" dirty="0">
                <a:solidFill>
                  <a:srgbClr val="C00000"/>
                </a:solidFill>
              </a:rPr>
              <a:t>当天或当月</a:t>
            </a:r>
            <a:r>
              <a:rPr lang="en-US" altLang="zh-CN" sz="6200" dirty="0"/>
              <a:t>1</a:t>
            </a:r>
            <a:r>
              <a:rPr lang="zh-CN" altLang="en-US" sz="6200" dirty="0"/>
              <a:t>日国家公布的市场汇价折算。</a:t>
            </a:r>
          </a:p>
          <a:p>
            <a:pPr marL="0" indent="0">
              <a:lnSpc>
                <a:spcPts val="3500"/>
              </a:lnSpc>
              <a:buNone/>
            </a:pPr>
            <a:r>
              <a:rPr lang="zh-CN" altLang="en-US" sz="6200" dirty="0"/>
              <a:t>　</a:t>
            </a:r>
            <a:r>
              <a:rPr lang="zh-CN" altLang="en-US" sz="6200" dirty="0" smtClean="0"/>
              <a:t>  </a:t>
            </a:r>
            <a:r>
              <a:rPr lang="en-US" altLang="zh-CN" sz="6200" dirty="0" smtClean="0"/>
              <a:t>3</a:t>
            </a:r>
            <a:r>
              <a:rPr lang="en-US" altLang="zh-CN" sz="6200" dirty="0"/>
              <a:t>.</a:t>
            </a:r>
            <a:r>
              <a:rPr lang="zh-CN" altLang="en-US" sz="6200" dirty="0"/>
              <a:t>县级及县级以上人民政府要求房地产开发企业在售房时代收的各项费用：</a:t>
            </a:r>
          </a:p>
          <a:p>
            <a:pPr marL="0" indent="0">
              <a:lnSpc>
                <a:spcPts val="3500"/>
              </a:lnSpc>
              <a:buNone/>
            </a:pPr>
            <a:r>
              <a:rPr lang="zh-CN" altLang="en-US" sz="6200" dirty="0"/>
              <a:t>　　（</a:t>
            </a:r>
            <a:r>
              <a:rPr lang="en-US" altLang="zh-CN" sz="6200" dirty="0"/>
              <a:t>1</a:t>
            </a:r>
            <a:r>
              <a:rPr lang="zh-CN" altLang="en-US" sz="6200" dirty="0"/>
              <a:t>）如计入房价向购买方一并收取的，作计税收入；</a:t>
            </a:r>
          </a:p>
          <a:p>
            <a:pPr marL="0" indent="0">
              <a:lnSpc>
                <a:spcPts val="3500"/>
              </a:lnSpc>
              <a:buNone/>
            </a:pPr>
            <a:r>
              <a:rPr lang="zh-CN" altLang="en-US" sz="6200" dirty="0"/>
              <a:t>　　（</a:t>
            </a:r>
            <a:r>
              <a:rPr lang="en-US" altLang="zh-CN" sz="6200" dirty="0"/>
              <a:t>2</a:t>
            </a:r>
            <a:r>
              <a:rPr lang="zh-CN" altLang="en-US" sz="6200" dirty="0"/>
              <a:t>）如未计入房价，在房价之外单独收取的，不作计税收入。</a:t>
            </a:r>
          </a:p>
          <a:p>
            <a:pPr marL="0" indent="0" eaLnBrk="1" hangingPunct="1">
              <a:lnSpc>
                <a:spcPts val="3500"/>
              </a:lnSpc>
              <a:buNone/>
            </a:pPr>
            <a:r>
              <a:rPr lang="zh-CN" altLang="en-US" sz="6200" dirty="0" smtClean="0"/>
              <a:t>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注意几点</a:t>
            </a:r>
            <a:endParaRPr lang="zh-CN" altLang="en-US" dirty="0"/>
          </a:p>
        </p:txBody>
      </p:sp>
      <p:sp>
        <p:nvSpPr>
          <p:cNvPr id="3" name="内容占位符 2"/>
          <p:cNvSpPr>
            <a:spLocks noGrp="1"/>
          </p:cNvSpPr>
          <p:nvPr>
            <p:ph idx="1"/>
          </p:nvPr>
        </p:nvSpPr>
        <p:spPr>
          <a:xfrm>
            <a:off x="457200" y="1412776"/>
            <a:ext cx="8229600" cy="4713387"/>
          </a:xfrm>
        </p:spPr>
        <p:txBody>
          <a:bodyPr>
            <a:normAutofit/>
          </a:bodyPr>
          <a:lstStyle/>
          <a:p>
            <a:r>
              <a:rPr lang="en-US" altLang="zh-CN" sz="2800" dirty="0" smtClean="0"/>
              <a:t>1.</a:t>
            </a:r>
            <a:r>
              <a:rPr lang="zh-CN" altLang="en-US" sz="2800" dirty="0" smtClean="0"/>
              <a:t>应税收入不含</a:t>
            </a:r>
            <a:r>
              <a:rPr lang="zh-CN" altLang="en-US" sz="2800" b="1" dirty="0" smtClean="0">
                <a:solidFill>
                  <a:srgbClr val="FF0000"/>
                </a:solidFill>
              </a:rPr>
              <a:t>增值税；</a:t>
            </a:r>
            <a:endParaRPr lang="en-US" altLang="zh-CN" sz="2800" b="1" dirty="0" smtClean="0">
              <a:solidFill>
                <a:srgbClr val="FF0000"/>
              </a:solidFill>
            </a:endParaRPr>
          </a:p>
          <a:p>
            <a:r>
              <a:rPr lang="en-US" altLang="zh-CN" sz="2800" dirty="0" smtClean="0"/>
              <a:t>2.</a:t>
            </a:r>
            <a:r>
              <a:rPr lang="zh-CN" altLang="en-US" sz="2800" dirty="0" smtClean="0"/>
              <a:t>实物收入，按取得时的</a:t>
            </a:r>
            <a:r>
              <a:rPr lang="zh-CN" altLang="en-US" sz="2800" b="1" dirty="0" smtClean="0">
                <a:solidFill>
                  <a:srgbClr val="FF0000"/>
                </a:solidFill>
              </a:rPr>
              <a:t>市场价格</a:t>
            </a:r>
            <a:r>
              <a:rPr lang="zh-CN" altLang="en-US" sz="2800" dirty="0" smtClean="0"/>
              <a:t>折算成货币收入；</a:t>
            </a:r>
            <a:endParaRPr lang="en-US" altLang="zh-CN" sz="2800" dirty="0" smtClean="0"/>
          </a:p>
          <a:p>
            <a:r>
              <a:rPr lang="en-US" altLang="zh-CN" sz="2800" dirty="0" smtClean="0"/>
              <a:t>3.</a:t>
            </a:r>
            <a:r>
              <a:rPr lang="zh-CN" altLang="en-US" sz="2800" dirty="0" smtClean="0"/>
              <a:t>收入为外国货币的，应按取得收入当天或当月</a:t>
            </a:r>
            <a:r>
              <a:rPr lang="en-US" altLang="zh-CN" sz="2800" dirty="0" smtClean="0"/>
              <a:t>1</a:t>
            </a:r>
            <a:r>
              <a:rPr lang="zh-CN" altLang="en-US" sz="2800" dirty="0" smtClean="0"/>
              <a:t>日国家公布的市场汇价折合成人民币。分期收款的，按实际收款日或收款当月国家公布的市场汇价。</a:t>
            </a:r>
            <a:endParaRPr lang="en-US" altLang="zh-CN" sz="2800" dirty="0" smtClean="0"/>
          </a:p>
          <a:p>
            <a:r>
              <a:rPr lang="en-US" altLang="zh-CN" sz="2800" dirty="0" smtClean="0"/>
              <a:t>4.</a:t>
            </a:r>
            <a:r>
              <a:rPr lang="zh-CN" altLang="en-US" sz="2800" dirty="0" smtClean="0"/>
              <a:t>售房时代收的各种费用：</a:t>
            </a:r>
            <a:endParaRPr lang="en-US" altLang="zh-CN" sz="2800" dirty="0" smtClean="0"/>
          </a:p>
          <a:p>
            <a:r>
              <a:rPr lang="zh-CN" altLang="en-US" sz="2800" b="1" dirty="0" smtClean="0">
                <a:solidFill>
                  <a:srgbClr val="FF0000"/>
                </a:solidFill>
                <a:latin typeface="楷体" pitchFamily="49" charset="-122"/>
                <a:ea typeface="楷体" pitchFamily="49" charset="-122"/>
              </a:rPr>
              <a:t>与房价一并收取的，计入；单独收取的，不计入</a:t>
            </a:r>
            <a:endParaRPr lang="en-US" altLang="zh-CN" sz="2800" b="1" dirty="0" smtClean="0">
              <a:solidFill>
                <a:srgbClr val="FF0000"/>
              </a:solidFill>
              <a:latin typeface="楷体" pitchFamily="49" charset="-122"/>
              <a:ea typeface="楷体" pitchFamily="49" charset="-122"/>
            </a:endParaRPr>
          </a:p>
          <a:p>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标题 1"/>
          <p:cNvSpPr>
            <a:spLocks noGrp="1"/>
          </p:cNvSpPr>
          <p:nvPr>
            <p:ph type="title"/>
          </p:nvPr>
        </p:nvSpPr>
        <p:spPr>
          <a:xfrm>
            <a:off x="539552" y="260648"/>
            <a:ext cx="8248650" cy="1143000"/>
          </a:xfrm>
        </p:spPr>
        <p:txBody>
          <a:bodyPr>
            <a:normAutofit/>
          </a:bodyPr>
          <a:lstStyle/>
          <a:p>
            <a:pPr algn="l" eaLnBrk="1" hangingPunct="1"/>
            <a:r>
              <a:rPr lang="zh-CN" altLang="en-US" sz="4000" b="1" dirty="0" smtClean="0"/>
              <a:t>二、扣除项目及金额的计算</a:t>
            </a:r>
          </a:p>
        </p:txBody>
      </p:sp>
      <p:sp>
        <p:nvSpPr>
          <p:cNvPr id="55299" name="内容占位符 2"/>
          <p:cNvSpPr>
            <a:spLocks noGrp="1"/>
          </p:cNvSpPr>
          <p:nvPr>
            <p:ph idx="1"/>
          </p:nvPr>
        </p:nvSpPr>
        <p:spPr>
          <a:xfrm>
            <a:off x="539552" y="1340768"/>
            <a:ext cx="8547298" cy="4785395"/>
          </a:xfrm>
        </p:spPr>
        <p:txBody>
          <a:bodyPr/>
          <a:lstStyle/>
          <a:p>
            <a:pPr marL="0" indent="0" eaLnBrk="1" hangingPunct="1">
              <a:lnSpc>
                <a:spcPts val="4000"/>
              </a:lnSpc>
              <a:buNone/>
            </a:pPr>
            <a:r>
              <a:rPr lang="zh-CN" altLang="en-US" sz="3600" b="1" dirty="0" smtClean="0">
                <a:latin typeface="+mn-ea"/>
              </a:rPr>
              <a:t>（一）对于新建房地产转让项目</a:t>
            </a:r>
            <a:endParaRPr lang="en-US" altLang="zh-CN" sz="3600" b="1" dirty="0" smtClean="0">
              <a:latin typeface="+mn-ea"/>
            </a:endParaRPr>
          </a:p>
          <a:p>
            <a:pPr marL="0" indent="0" eaLnBrk="1" hangingPunct="1">
              <a:lnSpc>
                <a:spcPts val="4000"/>
              </a:lnSpc>
              <a:buNone/>
            </a:pPr>
            <a:r>
              <a:rPr lang="en-US" altLang="zh-CN" dirty="0" smtClean="0">
                <a:latin typeface="+mn-ea"/>
              </a:rPr>
              <a:t>1</a:t>
            </a:r>
            <a:r>
              <a:rPr lang="zh-CN" altLang="en-US" dirty="0" smtClean="0">
                <a:latin typeface="+mn-ea"/>
              </a:rPr>
              <a:t>、取得土地使用权所支付的金额</a:t>
            </a:r>
            <a:endParaRPr lang="en-US" altLang="zh-CN" dirty="0" smtClean="0">
              <a:latin typeface="+mn-ea"/>
            </a:endParaRPr>
          </a:p>
          <a:p>
            <a:pPr marL="0" indent="0" eaLnBrk="1" hangingPunct="1">
              <a:lnSpc>
                <a:spcPts val="4000"/>
              </a:lnSpc>
              <a:buNone/>
            </a:pPr>
            <a:r>
              <a:rPr lang="en-US" altLang="zh-CN" dirty="0" smtClean="0">
                <a:latin typeface="+mn-ea"/>
              </a:rPr>
              <a:t>2</a:t>
            </a:r>
            <a:r>
              <a:rPr lang="zh-CN" altLang="en-US" dirty="0" smtClean="0">
                <a:latin typeface="+mn-ea"/>
              </a:rPr>
              <a:t>、房地产开发成本</a:t>
            </a:r>
            <a:endParaRPr lang="en-US" altLang="zh-CN" dirty="0" smtClean="0">
              <a:latin typeface="+mn-ea"/>
            </a:endParaRPr>
          </a:p>
          <a:p>
            <a:pPr marL="0" indent="0" eaLnBrk="1" hangingPunct="1">
              <a:lnSpc>
                <a:spcPts val="4000"/>
              </a:lnSpc>
              <a:buNone/>
            </a:pPr>
            <a:r>
              <a:rPr lang="en-US" altLang="zh-CN" dirty="0" smtClean="0">
                <a:latin typeface="+mn-ea"/>
              </a:rPr>
              <a:t>3</a:t>
            </a:r>
            <a:r>
              <a:rPr lang="zh-CN" altLang="en-US" dirty="0" smtClean="0">
                <a:latin typeface="+mn-ea"/>
              </a:rPr>
              <a:t>、房地产开发费用</a:t>
            </a:r>
            <a:endParaRPr lang="en-US" altLang="zh-CN" dirty="0" smtClean="0">
              <a:latin typeface="+mn-ea"/>
            </a:endParaRPr>
          </a:p>
          <a:p>
            <a:pPr marL="0" indent="0" eaLnBrk="1" hangingPunct="1">
              <a:lnSpc>
                <a:spcPts val="4000"/>
              </a:lnSpc>
              <a:buNone/>
            </a:pPr>
            <a:r>
              <a:rPr lang="en-US" altLang="zh-CN" dirty="0" smtClean="0">
                <a:latin typeface="+mn-ea"/>
              </a:rPr>
              <a:t>4</a:t>
            </a:r>
            <a:r>
              <a:rPr lang="zh-CN" altLang="en-US" dirty="0" smtClean="0">
                <a:latin typeface="+mn-ea"/>
              </a:rPr>
              <a:t>、与房地产转让有关的税金及附加</a:t>
            </a:r>
            <a:endParaRPr lang="en-US" altLang="zh-CN" dirty="0" smtClean="0">
              <a:latin typeface="+mn-ea"/>
            </a:endParaRPr>
          </a:p>
          <a:p>
            <a:pPr marL="0" indent="0" eaLnBrk="1" hangingPunct="1">
              <a:lnSpc>
                <a:spcPts val="4000"/>
              </a:lnSpc>
              <a:buNone/>
            </a:pPr>
            <a:r>
              <a:rPr lang="en-US" altLang="zh-CN" dirty="0" smtClean="0">
                <a:latin typeface="+mn-ea"/>
              </a:rPr>
              <a:t>5</a:t>
            </a:r>
            <a:r>
              <a:rPr lang="zh-CN" altLang="en-US" dirty="0" smtClean="0">
                <a:latin typeface="+mn-ea"/>
              </a:rPr>
              <a:t>、其他扣除项目</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idx="1"/>
          </p:nvPr>
        </p:nvSpPr>
        <p:spPr>
          <a:xfrm>
            <a:off x="323850" y="260350"/>
            <a:ext cx="8362950" cy="6337300"/>
          </a:xfrm>
        </p:spPr>
        <p:txBody>
          <a:bodyPr>
            <a:normAutofit lnSpcReduction="10000"/>
          </a:bodyPr>
          <a:lstStyle/>
          <a:p>
            <a:pPr marL="0" indent="0" eaLnBrk="1" hangingPunct="1">
              <a:buNone/>
            </a:pPr>
            <a:r>
              <a:rPr lang="zh-CN" altLang="en-US" b="1" dirty="0" smtClean="0">
                <a:latin typeface="宋体" pitchFamily="2" charset="-122"/>
                <a:ea typeface="宋体" pitchFamily="2" charset="-122"/>
              </a:rPr>
              <a:t>（一）取得</a:t>
            </a:r>
            <a:r>
              <a:rPr lang="zh-CN" altLang="en-US" b="1" dirty="0" smtClean="0">
                <a:solidFill>
                  <a:srgbClr val="C00000"/>
                </a:solidFill>
                <a:latin typeface="宋体" pitchFamily="2" charset="-122"/>
                <a:ea typeface="宋体" pitchFamily="2" charset="-122"/>
              </a:rPr>
              <a:t>土地使用权</a:t>
            </a:r>
            <a:r>
              <a:rPr lang="zh-CN" altLang="en-US" b="1" dirty="0" smtClean="0">
                <a:latin typeface="宋体" pitchFamily="2" charset="-122"/>
                <a:ea typeface="宋体" pitchFamily="2" charset="-122"/>
              </a:rPr>
              <a:t>所支付的金额（土地价款</a:t>
            </a:r>
            <a:r>
              <a:rPr lang="en-US" altLang="zh-CN" b="1" dirty="0" smtClean="0">
                <a:latin typeface="宋体" pitchFamily="2" charset="-122"/>
                <a:ea typeface="宋体" pitchFamily="2" charset="-122"/>
              </a:rPr>
              <a:t>+</a:t>
            </a:r>
            <a:r>
              <a:rPr lang="zh-CN" altLang="en-US" b="1" dirty="0" smtClean="0">
                <a:latin typeface="宋体" pitchFamily="2" charset="-122"/>
                <a:ea typeface="宋体" pitchFamily="2" charset="-122"/>
              </a:rPr>
              <a:t>费用）</a:t>
            </a:r>
            <a:endParaRPr lang="en-US" altLang="zh-CN" b="1" dirty="0" smtClean="0">
              <a:latin typeface="宋体" pitchFamily="2" charset="-122"/>
              <a:ea typeface="宋体" pitchFamily="2" charset="-122"/>
            </a:endParaRPr>
          </a:p>
          <a:p>
            <a:pPr marL="0" indent="0">
              <a:buNone/>
            </a:pPr>
            <a:endParaRPr lang="zh-CN" altLang="en-US" b="1" dirty="0" smtClean="0">
              <a:latin typeface="黑体" pitchFamily="49" charset="-122"/>
              <a:ea typeface="黑体" pitchFamily="49" charset="-122"/>
            </a:endParaRPr>
          </a:p>
          <a:p>
            <a:pPr marL="0" indent="0" eaLnBrk="1" hangingPunct="1">
              <a:buNone/>
            </a:pPr>
            <a:r>
              <a:rPr lang="en-US" altLang="zh-CN" sz="2400" b="1" dirty="0" smtClean="0"/>
              <a:t>1.</a:t>
            </a:r>
            <a:r>
              <a:rPr lang="zh-CN" altLang="en-US" sz="2400" b="1" dirty="0" smtClean="0"/>
              <a:t>纳税人为取得土地使用权所支付的</a:t>
            </a:r>
            <a:r>
              <a:rPr lang="zh-CN" altLang="en-US" sz="2800" b="1" dirty="0" smtClean="0">
                <a:solidFill>
                  <a:srgbClr val="C00000"/>
                </a:solidFill>
              </a:rPr>
              <a:t>土地价款</a:t>
            </a:r>
          </a:p>
          <a:p>
            <a:pPr marL="0" indent="0" eaLnBrk="1" hangingPunct="1">
              <a:buNone/>
            </a:pPr>
            <a:r>
              <a:rPr lang="zh-CN" altLang="en-US" sz="2400" dirty="0" smtClean="0"/>
              <a:t>土地价款的确定：</a:t>
            </a:r>
          </a:p>
          <a:p>
            <a:pPr marL="0" indent="0" eaLnBrk="1" hangingPunct="1">
              <a:buNone/>
            </a:pPr>
            <a:r>
              <a:rPr lang="en-US" altLang="zh-CN" sz="2400" dirty="0" smtClean="0"/>
              <a:t>A</a:t>
            </a:r>
            <a:r>
              <a:rPr lang="zh-CN" altLang="en-US" sz="2400" dirty="0" smtClean="0"/>
              <a:t>：以协议、招标、拍卖等出让方式取得的</a:t>
            </a:r>
            <a:r>
              <a:rPr lang="en-US" altLang="zh-CN" sz="2400" dirty="0" smtClean="0"/>
              <a:t>——</a:t>
            </a:r>
            <a:r>
              <a:rPr lang="zh-CN" altLang="en-US" sz="2400" dirty="0" smtClean="0"/>
              <a:t>纳税人所支付的土地出让金</a:t>
            </a:r>
          </a:p>
          <a:p>
            <a:pPr marL="0" indent="0" eaLnBrk="1" hangingPunct="1">
              <a:buNone/>
            </a:pPr>
            <a:r>
              <a:rPr lang="en-US" altLang="zh-CN" sz="2400" dirty="0" smtClean="0"/>
              <a:t>B</a:t>
            </a:r>
            <a:r>
              <a:rPr lang="zh-CN" altLang="en-US" sz="2400" dirty="0" smtClean="0"/>
              <a:t>：以行政划拨方式取得的</a:t>
            </a:r>
            <a:r>
              <a:rPr lang="en-US" altLang="zh-CN" sz="2400" dirty="0" smtClean="0"/>
              <a:t>——</a:t>
            </a:r>
            <a:r>
              <a:rPr lang="zh-CN" altLang="en-US" sz="2400" dirty="0" smtClean="0"/>
              <a:t>按照国家有关规定补交的土地出让金</a:t>
            </a:r>
          </a:p>
          <a:p>
            <a:pPr marL="0" indent="0" eaLnBrk="1" hangingPunct="1">
              <a:buNone/>
            </a:pPr>
            <a:r>
              <a:rPr lang="en-US" altLang="zh-CN" sz="2400" dirty="0" smtClean="0"/>
              <a:t>C</a:t>
            </a:r>
            <a:r>
              <a:rPr lang="zh-CN" altLang="en-US" sz="2400" dirty="0" smtClean="0"/>
              <a:t>：以转让方式取得的</a:t>
            </a:r>
            <a:r>
              <a:rPr lang="en-US" altLang="zh-CN" sz="2400" dirty="0" smtClean="0"/>
              <a:t>——</a:t>
            </a:r>
            <a:r>
              <a:rPr lang="zh-CN" altLang="en-US" sz="2400" dirty="0" smtClean="0"/>
              <a:t>向原土地使用权拥有者实际支付的地价款</a:t>
            </a:r>
          </a:p>
          <a:p>
            <a:pPr marL="0" indent="0" eaLnBrk="1" hangingPunct="1">
              <a:buNone/>
            </a:pPr>
            <a:r>
              <a:rPr lang="zh-CN" altLang="en-US" sz="2400" b="1" dirty="0" smtClean="0"/>
              <a:t>（</a:t>
            </a:r>
            <a:r>
              <a:rPr lang="en-US" altLang="zh-CN" sz="2400" b="1" dirty="0" smtClean="0"/>
              <a:t>2</a:t>
            </a:r>
            <a:r>
              <a:rPr lang="zh-CN" altLang="en-US" sz="2400" b="1" dirty="0" smtClean="0"/>
              <a:t>）纳税人在取得土地使用权时按国家统一规定交纳的</a:t>
            </a:r>
            <a:r>
              <a:rPr lang="zh-CN" altLang="en-US" sz="2800" b="1" dirty="0" smtClean="0">
                <a:solidFill>
                  <a:srgbClr val="C00000"/>
                </a:solidFill>
              </a:rPr>
              <a:t>有关费用</a:t>
            </a:r>
            <a:r>
              <a:rPr lang="zh-CN" altLang="en-US" sz="2800" b="1" dirty="0" smtClean="0"/>
              <a:t>。</a:t>
            </a:r>
          </a:p>
          <a:p>
            <a:pPr marL="0" indent="0" eaLnBrk="1" hangingPunct="1">
              <a:buNone/>
            </a:pPr>
            <a:r>
              <a:rPr lang="zh-CN" altLang="en-US" sz="2400" dirty="0" smtClean="0"/>
              <a:t>国家统一规定缴纳的有关</a:t>
            </a:r>
            <a:r>
              <a:rPr lang="zh-CN" altLang="en-US" sz="2400" dirty="0" smtClean="0">
                <a:solidFill>
                  <a:srgbClr val="C00000"/>
                </a:solidFill>
              </a:rPr>
              <a:t>登记、过户手续费</a:t>
            </a:r>
            <a:r>
              <a:rPr lang="zh-CN" altLang="en-US" sz="2400" dirty="0" smtClean="0"/>
              <a:t>和</a:t>
            </a:r>
            <a:r>
              <a:rPr lang="zh-CN" altLang="en-US" sz="2400" dirty="0" smtClean="0">
                <a:solidFill>
                  <a:srgbClr val="C00000"/>
                </a:solidFill>
              </a:rPr>
              <a:t>契税</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idx="1"/>
          </p:nvPr>
        </p:nvSpPr>
        <p:spPr>
          <a:xfrm>
            <a:off x="395536" y="333375"/>
            <a:ext cx="8291264" cy="6264275"/>
          </a:xfrm>
        </p:spPr>
        <p:txBody>
          <a:bodyPr>
            <a:normAutofit/>
          </a:bodyPr>
          <a:lstStyle/>
          <a:p>
            <a:pPr marL="0" indent="0" eaLnBrk="1" hangingPunct="1">
              <a:lnSpc>
                <a:spcPct val="90000"/>
              </a:lnSpc>
              <a:buNone/>
            </a:pPr>
            <a:r>
              <a:rPr lang="zh-CN" altLang="en-US" b="1" dirty="0" smtClean="0">
                <a:latin typeface="宋体" pitchFamily="2" charset="-122"/>
                <a:ea typeface="宋体" pitchFamily="2" charset="-122"/>
              </a:rPr>
              <a:t>（二）房地产开发成本</a:t>
            </a:r>
            <a:r>
              <a:rPr lang="zh-CN" altLang="en-US" sz="2400" b="1" dirty="0" smtClean="0">
                <a:latin typeface="宋体" pitchFamily="2" charset="-122"/>
                <a:ea typeface="宋体" pitchFamily="2" charset="-122"/>
              </a:rPr>
              <a:t>（开发土地和新建房及配套设施的</a:t>
            </a:r>
            <a:r>
              <a:rPr lang="zh-CN" altLang="en-US" sz="2400" b="1" dirty="0" smtClean="0">
                <a:solidFill>
                  <a:srgbClr val="C00000"/>
                </a:solidFill>
                <a:latin typeface="宋体" pitchFamily="2" charset="-122"/>
                <a:ea typeface="宋体" pitchFamily="2" charset="-122"/>
              </a:rPr>
              <a:t>成本</a:t>
            </a:r>
            <a:r>
              <a:rPr lang="zh-CN" altLang="en-US" sz="2400" b="1" dirty="0" smtClean="0">
                <a:latin typeface="宋体" pitchFamily="2" charset="-122"/>
                <a:ea typeface="宋体" pitchFamily="2" charset="-122"/>
              </a:rPr>
              <a:t>）</a:t>
            </a:r>
          </a:p>
          <a:p>
            <a:pPr marL="0" indent="0" eaLnBrk="1" hangingPunct="1">
              <a:lnSpc>
                <a:spcPct val="90000"/>
              </a:lnSpc>
              <a:buNone/>
            </a:pPr>
            <a:r>
              <a:rPr lang="zh-CN" altLang="en-US" sz="2800" dirty="0" smtClean="0">
                <a:latin typeface="仿宋_GB2312"/>
                <a:ea typeface="仿宋_GB2312"/>
                <a:cs typeface="仿宋_GB2312"/>
              </a:rPr>
              <a:t>指纳税人房地产开发项目实际发生的成本。</a:t>
            </a:r>
            <a:r>
              <a:rPr lang="zh-CN" altLang="en-US" dirty="0" smtClean="0"/>
              <a:t>主要如下：</a:t>
            </a:r>
          </a:p>
          <a:p>
            <a:pPr marL="0" indent="0" eaLnBrk="1" hangingPunct="1">
              <a:lnSpc>
                <a:spcPct val="90000"/>
              </a:lnSpc>
              <a:buNone/>
            </a:pPr>
            <a:r>
              <a:rPr lang="zh-CN" altLang="en-US" sz="2800" b="1" dirty="0" smtClean="0"/>
              <a:t>（</a:t>
            </a:r>
            <a:r>
              <a:rPr lang="en-US" altLang="zh-CN" sz="2800" b="1" dirty="0" smtClean="0"/>
              <a:t>1</a:t>
            </a:r>
            <a:r>
              <a:rPr lang="zh-CN" altLang="en-US" sz="2800" b="1" dirty="0" smtClean="0"/>
              <a:t>）土地征用及拆迁补偿</a:t>
            </a:r>
            <a:r>
              <a:rPr lang="zh-CN" altLang="en-US" sz="2800" b="1" dirty="0" smtClean="0">
                <a:solidFill>
                  <a:srgbClr val="C00000"/>
                </a:solidFill>
              </a:rPr>
              <a:t>费</a:t>
            </a:r>
          </a:p>
          <a:p>
            <a:pPr marL="0" indent="0" eaLnBrk="1" hangingPunct="1">
              <a:lnSpc>
                <a:spcPct val="90000"/>
              </a:lnSpc>
              <a:buNone/>
            </a:pPr>
            <a:r>
              <a:rPr lang="zh-CN" altLang="en-US" sz="2800" b="1" dirty="0" smtClean="0"/>
              <a:t>（</a:t>
            </a:r>
            <a:r>
              <a:rPr lang="en-US" altLang="zh-CN" sz="2800" b="1" dirty="0" smtClean="0"/>
              <a:t>2</a:t>
            </a:r>
            <a:r>
              <a:rPr lang="zh-CN" altLang="en-US" sz="2800" b="1" dirty="0" smtClean="0"/>
              <a:t>）前期工程</a:t>
            </a:r>
            <a:r>
              <a:rPr lang="zh-CN" altLang="en-US" sz="2800" b="1" dirty="0" smtClean="0">
                <a:solidFill>
                  <a:srgbClr val="C00000"/>
                </a:solidFill>
              </a:rPr>
              <a:t>费</a:t>
            </a:r>
          </a:p>
          <a:p>
            <a:pPr marL="0" indent="0" eaLnBrk="1" hangingPunct="1">
              <a:lnSpc>
                <a:spcPct val="90000"/>
              </a:lnSpc>
              <a:buNone/>
            </a:pPr>
            <a:r>
              <a:rPr lang="zh-CN" altLang="en-US" sz="2800" b="1" dirty="0" smtClean="0"/>
              <a:t>（</a:t>
            </a:r>
            <a:r>
              <a:rPr lang="en-US" altLang="zh-CN" sz="2800" b="1" dirty="0" smtClean="0"/>
              <a:t>3</a:t>
            </a:r>
            <a:r>
              <a:rPr lang="zh-CN" altLang="en-US" sz="2800" b="1" dirty="0" smtClean="0"/>
              <a:t>）建筑安装工程</a:t>
            </a:r>
            <a:r>
              <a:rPr lang="zh-CN" altLang="en-US" sz="2800" b="1" dirty="0" smtClean="0">
                <a:solidFill>
                  <a:srgbClr val="C00000"/>
                </a:solidFill>
              </a:rPr>
              <a:t>费</a:t>
            </a:r>
            <a:endParaRPr lang="en-US" altLang="zh-CN" sz="2800" b="1" dirty="0" smtClean="0">
              <a:solidFill>
                <a:srgbClr val="C00000"/>
              </a:solidFill>
            </a:endParaRPr>
          </a:p>
          <a:p>
            <a:pPr marL="0" indent="0" eaLnBrk="1" hangingPunct="1">
              <a:lnSpc>
                <a:spcPct val="90000"/>
              </a:lnSpc>
              <a:buNone/>
            </a:pPr>
            <a:r>
              <a:rPr lang="zh-CN" altLang="en-US" sz="2400" b="1" dirty="0" smtClean="0">
                <a:solidFill>
                  <a:srgbClr val="C00000"/>
                </a:solidFill>
                <a:latin typeface="楷体" pitchFamily="49" charset="-122"/>
                <a:ea typeface="楷体" pitchFamily="49" charset="-122"/>
              </a:rPr>
              <a:t>取得的建筑安装服务增值税发票，需在备注栏注明建筑服务发生地县（市、区）名称及项目名称，否则不得计入。</a:t>
            </a:r>
          </a:p>
          <a:p>
            <a:pPr marL="0" indent="0" eaLnBrk="1" hangingPunct="1">
              <a:lnSpc>
                <a:spcPct val="90000"/>
              </a:lnSpc>
              <a:buNone/>
            </a:pPr>
            <a:r>
              <a:rPr lang="zh-CN" altLang="en-US" sz="2800" b="1" dirty="0" smtClean="0"/>
              <a:t>（</a:t>
            </a:r>
            <a:r>
              <a:rPr lang="en-US" altLang="zh-CN" sz="2800" b="1" dirty="0" smtClean="0"/>
              <a:t>4</a:t>
            </a:r>
            <a:r>
              <a:rPr lang="zh-CN" altLang="en-US" sz="2800" b="1" dirty="0" smtClean="0"/>
              <a:t>）基础设施</a:t>
            </a:r>
            <a:r>
              <a:rPr lang="zh-CN" altLang="en-US" sz="2800" b="1" dirty="0" smtClean="0">
                <a:solidFill>
                  <a:srgbClr val="C00000"/>
                </a:solidFill>
              </a:rPr>
              <a:t>费</a:t>
            </a:r>
          </a:p>
          <a:p>
            <a:pPr marL="0" indent="0" eaLnBrk="1" hangingPunct="1">
              <a:lnSpc>
                <a:spcPct val="90000"/>
              </a:lnSpc>
              <a:buNone/>
            </a:pPr>
            <a:r>
              <a:rPr lang="zh-CN" altLang="en-US" sz="2800" b="1" dirty="0" smtClean="0"/>
              <a:t>（</a:t>
            </a:r>
            <a:r>
              <a:rPr lang="en-US" altLang="zh-CN" sz="2800" b="1" dirty="0" smtClean="0"/>
              <a:t>5</a:t>
            </a:r>
            <a:r>
              <a:rPr lang="zh-CN" altLang="en-US" sz="2800" b="1" dirty="0" smtClean="0"/>
              <a:t>）公共配套设施</a:t>
            </a:r>
            <a:r>
              <a:rPr lang="zh-CN" altLang="en-US" sz="2800" b="1" dirty="0" smtClean="0">
                <a:solidFill>
                  <a:srgbClr val="C00000"/>
                </a:solidFill>
              </a:rPr>
              <a:t>费</a:t>
            </a:r>
          </a:p>
          <a:p>
            <a:pPr marL="0" indent="0" eaLnBrk="1" hangingPunct="1">
              <a:lnSpc>
                <a:spcPct val="90000"/>
              </a:lnSpc>
              <a:buNone/>
            </a:pPr>
            <a:r>
              <a:rPr lang="zh-CN" altLang="en-US" sz="2800" b="1" dirty="0" smtClean="0"/>
              <a:t>（</a:t>
            </a:r>
            <a:r>
              <a:rPr lang="en-US" altLang="zh-CN" sz="2800" b="1" dirty="0" smtClean="0"/>
              <a:t>6</a:t>
            </a:r>
            <a:r>
              <a:rPr lang="zh-CN" altLang="en-US" sz="2800" b="1" dirty="0" smtClean="0"/>
              <a:t>）开发间接</a:t>
            </a:r>
            <a:r>
              <a:rPr lang="zh-CN" altLang="en-US" sz="2800" b="1" dirty="0" smtClean="0">
                <a:solidFill>
                  <a:srgbClr val="C00000"/>
                </a:solidFill>
              </a:rPr>
              <a:t>费用</a:t>
            </a:r>
          </a:p>
          <a:p>
            <a:pPr marL="0" indent="0" eaLnBrk="1" hangingPunct="1">
              <a:buNone/>
            </a:pPr>
            <a:r>
              <a:rPr lang="zh-CN" altLang="en-US" sz="2000" dirty="0" smtClean="0">
                <a:latin typeface="华文仿宋" pitchFamily="2" charset="-122"/>
                <a:ea typeface="华文仿宋" pitchFamily="2" charset="-122"/>
              </a:rPr>
              <a:t>      </a:t>
            </a:r>
            <a:r>
              <a:rPr lang="zh-CN" altLang="en-US" sz="2000" dirty="0" smtClean="0">
                <a:latin typeface="宋体" pitchFamily="2" charset="-122"/>
                <a:ea typeface="宋体" pitchFamily="2" charset="-122"/>
              </a:rPr>
              <a:t>直接组织、管理开发项目发生的费用。包括工资、职工福利费、折旧费、修理费、办公费、水电费、劳动保护费、周转房摊销等。</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idx="1"/>
          </p:nvPr>
        </p:nvSpPr>
        <p:spPr>
          <a:xfrm>
            <a:off x="323528" y="116632"/>
            <a:ext cx="8362950" cy="6263977"/>
          </a:xfrm>
        </p:spPr>
        <p:txBody>
          <a:bodyPr>
            <a:normAutofit fontScale="85000" lnSpcReduction="20000"/>
          </a:bodyPr>
          <a:lstStyle/>
          <a:p>
            <a:pPr algn="ctr" eaLnBrk="1" hangingPunct="1">
              <a:buFont typeface="Wingdings" pitchFamily="2" charset="2"/>
              <a:buNone/>
            </a:pPr>
            <a:endParaRPr lang="en-US" altLang="zh-CN" sz="4400" b="1" dirty="0" smtClean="0"/>
          </a:p>
          <a:p>
            <a:pPr algn="ctr" eaLnBrk="1" hangingPunct="1">
              <a:buFont typeface="Wingdings" pitchFamily="2" charset="2"/>
              <a:buNone/>
            </a:pPr>
            <a:r>
              <a:rPr lang="zh-CN" altLang="en-US" sz="4400" b="1" dirty="0" smtClean="0"/>
              <a:t>第一节    土地增值税概述</a:t>
            </a:r>
          </a:p>
          <a:p>
            <a:pPr algn="ctr" eaLnBrk="1" hangingPunct="1">
              <a:buFont typeface="Wingdings" pitchFamily="2" charset="2"/>
              <a:buNone/>
            </a:pPr>
            <a:endParaRPr lang="zh-CN" altLang="en-US" sz="4400" b="1" dirty="0" smtClean="0"/>
          </a:p>
          <a:p>
            <a:pPr marL="0" indent="0" eaLnBrk="1" hangingPunct="1">
              <a:lnSpc>
                <a:spcPts val="4000"/>
              </a:lnSpc>
              <a:buNone/>
            </a:pPr>
            <a:r>
              <a:rPr lang="zh-CN" altLang="en-US" b="1" dirty="0" smtClean="0"/>
              <a:t>一、土地增值税的概念</a:t>
            </a:r>
          </a:p>
          <a:p>
            <a:pPr marL="0" indent="0" eaLnBrk="1" hangingPunct="1">
              <a:lnSpc>
                <a:spcPts val="4000"/>
              </a:lnSpc>
              <a:buNone/>
            </a:pPr>
            <a:r>
              <a:rPr lang="zh-CN" altLang="en-US" sz="2800" b="1" dirty="0" smtClean="0">
                <a:solidFill>
                  <a:srgbClr val="FF0000"/>
                </a:solidFill>
              </a:rPr>
              <a:t>土地增值税</a:t>
            </a:r>
            <a:r>
              <a:rPr lang="zh-CN" altLang="en-US" sz="2800" b="1" dirty="0" smtClean="0"/>
              <a:t>是对有偿</a:t>
            </a:r>
            <a:r>
              <a:rPr lang="zh-CN" altLang="en-US" sz="2800" b="1" dirty="0" smtClean="0">
                <a:solidFill>
                  <a:srgbClr val="FF0000"/>
                </a:solidFill>
              </a:rPr>
              <a:t>转让</a:t>
            </a:r>
            <a:r>
              <a:rPr lang="zh-CN" altLang="en-US" sz="2800" b="1" dirty="0" smtClean="0"/>
              <a:t>中华人民共和国国有</a:t>
            </a:r>
            <a:r>
              <a:rPr lang="zh-CN" altLang="en-US" sz="2800" b="1" dirty="0" smtClean="0">
                <a:solidFill>
                  <a:srgbClr val="FF0000"/>
                </a:solidFill>
              </a:rPr>
              <a:t>土地使用权</a:t>
            </a:r>
            <a:r>
              <a:rPr lang="zh-CN" altLang="en-US" sz="2800" b="1" dirty="0" smtClean="0"/>
              <a:t>、</a:t>
            </a:r>
            <a:r>
              <a:rPr lang="zh-CN" altLang="en-US" sz="2800" b="1" dirty="0" smtClean="0">
                <a:solidFill>
                  <a:srgbClr val="FF0000"/>
                </a:solidFill>
              </a:rPr>
              <a:t>地上的建筑物</a:t>
            </a:r>
            <a:r>
              <a:rPr lang="zh-CN" altLang="en-US" sz="2800" b="1" dirty="0" smtClean="0"/>
              <a:t>和</a:t>
            </a:r>
            <a:r>
              <a:rPr lang="zh-CN" altLang="en-US" sz="2800" b="1" dirty="0" smtClean="0">
                <a:solidFill>
                  <a:srgbClr val="FF0000"/>
                </a:solidFill>
              </a:rPr>
              <a:t>其它附着物</a:t>
            </a:r>
            <a:r>
              <a:rPr lang="zh-CN" altLang="en-US" sz="2800" b="1" dirty="0" smtClean="0"/>
              <a:t>产权并取得</a:t>
            </a:r>
            <a:r>
              <a:rPr lang="zh-CN" altLang="en-US" sz="2800" b="1" dirty="0" smtClean="0">
                <a:solidFill>
                  <a:srgbClr val="FF0000"/>
                </a:solidFill>
              </a:rPr>
              <a:t>增值性</a:t>
            </a:r>
            <a:r>
              <a:rPr lang="zh-CN" altLang="en-US" sz="2800" b="1" dirty="0" smtClean="0"/>
              <a:t>收入的单位和个人所征收的一种税。（</a:t>
            </a:r>
            <a:r>
              <a:rPr lang="en-US" altLang="zh-CN" sz="2800" b="1" dirty="0" smtClean="0"/>
              <a:t>1994-1-1</a:t>
            </a:r>
            <a:r>
              <a:rPr lang="zh-CN" altLang="en-US" sz="2800" b="1" dirty="0"/>
              <a:t>开征</a:t>
            </a:r>
            <a:r>
              <a:rPr lang="zh-CN" altLang="en-US" sz="2800" b="1" dirty="0" smtClean="0"/>
              <a:t>）</a:t>
            </a:r>
          </a:p>
          <a:p>
            <a:pPr marL="0" indent="0" eaLnBrk="1" hangingPunct="1">
              <a:lnSpc>
                <a:spcPts val="4000"/>
              </a:lnSpc>
              <a:buNone/>
            </a:pPr>
            <a:r>
              <a:rPr lang="zh-CN" altLang="en-US" sz="2800" b="1" dirty="0" smtClean="0">
                <a:latin typeface="楷体" pitchFamily="49" charset="-122"/>
                <a:ea typeface="楷体" pitchFamily="49" charset="-122"/>
              </a:rPr>
              <a:t>增值税</a:t>
            </a:r>
            <a:r>
              <a:rPr lang="en-US" altLang="zh-CN" sz="2800" b="1" dirty="0" smtClean="0">
                <a:latin typeface="楷体" pitchFamily="49" charset="-122"/>
                <a:ea typeface="楷体" pitchFamily="49" charset="-122"/>
              </a:rPr>
              <a:t>——</a:t>
            </a:r>
            <a:r>
              <a:rPr lang="zh-CN" altLang="en-US" sz="2800" b="1" dirty="0" smtClean="0">
                <a:latin typeface="楷体" pitchFamily="49" charset="-122"/>
                <a:ea typeface="楷体" pitchFamily="49" charset="-122"/>
              </a:rPr>
              <a:t>有形动产、不动产的增值额（货物）</a:t>
            </a:r>
            <a:endParaRPr lang="en-US" altLang="zh-CN" sz="2800" b="1" dirty="0">
              <a:latin typeface="楷体" pitchFamily="49" charset="-122"/>
              <a:ea typeface="楷体" pitchFamily="49" charset="-122"/>
            </a:endParaRPr>
          </a:p>
          <a:p>
            <a:pPr marL="0" indent="0" eaLnBrk="1" hangingPunct="1">
              <a:lnSpc>
                <a:spcPts val="4000"/>
              </a:lnSpc>
              <a:buNone/>
            </a:pPr>
            <a:r>
              <a:rPr lang="en-US" altLang="zh-CN" sz="2800" b="1" dirty="0" smtClean="0">
                <a:latin typeface="楷体" pitchFamily="49" charset="-122"/>
                <a:ea typeface="楷体" pitchFamily="49" charset="-122"/>
              </a:rPr>
              <a:t>                                        </a:t>
            </a:r>
            <a:r>
              <a:rPr lang="zh-CN" altLang="en-US" sz="2800" b="1" dirty="0" smtClean="0">
                <a:latin typeface="楷体" pitchFamily="49" charset="-122"/>
                <a:ea typeface="楷体" pitchFamily="49" charset="-122"/>
              </a:rPr>
              <a:t>一般调节</a:t>
            </a:r>
            <a:r>
              <a:rPr lang="en-US" altLang="zh-CN" sz="2800" b="1" dirty="0" smtClean="0">
                <a:latin typeface="楷体" pitchFamily="49" charset="-122"/>
                <a:ea typeface="楷体" pitchFamily="49" charset="-122"/>
              </a:rPr>
              <a:t>                                                </a:t>
            </a:r>
            <a:r>
              <a:rPr lang="zh-CN" altLang="en-US" sz="2800" b="1" dirty="0" smtClean="0">
                <a:latin typeface="楷体" pitchFamily="49" charset="-122"/>
                <a:ea typeface="楷体" pitchFamily="49" charset="-122"/>
              </a:rPr>
              <a:t>土地增值税</a:t>
            </a:r>
            <a:r>
              <a:rPr lang="en-US" altLang="zh-CN" sz="2800" b="1" dirty="0" smtClean="0">
                <a:latin typeface="楷体" pitchFamily="49" charset="-122"/>
                <a:ea typeface="楷体" pitchFamily="49" charset="-122"/>
              </a:rPr>
              <a:t>——</a:t>
            </a:r>
            <a:r>
              <a:rPr lang="zh-CN" altLang="en-US" sz="2800" b="1" dirty="0" smtClean="0">
                <a:latin typeface="楷体" pitchFamily="49" charset="-122"/>
                <a:ea typeface="楷体" pitchFamily="49" charset="-122"/>
              </a:rPr>
              <a:t>不动产的增值额（财产）</a:t>
            </a:r>
            <a:endParaRPr lang="en-US" altLang="zh-CN" sz="2800" b="1" dirty="0" smtClean="0">
              <a:latin typeface="楷体" pitchFamily="49" charset="-122"/>
              <a:ea typeface="楷体" pitchFamily="49" charset="-122"/>
            </a:endParaRPr>
          </a:p>
          <a:p>
            <a:pPr marL="0" indent="0" eaLnBrk="1" hangingPunct="1">
              <a:lnSpc>
                <a:spcPts val="4000"/>
              </a:lnSpc>
              <a:buNone/>
            </a:pPr>
            <a:r>
              <a:rPr lang="en-US" altLang="zh-CN" sz="2800" b="1" dirty="0" smtClean="0">
                <a:latin typeface="楷体" pitchFamily="49" charset="-122"/>
                <a:ea typeface="楷体" pitchFamily="49" charset="-122"/>
              </a:rPr>
              <a:t>                                        </a:t>
            </a:r>
            <a:r>
              <a:rPr lang="zh-CN" altLang="en-US" sz="2800" b="1" dirty="0" smtClean="0">
                <a:latin typeface="楷体" pitchFamily="49" charset="-122"/>
                <a:ea typeface="楷体" pitchFamily="49" charset="-122"/>
              </a:rPr>
              <a:t>特殊调节</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idx="1"/>
          </p:nvPr>
        </p:nvSpPr>
        <p:spPr>
          <a:xfrm>
            <a:off x="323528" y="260350"/>
            <a:ext cx="8363272" cy="6597650"/>
          </a:xfrm>
        </p:spPr>
        <p:txBody>
          <a:bodyPr/>
          <a:lstStyle/>
          <a:p>
            <a:pPr marL="0" indent="0" eaLnBrk="1" hangingPunct="1">
              <a:buNone/>
            </a:pPr>
            <a:r>
              <a:rPr lang="zh-CN" altLang="en-US" b="1" dirty="0" smtClean="0"/>
              <a:t>（三）房地产开发费用</a:t>
            </a:r>
            <a:r>
              <a:rPr lang="zh-CN" altLang="en-US" sz="2400" b="1" dirty="0" smtClean="0"/>
              <a:t>（开发土地和新建房及配套设施的</a:t>
            </a:r>
            <a:r>
              <a:rPr lang="zh-CN" altLang="en-US" sz="2400" b="1" dirty="0" smtClean="0">
                <a:solidFill>
                  <a:srgbClr val="FF0000"/>
                </a:solidFill>
              </a:rPr>
              <a:t>费用</a:t>
            </a:r>
            <a:r>
              <a:rPr lang="zh-CN" altLang="en-US" sz="2400" b="1" dirty="0" smtClean="0"/>
              <a:t>）</a:t>
            </a:r>
          </a:p>
          <a:p>
            <a:pPr marL="0" indent="0" eaLnBrk="1" hangingPunct="1">
              <a:buNone/>
            </a:pPr>
            <a:r>
              <a:rPr lang="zh-CN" altLang="en-US" sz="3900" dirty="0" smtClean="0"/>
              <a:t>      </a:t>
            </a:r>
            <a:r>
              <a:rPr lang="zh-CN" altLang="en-US" sz="2800" dirty="0" smtClean="0">
                <a:latin typeface="华文仿宋" pitchFamily="2" charset="-122"/>
                <a:ea typeface="华文仿宋" pitchFamily="2" charset="-122"/>
              </a:rPr>
              <a:t>即与房地产开发项目有关的销售费用、管理费用和财务费用。</a:t>
            </a:r>
          </a:p>
          <a:p>
            <a:pPr marL="0" indent="0" eaLnBrk="1" hangingPunct="1">
              <a:buNone/>
            </a:pPr>
            <a:r>
              <a:rPr lang="zh-CN" altLang="en-US" sz="2800" dirty="0" smtClean="0">
                <a:solidFill>
                  <a:srgbClr val="FF0000"/>
                </a:solidFill>
              </a:rPr>
              <a:t>注：</a:t>
            </a:r>
          </a:p>
          <a:p>
            <a:pPr marL="0" indent="0" eaLnBrk="1" hangingPunct="1">
              <a:buNone/>
            </a:pPr>
            <a:r>
              <a:rPr lang="zh-CN" altLang="en-US" sz="2800" dirty="0" smtClean="0"/>
              <a:t>       作为土地增值税扣除项目的房地产开发费用，不按纳税人房地产开发项目实际发生的费用进行扣除，而是按</a:t>
            </a:r>
            <a:r>
              <a:rPr lang="en-US" altLang="zh-CN" sz="2800" dirty="0" smtClean="0"/>
              <a:t>《</a:t>
            </a:r>
            <a:r>
              <a:rPr lang="zh-CN" altLang="en-US" sz="2800" dirty="0" smtClean="0">
                <a:solidFill>
                  <a:srgbClr val="FF0000"/>
                </a:solidFill>
              </a:rPr>
              <a:t>土地增值税实施细则</a:t>
            </a:r>
            <a:r>
              <a:rPr lang="en-US" altLang="zh-CN" sz="2800" dirty="0" smtClean="0"/>
              <a:t>》</a:t>
            </a:r>
            <a:r>
              <a:rPr lang="zh-CN" altLang="en-US" sz="2800" dirty="0" smtClean="0"/>
              <a:t>的标准进行扣除。</a:t>
            </a:r>
          </a:p>
          <a:p>
            <a:pPr marL="0" indent="0" eaLnBrk="1" hangingPunct="1">
              <a:buNone/>
            </a:pPr>
            <a:r>
              <a:rPr lang="en-US" altLang="zh-CN" sz="2800" b="1" dirty="0" smtClean="0"/>
              <a:t>《</a:t>
            </a:r>
            <a:r>
              <a:rPr lang="zh-CN" altLang="en-US" sz="2800" b="1" dirty="0" smtClean="0"/>
              <a:t>实施细则</a:t>
            </a:r>
            <a:r>
              <a:rPr lang="en-US" altLang="zh-CN" sz="2800" b="1" dirty="0" smtClean="0"/>
              <a:t>》</a:t>
            </a:r>
            <a:r>
              <a:rPr lang="zh-CN" altLang="en-US" sz="2800" b="1" dirty="0" smtClean="0"/>
              <a:t>规定：</a:t>
            </a:r>
          </a:p>
          <a:p>
            <a:pPr marL="0" indent="0" eaLnBrk="1" hangingPunct="1">
              <a:buNone/>
            </a:pPr>
            <a:r>
              <a:rPr lang="zh-CN" altLang="en-US" sz="2800" dirty="0" smtClean="0"/>
              <a:t>销售费用、管理费用和财务费用由</a:t>
            </a:r>
            <a:r>
              <a:rPr lang="zh-CN" altLang="en-US" sz="2800" dirty="0" smtClean="0">
                <a:solidFill>
                  <a:srgbClr val="FF0000"/>
                </a:solidFill>
              </a:rPr>
              <a:t>两部分</a:t>
            </a:r>
            <a:r>
              <a:rPr lang="zh-CN" altLang="en-US" sz="2800" dirty="0" smtClean="0"/>
              <a:t>组成：</a:t>
            </a:r>
          </a:p>
          <a:p>
            <a:pPr marL="0" indent="0" eaLnBrk="1" hangingPunct="1">
              <a:buNone/>
            </a:pPr>
            <a:r>
              <a:rPr lang="zh-CN" altLang="en-US" sz="2800" dirty="0" smtClean="0"/>
              <a:t>即：</a:t>
            </a:r>
            <a:r>
              <a:rPr lang="zh-CN" altLang="en-US" sz="2800" dirty="0" smtClean="0">
                <a:latin typeface="黑体" pitchFamily="49" charset="-122"/>
                <a:ea typeface="黑体" pitchFamily="49" charset="-122"/>
              </a:rPr>
              <a:t>利息；其他房地产开发费用</a:t>
            </a:r>
            <a:endParaRPr lang="zh-CN" altLang="en-US" dirty="0" smtClean="0">
              <a:latin typeface="黑体" pitchFamily="49" charset="-122"/>
              <a:ea typeface="黑体" pitchFamily="49" charset="-122"/>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idx="1"/>
          </p:nvPr>
        </p:nvSpPr>
        <p:spPr>
          <a:xfrm>
            <a:off x="323528" y="304800"/>
            <a:ext cx="8363272" cy="6364288"/>
          </a:xfrm>
        </p:spPr>
        <p:txBody>
          <a:bodyPr/>
          <a:lstStyle/>
          <a:p>
            <a:pPr marL="0" indent="0" algn="ctr" eaLnBrk="1" hangingPunct="1">
              <a:buNone/>
            </a:pPr>
            <a:r>
              <a:rPr lang="zh-CN" altLang="en-US" dirty="0" smtClean="0">
                <a:latin typeface="隶书" pitchFamily="49" charset="-122"/>
                <a:ea typeface="隶书" pitchFamily="49" charset="-122"/>
              </a:rPr>
              <a:t>利息支出</a:t>
            </a:r>
            <a:endParaRPr lang="zh-CN" altLang="en-US" b="1" dirty="0" smtClean="0">
              <a:latin typeface="隶书" pitchFamily="49" charset="-122"/>
              <a:ea typeface="隶书" pitchFamily="49" charset="-122"/>
            </a:endParaRPr>
          </a:p>
          <a:p>
            <a:pPr marL="0" indent="0" eaLnBrk="1" hangingPunct="1">
              <a:lnSpc>
                <a:spcPts val="3500"/>
              </a:lnSpc>
              <a:buNone/>
            </a:pPr>
            <a:r>
              <a:rPr lang="en-US" altLang="zh-CN" sz="2800" b="1" dirty="0" smtClean="0">
                <a:latin typeface="Times New Roman" pitchFamily="18" charset="0"/>
                <a:ea typeface="宋体" pitchFamily="2" charset="-122"/>
                <a:cs typeface="Times New Roman" pitchFamily="18" charset="0"/>
              </a:rPr>
              <a:t>A</a:t>
            </a:r>
            <a:r>
              <a:rPr lang="zh-CN" altLang="en-US" sz="2800" b="1" dirty="0" smtClean="0">
                <a:latin typeface="Times New Roman" pitchFamily="18" charset="0"/>
                <a:ea typeface="宋体" pitchFamily="2" charset="-122"/>
                <a:cs typeface="Times New Roman" pitchFamily="18" charset="0"/>
              </a:rPr>
              <a:t>：</a:t>
            </a:r>
            <a:endParaRPr lang="en-US" altLang="zh-CN" sz="2800" b="1" dirty="0" smtClean="0">
              <a:latin typeface="Times New Roman" pitchFamily="18" charset="0"/>
              <a:ea typeface="宋体" pitchFamily="2" charset="-122"/>
              <a:cs typeface="Times New Roman" pitchFamily="18" charset="0"/>
            </a:endParaRPr>
          </a:p>
          <a:p>
            <a:pPr marL="0" indent="0" eaLnBrk="1" hangingPunct="1">
              <a:lnSpc>
                <a:spcPts val="3500"/>
              </a:lnSpc>
              <a:buNone/>
            </a:pPr>
            <a:r>
              <a:rPr lang="zh-CN" altLang="en-US" sz="2800" b="1" dirty="0" smtClean="0">
                <a:latin typeface="Times New Roman" pitchFamily="18" charset="0"/>
                <a:ea typeface="宋体" pitchFamily="2" charset="-122"/>
                <a:cs typeface="Times New Roman" pitchFamily="18" charset="0"/>
              </a:rPr>
              <a:t>凡</a:t>
            </a:r>
            <a:r>
              <a:rPr lang="zh-CN" altLang="en-US" sz="2800" b="1" dirty="0" smtClean="0">
                <a:solidFill>
                  <a:srgbClr val="C00000"/>
                </a:solidFill>
                <a:latin typeface="Times New Roman" pitchFamily="18" charset="0"/>
                <a:ea typeface="宋体" pitchFamily="2" charset="-122"/>
                <a:cs typeface="Times New Roman" pitchFamily="18" charset="0"/>
              </a:rPr>
              <a:t>能够按</a:t>
            </a:r>
            <a:r>
              <a:rPr lang="zh-CN" altLang="en-US" sz="2800" b="1" dirty="0" smtClean="0">
                <a:latin typeface="Times New Roman" pitchFamily="18" charset="0"/>
                <a:ea typeface="宋体" pitchFamily="2" charset="-122"/>
                <a:cs typeface="Times New Roman" pitchFamily="18" charset="0"/>
              </a:rPr>
              <a:t>转让房地产项目分摊并</a:t>
            </a:r>
            <a:r>
              <a:rPr lang="zh-CN" altLang="en-US" sz="2800" b="1" dirty="0" smtClean="0">
                <a:solidFill>
                  <a:srgbClr val="C00000"/>
                </a:solidFill>
                <a:latin typeface="Times New Roman" pitchFamily="18" charset="0"/>
                <a:ea typeface="宋体" pitchFamily="2" charset="-122"/>
                <a:cs typeface="Times New Roman" pitchFamily="18" charset="0"/>
              </a:rPr>
              <a:t>提供金融机构证明</a:t>
            </a:r>
            <a:r>
              <a:rPr lang="zh-CN" altLang="en-US" sz="2800" b="1" dirty="0" smtClean="0">
                <a:latin typeface="Times New Roman" pitchFamily="18" charset="0"/>
                <a:ea typeface="宋体" pitchFamily="2" charset="-122"/>
                <a:cs typeface="Times New Roman" pitchFamily="18" charset="0"/>
              </a:rPr>
              <a:t>的，允许据实扣除，但最高不能超过按商业银行同类同期贷款利率计算的金额。</a:t>
            </a:r>
          </a:p>
          <a:p>
            <a:pPr marL="0" indent="0" eaLnBrk="1" hangingPunct="1">
              <a:lnSpc>
                <a:spcPts val="3500"/>
              </a:lnSpc>
              <a:buNone/>
            </a:pPr>
            <a:r>
              <a:rPr lang="zh-CN" altLang="en-US" sz="2800" b="1" dirty="0" smtClean="0">
                <a:latin typeface="Times New Roman" pitchFamily="18" charset="0"/>
                <a:ea typeface="宋体" pitchFamily="2" charset="-122"/>
                <a:cs typeface="Times New Roman" pitchFamily="18" charset="0"/>
              </a:rPr>
              <a:t>其他开发费用，按取得土地使用权所支付的金额（</a:t>
            </a:r>
            <a:r>
              <a:rPr lang="en-US" altLang="zh-CN" sz="2800" b="1" dirty="0" smtClean="0">
                <a:latin typeface="Times New Roman" pitchFamily="18" charset="0"/>
                <a:ea typeface="宋体" pitchFamily="2" charset="-122"/>
                <a:cs typeface="Times New Roman" pitchFamily="18" charset="0"/>
              </a:rPr>
              <a:t>1</a:t>
            </a:r>
            <a:r>
              <a:rPr lang="zh-CN" altLang="en-US" sz="2800" b="1" dirty="0" smtClean="0">
                <a:latin typeface="Times New Roman" pitchFamily="18" charset="0"/>
                <a:ea typeface="宋体" pitchFamily="2" charset="-122"/>
                <a:cs typeface="Times New Roman" pitchFamily="18" charset="0"/>
              </a:rPr>
              <a:t>）与房地产开发成本（</a:t>
            </a:r>
            <a:r>
              <a:rPr lang="en-US" altLang="zh-CN" sz="2800" b="1" dirty="0" smtClean="0">
                <a:latin typeface="Times New Roman" pitchFamily="18" charset="0"/>
                <a:ea typeface="宋体" pitchFamily="2" charset="-122"/>
                <a:cs typeface="Times New Roman" pitchFamily="18" charset="0"/>
              </a:rPr>
              <a:t>2</a:t>
            </a:r>
            <a:r>
              <a:rPr lang="zh-CN" altLang="en-US" sz="2800" b="1" dirty="0" smtClean="0">
                <a:latin typeface="Times New Roman" pitchFamily="18" charset="0"/>
                <a:ea typeface="宋体" pitchFamily="2" charset="-122"/>
                <a:cs typeface="Times New Roman" pitchFamily="18" charset="0"/>
              </a:rPr>
              <a:t>）之和的</a:t>
            </a:r>
            <a:r>
              <a:rPr lang="en-US" altLang="zh-CN" sz="2800" b="1" dirty="0">
                <a:solidFill>
                  <a:srgbClr val="C00000"/>
                </a:solidFill>
                <a:latin typeface="Times New Roman" pitchFamily="18" charset="0"/>
                <a:ea typeface="宋体" pitchFamily="2" charset="-122"/>
                <a:cs typeface="Times New Roman" pitchFamily="18" charset="0"/>
              </a:rPr>
              <a:t>5</a:t>
            </a:r>
            <a:r>
              <a:rPr lang="en-US" altLang="zh-CN" sz="2800" b="1" dirty="0" smtClean="0">
                <a:solidFill>
                  <a:srgbClr val="C00000"/>
                </a:solidFill>
                <a:latin typeface="Times New Roman" pitchFamily="18" charset="0"/>
                <a:ea typeface="宋体" pitchFamily="2" charset="-122"/>
                <a:cs typeface="Times New Roman" pitchFamily="18" charset="0"/>
              </a:rPr>
              <a:t>%</a:t>
            </a:r>
            <a:r>
              <a:rPr lang="zh-CN" altLang="en-US" sz="2800" b="1" dirty="0" smtClean="0">
                <a:latin typeface="Times New Roman" pitchFamily="18" charset="0"/>
                <a:ea typeface="宋体" pitchFamily="2" charset="-122"/>
                <a:cs typeface="Times New Roman" pitchFamily="18" charset="0"/>
              </a:rPr>
              <a:t>以内计算扣除。</a:t>
            </a:r>
          </a:p>
          <a:p>
            <a:pPr marL="0" indent="0" eaLnBrk="1" hangingPunct="1">
              <a:lnSpc>
                <a:spcPts val="3500"/>
              </a:lnSpc>
              <a:buNone/>
            </a:pPr>
            <a:r>
              <a:rPr lang="en-US" altLang="zh-CN" sz="2800" b="1" dirty="0" smtClean="0">
                <a:latin typeface="Times New Roman" pitchFamily="18" charset="0"/>
                <a:ea typeface="宋体" pitchFamily="2" charset="-122"/>
                <a:cs typeface="Times New Roman" pitchFamily="18" charset="0"/>
              </a:rPr>
              <a:t>B</a:t>
            </a:r>
            <a:r>
              <a:rPr lang="zh-CN" altLang="en-US" sz="2800" b="1" dirty="0" smtClean="0">
                <a:latin typeface="Times New Roman" pitchFamily="18" charset="0"/>
                <a:ea typeface="宋体" pitchFamily="2" charset="-122"/>
                <a:cs typeface="Times New Roman" pitchFamily="18" charset="0"/>
              </a:rPr>
              <a:t>：</a:t>
            </a:r>
          </a:p>
          <a:p>
            <a:pPr marL="0" indent="0" eaLnBrk="1" hangingPunct="1">
              <a:lnSpc>
                <a:spcPts val="3500"/>
              </a:lnSpc>
              <a:buNone/>
            </a:pPr>
            <a:r>
              <a:rPr lang="zh-CN" altLang="en-US" sz="2800" b="1" dirty="0" smtClean="0">
                <a:latin typeface="Times New Roman" pitchFamily="18" charset="0"/>
                <a:ea typeface="宋体" pitchFamily="2" charset="-122"/>
                <a:cs typeface="Times New Roman" pitchFamily="18" charset="0"/>
              </a:rPr>
              <a:t>凡</a:t>
            </a:r>
            <a:r>
              <a:rPr lang="zh-CN" altLang="en-US" sz="2800" b="1" dirty="0" smtClean="0">
                <a:solidFill>
                  <a:srgbClr val="C00000"/>
                </a:solidFill>
                <a:latin typeface="Times New Roman" pitchFamily="18" charset="0"/>
                <a:ea typeface="宋体" pitchFamily="2" charset="-122"/>
                <a:cs typeface="Times New Roman" pitchFamily="18" charset="0"/>
              </a:rPr>
              <a:t>不能</a:t>
            </a:r>
            <a:r>
              <a:rPr lang="zh-CN" altLang="en-US" sz="2800" b="1" dirty="0" smtClean="0">
                <a:latin typeface="Times New Roman" pitchFamily="18" charset="0"/>
                <a:ea typeface="宋体" pitchFamily="2" charset="-122"/>
                <a:cs typeface="Times New Roman" pitchFamily="18" charset="0"/>
              </a:rPr>
              <a:t>按转让房地产项目分摊利息支出或</a:t>
            </a:r>
            <a:r>
              <a:rPr lang="zh-CN" altLang="en-US" sz="2800" b="1" dirty="0" smtClean="0">
                <a:solidFill>
                  <a:srgbClr val="C00000"/>
                </a:solidFill>
                <a:latin typeface="Times New Roman" pitchFamily="18" charset="0"/>
                <a:ea typeface="宋体" pitchFamily="2" charset="-122"/>
                <a:cs typeface="Times New Roman" pitchFamily="18" charset="0"/>
              </a:rPr>
              <a:t>不能提供金融机构证明</a:t>
            </a:r>
            <a:r>
              <a:rPr lang="zh-CN" altLang="en-US" sz="2800" b="1" dirty="0" smtClean="0">
                <a:latin typeface="Times New Roman" pitchFamily="18" charset="0"/>
                <a:ea typeface="宋体" pitchFamily="2" charset="-122"/>
                <a:cs typeface="Times New Roman" pitchFamily="18" charset="0"/>
              </a:rPr>
              <a:t>的，房地产开发费用按（</a:t>
            </a:r>
            <a:r>
              <a:rPr lang="en-US" altLang="zh-CN" sz="2800" b="1" dirty="0" smtClean="0">
                <a:latin typeface="Times New Roman" pitchFamily="18" charset="0"/>
                <a:ea typeface="宋体" pitchFamily="2" charset="-122"/>
                <a:cs typeface="Times New Roman" pitchFamily="18" charset="0"/>
              </a:rPr>
              <a:t>1</a:t>
            </a:r>
            <a:r>
              <a:rPr lang="zh-CN" altLang="en-US" sz="2800" b="1" dirty="0" smtClean="0">
                <a:latin typeface="Times New Roman" pitchFamily="18" charset="0"/>
                <a:ea typeface="宋体" pitchFamily="2" charset="-122"/>
                <a:cs typeface="Times New Roman" pitchFamily="18" charset="0"/>
              </a:rPr>
              <a:t>）</a:t>
            </a:r>
            <a:r>
              <a:rPr lang="en-US" altLang="zh-CN" sz="2800" b="1" dirty="0" smtClean="0">
                <a:latin typeface="Times New Roman" pitchFamily="18" charset="0"/>
                <a:ea typeface="宋体" pitchFamily="2" charset="-122"/>
                <a:cs typeface="Times New Roman" pitchFamily="18" charset="0"/>
              </a:rPr>
              <a:t>+</a:t>
            </a:r>
            <a:r>
              <a:rPr lang="zh-CN" altLang="en-US" sz="2800" b="1" dirty="0" smtClean="0">
                <a:latin typeface="Times New Roman" pitchFamily="18" charset="0"/>
                <a:ea typeface="宋体" pitchFamily="2" charset="-122"/>
                <a:cs typeface="Times New Roman" pitchFamily="18" charset="0"/>
              </a:rPr>
              <a:t>（</a:t>
            </a:r>
            <a:r>
              <a:rPr lang="en-US" altLang="zh-CN" sz="2800" b="1" dirty="0" smtClean="0">
                <a:latin typeface="Times New Roman" pitchFamily="18" charset="0"/>
                <a:ea typeface="宋体" pitchFamily="2" charset="-122"/>
                <a:cs typeface="Times New Roman" pitchFamily="18" charset="0"/>
              </a:rPr>
              <a:t>2</a:t>
            </a:r>
            <a:r>
              <a:rPr lang="zh-CN" altLang="en-US" sz="2800" b="1" dirty="0" smtClean="0">
                <a:latin typeface="Times New Roman" pitchFamily="18" charset="0"/>
                <a:ea typeface="宋体" pitchFamily="2" charset="-122"/>
                <a:cs typeface="Times New Roman" pitchFamily="18" charset="0"/>
              </a:rPr>
              <a:t>）的</a:t>
            </a:r>
            <a:r>
              <a:rPr lang="en-US" altLang="zh-CN" sz="2800" b="1" dirty="0" smtClean="0">
                <a:solidFill>
                  <a:srgbClr val="C00000"/>
                </a:solidFill>
                <a:latin typeface="Times New Roman" pitchFamily="18" charset="0"/>
                <a:ea typeface="宋体" pitchFamily="2" charset="-122"/>
                <a:cs typeface="Times New Roman" pitchFamily="18" charset="0"/>
              </a:rPr>
              <a:t>10%</a:t>
            </a:r>
            <a:r>
              <a:rPr lang="zh-CN" altLang="en-US" sz="2800" b="1" dirty="0" smtClean="0">
                <a:latin typeface="Times New Roman" pitchFamily="18" charset="0"/>
                <a:ea typeface="宋体" pitchFamily="2" charset="-122"/>
                <a:cs typeface="Times New Roman" pitchFamily="18" charset="0"/>
              </a:rPr>
              <a:t>以内计算扣除。</a:t>
            </a:r>
            <a:r>
              <a:rPr lang="zh-CN" altLang="en-US" sz="2400" b="1" dirty="0" smtClean="0">
                <a:latin typeface="Times New Roman" pitchFamily="18" charset="0"/>
                <a:ea typeface="宋体" pitchFamily="2" charset="-122"/>
                <a:cs typeface="Times New Roman" pitchFamily="18" charset="0"/>
              </a:rPr>
              <a:t>（具体扣除比例，由省、自治区、直辖市人民政府规定）</a:t>
            </a:r>
          </a:p>
          <a:p>
            <a:pPr eaLnBrk="1" hangingPunct="1"/>
            <a:endParaRPr lang="en-US" altLang="zh-CN" sz="2800"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idx="1"/>
          </p:nvPr>
        </p:nvSpPr>
        <p:spPr>
          <a:xfrm>
            <a:off x="251520" y="548680"/>
            <a:ext cx="8435975" cy="6597650"/>
          </a:xfrm>
        </p:spPr>
        <p:txBody>
          <a:bodyPr/>
          <a:lstStyle/>
          <a:p>
            <a:pPr marL="0" indent="0" eaLnBrk="1" hangingPunct="1">
              <a:buNone/>
            </a:pPr>
            <a:r>
              <a:rPr lang="zh-CN" altLang="en-US" sz="2800" dirty="0" smtClean="0">
                <a:solidFill>
                  <a:srgbClr val="FF0000"/>
                </a:solidFill>
              </a:rPr>
              <a:t>其具体含义为：</a:t>
            </a:r>
          </a:p>
          <a:p>
            <a:pPr marL="0" indent="0" eaLnBrk="1" hangingPunct="1">
              <a:buNone/>
            </a:pPr>
            <a:r>
              <a:rPr lang="zh-CN" altLang="en-US" sz="2800" b="1" dirty="0" smtClean="0"/>
              <a:t>（</a:t>
            </a:r>
            <a:r>
              <a:rPr lang="en-US" altLang="zh-CN" sz="2800" b="1" dirty="0" smtClean="0"/>
              <a:t>1</a:t>
            </a:r>
            <a:r>
              <a:rPr lang="zh-CN" altLang="en-US" sz="2800" b="1" dirty="0" smtClean="0"/>
              <a:t>）纳税人能够按转让房地产项目计算分摊利息支出，</a:t>
            </a:r>
            <a:r>
              <a:rPr lang="zh-CN" altLang="en-US" sz="2800" b="1" dirty="0" smtClean="0">
                <a:solidFill>
                  <a:srgbClr val="FF0000"/>
                </a:solidFill>
              </a:rPr>
              <a:t>并</a:t>
            </a:r>
            <a:r>
              <a:rPr lang="zh-CN" altLang="en-US" sz="2800" b="1" dirty="0" smtClean="0"/>
              <a:t>能够提供金融机构的货款证明的，其允许扣除的</a:t>
            </a:r>
            <a:r>
              <a:rPr lang="zh-CN" altLang="en-US" sz="2800" b="1" dirty="0" smtClean="0">
                <a:solidFill>
                  <a:srgbClr val="FF0000"/>
                </a:solidFill>
              </a:rPr>
              <a:t>房地产开发费用</a:t>
            </a:r>
            <a:r>
              <a:rPr lang="zh-CN" altLang="en-US" sz="2800" b="1" dirty="0" smtClean="0"/>
              <a:t>为：</a:t>
            </a:r>
          </a:p>
          <a:p>
            <a:pPr marL="0" indent="0" eaLnBrk="1" hangingPunct="1">
              <a:buNone/>
            </a:pPr>
            <a:r>
              <a:rPr lang="zh-CN" altLang="en-US" sz="2800" dirty="0" smtClean="0"/>
              <a:t>利息</a:t>
            </a:r>
            <a:r>
              <a:rPr lang="en-US" altLang="zh-CN" sz="2800" b="1" dirty="0" smtClean="0">
                <a:solidFill>
                  <a:srgbClr val="FF0000"/>
                </a:solidFill>
              </a:rPr>
              <a:t>+</a:t>
            </a:r>
            <a:r>
              <a:rPr lang="zh-CN" altLang="en-US" sz="2800" dirty="0" smtClean="0"/>
              <a:t>（取得土地使用权所支付的金额</a:t>
            </a:r>
            <a:r>
              <a:rPr lang="en-US" altLang="zh-CN" sz="2800" dirty="0" smtClean="0"/>
              <a:t>+</a:t>
            </a:r>
            <a:r>
              <a:rPr lang="zh-CN" altLang="en-US" sz="2800" dirty="0" smtClean="0"/>
              <a:t>房地产开发成本）</a:t>
            </a:r>
            <a:r>
              <a:rPr lang="en-US" altLang="zh-CN" sz="2800" dirty="0" smtClean="0"/>
              <a:t>×5%</a:t>
            </a:r>
            <a:r>
              <a:rPr lang="zh-CN" altLang="en-US" sz="2800" dirty="0" smtClean="0"/>
              <a:t>以内。</a:t>
            </a:r>
          </a:p>
          <a:p>
            <a:pPr marL="0" indent="0" eaLnBrk="1" hangingPunct="1">
              <a:buNone/>
            </a:pPr>
            <a:r>
              <a:rPr lang="zh-CN" altLang="en-US" sz="2800" b="1" dirty="0" smtClean="0"/>
              <a:t>（</a:t>
            </a:r>
            <a:r>
              <a:rPr lang="en-US" altLang="zh-CN" sz="2800" b="1" dirty="0" smtClean="0"/>
              <a:t>2</a:t>
            </a:r>
            <a:r>
              <a:rPr lang="zh-CN" altLang="en-US" sz="2800" b="1" dirty="0" smtClean="0"/>
              <a:t>）纳税人不能按转让房地产项目计算分摊利息支出</a:t>
            </a:r>
            <a:r>
              <a:rPr lang="zh-CN" altLang="en-US" sz="2800" b="1" dirty="0" smtClean="0">
                <a:solidFill>
                  <a:srgbClr val="FF0000"/>
                </a:solidFill>
              </a:rPr>
              <a:t>或</a:t>
            </a:r>
            <a:r>
              <a:rPr lang="zh-CN" altLang="en-US" sz="2800" b="1" dirty="0" smtClean="0"/>
              <a:t>不能够提供金融机构的货款证明的，其允许扣除的</a:t>
            </a:r>
            <a:r>
              <a:rPr lang="zh-CN" altLang="en-US" sz="2800" b="1" dirty="0" smtClean="0">
                <a:solidFill>
                  <a:srgbClr val="FF0000"/>
                </a:solidFill>
              </a:rPr>
              <a:t>房地产开发费用</a:t>
            </a:r>
            <a:r>
              <a:rPr lang="zh-CN" altLang="en-US" sz="2800" b="1" dirty="0" smtClean="0"/>
              <a:t>为：</a:t>
            </a:r>
          </a:p>
          <a:p>
            <a:pPr marL="0" indent="0" eaLnBrk="1" hangingPunct="1">
              <a:buNone/>
            </a:pPr>
            <a:r>
              <a:rPr lang="zh-CN" altLang="en-US" sz="2800" dirty="0" smtClean="0"/>
              <a:t>（取得土地使用权所支付的金额</a:t>
            </a:r>
            <a:r>
              <a:rPr lang="en-US" altLang="zh-CN" sz="2800" dirty="0" smtClean="0"/>
              <a:t>+</a:t>
            </a:r>
            <a:r>
              <a:rPr lang="zh-CN" altLang="en-US" sz="2800" dirty="0" smtClean="0"/>
              <a:t>房地产开发成本）</a:t>
            </a:r>
            <a:r>
              <a:rPr lang="en-US" altLang="zh-CN" sz="2800" dirty="0" smtClean="0"/>
              <a:t>×10%</a:t>
            </a:r>
            <a:r>
              <a:rPr lang="zh-CN" altLang="en-US" sz="2800" dirty="0" smtClean="0"/>
              <a:t>以内。</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476672"/>
            <a:ext cx="8229600" cy="1143000"/>
          </a:xfrm>
        </p:spPr>
        <p:txBody>
          <a:bodyPr/>
          <a:lstStyle/>
          <a:p>
            <a:r>
              <a:rPr lang="zh-CN" altLang="en-US" dirty="0" smtClean="0"/>
              <a:t>不能扣除的利息</a:t>
            </a:r>
            <a:endParaRPr lang="zh-CN" altLang="en-US" dirty="0"/>
          </a:p>
        </p:txBody>
      </p:sp>
      <p:sp>
        <p:nvSpPr>
          <p:cNvPr id="3" name="内容占位符 2"/>
          <p:cNvSpPr>
            <a:spLocks noGrp="1"/>
          </p:cNvSpPr>
          <p:nvPr>
            <p:ph idx="1"/>
          </p:nvPr>
        </p:nvSpPr>
        <p:spPr>
          <a:xfrm>
            <a:off x="467544" y="1772816"/>
            <a:ext cx="8229600" cy="4525963"/>
          </a:xfrm>
        </p:spPr>
        <p:txBody>
          <a:bodyPr/>
          <a:lstStyle/>
          <a:p>
            <a:r>
              <a:rPr lang="en-US" altLang="zh-CN" dirty="0" smtClean="0">
                <a:latin typeface="楷体" pitchFamily="49" charset="-122"/>
                <a:ea typeface="楷体" pitchFamily="49" charset="-122"/>
              </a:rPr>
              <a:t>1.</a:t>
            </a:r>
            <a:r>
              <a:rPr lang="zh-CN" altLang="en-US" dirty="0" smtClean="0">
                <a:latin typeface="楷体" pitchFamily="49" charset="-122"/>
                <a:ea typeface="楷体" pitchFamily="49" charset="-122"/>
              </a:rPr>
              <a:t>上浮幅度超过国家有关规定的部分</a:t>
            </a:r>
            <a:endParaRPr lang="en-US" altLang="zh-CN" dirty="0" smtClean="0">
              <a:latin typeface="楷体" pitchFamily="49" charset="-122"/>
              <a:ea typeface="楷体" pitchFamily="49" charset="-122"/>
            </a:endParaRPr>
          </a:p>
          <a:p>
            <a:r>
              <a:rPr lang="en-US" altLang="zh-CN" dirty="0" smtClean="0">
                <a:latin typeface="楷体" pitchFamily="49" charset="-122"/>
                <a:ea typeface="楷体" pitchFamily="49" charset="-122"/>
              </a:rPr>
              <a:t>2.</a:t>
            </a:r>
            <a:r>
              <a:rPr lang="zh-CN" altLang="en-US" dirty="0" smtClean="0">
                <a:latin typeface="楷体" pitchFamily="49" charset="-122"/>
                <a:ea typeface="楷体" pitchFamily="49" charset="-122"/>
              </a:rPr>
              <a:t>超过贷款期限的利息部分</a:t>
            </a:r>
            <a:endParaRPr lang="en-US" altLang="zh-CN" dirty="0" smtClean="0">
              <a:latin typeface="楷体" pitchFamily="49" charset="-122"/>
              <a:ea typeface="楷体" pitchFamily="49" charset="-122"/>
            </a:endParaRPr>
          </a:p>
          <a:p>
            <a:r>
              <a:rPr lang="en-US" altLang="zh-CN" dirty="0" smtClean="0">
                <a:latin typeface="楷体" pitchFamily="49" charset="-122"/>
                <a:ea typeface="楷体" pitchFamily="49" charset="-122"/>
              </a:rPr>
              <a:t>3.</a:t>
            </a:r>
            <a:r>
              <a:rPr lang="zh-CN" altLang="en-US" dirty="0" smtClean="0">
                <a:latin typeface="楷体" pitchFamily="49" charset="-122"/>
                <a:ea typeface="楷体" pitchFamily="49" charset="-122"/>
              </a:rPr>
              <a:t>加息、罚息</a:t>
            </a:r>
            <a:endParaRPr lang="zh-CN" altLang="en-US" dirty="0">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内容占位符 2"/>
          <p:cNvSpPr>
            <a:spLocks noGrp="1"/>
          </p:cNvSpPr>
          <p:nvPr>
            <p:ph idx="1"/>
          </p:nvPr>
        </p:nvSpPr>
        <p:spPr>
          <a:xfrm>
            <a:off x="539552" y="609600"/>
            <a:ext cx="8313936" cy="5843736"/>
          </a:xfrm>
        </p:spPr>
        <p:txBody>
          <a:bodyPr>
            <a:normAutofit/>
          </a:bodyPr>
          <a:lstStyle/>
          <a:p>
            <a:pPr marL="0" indent="0" eaLnBrk="1" hangingPunct="1">
              <a:buNone/>
            </a:pPr>
            <a:r>
              <a:rPr lang="zh-CN" altLang="en-US" dirty="0" smtClean="0">
                <a:latin typeface="黑体" pitchFamily="49" charset="-122"/>
                <a:ea typeface="黑体" pitchFamily="49" charset="-122"/>
              </a:rPr>
              <a:t>（四）与房地产转让有关的税金及附加</a:t>
            </a:r>
          </a:p>
          <a:p>
            <a:pPr marL="0" indent="0">
              <a:buNone/>
            </a:pPr>
            <a:r>
              <a:rPr lang="zh-CN" altLang="en-US" sz="2800" dirty="0" smtClean="0">
                <a:latin typeface="仿宋_GB2312"/>
                <a:ea typeface="仿宋_GB2312"/>
                <a:cs typeface="仿宋_GB2312"/>
              </a:rPr>
              <a:t>   城市维护建设税、教育费附加、地方教育费附加（“一税一费”）</a:t>
            </a:r>
          </a:p>
          <a:p>
            <a:pPr marL="0" indent="0" eaLnBrk="1" hangingPunct="1">
              <a:lnSpc>
                <a:spcPts val="4000"/>
              </a:lnSpc>
              <a:buNone/>
            </a:pPr>
            <a:r>
              <a:rPr lang="zh-CN" altLang="en-US" dirty="0" smtClean="0">
                <a:solidFill>
                  <a:srgbClr val="FF0000"/>
                </a:solidFill>
                <a:latin typeface="隶书" pitchFamily="49" charset="-122"/>
                <a:ea typeface="隶书" pitchFamily="49" charset="-122"/>
              </a:rPr>
              <a:t>注意：</a:t>
            </a:r>
            <a:endParaRPr lang="en-US" altLang="zh-CN" dirty="0" smtClean="0">
              <a:solidFill>
                <a:srgbClr val="FF0000"/>
              </a:solidFill>
              <a:latin typeface="隶书" pitchFamily="49" charset="-122"/>
              <a:ea typeface="隶书" pitchFamily="49" charset="-122"/>
            </a:endParaRPr>
          </a:p>
          <a:p>
            <a:pPr marL="0" indent="0">
              <a:lnSpc>
                <a:spcPts val="4000"/>
              </a:lnSpc>
              <a:buNone/>
            </a:pPr>
            <a:r>
              <a:rPr lang="en-US" altLang="zh-CN" sz="2400" dirty="0" smtClean="0">
                <a:solidFill>
                  <a:srgbClr val="000000"/>
                </a:solidFill>
                <a:cs typeface="宋体"/>
              </a:rPr>
              <a:t>     </a:t>
            </a:r>
            <a:r>
              <a:rPr lang="zh-CN" altLang="zh-CN" sz="2400" dirty="0" smtClean="0">
                <a:solidFill>
                  <a:srgbClr val="000000"/>
                </a:solidFill>
                <a:cs typeface="宋体"/>
              </a:rPr>
              <a:t>全面</a:t>
            </a:r>
            <a:r>
              <a:rPr lang="zh-CN" altLang="zh-CN" sz="2400" dirty="0">
                <a:solidFill>
                  <a:srgbClr val="000000"/>
                </a:solidFill>
                <a:cs typeface="宋体"/>
              </a:rPr>
              <a:t>“营改增”后，</a:t>
            </a:r>
            <a:r>
              <a:rPr lang="zh-CN" altLang="zh-CN" sz="2400" b="1" u="dbl" dirty="0">
                <a:solidFill>
                  <a:srgbClr val="A50021"/>
                </a:solidFill>
                <a:cs typeface="宋体"/>
              </a:rPr>
              <a:t>增值税为价外税</a:t>
            </a:r>
            <a:r>
              <a:rPr lang="zh-CN" altLang="zh-CN" sz="2400" dirty="0">
                <a:solidFill>
                  <a:srgbClr val="000000"/>
                </a:solidFill>
                <a:cs typeface="宋体"/>
              </a:rPr>
              <a:t>，税金不在计税收入中，不得扣除</a:t>
            </a:r>
            <a:r>
              <a:rPr lang="zh-CN" altLang="zh-CN" sz="2400" dirty="0" smtClean="0">
                <a:solidFill>
                  <a:srgbClr val="000000"/>
                </a:solidFill>
                <a:cs typeface="宋体"/>
              </a:rPr>
              <a:t>。</a:t>
            </a:r>
            <a:endParaRPr lang="zh-CN" altLang="en-US" sz="2800" dirty="0" smtClean="0"/>
          </a:p>
          <a:p>
            <a:pPr marL="0" indent="0" eaLnBrk="1" hangingPunct="1">
              <a:lnSpc>
                <a:spcPts val="4000"/>
              </a:lnSpc>
              <a:buNone/>
            </a:pPr>
            <a:r>
              <a:rPr lang="zh-CN" altLang="en-US" sz="2400" dirty="0" smtClean="0"/>
              <a:t>★</a:t>
            </a:r>
            <a:r>
              <a:rPr lang="zh-CN" altLang="en-US" sz="2400" dirty="0" smtClean="0">
                <a:solidFill>
                  <a:srgbClr val="FF0000"/>
                </a:solidFill>
                <a:latin typeface="黑体" pitchFamily="49" charset="-122"/>
                <a:ea typeface="黑体" pitchFamily="49" charset="-122"/>
              </a:rPr>
              <a:t>房地产开发企业，</a:t>
            </a:r>
            <a:r>
              <a:rPr lang="zh-CN" altLang="en-US" sz="2400" dirty="0" smtClean="0"/>
              <a:t>其在转让时缴纳的印花税因已列入管理费用中，</a:t>
            </a:r>
            <a:r>
              <a:rPr lang="zh-CN" altLang="en-US" sz="2400" b="1" dirty="0" smtClean="0">
                <a:latin typeface="仿宋_GB2312"/>
                <a:ea typeface="仿宋_GB2312"/>
                <a:cs typeface="仿宋_GB2312"/>
              </a:rPr>
              <a:t>故在此不允许单独再扣除。</a:t>
            </a:r>
            <a:endParaRPr lang="en-US" altLang="zh-CN" sz="2400" b="1" dirty="0" smtClean="0">
              <a:latin typeface="仿宋_GB2312"/>
              <a:ea typeface="仿宋_GB2312"/>
              <a:cs typeface="仿宋_GB2312"/>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323528" y="228600"/>
            <a:ext cx="8424936" cy="6296025"/>
          </a:xfrm>
        </p:spPr>
        <p:txBody>
          <a:bodyPr rtlCol="0">
            <a:normAutofit/>
          </a:bodyPr>
          <a:lstStyle/>
          <a:p>
            <a:pPr eaLnBrk="1" fontAlgn="auto" hangingPunct="1">
              <a:lnSpc>
                <a:spcPct val="90000"/>
              </a:lnSpc>
              <a:spcAft>
                <a:spcPts val="0"/>
              </a:spcAft>
              <a:buFont typeface="Wingdings" pitchFamily="2" charset="2"/>
              <a:buNone/>
              <a:defRPr/>
            </a:pPr>
            <a:endParaRPr lang="en-US" altLang="zh-CN" sz="2100" dirty="0" smtClean="0"/>
          </a:p>
          <a:p>
            <a:pPr marL="0" indent="0">
              <a:lnSpc>
                <a:spcPct val="90000"/>
              </a:lnSpc>
              <a:buNone/>
              <a:defRPr/>
            </a:pPr>
            <a:r>
              <a:rPr lang="zh-CN" altLang="en-US" b="1" dirty="0" smtClean="0"/>
              <a:t>（五</a:t>
            </a:r>
            <a:r>
              <a:rPr lang="zh-CN" altLang="en-US" b="1" dirty="0"/>
              <a:t>）财政部规定的其他扣除项目</a:t>
            </a:r>
            <a:endParaRPr lang="en-US" altLang="zh-CN" b="1" dirty="0" smtClean="0"/>
          </a:p>
          <a:p>
            <a:pPr marL="0" indent="0">
              <a:buNone/>
              <a:defRPr/>
            </a:pPr>
            <a:r>
              <a:rPr lang="zh-CN" altLang="zh-CN" sz="2800" dirty="0" smtClean="0">
                <a:solidFill>
                  <a:srgbClr val="000000"/>
                </a:solidFill>
                <a:cs typeface="宋体"/>
              </a:rPr>
              <a:t>只有</a:t>
            </a:r>
            <a:r>
              <a:rPr lang="zh-CN" altLang="zh-CN" sz="2800" dirty="0">
                <a:solidFill>
                  <a:srgbClr val="000000"/>
                </a:solidFill>
                <a:cs typeface="宋体"/>
              </a:rPr>
              <a:t>从事</a:t>
            </a:r>
            <a:r>
              <a:rPr lang="zh-CN" altLang="zh-CN" sz="2800" b="1" u="dbl" dirty="0">
                <a:solidFill>
                  <a:srgbClr val="A50021"/>
                </a:solidFill>
                <a:cs typeface="宋体"/>
              </a:rPr>
              <a:t>房地产开发的纳税人</a:t>
            </a:r>
            <a:r>
              <a:rPr lang="zh-CN" altLang="zh-CN" sz="2800" dirty="0">
                <a:solidFill>
                  <a:srgbClr val="000000"/>
                </a:solidFill>
                <a:cs typeface="宋体"/>
              </a:rPr>
              <a:t>可加计</a:t>
            </a:r>
            <a:r>
              <a:rPr lang="en-US" altLang="zh-CN" sz="2800" dirty="0">
                <a:solidFill>
                  <a:srgbClr val="000000"/>
                </a:solidFill>
                <a:cs typeface="宋体"/>
              </a:rPr>
              <a:t>20%</a:t>
            </a:r>
            <a:r>
              <a:rPr lang="zh-CN" altLang="zh-CN" sz="2800" dirty="0">
                <a:solidFill>
                  <a:srgbClr val="000000"/>
                </a:solidFill>
                <a:cs typeface="宋体"/>
              </a:rPr>
              <a:t>的扣除：</a:t>
            </a:r>
            <a:r>
              <a:rPr lang="en-US" altLang="zh-CN" sz="2800" dirty="0">
                <a:solidFill>
                  <a:srgbClr val="000000"/>
                </a:solidFill>
                <a:cs typeface="宋体"/>
              </a:rPr>
              <a:t/>
            </a:r>
            <a:br>
              <a:rPr lang="en-US" altLang="zh-CN" sz="2800" dirty="0">
                <a:solidFill>
                  <a:srgbClr val="000000"/>
                </a:solidFill>
                <a:cs typeface="宋体"/>
              </a:rPr>
            </a:br>
            <a:r>
              <a:rPr lang="zh-CN" altLang="zh-CN" sz="2800" dirty="0">
                <a:solidFill>
                  <a:srgbClr val="000000"/>
                </a:solidFill>
                <a:cs typeface="宋体"/>
              </a:rPr>
              <a:t>　</a:t>
            </a:r>
            <a:r>
              <a:rPr lang="en-US" altLang="zh-CN" sz="2800" dirty="0" smtClean="0">
                <a:solidFill>
                  <a:srgbClr val="000000"/>
                </a:solidFill>
                <a:cs typeface="宋体"/>
              </a:rPr>
              <a:t>  </a:t>
            </a:r>
            <a:r>
              <a:rPr lang="zh-CN" altLang="zh-CN" sz="2800" dirty="0" smtClean="0">
                <a:solidFill>
                  <a:srgbClr val="000000"/>
                </a:solidFill>
                <a:cs typeface="宋体"/>
              </a:rPr>
              <a:t>加</a:t>
            </a:r>
            <a:r>
              <a:rPr lang="zh-CN" altLang="zh-CN" sz="2800" dirty="0">
                <a:solidFill>
                  <a:srgbClr val="000000"/>
                </a:solidFill>
                <a:cs typeface="宋体"/>
              </a:rPr>
              <a:t>计扣除费用＝（取得土地使用权支付的金额＋房地产开发成本）×</a:t>
            </a:r>
            <a:r>
              <a:rPr lang="en-US" altLang="zh-CN" sz="2800" dirty="0">
                <a:solidFill>
                  <a:srgbClr val="000000"/>
                </a:solidFill>
                <a:cs typeface="宋体"/>
              </a:rPr>
              <a:t>20%</a:t>
            </a:r>
            <a:endParaRPr lang="en-US" altLang="zh-CN" sz="2800" dirty="0" smtClean="0"/>
          </a:p>
          <a:p>
            <a:pPr marL="0" indent="0">
              <a:buNone/>
              <a:defRPr/>
            </a:pPr>
            <a:r>
              <a:rPr lang="en-US" altLang="zh-CN" sz="2800" dirty="0" smtClean="0">
                <a:solidFill>
                  <a:srgbClr val="000000"/>
                </a:solidFill>
                <a:cs typeface="宋体"/>
              </a:rPr>
              <a:t>      </a:t>
            </a:r>
            <a:r>
              <a:rPr lang="zh-CN" altLang="zh-CN" sz="2800" dirty="0" smtClean="0">
                <a:solidFill>
                  <a:srgbClr val="000000"/>
                </a:solidFill>
                <a:cs typeface="宋体"/>
              </a:rPr>
              <a:t>对</a:t>
            </a:r>
            <a:r>
              <a:rPr lang="zh-CN" altLang="zh-CN" sz="2800" dirty="0">
                <a:solidFill>
                  <a:srgbClr val="000000"/>
                </a:solidFill>
                <a:cs typeface="宋体"/>
              </a:rPr>
              <a:t>取得土地使用权后，</a:t>
            </a:r>
            <a:r>
              <a:rPr lang="zh-CN" altLang="zh-CN" sz="2800" b="1" u="dbl" dirty="0">
                <a:solidFill>
                  <a:srgbClr val="A50021"/>
                </a:solidFill>
                <a:cs typeface="宋体"/>
              </a:rPr>
              <a:t>未开发即转让</a:t>
            </a:r>
            <a:r>
              <a:rPr lang="zh-CN" altLang="zh-CN" sz="2800" dirty="0">
                <a:solidFill>
                  <a:srgbClr val="000000"/>
                </a:solidFill>
                <a:cs typeface="宋体"/>
              </a:rPr>
              <a:t>的，</a:t>
            </a:r>
            <a:r>
              <a:rPr lang="zh-CN" altLang="zh-CN" sz="2800" b="1" u="dbl" dirty="0">
                <a:solidFill>
                  <a:srgbClr val="A50021"/>
                </a:solidFill>
                <a:cs typeface="宋体"/>
              </a:rPr>
              <a:t>不得</a:t>
            </a:r>
            <a:r>
              <a:rPr lang="zh-CN" altLang="zh-CN" sz="2800" dirty="0">
                <a:solidFill>
                  <a:srgbClr val="000000"/>
                </a:solidFill>
                <a:cs typeface="宋体"/>
              </a:rPr>
              <a:t>加计扣除。</a:t>
            </a:r>
            <a:r>
              <a:rPr lang="en-US" altLang="zh-CN" sz="2800" dirty="0">
                <a:solidFill>
                  <a:srgbClr val="000000"/>
                </a:solidFill>
                <a:cs typeface="宋体"/>
              </a:rPr>
              <a:t/>
            </a:r>
            <a:br>
              <a:rPr lang="en-US" altLang="zh-CN" sz="2800" dirty="0">
                <a:solidFill>
                  <a:srgbClr val="000000"/>
                </a:solidFill>
                <a:cs typeface="宋体"/>
              </a:rPr>
            </a:br>
            <a:r>
              <a:rPr lang="zh-CN" altLang="zh-CN" sz="2800" dirty="0">
                <a:solidFill>
                  <a:srgbClr val="000000"/>
                </a:solidFill>
                <a:cs typeface="宋体"/>
              </a:rPr>
              <a:t>　</a:t>
            </a:r>
            <a:r>
              <a:rPr lang="en-US" altLang="zh-CN" sz="2800" dirty="0" smtClean="0">
                <a:solidFill>
                  <a:srgbClr val="000000"/>
                </a:solidFill>
                <a:cs typeface="宋体"/>
              </a:rPr>
              <a:t> </a:t>
            </a:r>
            <a:r>
              <a:rPr lang="zh-CN" altLang="zh-CN" sz="2800" dirty="0" smtClean="0">
                <a:solidFill>
                  <a:srgbClr val="000000"/>
                </a:solidFill>
                <a:cs typeface="宋体"/>
              </a:rPr>
              <a:t>县</a:t>
            </a:r>
            <a:r>
              <a:rPr lang="zh-CN" altLang="zh-CN" sz="2800" dirty="0">
                <a:solidFill>
                  <a:srgbClr val="000000"/>
                </a:solidFill>
                <a:cs typeface="宋体"/>
              </a:rPr>
              <a:t>级及以上人民政府要求房地产开发企业在售房时代收的各项费用：</a:t>
            </a:r>
            <a:r>
              <a:rPr lang="en-US" altLang="zh-CN" sz="2800" dirty="0">
                <a:solidFill>
                  <a:srgbClr val="000000"/>
                </a:solidFill>
                <a:cs typeface="宋体"/>
              </a:rPr>
              <a:t/>
            </a:r>
            <a:br>
              <a:rPr lang="en-US" altLang="zh-CN" sz="2800" dirty="0">
                <a:solidFill>
                  <a:srgbClr val="000000"/>
                </a:solidFill>
                <a:cs typeface="宋体"/>
              </a:rPr>
            </a:br>
            <a:r>
              <a:rPr lang="zh-CN" altLang="zh-CN" sz="2800" dirty="0">
                <a:solidFill>
                  <a:srgbClr val="000000"/>
                </a:solidFill>
                <a:cs typeface="宋体"/>
              </a:rPr>
              <a:t>　</a:t>
            </a:r>
            <a:r>
              <a:rPr lang="zh-CN" altLang="zh-CN" sz="2800" dirty="0" smtClean="0">
                <a:solidFill>
                  <a:srgbClr val="000000"/>
                </a:solidFill>
                <a:cs typeface="宋体"/>
              </a:rPr>
              <a:t>（</a:t>
            </a:r>
            <a:r>
              <a:rPr lang="en-US" altLang="zh-CN" sz="2800" dirty="0">
                <a:solidFill>
                  <a:srgbClr val="000000"/>
                </a:solidFill>
                <a:cs typeface="宋体"/>
              </a:rPr>
              <a:t>1</a:t>
            </a:r>
            <a:r>
              <a:rPr lang="zh-CN" altLang="zh-CN" sz="2800" dirty="0">
                <a:solidFill>
                  <a:srgbClr val="000000"/>
                </a:solidFill>
                <a:cs typeface="宋体"/>
              </a:rPr>
              <a:t>）作为计税收入的，可从扣除项目扣除，但</a:t>
            </a:r>
            <a:r>
              <a:rPr lang="zh-CN" altLang="zh-CN" sz="2800" b="1" u="dbl" dirty="0">
                <a:solidFill>
                  <a:srgbClr val="A50021"/>
                </a:solidFill>
                <a:cs typeface="宋体"/>
              </a:rPr>
              <a:t>不得作为加计</a:t>
            </a:r>
            <a:r>
              <a:rPr lang="en-US" altLang="zh-CN" sz="2800" b="1" u="dbl" dirty="0">
                <a:solidFill>
                  <a:srgbClr val="A50021"/>
                </a:solidFill>
                <a:cs typeface="宋体"/>
              </a:rPr>
              <a:t>20%</a:t>
            </a:r>
            <a:r>
              <a:rPr lang="zh-CN" altLang="zh-CN" sz="2800" b="1" u="dbl" dirty="0">
                <a:solidFill>
                  <a:srgbClr val="A50021"/>
                </a:solidFill>
                <a:cs typeface="宋体"/>
              </a:rPr>
              <a:t>扣除的基数</a:t>
            </a:r>
            <a:r>
              <a:rPr lang="zh-CN" altLang="zh-CN" sz="2800" dirty="0">
                <a:solidFill>
                  <a:srgbClr val="000000"/>
                </a:solidFill>
                <a:cs typeface="宋体"/>
              </a:rPr>
              <a:t>；</a:t>
            </a:r>
            <a:r>
              <a:rPr lang="en-US" altLang="zh-CN" sz="2800" dirty="0">
                <a:solidFill>
                  <a:srgbClr val="000000"/>
                </a:solidFill>
                <a:cs typeface="宋体"/>
              </a:rPr>
              <a:t/>
            </a:r>
            <a:br>
              <a:rPr lang="en-US" altLang="zh-CN" sz="2800" dirty="0">
                <a:solidFill>
                  <a:srgbClr val="000000"/>
                </a:solidFill>
                <a:cs typeface="宋体"/>
              </a:rPr>
            </a:br>
            <a:r>
              <a:rPr lang="zh-CN" altLang="zh-CN" sz="2800" dirty="0">
                <a:solidFill>
                  <a:srgbClr val="000000"/>
                </a:solidFill>
                <a:cs typeface="宋体"/>
              </a:rPr>
              <a:t>　</a:t>
            </a:r>
            <a:r>
              <a:rPr lang="zh-CN" altLang="zh-CN" sz="2800" dirty="0" smtClean="0">
                <a:solidFill>
                  <a:srgbClr val="000000"/>
                </a:solidFill>
                <a:cs typeface="宋体"/>
              </a:rPr>
              <a:t>（</a:t>
            </a:r>
            <a:r>
              <a:rPr lang="en-US" altLang="zh-CN" sz="2800" dirty="0">
                <a:solidFill>
                  <a:srgbClr val="000000"/>
                </a:solidFill>
                <a:cs typeface="宋体"/>
              </a:rPr>
              <a:t>2</a:t>
            </a:r>
            <a:r>
              <a:rPr lang="zh-CN" altLang="zh-CN" sz="2800" dirty="0">
                <a:solidFill>
                  <a:srgbClr val="000000"/>
                </a:solidFill>
                <a:cs typeface="宋体"/>
              </a:rPr>
              <a:t>）房价之外</a:t>
            </a:r>
            <a:r>
              <a:rPr lang="zh-CN" altLang="zh-CN" sz="2800" b="1" u="dbl" dirty="0">
                <a:solidFill>
                  <a:srgbClr val="A50021"/>
                </a:solidFill>
                <a:cs typeface="宋体"/>
              </a:rPr>
              <a:t>单独收取</a:t>
            </a:r>
            <a:r>
              <a:rPr lang="zh-CN" altLang="zh-CN" sz="2800" dirty="0">
                <a:solidFill>
                  <a:srgbClr val="000000"/>
                </a:solidFill>
                <a:cs typeface="宋体"/>
              </a:rPr>
              <a:t>，</a:t>
            </a:r>
            <a:r>
              <a:rPr lang="zh-CN" altLang="zh-CN" sz="2800" b="1" u="dbl" dirty="0">
                <a:solidFill>
                  <a:srgbClr val="A50021"/>
                </a:solidFill>
                <a:cs typeface="宋体"/>
              </a:rPr>
              <a:t>不作为</a:t>
            </a:r>
            <a:r>
              <a:rPr lang="zh-CN" altLang="zh-CN" sz="2800" dirty="0">
                <a:solidFill>
                  <a:srgbClr val="000000"/>
                </a:solidFill>
                <a:cs typeface="宋体"/>
              </a:rPr>
              <a:t>计税收入征税。相应地代收费用</a:t>
            </a:r>
            <a:r>
              <a:rPr lang="zh-CN" altLang="zh-CN" sz="2800" b="1" u="dbl" dirty="0">
                <a:solidFill>
                  <a:srgbClr val="A50021"/>
                </a:solidFill>
                <a:cs typeface="宋体"/>
              </a:rPr>
              <a:t>不得在收入中扣除</a:t>
            </a:r>
            <a:r>
              <a:rPr lang="zh-CN" altLang="zh-CN" sz="2800" dirty="0">
                <a:solidFill>
                  <a:srgbClr val="000000"/>
                </a:solidFill>
                <a:cs typeface="宋体"/>
              </a:rPr>
              <a:t>。</a:t>
            </a:r>
            <a:endParaRPr lang="en-US" altLang="zh-CN" sz="2800" dirty="0"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404664"/>
            <a:ext cx="8229600" cy="6264696"/>
          </a:xfrm>
        </p:spPr>
        <p:txBody>
          <a:bodyPr>
            <a:normAutofit fontScale="92500"/>
          </a:bodyPr>
          <a:lstStyle/>
          <a:p>
            <a:pPr marL="0" indent="457200">
              <a:lnSpc>
                <a:spcPts val="4000"/>
              </a:lnSpc>
              <a:buNone/>
            </a:pPr>
            <a:r>
              <a:rPr lang="zh-CN" altLang="zh-CN" sz="2800" dirty="0">
                <a:solidFill>
                  <a:srgbClr val="000000"/>
                </a:solidFill>
                <a:cs typeface="宋体"/>
              </a:rPr>
              <a:t>某房地产开发公司开发一住宅项目，取得该土地使用权所支付的金额</a:t>
            </a:r>
            <a:r>
              <a:rPr lang="en-US" altLang="zh-CN" sz="2800" dirty="0">
                <a:solidFill>
                  <a:srgbClr val="000000"/>
                </a:solidFill>
                <a:cs typeface="宋体"/>
              </a:rPr>
              <a:t>3000</a:t>
            </a:r>
            <a:r>
              <a:rPr lang="zh-CN" altLang="zh-CN" sz="2800" dirty="0">
                <a:solidFill>
                  <a:srgbClr val="000000"/>
                </a:solidFill>
                <a:cs typeface="宋体"/>
              </a:rPr>
              <a:t>万元，房地产开发成本</a:t>
            </a:r>
            <a:r>
              <a:rPr lang="en-US" altLang="zh-CN" sz="2800" dirty="0">
                <a:solidFill>
                  <a:srgbClr val="000000"/>
                </a:solidFill>
                <a:cs typeface="宋体"/>
              </a:rPr>
              <a:t>4000</a:t>
            </a:r>
            <a:r>
              <a:rPr lang="zh-CN" altLang="zh-CN" sz="2800" dirty="0">
                <a:solidFill>
                  <a:srgbClr val="000000"/>
                </a:solidFill>
                <a:cs typeface="宋体"/>
              </a:rPr>
              <a:t>万元，利息支出</a:t>
            </a:r>
            <a:r>
              <a:rPr lang="en-US" altLang="zh-CN" sz="2800" dirty="0">
                <a:solidFill>
                  <a:srgbClr val="000000"/>
                </a:solidFill>
                <a:cs typeface="宋体"/>
              </a:rPr>
              <a:t>500</a:t>
            </a:r>
            <a:r>
              <a:rPr lang="zh-CN" altLang="zh-CN" sz="2800" dirty="0">
                <a:solidFill>
                  <a:srgbClr val="000000"/>
                </a:solidFill>
                <a:cs typeface="宋体"/>
              </a:rPr>
              <a:t>万元（能提供金融机构贷款证明），所在省人民政府规定，能提供金融机构贷款证明的，其他房地产开发费用扣除比例为</a:t>
            </a:r>
            <a:r>
              <a:rPr lang="en-US" altLang="zh-CN" sz="2800" dirty="0">
                <a:solidFill>
                  <a:srgbClr val="000000"/>
                </a:solidFill>
                <a:cs typeface="宋体"/>
              </a:rPr>
              <a:t>4%</a:t>
            </a:r>
            <a:r>
              <a:rPr lang="zh-CN" altLang="zh-CN" sz="2800" dirty="0">
                <a:solidFill>
                  <a:srgbClr val="000000"/>
                </a:solidFill>
                <a:cs typeface="宋体"/>
              </a:rPr>
              <a:t>，该公司计算土地增值税时允许扣除开发费用为（　）万元。</a:t>
            </a:r>
            <a:r>
              <a:rPr lang="en-US" altLang="zh-CN" sz="2800" dirty="0">
                <a:solidFill>
                  <a:srgbClr val="000000"/>
                </a:solidFill>
                <a:cs typeface="宋体"/>
              </a:rPr>
              <a:t/>
            </a:r>
            <a:br>
              <a:rPr lang="en-US" altLang="zh-CN" sz="2800" dirty="0">
                <a:solidFill>
                  <a:srgbClr val="000000"/>
                </a:solidFill>
                <a:cs typeface="宋体"/>
              </a:rPr>
            </a:br>
            <a:r>
              <a:rPr lang="zh-CN" altLang="zh-CN" sz="2800" dirty="0">
                <a:solidFill>
                  <a:srgbClr val="000000"/>
                </a:solidFill>
                <a:cs typeface="宋体"/>
              </a:rPr>
              <a:t>　</a:t>
            </a:r>
            <a:r>
              <a:rPr lang="en-US" altLang="zh-CN" sz="2800" dirty="0" smtClean="0">
                <a:solidFill>
                  <a:srgbClr val="000000"/>
                </a:solidFill>
                <a:cs typeface="宋体"/>
              </a:rPr>
              <a:t>A.700.00</a:t>
            </a:r>
            <a:r>
              <a:rPr lang="en-US" altLang="zh-CN" sz="2800" dirty="0">
                <a:solidFill>
                  <a:srgbClr val="000000"/>
                </a:solidFill>
                <a:cs typeface="宋体"/>
              </a:rPr>
              <a:t/>
            </a:r>
            <a:br>
              <a:rPr lang="en-US" altLang="zh-CN" sz="2800" dirty="0">
                <a:solidFill>
                  <a:srgbClr val="000000"/>
                </a:solidFill>
                <a:cs typeface="宋体"/>
              </a:rPr>
            </a:br>
            <a:r>
              <a:rPr lang="zh-CN" altLang="zh-CN" sz="2800" dirty="0">
                <a:solidFill>
                  <a:srgbClr val="000000"/>
                </a:solidFill>
                <a:cs typeface="宋体"/>
              </a:rPr>
              <a:t>　</a:t>
            </a:r>
            <a:r>
              <a:rPr lang="en-US" altLang="zh-CN" sz="2800" dirty="0" smtClean="0">
                <a:solidFill>
                  <a:srgbClr val="000000"/>
                </a:solidFill>
                <a:cs typeface="宋体"/>
              </a:rPr>
              <a:t>B.780.00</a:t>
            </a:r>
            <a:r>
              <a:rPr lang="en-US" altLang="zh-CN" sz="2800" dirty="0">
                <a:solidFill>
                  <a:srgbClr val="000000"/>
                </a:solidFill>
                <a:cs typeface="宋体"/>
              </a:rPr>
              <a:t/>
            </a:r>
            <a:br>
              <a:rPr lang="en-US" altLang="zh-CN" sz="2800" dirty="0">
                <a:solidFill>
                  <a:srgbClr val="000000"/>
                </a:solidFill>
                <a:cs typeface="宋体"/>
              </a:rPr>
            </a:br>
            <a:r>
              <a:rPr lang="zh-CN" altLang="zh-CN" sz="2800" dirty="0">
                <a:solidFill>
                  <a:srgbClr val="000000"/>
                </a:solidFill>
                <a:cs typeface="宋体"/>
              </a:rPr>
              <a:t>　</a:t>
            </a:r>
            <a:r>
              <a:rPr lang="en-US" altLang="zh-CN" sz="2800" dirty="0" smtClean="0">
                <a:solidFill>
                  <a:srgbClr val="000000"/>
                </a:solidFill>
                <a:cs typeface="宋体"/>
              </a:rPr>
              <a:t>C.500.00</a:t>
            </a:r>
            <a:r>
              <a:rPr lang="en-US" altLang="zh-CN" sz="2800" dirty="0">
                <a:solidFill>
                  <a:srgbClr val="000000"/>
                </a:solidFill>
                <a:cs typeface="宋体"/>
              </a:rPr>
              <a:t/>
            </a:r>
            <a:br>
              <a:rPr lang="en-US" altLang="zh-CN" sz="2800" dirty="0">
                <a:solidFill>
                  <a:srgbClr val="000000"/>
                </a:solidFill>
                <a:cs typeface="宋体"/>
              </a:rPr>
            </a:br>
            <a:r>
              <a:rPr lang="zh-CN" altLang="zh-CN" sz="2800" dirty="0">
                <a:solidFill>
                  <a:srgbClr val="000000"/>
                </a:solidFill>
                <a:cs typeface="宋体"/>
              </a:rPr>
              <a:t>　</a:t>
            </a:r>
            <a:r>
              <a:rPr lang="en-US" altLang="zh-CN" sz="2800" dirty="0" smtClean="0">
                <a:solidFill>
                  <a:srgbClr val="000000"/>
                </a:solidFill>
                <a:cs typeface="宋体"/>
              </a:rPr>
              <a:t>D.850.00</a:t>
            </a:r>
          </a:p>
          <a:p>
            <a:pPr marL="0" indent="457200">
              <a:lnSpc>
                <a:spcPts val="4000"/>
              </a:lnSpc>
              <a:buNone/>
            </a:pPr>
            <a:r>
              <a:rPr lang="zh-CN" altLang="zh-CN" dirty="0" smtClean="0">
                <a:solidFill>
                  <a:srgbClr val="000000"/>
                </a:solidFill>
                <a:cs typeface="宋体"/>
              </a:rPr>
              <a:t>『</a:t>
            </a:r>
            <a:r>
              <a:rPr lang="zh-CN" altLang="zh-CN" dirty="0">
                <a:solidFill>
                  <a:srgbClr val="000000"/>
                </a:solidFill>
                <a:cs typeface="宋体"/>
              </a:rPr>
              <a:t>正确答案』</a:t>
            </a:r>
            <a:r>
              <a:rPr lang="en-US" altLang="zh-CN" dirty="0">
                <a:solidFill>
                  <a:srgbClr val="000000"/>
                </a:solidFill>
                <a:cs typeface="宋体"/>
              </a:rPr>
              <a:t>B</a:t>
            </a:r>
            <a:endParaRPr lang="zh-CN" altLang="en-US" dirty="0"/>
          </a:p>
        </p:txBody>
      </p:sp>
    </p:spTree>
    <p:extLst>
      <p:ext uri="{BB962C8B-B14F-4D97-AF65-F5344CB8AC3E}">
        <p14:creationId xmlns:p14="http://schemas.microsoft.com/office/powerpoint/2010/main" val="4141202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内容占位符 2"/>
          <p:cNvSpPr>
            <a:spLocks noGrp="1"/>
          </p:cNvSpPr>
          <p:nvPr>
            <p:ph idx="1"/>
          </p:nvPr>
        </p:nvSpPr>
        <p:spPr>
          <a:xfrm>
            <a:off x="323528" y="1143000"/>
            <a:ext cx="8763322" cy="5486400"/>
          </a:xfrm>
        </p:spPr>
        <p:txBody>
          <a:bodyPr/>
          <a:lstStyle/>
          <a:p>
            <a:pPr marL="0" indent="0" eaLnBrk="1" hangingPunct="1">
              <a:buNone/>
            </a:pPr>
            <a:r>
              <a:rPr lang="en-US" altLang="zh-CN" dirty="0" smtClean="0">
                <a:latin typeface="华文仿宋" pitchFamily="2" charset="-122"/>
                <a:ea typeface="华文仿宋" pitchFamily="2" charset="-122"/>
              </a:rPr>
              <a:t>1</a:t>
            </a:r>
            <a:r>
              <a:rPr lang="zh-CN" altLang="en-US" dirty="0" smtClean="0">
                <a:latin typeface="华文仿宋" pitchFamily="2" charset="-122"/>
                <a:ea typeface="华文仿宋" pitchFamily="2" charset="-122"/>
              </a:rPr>
              <a:t>、取得土地使用权所支付的地价款</a:t>
            </a:r>
            <a:endParaRPr lang="en-US" altLang="zh-CN" dirty="0" smtClean="0">
              <a:latin typeface="华文仿宋" pitchFamily="2" charset="-122"/>
              <a:ea typeface="华文仿宋" pitchFamily="2" charset="-122"/>
            </a:endParaRPr>
          </a:p>
          <a:p>
            <a:pPr marL="0" indent="0" eaLnBrk="1" hangingPunct="1">
              <a:buNone/>
            </a:pPr>
            <a:r>
              <a:rPr lang="en-US" altLang="zh-CN" dirty="0" smtClean="0">
                <a:latin typeface="华文仿宋" pitchFamily="2" charset="-122"/>
                <a:ea typeface="华文仿宋" pitchFamily="2" charset="-122"/>
              </a:rPr>
              <a:t>2</a:t>
            </a:r>
            <a:r>
              <a:rPr lang="zh-CN" altLang="en-US" dirty="0" smtClean="0">
                <a:latin typeface="华文仿宋" pitchFamily="2" charset="-122"/>
                <a:ea typeface="华文仿宋" pitchFamily="2" charset="-122"/>
              </a:rPr>
              <a:t>、房屋及建筑物的评估价格</a:t>
            </a:r>
            <a:endParaRPr lang="en-US" altLang="zh-CN" dirty="0" smtClean="0">
              <a:latin typeface="华文仿宋" pitchFamily="2" charset="-122"/>
              <a:ea typeface="华文仿宋" pitchFamily="2" charset="-122"/>
            </a:endParaRPr>
          </a:p>
          <a:p>
            <a:pPr marL="0" indent="0" eaLnBrk="1" hangingPunct="1">
              <a:buNone/>
            </a:pPr>
            <a:r>
              <a:rPr lang="en-US" altLang="zh-CN" dirty="0" smtClean="0">
                <a:latin typeface="华文仿宋" pitchFamily="2" charset="-122"/>
                <a:ea typeface="华文仿宋" pitchFamily="2" charset="-122"/>
              </a:rPr>
              <a:t>    </a:t>
            </a:r>
            <a:r>
              <a:rPr lang="zh-CN" altLang="en-US" sz="2800" b="1" dirty="0" smtClean="0">
                <a:solidFill>
                  <a:srgbClr val="FF0000"/>
                </a:solidFill>
                <a:latin typeface="华文仿宋" pitchFamily="2" charset="-122"/>
                <a:ea typeface="华文仿宋" pitchFamily="2" charset="-122"/>
              </a:rPr>
              <a:t>重置成本价</a:t>
            </a:r>
            <a:r>
              <a:rPr lang="en-US" altLang="zh-CN" sz="2800" b="1" dirty="0" smtClean="0">
                <a:solidFill>
                  <a:srgbClr val="FF0000"/>
                </a:solidFill>
                <a:latin typeface="宋体" pitchFamily="2" charset="-122"/>
              </a:rPr>
              <a:t>×</a:t>
            </a:r>
            <a:r>
              <a:rPr lang="zh-CN" altLang="en-US" sz="2800" b="1" dirty="0" smtClean="0">
                <a:solidFill>
                  <a:srgbClr val="FF0000"/>
                </a:solidFill>
                <a:latin typeface="宋体" pitchFamily="2" charset="-122"/>
              </a:rPr>
              <a:t>成新度折扣率</a:t>
            </a:r>
            <a:endParaRPr lang="en-US" altLang="zh-CN" sz="2800" b="1" dirty="0" smtClean="0">
              <a:solidFill>
                <a:srgbClr val="FF0000"/>
              </a:solidFill>
              <a:latin typeface="华文仿宋" pitchFamily="2" charset="-122"/>
              <a:ea typeface="华文仿宋" pitchFamily="2" charset="-122"/>
            </a:endParaRPr>
          </a:p>
          <a:p>
            <a:pPr marL="0" indent="0" eaLnBrk="1" hangingPunct="1">
              <a:buNone/>
            </a:pPr>
            <a:r>
              <a:rPr lang="en-US" altLang="zh-CN" dirty="0" smtClean="0">
                <a:latin typeface="华文仿宋" pitchFamily="2" charset="-122"/>
                <a:ea typeface="华文仿宋" pitchFamily="2" charset="-122"/>
              </a:rPr>
              <a:t>3</a:t>
            </a:r>
            <a:r>
              <a:rPr lang="zh-CN" altLang="en-US" dirty="0" smtClean="0">
                <a:latin typeface="华文仿宋" pitchFamily="2" charset="-122"/>
                <a:ea typeface="华文仿宋" pitchFamily="2" charset="-122"/>
              </a:rPr>
              <a:t>、与房地产转让有关的税金及附加</a:t>
            </a:r>
            <a:endParaRPr lang="en-US" altLang="zh-CN" dirty="0" smtClean="0">
              <a:latin typeface="华文仿宋" pitchFamily="2" charset="-122"/>
              <a:ea typeface="华文仿宋" pitchFamily="2" charset="-122"/>
            </a:endParaRPr>
          </a:p>
          <a:p>
            <a:pPr marL="0" indent="0" eaLnBrk="1" hangingPunct="1">
              <a:buNone/>
            </a:pPr>
            <a:r>
              <a:rPr lang="zh-CN" altLang="en-US" sz="2800" b="1" dirty="0" smtClean="0">
                <a:solidFill>
                  <a:srgbClr val="FF0000"/>
                </a:solidFill>
                <a:latin typeface="华文仿宋" pitchFamily="2" charset="-122"/>
                <a:ea typeface="华文仿宋" pitchFamily="2" charset="-122"/>
              </a:rPr>
              <a:t>印花税、城建税、教育费附加、地方教育附加</a:t>
            </a:r>
            <a:endParaRPr lang="en-US" altLang="zh-CN" sz="2800" b="1" dirty="0" smtClean="0">
              <a:solidFill>
                <a:srgbClr val="FF0000"/>
              </a:solidFill>
              <a:latin typeface="华文仿宋" pitchFamily="2" charset="-122"/>
              <a:ea typeface="华文仿宋" pitchFamily="2" charset="-122"/>
            </a:endParaRPr>
          </a:p>
          <a:p>
            <a:pPr eaLnBrk="1" hangingPunct="1">
              <a:buFont typeface="Arial" pitchFamily="34" charset="0"/>
              <a:buNone/>
            </a:pPr>
            <a:endParaRPr lang="en-US" altLang="zh-CN" sz="2800" b="1" dirty="0" smtClean="0">
              <a:solidFill>
                <a:srgbClr val="FF0000"/>
              </a:solidFill>
              <a:latin typeface="华文仿宋" pitchFamily="2" charset="-122"/>
              <a:ea typeface="华文仿宋" pitchFamily="2" charset="-122"/>
            </a:endParaRPr>
          </a:p>
          <a:p>
            <a:pPr eaLnBrk="1" hangingPunct="1">
              <a:buFont typeface="Arial" pitchFamily="34" charset="0"/>
              <a:buNone/>
            </a:pPr>
            <a:endParaRPr lang="en-US" altLang="zh-CN" sz="2800" b="1" dirty="0" smtClean="0">
              <a:solidFill>
                <a:srgbClr val="FF0000"/>
              </a:solidFill>
              <a:latin typeface="华文仿宋" pitchFamily="2" charset="-122"/>
              <a:ea typeface="华文仿宋" pitchFamily="2" charset="-122"/>
            </a:endParaRPr>
          </a:p>
          <a:p>
            <a:pPr marL="0" indent="0" eaLnBrk="1" hangingPunct="1">
              <a:buNone/>
            </a:pPr>
            <a:r>
              <a:rPr lang="en-US" altLang="zh-CN" sz="2800" dirty="0" smtClean="0">
                <a:latin typeface="华文仿宋" pitchFamily="2" charset="-122"/>
                <a:ea typeface="华文仿宋" pitchFamily="2" charset="-122"/>
              </a:rPr>
              <a:t>1</a:t>
            </a:r>
            <a:r>
              <a:rPr lang="zh-CN" altLang="en-US" sz="2800" dirty="0" smtClean="0">
                <a:latin typeface="华文仿宋" pitchFamily="2" charset="-122"/>
                <a:ea typeface="华文仿宋" pitchFamily="2" charset="-122"/>
              </a:rPr>
              <a:t>、取得土地使用权所支付的金额</a:t>
            </a:r>
            <a:endParaRPr lang="en-US" altLang="zh-CN" sz="2800" dirty="0" smtClean="0">
              <a:latin typeface="华文仿宋" pitchFamily="2" charset="-122"/>
              <a:ea typeface="华文仿宋" pitchFamily="2" charset="-122"/>
            </a:endParaRPr>
          </a:p>
          <a:p>
            <a:pPr marL="0" indent="0" eaLnBrk="1" hangingPunct="1">
              <a:buNone/>
            </a:pPr>
            <a:r>
              <a:rPr lang="en-US" altLang="zh-CN" sz="2800" dirty="0" smtClean="0">
                <a:latin typeface="华文仿宋" pitchFamily="2" charset="-122"/>
                <a:ea typeface="华文仿宋" pitchFamily="2" charset="-122"/>
              </a:rPr>
              <a:t>2</a:t>
            </a:r>
            <a:r>
              <a:rPr lang="zh-CN" altLang="en-US" sz="2800" dirty="0" smtClean="0">
                <a:latin typeface="华文仿宋" pitchFamily="2" charset="-122"/>
                <a:ea typeface="华文仿宋" pitchFamily="2" charset="-122"/>
              </a:rPr>
              <a:t>、与房地产转让有关的税金及附加</a:t>
            </a:r>
            <a:endParaRPr lang="en-US" altLang="zh-CN" sz="2800" dirty="0" smtClean="0">
              <a:latin typeface="华文仿宋" pitchFamily="2" charset="-122"/>
              <a:ea typeface="华文仿宋" pitchFamily="2" charset="-122"/>
            </a:endParaRPr>
          </a:p>
          <a:p>
            <a:pPr marL="0" indent="0" eaLnBrk="1" hangingPunct="1">
              <a:buNone/>
            </a:pPr>
            <a:r>
              <a:rPr lang="zh-CN" altLang="en-US" sz="2800" b="1" dirty="0" smtClean="0">
                <a:solidFill>
                  <a:srgbClr val="FF0000"/>
                </a:solidFill>
                <a:latin typeface="华文仿宋" pitchFamily="2" charset="-122"/>
                <a:ea typeface="华文仿宋" pitchFamily="2" charset="-122"/>
              </a:rPr>
              <a:t>印花税、城建税、教育费附加、地方教育附加</a:t>
            </a:r>
            <a:endParaRPr lang="en-US" altLang="zh-CN" sz="2800" b="1" dirty="0" smtClean="0">
              <a:solidFill>
                <a:srgbClr val="FF0000"/>
              </a:solidFill>
              <a:latin typeface="华文仿宋" pitchFamily="2" charset="-122"/>
              <a:ea typeface="华文仿宋" pitchFamily="2" charset="-122"/>
            </a:endParaRPr>
          </a:p>
          <a:p>
            <a:pPr eaLnBrk="1" hangingPunct="1"/>
            <a:endParaRPr lang="en-US" altLang="zh-CN" sz="2800" dirty="0" smtClean="0">
              <a:latin typeface="华文仿宋" pitchFamily="2" charset="-122"/>
              <a:ea typeface="华文仿宋" pitchFamily="2" charset="-122"/>
            </a:endParaRPr>
          </a:p>
          <a:p>
            <a:pPr eaLnBrk="1" hangingPunct="1"/>
            <a:endParaRPr lang="en-US" altLang="zh-CN" sz="2800" dirty="0" smtClean="0">
              <a:latin typeface="华文仿宋" pitchFamily="2" charset="-122"/>
              <a:ea typeface="华文仿宋" pitchFamily="2" charset="-122"/>
            </a:endParaRPr>
          </a:p>
          <a:p>
            <a:pPr eaLnBrk="1" hangingPunct="1"/>
            <a:endParaRPr lang="en-US" altLang="zh-CN" sz="2800" b="1" dirty="0" smtClean="0">
              <a:solidFill>
                <a:srgbClr val="FF0000"/>
              </a:solidFill>
              <a:latin typeface="华文仿宋" pitchFamily="2" charset="-122"/>
              <a:ea typeface="华文仿宋" pitchFamily="2" charset="-122"/>
            </a:endParaRPr>
          </a:p>
        </p:txBody>
      </p:sp>
      <p:sp>
        <p:nvSpPr>
          <p:cNvPr id="64515" name="TextBox 3"/>
          <p:cNvSpPr txBox="1">
            <a:spLocks noChangeArrowheads="1"/>
          </p:cNvSpPr>
          <p:nvPr/>
        </p:nvSpPr>
        <p:spPr bwMode="auto">
          <a:xfrm>
            <a:off x="685800" y="457200"/>
            <a:ext cx="6172200" cy="584200"/>
          </a:xfrm>
          <a:prstGeom prst="rect">
            <a:avLst/>
          </a:prstGeom>
          <a:blipFill dpi="0" rotWithShape="1">
            <a:blip r:embed="rId2" cstate="print"/>
            <a:srcRect/>
            <a:tile tx="0" ty="0" sx="100000" sy="100000" flip="none" algn="tl"/>
          </a:blipFill>
          <a:ln w="9525">
            <a:solidFill>
              <a:srgbClr val="C00000"/>
            </a:solidFill>
            <a:miter lim="800000"/>
            <a:headEnd/>
            <a:tailEnd/>
          </a:ln>
        </p:spPr>
        <p:txBody>
          <a:bodyPr>
            <a:spAutoFit/>
          </a:bodyPr>
          <a:lstStyle/>
          <a:p>
            <a:r>
              <a:rPr lang="zh-CN" altLang="en-US" sz="3200" b="1">
                <a:latin typeface="黑体" pitchFamily="49" charset="-122"/>
                <a:ea typeface="黑体" pitchFamily="49" charset="-122"/>
              </a:rPr>
              <a:t>各类企业转让存量房扣除项目</a:t>
            </a:r>
          </a:p>
        </p:txBody>
      </p:sp>
      <p:sp>
        <p:nvSpPr>
          <p:cNvPr id="64516" name="TextBox 3"/>
          <p:cNvSpPr txBox="1">
            <a:spLocks noChangeArrowheads="1"/>
          </p:cNvSpPr>
          <p:nvPr/>
        </p:nvSpPr>
        <p:spPr bwMode="auto">
          <a:xfrm>
            <a:off x="914400" y="4343400"/>
            <a:ext cx="4419600" cy="584200"/>
          </a:xfrm>
          <a:prstGeom prst="rect">
            <a:avLst/>
          </a:prstGeom>
          <a:blipFill dpi="0" rotWithShape="1">
            <a:blip r:embed="rId2" cstate="print"/>
            <a:srcRect/>
            <a:tile tx="0" ty="0" sx="100000" sy="100000" flip="none" algn="tl"/>
          </a:blipFill>
          <a:ln w="9525">
            <a:solidFill>
              <a:srgbClr val="C00000"/>
            </a:solidFill>
            <a:miter lim="800000"/>
            <a:headEnd/>
            <a:tailEnd/>
          </a:ln>
        </p:spPr>
        <p:txBody>
          <a:bodyPr>
            <a:spAutoFit/>
          </a:bodyPr>
          <a:lstStyle/>
          <a:p>
            <a:r>
              <a:rPr lang="zh-CN" altLang="en-US" sz="3200" b="1">
                <a:latin typeface="黑体" pitchFamily="49" charset="-122"/>
                <a:ea typeface="黑体" pitchFamily="49" charset="-122"/>
              </a:rPr>
              <a:t>转让未经开发的土地</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ChangeArrowheads="1"/>
          </p:cNvSpPr>
          <p:nvPr>
            <p:ph idx="1"/>
          </p:nvPr>
        </p:nvSpPr>
        <p:spPr>
          <a:xfrm>
            <a:off x="251520" y="333374"/>
            <a:ext cx="8282880" cy="6047953"/>
          </a:xfrm>
        </p:spPr>
        <p:txBody>
          <a:bodyPr/>
          <a:lstStyle/>
          <a:p>
            <a:pPr marL="0" indent="0" eaLnBrk="1" hangingPunct="1">
              <a:buNone/>
            </a:pPr>
            <a:r>
              <a:rPr lang="zh-CN" altLang="en-US" sz="3300" b="1" dirty="0" smtClean="0"/>
              <a:t>三、转让旧房及建筑物的评估价格</a:t>
            </a:r>
          </a:p>
          <a:p>
            <a:pPr marL="0" indent="0" eaLnBrk="1" hangingPunct="1">
              <a:buNone/>
            </a:pPr>
            <a:r>
              <a:rPr lang="zh-CN" altLang="en-US" sz="2800" b="1" dirty="0" smtClean="0">
                <a:solidFill>
                  <a:srgbClr val="FF0000"/>
                </a:solidFill>
                <a:latin typeface="仿宋_GB2312"/>
                <a:ea typeface="仿宋_GB2312"/>
                <a:cs typeface="仿宋_GB2312"/>
              </a:rPr>
              <a:t>   在转让已使用的房屋及建筑物</a:t>
            </a:r>
            <a:r>
              <a:rPr lang="zh-CN" altLang="en-US" sz="2800" dirty="0" smtClean="0"/>
              <a:t>时</a:t>
            </a:r>
            <a:r>
              <a:rPr lang="en-US" altLang="zh-CN" sz="2800" dirty="0" smtClean="0"/>
              <a:t>,</a:t>
            </a:r>
            <a:r>
              <a:rPr lang="zh-CN" altLang="en-US" sz="2800" dirty="0" smtClean="0"/>
              <a:t>由政府批准设立的房地产评估机构评定的</a:t>
            </a:r>
            <a:r>
              <a:rPr lang="zh-CN" altLang="en-US" sz="2800" b="1" i="1" dirty="0" smtClean="0">
                <a:solidFill>
                  <a:srgbClr val="FF0000"/>
                </a:solidFill>
              </a:rPr>
              <a:t>重置成本</a:t>
            </a:r>
            <a:r>
              <a:rPr lang="zh-CN" altLang="en-US" sz="2800" dirty="0" smtClean="0"/>
              <a:t>乘以</a:t>
            </a:r>
            <a:r>
              <a:rPr lang="zh-CN" altLang="en-US" sz="2800" b="1" i="1" dirty="0" smtClean="0">
                <a:solidFill>
                  <a:srgbClr val="FF0000"/>
                </a:solidFill>
              </a:rPr>
              <a:t>成新度折扣率</a:t>
            </a:r>
            <a:r>
              <a:rPr lang="zh-CN" altLang="en-US" sz="2800" dirty="0" smtClean="0"/>
              <a:t>后的价格。评估价格须经当地税务机关</a:t>
            </a:r>
            <a:r>
              <a:rPr lang="zh-CN" altLang="en-US" sz="2800" dirty="0"/>
              <a:t>确认</a:t>
            </a:r>
            <a:r>
              <a:rPr lang="zh-CN" altLang="en-US" sz="2800" dirty="0" smtClean="0"/>
              <a:t>。</a:t>
            </a:r>
          </a:p>
          <a:p>
            <a:pPr marL="0" indent="0">
              <a:buNone/>
            </a:pPr>
            <a:r>
              <a:rPr lang="zh-CN" altLang="en-US" sz="2800" dirty="0" smtClean="0"/>
              <a:t>      纳税人</a:t>
            </a:r>
            <a:r>
              <a:rPr lang="zh-CN" altLang="en-US" sz="2800" dirty="0"/>
              <a:t>有下列情况之一的，需要对房地产进行评估，并以评估价格确定转让房地产收入，扣除项目的金额：</a:t>
            </a:r>
          </a:p>
          <a:p>
            <a:pPr marL="0" indent="0">
              <a:buNone/>
            </a:pPr>
            <a:r>
              <a:rPr lang="zh-CN" altLang="en-US" sz="2800" dirty="0"/>
              <a:t>　　</a:t>
            </a:r>
            <a:r>
              <a:rPr lang="en-US" altLang="zh-CN" sz="2800" dirty="0"/>
              <a:t>1.</a:t>
            </a:r>
            <a:r>
              <a:rPr lang="zh-CN" altLang="en-US" sz="2800" dirty="0"/>
              <a:t>出售旧房及建筑物的；</a:t>
            </a:r>
          </a:p>
          <a:p>
            <a:pPr marL="0" indent="0">
              <a:buNone/>
            </a:pPr>
            <a:r>
              <a:rPr lang="zh-CN" altLang="en-US" sz="2800" dirty="0"/>
              <a:t>　　</a:t>
            </a:r>
            <a:r>
              <a:rPr lang="en-US" altLang="zh-CN" sz="2800" dirty="0"/>
              <a:t>2.</a:t>
            </a:r>
            <a:r>
              <a:rPr lang="zh-CN" altLang="en-US" sz="2800" dirty="0"/>
              <a:t>隐瞒、虚报房地产成交价格的；</a:t>
            </a:r>
          </a:p>
          <a:p>
            <a:pPr marL="0" indent="0">
              <a:buNone/>
            </a:pPr>
            <a:r>
              <a:rPr lang="zh-CN" altLang="en-US" sz="2800" dirty="0"/>
              <a:t>　　</a:t>
            </a:r>
            <a:r>
              <a:rPr lang="en-US" altLang="zh-CN" sz="2800" dirty="0"/>
              <a:t>3.</a:t>
            </a:r>
            <a:r>
              <a:rPr lang="zh-CN" altLang="en-US" sz="2800" dirty="0"/>
              <a:t>提供扣除项目金额不实的；</a:t>
            </a:r>
          </a:p>
          <a:p>
            <a:pPr marL="0" indent="0">
              <a:buNone/>
            </a:pPr>
            <a:r>
              <a:rPr lang="zh-CN" altLang="en-US" sz="2800" dirty="0"/>
              <a:t>　　</a:t>
            </a:r>
            <a:r>
              <a:rPr lang="en-US" altLang="zh-CN" sz="2800" dirty="0"/>
              <a:t>4.</a:t>
            </a:r>
            <a:r>
              <a:rPr lang="zh-CN" altLang="en-US" sz="2800" dirty="0"/>
              <a:t>转让房地产的成交价格低于房地产评估价格，又无正当理由的。</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标题 1"/>
          <p:cNvSpPr>
            <a:spLocks noGrp="1"/>
          </p:cNvSpPr>
          <p:nvPr>
            <p:ph type="title"/>
          </p:nvPr>
        </p:nvSpPr>
        <p:spPr>
          <a:xfrm>
            <a:off x="0" y="18823"/>
            <a:ext cx="8229600" cy="1143000"/>
          </a:xfrm>
        </p:spPr>
        <p:txBody>
          <a:bodyPr/>
          <a:lstStyle/>
          <a:p>
            <a:pPr eaLnBrk="1" hangingPunct="1"/>
            <a:r>
              <a:rPr lang="zh-CN" altLang="en-US" sz="3600" b="1" dirty="0">
                <a:latin typeface="黑体" pitchFamily="49" charset="-122"/>
                <a:ea typeface="黑体" pitchFamily="49" charset="-122"/>
              </a:rPr>
              <a:t>四</a:t>
            </a:r>
            <a:r>
              <a:rPr lang="zh-CN" altLang="en-US" sz="3600" b="1" dirty="0" smtClean="0">
                <a:latin typeface="黑体" pitchFamily="49" charset="-122"/>
                <a:ea typeface="黑体" pitchFamily="49" charset="-122"/>
              </a:rPr>
              <a:t>、转让旧房土地增值税的扣除项目</a:t>
            </a:r>
          </a:p>
        </p:txBody>
      </p:sp>
      <p:sp>
        <p:nvSpPr>
          <p:cNvPr id="49155" name="内容占位符 2"/>
          <p:cNvSpPr>
            <a:spLocks noGrp="1"/>
          </p:cNvSpPr>
          <p:nvPr>
            <p:ph idx="1"/>
          </p:nvPr>
        </p:nvSpPr>
        <p:spPr>
          <a:xfrm>
            <a:off x="323528" y="1196752"/>
            <a:ext cx="8072760" cy="5432648"/>
          </a:xfrm>
        </p:spPr>
        <p:txBody>
          <a:bodyPr rtlCol="0">
            <a:normAutofit fontScale="85000" lnSpcReduction="20000"/>
          </a:bodyPr>
          <a:lstStyle/>
          <a:p>
            <a:pPr marL="0" indent="0" eaLnBrk="1" fontAlgn="auto" hangingPunct="1">
              <a:spcAft>
                <a:spcPts val="0"/>
              </a:spcAft>
              <a:buNone/>
              <a:defRPr/>
            </a:pPr>
            <a:r>
              <a:rPr lang="en-US" altLang="zh-CN" b="1" dirty="0" smtClean="0">
                <a:solidFill>
                  <a:srgbClr val="FF0000"/>
                </a:solidFill>
              </a:rPr>
              <a:t>1.</a:t>
            </a:r>
            <a:r>
              <a:rPr lang="zh-CN" altLang="en-US" b="1" dirty="0" smtClean="0">
                <a:solidFill>
                  <a:srgbClr val="FF0000"/>
                </a:solidFill>
              </a:rPr>
              <a:t>取得土地使用权所支付的金额</a:t>
            </a:r>
            <a:r>
              <a:rPr lang="zh-CN" altLang="en-US" b="1" dirty="0" smtClean="0"/>
              <a:t>：</a:t>
            </a:r>
            <a:endParaRPr lang="en-US" altLang="zh-CN" b="1" dirty="0" smtClean="0"/>
          </a:p>
          <a:p>
            <a:pPr marL="0" indent="0">
              <a:buNone/>
              <a:defRPr/>
            </a:pPr>
            <a:r>
              <a:rPr lang="en-US" altLang="zh-CN" dirty="0" smtClean="0">
                <a:latin typeface="黑体" pitchFamily="2" charset="-122"/>
                <a:ea typeface="黑体" pitchFamily="2" charset="-122"/>
              </a:rPr>
              <a:t>     </a:t>
            </a:r>
            <a:r>
              <a:rPr lang="zh-CN" altLang="en-US" dirty="0" smtClean="0">
                <a:latin typeface="黑体" pitchFamily="2" charset="-122"/>
                <a:ea typeface="黑体" pitchFamily="2" charset="-122"/>
              </a:rPr>
              <a:t>地价款</a:t>
            </a:r>
            <a:r>
              <a:rPr lang="en-US" altLang="zh-CN" dirty="0" smtClean="0">
                <a:latin typeface="黑体" pitchFamily="2" charset="-122"/>
                <a:ea typeface="黑体" pitchFamily="2" charset="-122"/>
              </a:rPr>
              <a:t>+</a:t>
            </a:r>
            <a:r>
              <a:rPr lang="zh-CN" altLang="en-US" dirty="0" smtClean="0">
                <a:latin typeface="黑体" pitchFamily="2" charset="-122"/>
                <a:ea typeface="黑体" pitchFamily="2" charset="-122"/>
              </a:rPr>
              <a:t>有关费用</a:t>
            </a:r>
            <a:endParaRPr lang="en-US" altLang="zh-CN" dirty="0" smtClean="0"/>
          </a:p>
          <a:p>
            <a:pPr marL="0" indent="0" eaLnBrk="1" fontAlgn="auto" hangingPunct="1">
              <a:spcAft>
                <a:spcPts val="0"/>
              </a:spcAft>
              <a:buNone/>
              <a:defRPr/>
            </a:pPr>
            <a:r>
              <a:rPr lang="en-US" altLang="zh-CN" b="1" dirty="0" smtClean="0">
                <a:solidFill>
                  <a:srgbClr val="FF0000"/>
                </a:solidFill>
              </a:rPr>
              <a:t>2.</a:t>
            </a:r>
            <a:r>
              <a:rPr lang="zh-CN" altLang="en-US" b="1" dirty="0" smtClean="0">
                <a:solidFill>
                  <a:srgbClr val="FF0000"/>
                </a:solidFill>
              </a:rPr>
              <a:t>评估价格</a:t>
            </a:r>
            <a:endParaRPr lang="en-US" altLang="zh-CN" b="1" dirty="0" smtClean="0">
              <a:solidFill>
                <a:srgbClr val="FF0000"/>
              </a:solidFill>
            </a:endParaRPr>
          </a:p>
          <a:p>
            <a:pPr marL="0" indent="0">
              <a:buNone/>
              <a:defRPr/>
            </a:pPr>
            <a:r>
              <a:rPr lang="zh-CN" altLang="en-US" sz="3300" dirty="0" smtClean="0">
                <a:latin typeface="黑体" pitchFamily="2" charset="-122"/>
                <a:ea typeface="黑体" pitchFamily="2" charset="-122"/>
              </a:rPr>
              <a:t>（</a:t>
            </a:r>
            <a:r>
              <a:rPr lang="en-US" altLang="zh-CN" sz="3300" dirty="0" smtClean="0">
                <a:latin typeface="黑体" pitchFamily="2" charset="-122"/>
                <a:ea typeface="黑体" pitchFamily="2" charset="-122"/>
              </a:rPr>
              <a:t>1</a:t>
            </a:r>
            <a:r>
              <a:rPr lang="zh-CN" altLang="en-US" sz="3300" dirty="0" smtClean="0">
                <a:latin typeface="黑体" pitchFamily="2" charset="-122"/>
                <a:ea typeface="黑体" pitchFamily="2" charset="-122"/>
              </a:rPr>
              <a:t>）</a:t>
            </a:r>
            <a:r>
              <a:rPr lang="zh-CN" altLang="en-US" sz="3300" u="sng" dirty="0" smtClean="0">
                <a:solidFill>
                  <a:srgbClr val="C00000"/>
                </a:solidFill>
                <a:latin typeface="黑体" pitchFamily="2" charset="-122"/>
                <a:ea typeface="黑体" pitchFamily="2" charset="-122"/>
              </a:rPr>
              <a:t>评估价</a:t>
            </a:r>
            <a:r>
              <a:rPr lang="en-US" altLang="zh-CN" sz="3300" u="sng" dirty="0" smtClean="0">
                <a:solidFill>
                  <a:srgbClr val="C00000"/>
                </a:solidFill>
                <a:latin typeface="黑体" pitchFamily="2" charset="-122"/>
                <a:ea typeface="黑体" pitchFamily="2" charset="-122"/>
              </a:rPr>
              <a:t>=</a:t>
            </a:r>
            <a:r>
              <a:rPr lang="zh-CN" altLang="en-US" sz="3300" u="sng" dirty="0" smtClean="0">
                <a:solidFill>
                  <a:srgbClr val="C00000"/>
                </a:solidFill>
                <a:latin typeface="黑体" pitchFamily="2" charset="-122"/>
                <a:ea typeface="黑体" pitchFamily="2" charset="-122"/>
              </a:rPr>
              <a:t>重置成本价</a:t>
            </a:r>
            <a:r>
              <a:rPr lang="en-US" altLang="zh-CN" sz="3300" u="sng" dirty="0" smtClean="0">
                <a:solidFill>
                  <a:srgbClr val="C00000"/>
                </a:solidFill>
                <a:latin typeface="黑体" pitchFamily="2" charset="-122"/>
                <a:ea typeface="黑体" pitchFamily="2" charset="-122"/>
              </a:rPr>
              <a:t>×</a:t>
            </a:r>
            <a:r>
              <a:rPr lang="zh-CN" altLang="en-US" sz="3300" u="sng" dirty="0" smtClean="0">
                <a:solidFill>
                  <a:srgbClr val="C00000"/>
                </a:solidFill>
                <a:latin typeface="黑体" pitchFamily="2" charset="-122"/>
                <a:ea typeface="黑体" pitchFamily="2" charset="-122"/>
              </a:rPr>
              <a:t>成新度折扣率</a:t>
            </a:r>
            <a:endParaRPr lang="en-US" altLang="zh-CN" sz="3300" u="sng" dirty="0" smtClean="0">
              <a:solidFill>
                <a:srgbClr val="C00000"/>
              </a:solidFill>
              <a:latin typeface="黑体" pitchFamily="2" charset="-122"/>
              <a:ea typeface="黑体" pitchFamily="2" charset="-122"/>
            </a:endParaRPr>
          </a:p>
          <a:p>
            <a:pPr marL="0" indent="0">
              <a:buNone/>
              <a:defRPr/>
            </a:pPr>
            <a:r>
              <a:rPr lang="zh-CN" altLang="en-US" sz="3300" dirty="0" smtClean="0"/>
              <a:t>      </a:t>
            </a:r>
            <a:r>
              <a:rPr lang="zh-CN" altLang="en-US" sz="3300" b="1" dirty="0" smtClean="0">
                <a:solidFill>
                  <a:srgbClr val="FF0000"/>
                </a:solidFill>
                <a:latin typeface="楷体" pitchFamily="49" charset="-122"/>
                <a:ea typeface="楷体" pitchFamily="49" charset="-122"/>
              </a:rPr>
              <a:t>由政府批准设立的房地产评估机构评定</a:t>
            </a:r>
            <a:endParaRPr lang="en-US" altLang="zh-CN" sz="3300" b="1" dirty="0" smtClean="0">
              <a:solidFill>
                <a:srgbClr val="FF0000"/>
              </a:solidFill>
              <a:latin typeface="楷体" pitchFamily="49" charset="-122"/>
              <a:ea typeface="楷体" pitchFamily="49" charset="-122"/>
            </a:endParaRPr>
          </a:p>
          <a:p>
            <a:pPr marL="0" indent="0">
              <a:buNone/>
              <a:defRPr/>
            </a:pPr>
            <a:r>
              <a:rPr lang="zh-CN" altLang="en-US" sz="3300" dirty="0" smtClean="0">
                <a:latin typeface="黑体" pitchFamily="2" charset="-122"/>
                <a:ea typeface="黑体" pitchFamily="2" charset="-122"/>
              </a:rPr>
              <a:t>（</a:t>
            </a:r>
            <a:r>
              <a:rPr lang="en-US" altLang="zh-CN" sz="3300" dirty="0" smtClean="0">
                <a:latin typeface="黑体" pitchFamily="2" charset="-122"/>
                <a:ea typeface="黑体" pitchFamily="2" charset="-122"/>
              </a:rPr>
              <a:t>2</a:t>
            </a:r>
            <a:r>
              <a:rPr lang="zh-CN" altLang="en-US" sz="3300" dirty="0" smtClean="0">
                <a:latin typeface="黑体" pitchFamily="2" charset="-122"/>
                <a:ea typeface="黑体" pitchFamily="2" charset="-122"/>
              </a:rPr>
              <a:t>）</a:t>
            </a:r>
            <a:r>
              <a:rPr lang="zh-CN" altLang="en-US" sz="3300" dirty="0" smtClean="0">
                <a:solidFill>
                  <a:srgbClr val="C00000"/>
                </a:solidFill>
                <a:latin typeface="黑体" pitchFamily="2" charset="-122"/>
                <a:ea typeface="黑体" pitchFamily="2" charset="-122"/>
              </a:rPr>
              <a:t>购房发票所载金额</a:t>
            </a:r>
            <a:r>
              <a:rPr lang="en-US" altLang="zh-CN" sz="3300" dirty="0" smtClean="0">
                <a:solidFill>
                  <a:srgbClr val="C00000"/>
                </a:solidFill>
                <a:latin typeface="黑体" pitchFamily="2" charset="-122"/>
                <a:ea typeface="黑体" pitchFamily="2" charset="-122"/>
              </a:rPr>
              <a:t>×</a:t>
            </a:r>
            <a:r>
              <a:rPr lang="zh-CN" altLang="en-US" sz="3300" dirty="0" smtClean="0">
                <a:solidFill>
                  <a:srgbClr val="C00000"/>
                </a:solidFill>
                <a:latin typeface="黑体" pitchFamily="2" charset="-122"/>
                <a:ea typeface="黑体" pitchFamily="2" charset="-122"/>
              </a:rPr>
              <a:t>（</a:t>
            </a:r>
            <a:r>
              <a:rPr lang="en-US" altLang="zh-CN" sz="3300" dirty="0" smtClean="0">
                <a:solidFill>
                  <a:srgbClr val="C00000"/>
                </a:solidFill>
                <a:latin typeface="黑体" pitchFamily="2" charset="-122"/>
                <a:ea typeface="黑体" pitchFamily="2" charset="-122"/>
              </a:rPr>
              <a:t>1+5%×</a:t>
            </a:r>
            <a:r>
              <a:rPr lang="zh-CN" altLang="en-US" sz="3300" dirty="0" smtClean="0">
                <a:solidFill>
                  <a:srgbClr val="C00000"/>
                </a:solidFill>
                <a:latin typeface="黑体" pitchFamily="2" charset="-122"/>
                <a:ea typeface="黑体" pitchFamily="2" charset="-122"/>
              </a:rPr>
              <a:t>购买年度起至转让年度止的年数）</a:t>
            </a:r>
            <a:endParaRPr lang="en-US" altLang="zh-CN" sz="3300" dirty="0" smtClean="0">
              <a:solidFill>
                <a:srgbClr val="C00000"/>
              </a:solidFill>
              <a:latin typeface="黑体" pitchFamily="2" charset="-122"/>
              <a:ea typeface="黑体" pitchFamily="2" charset="-122"/>
            </a:endParaRPr>
          </a:p>
          <a:p>
            <a:pPr marL="0" indent="0">
              <a:buNone/>
              <a:defRPr/>
            </a:pPr>
            <a:r>
              <a:rPr lang="zh-CN" altLang="en-US" sz="2800" dirty="0" smtClean="0">
                <a:latin typeface="楷体" pitchFamily="49" charset="-122"/>
                <a:ea typeface="楷体" pitchFamily="49" charset="-122"/>
              </a:rPr>
              <a:t>年数：满</a:t>
            </a:r>
            <a:r>
              <a:rPr lang="en-US" altLang="zh-CN" sz="2800" dirty="0" smtClean="0">
                <a:latin typeface="楷体" pitchFamily="49" charset="-122"/>
                <a:ea typeface="楷体" pitchFamily="49" charset="-122"/>
              </a:rPr>
              <a:t>12</a:t>
            </a:r>
            <a:r>
              <a:rPr lang="zh-CN" altLang="en-US" sz="2800" dirty="0" smtClean="0">
                <a:latin typeface="楷体" pitchFamily="49" charset="-122"/>
                <a:ea typeface="楷体" pitchFamily="49" charset="-122"/>
              </a:rPr>
              <a:t>个月按</a:t>
            </a:r>
            <a:r>
              <a:rPr lang="en-US" altLang="zh-CN" sz="2800" dirty="0" smtClean="0">
                <a:latin typeface="楷体" pitchFamily="49" charset="-122"/>
                <a:ea typeface="楷体" pitchFamily="49" charset="-122"/>
              </a:rPr>
              <a:t>1</a:t>
            </a:r>
            <a:r>
              <a:rPr lang="zh-CN" altLang="en-US" sz="2800" dirty="0" smtClean="0">
                <a:latin typeface="楷体" pitchFamily="49" charset="-122"/>
                <a:ea typeface="楷体" pitchFamily="49" charset="-122"/>
              </a:rPr>
              <a:t>年，不满但超过</a:t>
            </a:r>
            <a:r>
              <a:rPr lang="en-US" altLang="zh-CN" sz="2800" dirty="0" smtClean="0">
                <a:latin typeface="楷体" pitchFamily="49" charset="-122"/>
                <a:ea typeface="楷体" pitchFamily="49" charset="-122"/>
              </a:rPr>
              <a:t>6</a:t>
            </a:r>
            <a:r>
              <a:rPr lang="zh-CN" altLang="en-US" sz="2800" dirty="0" smtClean="0">
                <a:latin typeface="楷体" pitchFamily="49" charset="-122"/>
                <a:ea typeface="楷体" pitchFamily="49" charset="-122"/>
              </a:rPr>
              <a:t>个月算</a:t>
            </a:r>
            <a:r>
              <a:rPr lang="en-US" altLang="zh-CN" sz="2800" dirty="0">
                <a:latin typeface="楷体" pitchFamily="49" charset="-122"/>
                <a:ea typeface="楷体" pitchFamily="49" charset="-122"/>
              </a:rPr>
              <a:t>1</a:t>
            </a:r>
            <a:r>
              <a:rPr lang="zh-CN" altLang="en-US" sz="2800" dirty="0">
                <a:latin typeface="楷体" pitchFamily="49" charset="-122"/>
                <a:ea typeface="楷体" pitchFamily="49" charset="-122"/>
              </a:rPr>
              <a:t>年</a:t>
            </a:r>
            <a:endParaRPr lang="en-US" altLang="zh-CN" sz="2800" dirty="0" smtClean="0">
              <a:latin typeface="楷体" pitchFamily="49" charset="-122"/>
              <a:ea typeface="楷体" pitchFamily="49" charset="-122"/>
            </a:endParaRPr>
          </a:p>
          <a:p>
            <a:pPr marL="0" indent="0">
              <a:buNone/>
              <a:defRPr/>
            </a:pPr>
            <a:r>
              <a:rPr lang="zh-CN" altLang="en-US" sz="2800" b="1" dirty="0" smtClean="0">
                <a:latin typeface="楷体" pitchFamily="49" charset="-122"/>
                <a:ea typeface="楷体" pitchFamily="49" charset="-122"/>
              </a:rPr>
              <a:t>注：在不能取得评估价格时，契税也作为转让环节的税金扣除，但不作为加计</a:t>
            </a:r>
            <a:r>
              <a:rPr lang="en-US" altLang="zh-CN" sz="2800" b="1" dirty="0" smtClean="0">
                <a:latin typeface="楷体" pitchFamily="49" charset="-122"/>
                <a:ea typeface="楷体" pitchFamily="49" charset="-122"/>
              </a:rPr>
              <a:t>5%</a:t>
            </a:r>
            <a:r>
              <a:rPr lang="zh-CN" altLang="en-US" sz="2800" b="1" dirty="0" smtClean="0">
                <a:latin typeface="楷体" pitchFamily="49" charset="-122"/>
                <a:ea typeface="楷体" pitchFamily="49" charset="-122"/>
              </a:rPr>
              <a:t>的基数。</a:t>
            </a:r>
            <a:endParaRPr lang="en-US" altLang="zh-CN" sz="2800" b="1" dirty="0" smtClean="0">
              <a:latin typeface="楷体" pitchFamily="49" charset="-122"/>
              <a:ea typeface="楷体" pitchFamily="49" charset="-122"/>
            </a:endParaRPr>
          </a:p>
          <a:p>
            <a:pPr marL="0" indent="0" eaLnBrk="1" fontAlgn="auto" hangingPunct="1">
              <a:spcAft>
                <a:spcPts val="0"/>
              </a:spcAft>
              <a:buNone/>
              <a:defRPr/>
            </a:pPr>
            <a:r>
              <a:rPr lang="en-US" altLang="zh-CN" b="1" dirty="0" smtClean="0">
                <a:solidFill>
                  <a:srgbClr val="FF0000"/>
                </a:solidFill>
              </a:rPr>
              <a:t> 3.</a:t>
            </a:r>
            <a:r>
              <a:rPr lang="zh-CN" altLang="en-US" b="1" dirty="0" smtClean="0">
                <a:solidFill>
                  <a:srgbClr val="FF0000"/>
                </a:solidFill>
              </a:rPr>
              <a:t>转让环节税金</a:t>
            </a:r>
            <a:endParaRPr lang="en-US" altLang="zh-CN" b="1" dirty="0" smtClean="0">
              <a:solidFill>
                <a:srgbClr val="FF0000"/>
              </a:solidFill>
            </a:endParaRPr>
          </a:p>
          <a:p>
            <a:pPr marL="0" indent="0">
              <a:buNone/>
              <a:defRPr/>
            </a:pPr>
            <a:r>
              <a:rPr lang="zh-CN" altLang="en-US" sz="2800" dirty="0" smtClean="0">
                <a:latin typeface="黑体" pitchFamily="2" charset="-122"/>
                <a:ea typeface="黑体" pitchFamily="2" charset="-122"/>
              </a:rPr>
              <a:t>   契税（能提供的话予以扣除）、城建税、教育费附加、印花税</a:t>
            </a:r>
            <a:endParaRPr lang="en-US" altLang="zh-CN" sz="2800" dirty="0" smtClean="0">
              <a:latin typeface="黑体" pitchFamily="2" charset="-122"/>
              <a:ea typeface="黑体" pitchFamily="2" charset="-122"/>
            </a:endParaRPr>
          </a:p>
          <a:p>
            <a:pPr marL="0" indent="0">
              <a:buNone/>
              <a:defRPr/>
            </a:pPr>
            <a:r>
              <a:rPr lang="en-US" altLang="zh-CN" sz="2800" dirty="0" smtClean="0">
                <a:latin typeface="黑体" pitchFamily="2" charset="-122"/>
                <a:ea typeface="黑体" pitchFamily="2" charset="-122"/>
              </a:rPr>
              <a:t>   </a:t>
            </a:r>
            <a:endParaRPr lang="zh-CN" altLang="en-US" sz="2800" dirty="0" smtClean="0">
              <a:latin typeface="黑体" pitchFamily="2" charset="-122"/>
              <a:ea typeface="黑体" pitchFamily="2" charset="-122"/>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260648"/>
            <a:ext cx="8229600" cy="5865515"/>
          </a:xfrm>
        </p:spPr>
        <p:txBody>
          <a:bodyPr/>
          <a:lstStyle/>
          <a:p>
            <a:pPr marL="0" indent="0">
              <a:lnSpc>
                <a:spcPts val="4500"/>
              </a:lnSpc>
              <a:buNone/>
            </a:pPr>
            <a:r>
              <a:rPr lang="zh-CN" altLang="en-US" sz="3600" b="1" dirty="0"/>
              <a:t>二、特点</a:t>
            </a:r>
          </a:p>
          <a:p>
            <a:pPr marL="0" indent="457200">
              <a:lnSpc>
                <a:spcPts val="4500"/>
              </a:lnSpc>
              <a:buNone/>
            </a:pPr>
            <a:r>
              <a:rPr lang="en-US" altLang="zh-CN" dirty="0" smtClean="0"/>
              <a:t>1</a:t>
            </a:r>
            <a:r>
              <a:rPr lang="en-US" altLang="zh-CN" dirty="0"/>
              <a:t>.</a:t>
            </a:r>
            <a:r>
              <a:rPr lang="zh-CN" altLang="en-US" dirty="0"/>
              <a:t>以转让房地产取得的</a:t>
            </a:r>
            <a:r>
              <a:rPr lang="zh-CN" altLang="en-US" u="dbl" dirty="0">
                <a:solidFill>
                  <a:srgbClr val="C00000"/>
                </a:solidFill>
              </a:rPr>
              <a:t>增值额</a:t>
            </a:r>
            <a:r>
              <a:rPr lang="zh-CN" altLang="en-US" dirty="0"/>
              <a:t>为征税对象</a:t>
            </a:r>
          </a:p>
          <a:p>
            <a:pPr marL="0" indent="457200">
              <a:lnSpc>
                <a:spcPts val="4500"/>
              </a:lnSpc>
              <a:buNone/>
            </a:pPr>
            <a:r>
              <a:rPr lang="en-US" altLang="zh-CN" dirty="0" smtClean="0"/>
              <a:t>2</a:t>
            </a:r>
            <a:r>
              <a:rPr lang="en-US" altLang="zh-CN" dirty="0"/>
              <a:t>.</a:t>
            </a:r>
            <a:r>
              <a:rPr lang="zh-CN" altLang="en-US" dirty="0"/>
              <a:t>征税面比较广</a:t>
            </a:r>
          </a:p>
          <a:p>
            <a:pPr marL="0" indent="457200">
              <a:lnSpc>
                <a:spcPts val="4500"/>
              </a:lnSpc>
              <a:buNone/>
            </a:pPr>
            <a:r>
              <a:rPr lang="en-US" altLang="zh-CN" dirty="0" smtClean="0"/>
              <a:t>3</a:t>
            </a:r>
            <a:r>
              <a:rPr lang="en-US" altLang="zh-CN" dirty="0"/>
              <a:t>.</a:t>
            </a:r>
            <a:r>
              <a:rPr lang="zh-CN" altLang="en-US" dirty="0"/>
              <a:t>采用扣除法和评估法计算增值额</a:t>
            </a:r>
          </a:p>
          <a:p>
            <a:pPr marL="0" indent="457200">
              <a:lnSpc>
                <a:spcPts val="4500"/>
              </a:lnSpc>
              <a:buNone/>
            </a:pPr>
            <a:r>
              <a:rPr lang="en-US" altLang="zh-CN" dirty="0" smtClean="0"/>
              <a:t>4</a:t>
            </a:r>
            <a:r>
              <a:rPr lang="en-US" altLang="zh-CN" dirty="0"/>
              <a:t>.</a:t>
            </a:r>
            <a:r>
              <a:rPr lang="zh-CN" altLang="en-US" dirty="0"/>
              <a:t>实行</a:t>
            </a:r>
            <a:r>
              <a:rPr lang="zh-CN" altLang="en-US" u="dbl" dirty="0">
                <a:solidFill>
                  <a:srgbClr val="C00000"/>
                </a:solidFill>
              </a:rPr>
              <a:t>超率累进税率</a:t>
            </a:r>
          </a:p>
          <a:p>
            <a:pPr marL="0" indent="457200">
              <a:lnSpc>
                <a:spcPts val="4500"/>
              </a:lnSpc>
              <a:buNone/>
            </a:pPr>
            <a:r>
              <a:rPr lang="en-US" altLang="zh-CN" dirty="0" smtClean="0"/>
              <a:t>5</a:t>
            </a:r>
            <a:r>
              <a:rPr lang="en-US" altLang="zh-CN" dirty="0"/>
              <a:t>.</a:t>
            </a:r>
            <a:r>
              <a:rPr lang="zh-CN" altLang="en-US" dirty="0"/>
              <a:t>实行</a:t>
            </a:r>
            <a:r>
              <a:rPr lang="zh-CN" altLang="en-US" u="dbl" dirty="0">
                <a:solidFill>
                  <a:srgbClr val="C00000"/>
                </a:solidFill>
              </a:rPr>
              <a:t>按次征收</a:t>
            </a:r>
            <a:r>
              <a:rPr lang="zh-CN" altLang="en-US" dirty="0"/>
              <a:t>，纳税时间、缴纳方法根据房地产转让情况而定</a:t>
            </a:r>
          </a:p>
          <a:p>
            <a:endParaRPr lang="zh-CN" altLang="en-US" dirty="0"/>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1520" y="260648"/>
            <a:ext cx="8435280" cy="6408712"/>
          </a:xfrm>
        </p:spPr>
        <p:txBody>
          <a:bodyPr/>
          <a:lstStyle/>
          <a:p>
            <a:pPr marL="0" indent="0">
              <a:lnSpc>
                <a:spcPts val="3500"/>
              </a:lnSpc>
              <a:buNone/>
            </a:pPr>
            <a:r>
              <a:rPr lang="en-US" altLang="zh-CN" dirty="0" smtClean="0">
                <a:solidFill>
                  <a:srgbClr val="000000"/>
                </a:solidFill>
                <a:cs typeface="宋体"/>
              </a:rPr>
              <a:t>      </a:t>
            </a:r>
            <a:r>
              <a:rPr lang="zh-CN" altLang="zh-CN" sz="2800" dirty="0" smtClean="0">
                <a:solidFill>
                  <a:srgbClr val="000000"/>
                </a:solidFill>
                <a:cs typeface="宋体"/>
              </a:rPr>
              <a:t>位于</a:t>
            </a:r>
            <a:r>
              <a:rPr lang="zh-CN" altLang="zh-CN" sz="2800" dirty="0">
                <a:solidFill>
                  <a:srgbClr val="000000"/>
                </a:solidFill>
                <a:cs typeface="宋体"/>
              </a:rPr>
              <a:t>市区的某商贸公司</a:t>
            </a:r>
            <a:r>
              <a:rPr lang="en-US" altLang="zh-CN" sz="2800" dirty="0">
                <a:solidFill>
                  <a:srgbClr val="000000"/>
                </a:solidFill>
                <a:cs typeface="宋体"/>
              </a:rPr>
              <a:t>2017</a:t>
            </a:r>
            <a:r>
              <a:rPr lang="zh-CN" altLang="zh-CN" sz="2800" dirty="0">
                <a:solidFill>
                  <a:srgbClr val="000000"/>
                </a:solidFill>
                <a:cs typeface="宋体"/>
              </a:rPr>
              <a:t>年</a:t>
            </a:r>
            <a:r>
              <a:rPr lang="en-US" altLang="zh-CN" sz="2800" dirty="0">
                <a:solidFill>
                  <a:srgbClr val="000000"/>
                </a:solidFill>
                <a:cs typeface="宋体"/>
              </a:rPr>
              <a:t>12</a:t>
            </a:r>
            <a:r>
              <a:rPr lang="zh-CN" altLang="zh-CN" sz="2800" dirty="0">
                <a:solidFill>
                  <a:srgbClr val="000000"/>
                </a:solidFill>
                <a:cs typeface="宋体"/>
              </a:rPr>
              <a:t>月销售一栋旧办公楼，取得含增值税收入</a:t>
            </a:r>
            <a:r>
              <a:rPr lang="en-US" altLang="zh-CN" sz="2800" dirty="0">
                <a:solidFill>
                  <a:srgbClr val="000000"/>
                </a:solidFill>
                <a:cs typeface="宋体"/>
              </a:rPr>
              <a:t>1020</a:t>
            </a:r>
            <a:r>
              <a:rPr lang="zh-CN" altLang="zh-CN" sz="2800" dirty="0">
                <a:solidFill>
                  <a:srgbClr val="000000"/>
                </a:solidFill>
                <a:cs typeface="宋体"/>
              </a:rPr>
              <a:t>万元，缴纳印花税</a:t>
            </a:r>
            <a:r>
              <a:rPr lang="en-US" altLang="zh-CN" sz="2800" dirty="0">
                <a:solidFill>
                  <a:srgbClr val="000000"/>
                </a:solidFill>
                <a:cs typeface="宋体"/>
              </a:rPr>
              <a:t>0.5</a:t>
            </a:r>
            <a:r>
              <a:rPr lang="zh-CN" altLang="zh-CN" sz="2800" dirty="0">
                <a:solidFill>
                  <a:srgbClr val="000000"/>
                </a:solidFill>
                <a:cs typeface="宋体"/>
              </a:rPr>
              <a:t>万元，因无法取得评估价格，公司提供了购房发票，该办公楼购于</a:t>
            </a:r>
            <a:r>
              <a:rPr lang="en-US" altLang="zh-CN" sz="2800" dirty="0">
                <a:solidFill>
                  <a:srgbClr val="000000"/>
                </a:solidFill>
                <a:cs typeface="宋体"/>
              </a:rPr>
              <a:t>2013</a:t>
            </a:r>
            <a:r>
              <a:rPr lang="zh-CN" altLang="zh-CN" sz="2800" dirty="0">
                <a:solidFill>
                  <a:srgbClr val="000000"/>
                </a:solidFill>
                <a:cs typeface="宋体"/>
              </a:rPr>
              <a:t>年</a:t>
            </a:r>
            <a:r>
              <a:rPr lang="en-US" altLang="zh-CN" sz="2800" dirty="0">
                <a:solidFill>
                  <a:srgbClr val="000000"/>
                </a:solidFill>
                <a:cs typeface="宋体"/>
              </a:rPr>
              <a:t>8</a:t>
            </a:r>
            <a:r>
              <a:rPr lang="zh-CN" altLang="zh-CN" sz="2800" dirty="0">
                <a:solidFill>
                  <a:srgbClr val="000000"/>
                </a:solidFill>
                <a:cs typeface="宋体"/>
              </a:rPr>
              <a:t>月，购价为</a:t>
            </a:r>
            <a:r>
              <a:rPr lang="en-US" altLang="zh-CN" sz="2800" dirty="0">
                <a:solidFill>
                  <a:srgbClr val="000000"/>
                </a:solidFill>
                <a:cs typeface="宋体"/>
              </a:rPr>
              <a:t>600</a:t>
            </a:r>
            <a:r>
              <a:rPr lang="zh-CN" altLang="zh-CN" sz="2800" dirty="0">
                <a:solidFill>
                  <a:srgbClr val="000000"/>
                </a:solidFill>
                <a:cs typeface="宋体"/>
              </a:rPr>
              <a:t>万元，缴纳契税</a:t>
            </a:r>
            <a:r>
              <a:rPr lang="en-US" altLang="zh-CN" sz="2800" dirty="0">
                <a:solidFill>
                  <a:srgbClr val="000000"/>
                </a:solidFill>
                <a:cs typeface="宋体"/>
              </a:rPr>
              <a:t>18</a:t>
            </a:r>
            <a:r>
              <a:rPr lang="zh-CN" altLang="zh-CN" sz="2800" dirty="0">
                <a:solidFill>
                  <a:srgbClr val="000000"/>
                </a:solidFill>
                <a:cs typeface="宋体"/>
              </a:rPr>
              <a:t>万元。增值税采用简易计税方法，该公司销售办公楼计算土地增值税时，可扣除项目金额的合计数为（　）万元</a:t>
            </a:r>
            <a:r>
              <a:rPr lang="en-US" altLang="zh-CN" sz="2800" dirty="0">
                <a:solidFill>
                  <a:srgbClr val="000000"/>
                </a:solidFill>
                <a:cs typeface="宋体"/>
              </a:rPr>
              <a:t/>
            </a:r>
            <a:br>
              <a:rPr lang="en-US" altLang="zh-CN" sz="2800" dirty="0">
                <a:solidFill>
                  <a:srgbClr val="000000"/>
                </a:solidFill>
                <a:cs typeface="宋体"/>
              </a:rPr>
            </a:br>
            <a:r>
              <a:rPr lang="en-US" altLang="zh-CN" sz="2800" dirty="0" smtClean="0">
                <a:solidFill>
                  <a:srgbClr val="000000"/>
                </a:solidFill>
                <a:cs typeface="宋体"/>
              </a:rPr>
              <a:t>    A.738.7</a:t>
            </a:r>
            <a:r>
              <a:rPr lang="en-US" altLang="zh-CN" sz="2800" dirty="0">
                <a:solidFill>
                  <a:srgbClr val="000000"/>
                </a:solidFill>
                <a:cs typeface="宋体"/>
              </a:rPr>
              <a:t/>
            </a:r>
            <a:br>
              <a:rPr lang="en-US" altLang="zh-CN" sz="2800" dirty="0">
                <a:solidFill>
                  <a:srgbClr val="000000"/>
                </a:solidFill>
                <a:cs typeface="宋体"/>
              </a:rPr>
            </a:br>
            <a:r>
              <a:rPr lang="en-US" altLang="zh-CN" sz="2800" dirty="0" smtClean="0">
                <a:solidFill>
                  <a:srgbClr val="000000"/>
                </a:solidFill>
                <a:cs typeface="宋体"/>
              </a:rPr>
              <a:t>    B.740.41</a:t>
            </a:r>
            <a:r>
              <a:rPr lang="en-US" altLang="zh-CN" sz="2800" dirty="0">
                <a:solidFill>
                  <a:srgbClr val="000000"/>
                </a:solidFill>
                <a:cs typeface="宋体"/>
              </a:rPr>
              <a:t/>
            </a:r>
            <a:br>
              <a:rPr lang="en-US" altLang="zh-CN" sz="2800" dirty="0">
                <a:solidFill>
                  <a:srgbClr val="000000"/>
                </a:solidFill>
                <a:cs typeface="宋体"/>
              </a:rPr>
            </a:br>
            <a:r>
              <a:rPr lang="en-US" altLang="zh-CN" sz="2800" dirty="0" smtClean="0">
                <a:solidFill>
                  <a:srgbClr val="000000"/>
                </a:solidFill>
                <a:cs typeface="宋体"/>
              </a:rPr>
              <a:t>    C.740.5</a:t>
            </a:r>
            <a:r>
              <a:rPr lang="en-US" altLang="zh-CN" sz="2800" dirty="0">
                <a:solidFill>
                  <a:srgbClr val="000000"/>
                </a:solidFill>
                <a:cs typeface="宋体"/>
              </a:rPr>
              <a:t/>
            </a:r>
            <a:br>
              <a:rPr lang="en-US" altLang="zh-CN" sz="2800" dirty="0">
                <a:solidFill>
                  <a:srgbClr val="000000"/>
                </a:solidFill>
                <a:cs typeface="宋体"/>
              </a:rPr>
            </a:br>
            <a:r>
              <a:rPr lang="en-US" altLang="zh-CN" sz="2800" dirty="0" smtClean="0">
                <a:solidFill>
                  <a:srgbClr val="000000"/>
                </a:solidFill>
                <a:cs typeface="宋体"/>
              </a:rPr>
              <a:t>    D.760.1</a:t>
            </a:r>
          </a:p>
          <a:p>
            <a:pPr marL="0" indent="0">
              <a:lnSpc>
                <a:spcPts val="3500"/>
              </a:lnSpc>
              <a:buNone/>
            </a:pPr>
            <a:r>
              <a:rPr lang="en-US" altLang="zh-CN" sz="2800" dirty="0" smtClean="0"/>
              <a:t>   </a:t>
            </a:r>
          </a:p>
          <a:p>
            <a:pPr marL="0" indent="0">
              <a:lnSpc>
                <a:spcPts val="3500"/>
              </a:lnSpc>
              <a:buNone/>
            </a:pPr>
            <a:r>
              <a:rPr lang="en-US" altLang="zh-CN" sz="2800" dirty="0"/>
              <a:t> </a:t>
            </a:r>
            <a:r>
              <a:rPr lang="en-US" altLang="zh-CN" sz="2800" dirty="0" smtClean="0"/>
              <a:t>   </a:t>
            </a:r>
            <a:r>
              <a:rPr lang="zh-CN" altLang="zh-CN" sz="2800" dirty="0" smtClean="0"/>
              <a:t>正确答案</a:t>
            </a:r>
            <a:r>
              <a:rPr lang="zh-CN" altLang="en-US" sz="2800" dirty="0"/>
              <a:t> </a:t>
            </a:r>
            <a:r>
              <a:rPr lang="zh-CN" altLang="en-US" sz="2800" dirty="0" smtClean="0"/>
              <a:t> </a:t>
            </a:r>
            <a:r>
              <a:rPr lang="en-US" altLang="zh-CN" sz="2800" dirty="0" smtClean="0"/>
              <a:t>C</a:t>
            </a:r>
            <a:endParaRPr lang="zh-CN" altLang="en-US" sz="2800" dirty="0"/>
          </a:p>
        </p:txBody>
      </p:sp>
    </p:spTree>
    <p:extLst>
      <p:ext uri="{BB962C8B-B14F-4D97-AF65-F5344CB8AC3E}">
        <p14:creationId xmlns:p14="http://schemas.microsoft.com/office/powerpoint/2010/main" val="2295606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idx="1"/>
          </p:nvPr>
        </p:nvSpPr>
        <p:spPr>
          <a:xfrm>
            <a:off x="323528" y="332656"/>
            <a:ext cx="8363272" cy="6192688"/>
          </a:xfrm>
        </p:spPr>
        <p:txBody>
          <a:bodyPr/>
          <a:lstStyle/>
          <a:p>
            <a:pPr marL="0" indent="0" eaLnBrk="1" hangingPunct="1">
              <a:lnSpc>
                <a:spcPct val="90000"/>
              </a:lnSpc>
              <a:buNone/>
            </a:pPr>
            <a:r>
              <a:rPr lang="zh-CN" altLang="en-US" b="1" dirty="0" smtClean="0"/>
              <a:t>第四节   应纳税额的计算</a:t>
            </a:r>
            <a:endParaRPr lang="en-US" altLang="zh-CN" b="1" dirty="0" smtClean="0"/>
          </a:p>
          <a:p>
            <a:pPr marL="0" indent="0">
              <a:lnSpc>
                <a:spcPct val="90000"/>
              </a:lnSpc>
              <a:buNone/>
            </a:pPr>
            <a:r>
              <a:rPr lang="en-US" altLang="zh-CN" dirty="0" smtClean="0">
                <a:solidFill>
                  <a:srgbClr val="000000"/>
                </a:solidFill>
                <a:cs typeface="宋体"/>
              </a:rPr>
              <a:t>     </a:t>
            </a:r>
            <a:r>
              <a:rPr lang="zh-CN" altLang="zh-CN" sz="2800" dirty="0" smtClean="0">
                <a:solidFill>
                  <a:srgbClr val="000000"/>
                </a:solidFill>
                <a:cs typeface="宋体"/>
              </a:rPr>
              <a:t>应</a:t>
            </a:r>
            <a:r>
              <a:rPr lang="zh-CN" altLang="zh-CN" sz="2800" dirty="0">
                <a:solidFill>
                  <a:srgbClr val="000000"/>
                </a:solidFill>
                <a:cs typeface="宋体"/>
              </a:rPr>
              <a:t>纳税额</a:t>
            </a:r>
            <a:r>
              <a:rPr lang="en-US" altLang="zh-CN" sz="2800" dirty="0">
                <a:solidFill>
                  <a:srgbClr val="000000"/>
                </a:solidFill>
                <a:cs typeface="宋体"/>
              </a:rPr>
              <a:t/>
            </a:r>
            <a:br>
              <a:rPr lang="en-US" altLang="zh-CN" sz="2800" dirty="0">
                <a:solidFill>
                  <a:srgbClr val="000000"/>
                </a:solidFill>
                <a:cs typeface="宋体"/>
              </a:rPr>
            </a:br>
            <a:r>
              <a:rPr lang="en-US" altLang="zh-CN" sz="2800" dirty="0" smtClean="0">
                <a:solidFill>
                  <a:srgbClr val="000000"/>
                </a:solidFill>
                <a:cs typeface="宋体"/>
              </a:rPr>
              <a:t>  </a:t>
            </a:r>
            <a:r>
              <a:rPr lang="zh-CN" altLang="zh-CN" dirty="0" smtClean="0">
                <a:solidFill>
                  <a:srgbClr val="000000"/>
                </a:solidFill>
                <a:cs typeface="宋体"/>
              </a:rPr>
              <a:t>＝</a:t>
            </a:r>
            <a:r>
              <a:rPr lang="zh-CN" altLang="zh-CN" sz="2400" dirty="0">
                <a:solidFill>
                  <a:srgbClr val="000000"/>
                </a:solidFill>
                <a:cs typeface="宋体"/>
              </a:rPr>
              <a:t>增值额×适用税率－扣除项目金额×速算扣除</a:t>
            </a:r>
            <a:r>
              <a:rPr lang="zh-CN" altLang="zh-CN" sz="2400" dirty="0" smtClean="0">
                <a:solidFill>
                  <a:srgbClr val="000000"/>
                </a:solidFill>
                <a:cs typeface="宋体"/>
              </a:rPr>
              <a:t>系数</a:t>
            </a:r>
            <a:endParaRPr lang="en-US" altLang="zh-CN" sz="2400" dirty="0" smtClean="0">
              <a:solidFill>
                <a:srgbClr val="000000"/>
              </a:solidFill>
              <a:cs typeface="宋体"/>
            </a:endParaRPr>
          </a:p>
          <a:p>
            <a:pPr marL="0" indent="0">
              <a:lnSpc>
                <a:spcPts val="3500"/>
              </a:lnSpc>
              <a:spcAft>
                <a:spcPts val="0"/>
              </a:spcAft>
              <a:buNone/>
            </a:pPr>
            <a:r>
              <a:rPr lang="zh-CN" altLang="zh-CN" sz="2400" b="1" dirty="0">
                <a:solidFill>
                  <a:srgbClr val="000000"/>
                </a:solidFill>
                <a:latin typeface="Times New Roman"/>
                <a:cs typeface="宋体"/>
              </a:rPr>
              <a:t>一、税额计算一般方法： </a:t>
            </a:r>
            <a:r>
              <a:rPr lang="en-US" altLang="zh-CN" sz="2400" dirty="0">
                <a:solidFill>
                  <a:srgbClr val="000000"/>
                </a:solidFill>
                <a:latin typeface="宋体"/>
                <a:cs typeface="宋体"/>
              </a:rPr>
              <a:t/>
            </a:r>
            <a:br>
              <a:rPr lang="en-US" altLang="zh-CN" sz="2400" dirty="0">
                <a:solidFill>
                  <a:srgbClr val="000000"/>
                </a:solidFill>
                <a:latin typeface="宋体"/>
                <a:cs typeface="宋体"/>
              </a:rPr>
            </a:br>
            <a:r>
              <a:rPr lang="zh-CN" altLang="zh-CN" sz="2400" dirty="0">
                <a:solidFill>
                  <a:srgbClr val="000000"/>
                </a:solidFill>
                <a:latin typeface="Times New Roman"/>
                <a:cs typeface="宋体"/>
              </a:rPr>
              <a:t>　　</a:t>
            </a:r>
            <a:r>
              <a:rPr lang="zh-CN" altLang="zh-CN" sz="2000" dirty="0">
                <a:solidFill>
                  <a:srgbClr val="000000"/>
                </a:solidFill>
                <a:latin typeface="Times New Roman"/>
                <a:cs typeface="宋体"/>
              </a:rPr>
              <a:t>适用于：转让土地使用权和出售新建房及配套设施；出售旧房。</a:t>
            </a:r>
            <a:endParaRPr lang="zh-CN" altLang="zh-CN" sz="2400" dirty="0">
              <a:latin typeface="Times New Roman"/>
            </a:endParaRPr>
          </a:p>
          <a:p>
            <a:pPr marL="0" indent="0">
              <a:lnSpc>
                <a:spcPts val="3500"/>
              </a:lnSpc>
              <a:spcAft>
                <a:spcPts val="0"/>
              </a:spcAft>
              <a:buNone/>
            </a:pPr>
            <a:r>
              <a:rPr lang="zh-CN" altLang="zh-CN" sz="2400" dirty="0">
                <a:solidFill>
                  <a:srgbClr val="000000"/>
                </a:solidFill>
                <a:latin typeface="Times New Roman"/>
                <a:cs typeface="宋体"/>
              </a:rPr>
              <a:t>　　一般方法计算步骤：</a:t>
            </a:r>
            <a:r>
              <a:rPr lang="en-US" altLang="zh-CN" sz="2400" dirty="0">
                <a:solidFill>
                  <a:srgbClr val="000000"/>
                </a:solidFill>
                <a:latin typeface="Times New Roman"/>
                <a:cs typeface="宋体"/>
              </a:rPr>
              <a:t/>
            </a:r>
            <a:br>
              <a:rPr lang="en-US" altLang="zh-CN" sz="2400" dirty="0">
                <a:solidFill>
                  <a:srgbClr val="000000"/>
                </a:solidFill>
                <a:latin typeface="Times New Roman"/>
                <a:cs typeface="宋体"/>
              </a:rPr>
            </a:br>
            <a:r>
              <a:rPr lang="zh-CN" altLang="zh-CN" sz="2400" dirty="0">
                <a:solidFill>
                  <a:srgbClr val="000000"/>
                </a:solidFill>
                <a:latin typeface="Times New Roman"/>
                <a:cs typeface="宋体"/>
              </a:rPr>
              <a:t>　　</a:t>
            </a:r>
            <a:r>
              <a:rPr lang="en-US" altLang="zh-CN" sz="2400" dirty="0">
                <a:solidFill>
                  <a:srgbClr val="000000"/>
                </a:solidFill>
                <a:latin typeface="Times New Roman"/>
                <a:cs typeface="宋体"/>
              </a:rPr>
              <a:t>1.</a:t>
            </a:r>
            <a:r>
              <a:rPr lang="zh-CN" altLang="zh-CN" sz="2400" dirty="0">
                <a:solidFill>
                  <a:srgbClr val="000000"/>
                </a:solidFill>
                <a:latin typeface="Times New Roman"/>
                <a:cs typeface="宋体"/>
              </a:rPr>
              <a:t>确定转让不动产性质及扣除项目</a:t>
            </a:r>
            <a:r>
              <a:rPr lang="en-US" altLang="zh-CN" sz="2400" dirty="0">
                <a:solidFill>
                  <a:srgbClr val="000000"/>
                </a:solidFill>
                <a:latin typeface="Times New Roman"/>
                <a:cs typeface="宋体"/>
              </a:rPr>
              <a:t/>
            </a:r>
            <a:br>
              <a:rPr lang="en-US" altLang="zh-CN" sz="2400" dirty="0">
                <a:solidFill>
                  <a:srgbClr val="000000"/>
                </a:solidFill>
                <a:latin typeface="Times New Roman"/>
                <a:cs typeface="宋体"/>
              </a:rPr>
            </a:br>
            <a:r>
              <a:rPr lang="zh-CN" altLang="zh-CN" sz="2400" dirty="0">
                <a:solidFill>
                  <a:srgbClr val="000000"/>
                </a:solidFill>
                <a:latin typeface="Times New Roman"/>
                <a:cs typeface="宋体"/>
              </a:rPr>
              <a:t>　　</a:t>
            </a:r>
            <a:r>
              <a:rPr lang="en-US" altLang="zh-CN" sz="2400" dirty="0">
                <a:solidFill>
                  <a:srgbClr val="000000"/>
                </a:solidFill>
                <a:latin typeface="Times New Roman"/>
                <a:cs typeface="宋体"/>
              </a:rPr>
              <a:t>2.</a:t>
            </a:r>
            <a:r>
              <a:rPr lang="zh-CN" altLang="zh-CN" sz="2400" dirty="0">
                <a:solidFill>
                  <a:srgbClr val="000000"/>
                </a:solidFill>
                <a:latin typeface="Times New Roman"/>
                <a:cs typeface="宋体"/>
              </a:rPr>
              <a:t>汇集扣除项目合计＝∑</a:t>
            </a:r>
            <a:r>
              <a:rPr lang="en-US" altLang="zh-CN" sz="2400" dirty="0">
                <a:solidFill>
                  <a:srgbClr val="000000"/>
                </a:solidFill>
                <a:latin typeface="Times New Roman"/>
                <a:cs typeface="宋体"/>
              </a:rPr>
              <a:t>5/4/3/2</a:t>
            </a:r>
            <a:br>
              <a:rPr lang="en-US" altLang="zh-CN" sz="2400" dirty="0">
                <a:solidFill>
                  <a:srgbClr val="000000"/>
                </a:solidFill>
                <a:latin typeface="Times New Roman"/>
                <a:cs typeface="宋体"/>
              </a:rPr>
            </a:br>
            <a:r>
              <a:rPr lang="zh-CN" altLang="zh-CN" sz="2400" dirty="0">
                <a:solidFill>
                  <a:srgbClr val="000000"/>
                </a:solidFill>
                <a:latin typeface="Times New Roman"/>
                <a:cs typeface="宋体"/>
              </a:rPr>
              <a:t>　　</a:t>
            </a:r>
            <a:r>
              <a:rPr lang="en-US" altLang="zh-CN" sz="2400" dirty="0">
                <a:solidFill>
                  <a:srgbClr val="000000"/>
                </a:solidFill>
                <a:latin typeface="Times New Roman"/>
                <a:cs typeface="宋体"/>
              </a:rPr>
              <a:t>3.</a:t>
            </a:r>
            <a:r>
              <a:rPr lang="zh-CN" altLang="zh-CN" sz="2400" dirty="0">
                <a:solidFill>
                  <a:srgbClr val="000000"/>
                </a:solidFill>
                <a:latin typeface="Times New Roman"/>
                <a:cs typeface="宋体"/>
              </a:rPr>
              <a:t>计算土地增值额＝应税收入－</a:t>
            </a:r>
            <a:r>
              <a:rPr lang="en-US" altLang="zh-CN" sz="2400" dirty="0">
                <a:solidFill>
                  <a:srgbClr val="000000"/>
                </a:solidFill>
                <a:latin typeface="Times New Roman"/>
                <a:cs typeface="宋体"/>
              </a:rPr>
              <a:t>2</a:t>
            </a:r>
            <a:br>
              <a:rPr lang="en-US" altLang="zh-CN" sz="2400" dirty="0">
                <a:solidFill>
                  <a:srgbClr val="000000"/>
                </a:solidFill>
                <a:latin typeface="Times New Roman"/>
                <a:cs typeface="宋体"/>
              </a:rPr>
            </a:br>
            <a:r>
              <a:rPr lang="zh-CN" altLang="zh-CN" sz="2400" dirty="0">
                <a:solidFill>
                  <a:srgbClr val="000000"/>
                </a:solidFill>
                <a:latin typeface="Times New Roman"/>
                <a:cs typeface="宋体"/>
              </a:rPr>
              <a:t>　　</a:t>
            </a:r>
            <a:r>
              <a:rPr lang="en-US" altLang="zh-CN" sz="2400" dirty="0">
                <a:solidFill>
                  <a:srgbClr val="000000"/>
                </a:solidFill>
                <a:latin typeface="Times New Roman"/>
                <a:cs typeface="宋体"/>
              </a:rPr>
              <a:t>4.</a:t>
            </a:r>
            <a:r>
              <a:rPr lang="zh-CN" altLang="zh-CN" sz="2400" dirty="0">
                <a:solidFill>
                  <a:srgbClr val="000000"/>
                </a:solidFill>
                <a:latin typeface="Times New Roman"/>
                <a:cs typeface="宋体"/>
              </a:rPr>
              <a:t>确定增值率→找税率</a:t>
            </a:r>
            <a:r>
              <a:rPr lang="en-US" altLang="zh-CN" sz="2400" dirty="0">
                <a:solidFill>
                  <a:srgbClr val="000000"/>
                </a:solidFill>
                <a:latin typeface="Times New Roman"/>
                <a:cs typeface="宋体"/>
              </a:rPr>
              <a:t/>
            </a:r>
            <a:br>
              <a:rPr lang="en-US" altLang="zh-CN" sz="2400" dirty="0">
                <a:solidFill>
                  <a:srgbClr val="000000"/>
                </a:solidFill>
                <a:latin typeface="Times New Roman"/>
                <a:cs typeface="宋体"/>
              </a:rPr>
            </a:br>
            <a:r>
              <a:rPr lang="zh-CN" altLang="zh-CN" sz="2400" dirty="0">
                <a:solidFill>
                  <a:srgbClr val="000000"/>
                </a:solidFill>
                <a:latin typeface="Times New Roman"/>
                <a:cs typeface="宋体"/>
              </a:rPr>
              <a:t>　　</a:t>
            </a:r>
            <a:r>
              <a:rPr lang="en-US" altLang="zh-CN" sz="2400" dirty="0">
                <a:solidFill>
                  <a:srgbClr val="000000"/>
                </a:solidFill>
                <a:latin typeface="Times New Roman"/>
                <a:cs typeface="宋体"/>
              </a:rPr>
              <a:t>5.</a:t>
            </a:r>
            <a:r>
              <a:rPr lang="zh-CN" altLang="zh-CN" sz="2400" dirty="0">
                <a:solidFill>
                  <a:srgbClr val="000000"/>
                </a:solidFill>
                <a:latin typeface="Times New Roman"/>
                <a:cs typeface="宋体"/>
              </a:rPr>
              <a:t>计算应纳税额＝</a:t>
            </a:r>
            <a:r>
              <a:rPr lang="en-US" altLang="zh-CN" sz="2400" dirty="0">
                <a:solidFill>
                  <a:srgbClr val="000000"/>
                </a:solidFill>
                <a:latin typeface="Times New Roman"/>
                <a:cs typeface="宋体"/>
              </a:rPr>
              <a:t>3</a:t>
            </a:r>
            <a:r>
              <a:rPr lang="zh-CN" altLang="zh-CN" sz="2400" dirty="0">
                <a:solidFill>
                  <a:srgbClr val="000000"/>
                </a:solidFill>
                <a:latin typeface="Times New Roman"/>
                <a:cs typeface="宋体"/>
              </a:rPr>
              <a:t>×税率－</a:t>
            </a:r>
            <a:r>
              <a:rPr lang="en-US" altLang="zh-CN" sz="2400" dirty="0">
                <a:solidFill>
                  <a:srgbClr val="000000"/>
                </a:solidFill>
                <a:latin typeface="Times New Roman"/>
                <a:cs typeface="宋体"/>
              </a:rPr>
              <a:t>2</a:t>
            </a:r>
            <a:r>
              <a:rPr lang="zh-CN" altLang="zh-CN" sz="2400" dirty="0">
                <a:solidFill>
                  <a:srgbClr val="000000"/>
                </a:solidFill>
                <a:latin typeface="Times New Roman"/>
                <a:cs typeface="宋体"/>
              </a:rPr>
              <a:t>×速算扣除系数</a:t>
            </a:r>
            <a:endParaRPr lang="zh-CN" altLang="zh-CN" sz="2400" dirty="0">
              <a:latin typeface="Times New Roman"/>
            </a:endParaRPr>
          </a:p>
          <a:p>
            <a:pPr marL="0" indent="0">
              <a:lnSpc>
                <a:spcPct val="90000"/>
              </a:lnSpc>
              <a:buNone/>
            </a:pPr>
            <a:endParaRPr lang="en-US" altLang="zh-CN" sz="2400" dirty="0" smtClean="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内容占位符 2"/>
          <p:cNvSpPr>
            <a:spLocks noGrp="1"/>
          </p:cNvSpPr>
          <p:nvPr>
            <p:ph idx="1"/>
          </p:nvPr>
        </p:nvSpPr>
        <p:spPr>
          <a:xfrm>
            <a:off x="539552" y="762000"/>
            <a:ext cx="7856736" cy="5115272"/>
          </a:xfrm>
        </p:spPr>
        <p:txBody>
          <a:bodyPr/>
          <a:lstStyle/>
          <a:p>
            <a:pPr marL="0" indent="0" eaLnBrk="1" hangingPunct="1">
              <a:buNone/>
            </a:pPr>
            <a:r>
              <a:rPr lang="zh-CN" altLang="en-US" b="1" dirty="0" smtClean="0">
                <a:latin typeface="仿宋" pitchFamily="49" charset="-122"/>
                <a:ea typeface="仿宋" pitchFamily="49" charset="-122"/>
                <a:cs typeface="仿宋_GB2312"/>
              </a:rPr>
              <a:t>例：某房地产开发公司建一住宅出售，取得销售收入</a:t>
            </a:r>
            <a:r>
              <a:rPr lang="en-US" altLang="zh-CN" b="1" dirty="0" smtClean="0">
                <a:latin typeface="仿宋" pitchFamily="49" charset="-122"/>
                <a:ea typeface="仿宋" pitchFamily="49" charset="-122"/>
                <a:cs typeface="仿宋_GB2312"/>
              </a:rPr>
              <a:t>1600</a:t>
            </a:r>
            <a:r>
              <a:rPr lang="zh-CN" altLang="en-US" b="1" dirty="0" smtClean="0">
                <a:latin typeface="仿宋" pitchFamily="49" charset="-122"/>
                <a:ea typeface="仿宋" pitchFamily="49" charset="-122"/>
                <a:cs typeface="仿宋_GB2312"/>
              </a:rPr>
              <a:t>万元</a:t>
            </a:r>
            <a:r>
              <a:rPr lang="en-US" altLang="zh-CN" b="1" dirty="0" smtClean="0">
                <a:latin typeface="仿宋" pitchFamily="49" charset="-122"/>
                <a:ea typeface="仿宋" pitchFamily="49" charset="-122"/>
                <a:cs typeface="仿宋_GB2312"/>
              </a:rPr>
              <a:t>(</a:t>
            </a:r>
            <a:r>
              <a:rPr lang="zh-CN" altLang="en-US" b="1" dirty="0" smtClean="0">
                <a:latin typeface="仿宋" pitchFamily="49" charset="-122"/>
                <a:ea typeface="仿宋" pitchFamily="49" charset="-122"/>
                <a:cs typeface="仿宋_GB2312"/>
              </a:rPr>
              <a:t>不含增值税）设城建税率</a:t>
            </a:r>
            <a:r>
              <a:rPr lang="en-US" altLang="zh-CN" b="1" dirty="0" smtClean="0">
                <a:latin typeface="仿宋" pitchFamily="49" charset="-122"/>
                <a:ea typeface="仿宋" pitchFamily="49" charset="-122"/>
                <a:cs typeface="仿宋_GB2312"/>
              </a:rPr>
              <a:t>7%</a:t>
            </a:r>
            <a:r>
              <a:rPr lang="zh-CN" altLang="en-US" b="1" dirty="0" smtClean="0">
                <a:latin typeface="仿宋" pitchFamily="49" charset="-122"/>
                <a:ea typeface="仿宋" pitchFamily="49" charset="-122"/>
                <a:cs typeface="仿宋_GB2312"/>
              </a:rPr>
              <a:t>，教育费附加征收率</a:t>
            </a:r>
            <a:r>
              <a:rPr lang="en-US" altLang="zh-CN" b="1" dirty="0" smtClean="0">
                <a:latin typeface="仿宋" pitchFamily="49" charset="-122"/>
                <a:ea typeface="仿宋" pitchFamily="49" charset="-122"/>
                <a:cs typeface="仿宋_GB2312"/>
              </a:rPr>
              <a:t>3%)</a:t>
            </a:r>
            <a:r>
              <a:rPr lang="zh-CN" altLang="en-US" b="1" dirty="0" smtClean="0">
                <a:latin typeface="仿宋" pitchFamily="49" charset="-122"/>
                <a:ea typeface="仿宋" pitchFamily="49" charset="-122"/>
                <a:cs typeface="仿宋_GB2312"/>
              </a:rPr>
              <a:t>。建此住宅支付的地价款</a:t>
            </a:r>
            <a:r>
              <a:rPr lang="en-US" altLang="zh-CN" b="1" dirty="0" smtClean="0">
                <a:latin typeface="仿宋" pitchFamily="49" charset="-122"/>
                <a:ea typeface="仿宋" pitchFamily="49" charset="-122"/>
                <a:cs typeface="仿宋_GB2312"/>
              </a:rPr>
              <a:t>100</a:t>
            </a:r>
            <a:r>
              <a:rPr lang="zh-CN" altLang="en-US" b="1" dirty="0" smtClean="0">
                <a:latin typeface="仿宋" pitchFamily="49" charset="-122"/>
                <a:ea typeface="仿宋" pitchFamily="49" charset="-122"/>
                <a:cs typeface="仿宋_GB2312"/>
              </a:rPr>
              <a:t>万元</a:t>
            </a:r>
            <a:r>
              <a:rPr lang="en-US" altLang="zh-CN" b="1" dirty="0" smtClean="0">
                <a:latin typeface="仿宋" pitchFamily="49" charset="-122"/>
                <a:ea typeface="仿宋" pitchFamily="49" charset="-122"/>
                <a:cs typeface="仿宋_GB2312"/>
              </a:rPr>
              <a:t>(</a:t>
            </a:r>
            <a:r>
              <a:rPr lang="zh-CN" altLang="en-US" b="1" dirty="0" smtClean="0">
                <a:latin typeface="仿宋" pitchFamily="49" charset="-122"/>
                <a:ea typeface="仿宋" pitchFamily="49" charset="-122"/>
                <a:cs typeface="仿宋_GB2312"/>
              </a:rPr>
              <a:t>其中含有关手续费</a:t>
            </a:r>
            <a:r>
              <a:rPr lang="en-US" altLang="zh-CN" b="1" dirty="0" smtClean="0">
                <a:latin typeface="仿宋" pitchFamily="49" charset="-122"/>
                <a:ea typeface="仿宋" pitchFamily="49" charset="-122"/>
                <a:cs typeface="仿宋_GB2312"/>
              </a:rPr>
              <a:t>0.8</a:t>
            </a:r>
            <a:r>
              <a:rPr lang="zh-CN" altLang="en-US" b="1" dirty="0" smtClean="0">
                <a:latin typeface="仿宋" pitchFamily="49" charset="-122"/>
                <a:ea typeface="仿宋" pitchFamily="49" charset="-122"/>
                <a:cs typeface="仿宋_GB2312"/>
              </a:rPr>
              <a:t>万元</a:t>
            </a:r>
            <a:r>
              <a:rPr lang="en-US" altLang="zh-CN" b="1" dirty="0" smtClean="0">
                <a:latin typeface="仿宋" pitchFamily="49" charset="-122"/>
                <a:ea typeface="仿宋" pitchFamily="49" charset="-122"/>
                <a:cs typeface="仿宋_GB2312"/>
              </a:rPr>
              <a:t>)</a:t>
            </a:r>
            <a:r>
              <a:rPr lang="zh-CN" altLang="en-US" b="1" dirty="0" smtClean="0">
                <a:latin typeface="仿宋" pitchFamily="49" charset="-122"/>
                <a:ea typeface="仿宋" pitchFamily="49" charset="-122"/>
                <a:cs typeface="仿宋_GB2312"/>
              </a:rPr>
              <a:t>，开发成本</a:t>
            </a:r>
            <a:r>
              <a:rPr lang="en-US" altLang="zh-CN" b="1" dirty="0" smtClean="0">
                <a:latin typeface="仿宋" pitchFamily="49" charset="-122"/>
                <a:ea typeface="仿宋" pitchFamily="49" charset="-122"/>
                <a:cs typeface="仿宋_GB2312"/>
              </a:rPr>
              <a:t>300</a:t>
            </a:r>
            <a:r>
              <a:rPr lang="zh-CN" altLang="en-US" b="1" dirty="0" smtClean="0">
                <a:latin typeface="仿宋" pitchFamily="49" charset="-122"/>
                <a:ea typeface="仿宋" pitchFamily="49" charset="-122"/>
                <a:cs typeface="仿宋_GB2312"/>
              </a:rPr>
              <a:t>万元，贷款利息支出无法准确分摊。增值税税金</a:t>
            </a:r>
            <a:r>
              <a:rPr lang="en-US" altLang="zh-CN" b="1" dirty="0" smtClean="0">
                <a:latin typeface="仿宋" pitchFamily="49" charset="-122"/>
                <a:ea typeface="仿宋" pitchFamily="49" charset="-122"/>
                <a:cs typeface="仿宋_GB2312"/>
              </a:rPr>
              <a:t>80</a:t>
            </a:r>
            <a:r>
              <a:rPr lang="zh-CN" altLang="en-US" b="1" dirty="0" smtClean="0">
                <a:latin typeface="仿宋" pitchFamily="49" charset="-122"/>
                <a:ea typeface="仿宋" pitchFamily="49" charset="-122"/>
                <a:cs typeface="仿宋_GB2312"/>
              </a:rPr>
              <a:t>万元。该省政府规定的费用计提比例为</a:t>
            </a:r>
            <a:r>
              <a:rPr lang="en-US" altLang="zh-CN" b="1" dirty="0" smtClean="0">
                <a:latin typeface="仿宋" pitchFamily="49" charset="-122"/>
                <a:ea typeface="仿宋" pitchFamily="49" charset="-122"/>
                <a:cs typeface="仿宋_GB2312"/>
              </a:rPr>
              <a:t>10%</a:t>
            </a:r>
            <a:r>
              <a:rPr lang="zh-CN" altLang="en-US" b="1" dirty="0" smtClean="0">
                <a:latin typeface="仿宋" pitchFamily="49" charset="-122"/>
                <a:ea typeface="仿宋" pitchFamily="49" charset="-122"/>
                <a:cs typeface="仿宋_GB2312"/>
              </a:rPr>
              <a:t>。计算上述业务应缴纳的土地增值税。</a:t>
            </a:r>
          </a:p>
          <a:p>
            <a:pPr eaLnBrk="1" hangingPunct="1"/>
            <a:endParaRPr lang="zh-CN" altLang="en-US" dirty="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p:cNvSpPr>
            <a:spLocks noGrp="1" noChangeArrowheads="1"/>
          </p:cNvSpPr>
          <p:nvPr>
            <p:ph idx="1"/>
          </p:nvPr>
        </p:nvSpPr>
        <p:spPr>
          <a:xfrm>
            <a:off x="304800" y="260350"/>
            <a:ext cx="8839200" cy="6597650"/>
          </a:xfrm>
        </p:spPr>
        <p:txBody>
          <a:bodyPr/>
          <a:lstStyle/>
          <a:p>
            <a:pPr marL="0" indent="0" eaLnBrk="1" hangingPunct="1">
              <a:lnSpc>
                <a:spcPct val="90000"/>
              </a:lnSpc>
              <a:buNone/>
            </a:pPr>
            <a:r>
              <a:rPr lang="en-US" altLang="zh-CN" sz="2600" dirty="0" smtClean="0"/>
              <a:t>【</a:t>
            </a:r>
            <a:r>
              <a:rPr lang="zh-CN" altLang="en-US" sz="2600" dirty="0" smtClean="0"/>
              <a:t>答案</a:t>
            </a:r>
            <a:r>
              <a:rPr lang="en-US" altLang="zh-CN" sz="2600" dirty="0" smtClean="0"/>
              <a:t>】</a:t>
            </a:r>
          </a:p>
          <a:p>
            <a:pPr marL="0" indent="0" eaLnBrk="1" hangingPunct="1">
              <a:lnSpc>
                <a:spcPct val="90000"/>
              </a:lnSpc>
              <a:buNone/>
            </a:pPr>
            <a:r>
              <a:rPr lang="en-US" altLang="zh-CN" sz="2600" b="1" dirty="0" smtClean="0"/>
              <a:t>(1)</a:t>
            </a:r>
            <a:r>
              <a:rPr lang="zh-CN" altLang="en-US" sz="2600" b="1" dirty="0" smtClean="0"/>
              <a:t>实现收入总额：</a:t>
            </a:r>
            <a:r>
              <a:rPr lang="en-US" altLang="zh-CN" sz="2600" b="1" dirty="0" smtClean="0"/>
              <a:t>1600</a:t>
            </a:r>
            <a:r>
              <a:rPr lang="zh-CN" altLang="en-US" sz="2600" b="1" dirty="0" smtClean="0"/>
              <a:t>万元     </a:t>
            </a:r>
            <a:r>
              <a:rPr lang="zh-CN" altLang="en-US" sz="2600" dirty="0" smtClean="0"/>
              <a:t>   </a:t>
            </a:r>
          </a:p>
          <a:p>
            <a:pPr marL="0" indent="0" eaLnBrk="1" hangingPunct="1">
              <a:lnSpc>
                <a:spcPct val="90000"/>
              </a:lnSpc>
              <a:buNone/>
            </a:pPr>
            <a:r>
              <a:rPr lang="en-US" altLang="zh-CN" sz="2600" b="1" dirty="0" smtClean="0"/>
              <a:t>(2)</a:t>
            </a:r>
            <a:r>
              <a:rPr lang="zh-CN" altLang="en-US" sz="2600" b="1" dirty="0" smtClean="0"/>
              <a:t>扣除项目金额</a:t>
            </a:r>
            <a:r>
              <a:rPr lang="en-US" altLang="zh-CN" sz="2600" b="1" dirty="0" smtClean="0"/>
              <a:t>:</a:t>
            </a:r>
          </a:p>
          <a:p>
            <a:pPr marL="0" indent="0" eaLnBrk="1" hangingPunct="1">
              <a:lnSpc>
                <a:spcPct val="90000"/>
              </a:lnSpc>
              <a:buNone/>
            </a:pPr>
            <a:r>
              <a:rPr lang="en-US" altLang="zh-CN" sz="2600" dirty="0" smtClean="0"/>
              <a:t>①</a:t>
            </a:r>
            <a:r>
              <a:rPr lang="zh-CN" altLang="en-US" sz="2600" dirty="0" smtClean="0"/>
              <a:t>支付地价款：</a:t>
            </a:r>
            <a:r>
              <a:rPr lang="en-US" altLang="zh-CN" sz="2600" dirty="0" smtClean="0"/>
              <a:t>100</a:t>
            </a:r>
            <a:r>
              <a:rPr lang="zh-CN" altLang="en-US" sz="2600" dirty="0" smtClean="0"/>
              <a:t>万元；</a:t>
            </a:r>
          </a:p>
          <a:p>
            <a:pPr marL="0" indent="0" eaLnBrk="1" hangingPunct="1">
              <a:lnSpc>
                <a:spcPct val="90000"/>
              </a:lnSpc>
              <a:buNone/>
            </a:pPr>
            <a:r>
              <a:rPr lang="zh-CN" altLang="en-US" sz="2600" dirty="0" smtClean="0"/>
              <a:t>②支付开发成本：</a:t>
            </a:r>
            <a:r>
              <a:rPr lang="en-US" altLang="zh-CN" sz="2600" dirty="0" smtClean="0"/>
              <a:t>300</a:t>
            </a:r>
            <a:r>
              <a:rPr lang="zh-CN" altLang="en-US" sz="2600" dirty="0" smtClean="0"/>
              <a:t>万元    </a:t>
            </a:r>
          </a:p>
          <a:p>
            <a:pPr marL="0" indent="0" eaLnBrk="1" hangingPunct="1">
              <a:lnSpc>
                <a:spcPct val="90000"/>
              </a:lnSpc>
              <a:buNone/>
            </a:pPr>
            <a:r>
              <a:rPr lang="zh-CN" altLang="en-US" sz="2600" dirty="0" smtClean="0"/>
              <a:t>③计提的三项费用：</a:t>
            </a:r>
            <a:r>
              <a:rPr lang="en-US" altLang="zh-CN" sz="2600" dirty="0" smtClean="0"/>
              <a:t>(100+300)×10%=40(</a:t>
            </a:r>
            <a:r>
              <a:rPr lang="zh-CN" altLang="en-US" sz="2600" dirty="0" smtClean="0"/>
              <a:t>万元</a:t>
            </a:r>
            <a:r>
              <a:rPr lang="en-US" altLang="zh-CN" sz="2600" dirty="0" smtClean="0"/>
              <a:t>)</a:t>
            </a:r>
          </a:p>
          <a:p>
            <a:pPr marL="0" indent="0" eaLnBrk="1" hangingPunct="1">
              <a:lnSpc>
                <a:spcPct val="90000"/>
              </a:lnSpc>
              <a:buNone/>
            </a:pPr>
            <a:r>
              <a:rPr lang="en-US" altLang="zh-CN" sz="2600" dirty="0" smtClean="0"/>
              <a:t>④</a:t>
            </a:r>
            <a:r>
              <a:rPr lang="zh-CN" altLang="en-US" sz="2600" dirty="0" smtClean="0"/>
              <a:t>扣除的税金：</a:t>
            </a:r>
            <a:r>
              <a:rPr lang="en-US" altLang="zh-CN" sz="2600" dirty="0" smtClean="0"/>
              <a:t>80×(7%+3%)=8(</a:t>
            </a:r>
            <a:r>
              <a:rPr lang="zh-CN" altLang="en-US" sz="2600" dirty="0" smtClean="0"/>
              <a:t>万元</a:t>
            </a:r>
            <a:r>
              <a:rPr lang="en-US" altLang="zh-CN" sz="2600" dirty="0" smtClean="0"/>
              <a:t>) </a:t>
            </a:r>
          </a:p>
          <a:p>
            <a:pPr marL="0" indent="0" eaLnBrk="1" hangingPunct="1">
              <a:lnSpc>
                <a:spcPct val="90000"/>
              </a:lnSpc>
              <a:buNone/>
            </a:pPr>
            <a:r>
              <a:rPr lang="en-US" altLang="zh-CN" sz="2600" dirty="0" smtClean="0"/>
              <a:t>⑤</a:t>
            </a:r>
            <a:r>
              <a:rPr lang="zh-CN" altLang="en-US" sz="2600" dirty="0" smtClean="0"/>
              <a:t>加计扣除费用：（</a:t>
            </a:r>
            <a:r>
              <a:rPr lang="en-US" altLang="zh-CN" sz="2600" dirty="0" smtClean="0"/>
              <a:t>100+300)×20%=80(</a:t>
            </a:r>
            <a:r>
              <a:rPr lang="zh-CN" altLang="en-US" sz="2600" dirty="0" smtClean="0"/>
              <a:t>万元</a:t>
            </a:r>
            <a:r>
              <a:rPr lang="en-US" altLang="zh-CN" sz="2600" dirty="0" smtClean="0"/>
              <a:t>)</a:t>
            </a:r>
          </a:p>
          <a:p>
            <a:pPr marL="0" indent="0" eaLnBrk="1" hangingPunct="1">
              <a:lnSpc>
                <a:spcPct val="90000"/>
              </a:lnSpc>
              <a:buNone/>
            </a:pPr>
            <a:r>
              <a:rPr lang="en-US" altLang="zh-CN" sz="2600" dirty="0" smtClean="0"/>
              <a:t>⑥</a:t>
            </a:r>
            <a:r>
              <a:rPr lang="zh-CN" altLang="en-US" sz="2600" dirty="0" smtClean="0"/>
              <a:t>扣除费用的总额：</a:t>
            </a:r>
            <a:r>
              <a:rPr lang="en-US" altLang="zh-CN" sz="2600" dirty="0" smtClean="0"/>
              <a:t>100+300+40+8+80=</a:t>
            </a:r>
            <a:r>
              <a:rPr lang="en-US" altLang="zh-CN" sz="2600" dirty="0" smtClean="0">
                <a:solidFill>
                  <a:srgbClr val="FF0000"/>
                </a:solidFill>
              </a:rPr>
              <a:t>528</a:t>
            </a:r>
            <a:r>
              <a:rPr lang="en-US" altLang="zh-CN" sz="2600" dirty="0" smtClean="0"/>
              <a:t>(</a:t>
            </a:r>
            <a:r>
              <a:rPr lang="zh-CN" altLang="en-US" sz="2600" dirty="0" smtClean="0"/>
              <a:t>万元</a:t>
            </a:r>
            <a:r>
              <a:rPr lang="en-US" altLang="zh-CN" sz="2600" dirty="0" smtClean="0"/>
              <a:t>       </a:t>
            </a:r>
          </a:p>
          <a:p>
            <a:pPr marL="0" indent="0" eaLnBrk="1" hangingPunct="1">
              <a:lnSpc>
                <a:spcPct val="90000"/>
              </a:lnSpc>
              <a:buNone/>
            </a:pPr>
            <a:r>
              <a:rPr lang="en-US" altLang="zh-CN" sz="2600" b="1" dirty="0" smtClean="0"/>
              <a:t>(3)</a:t>
            </a:r>
            <a:r>
              <a:rPr lang="zh-CN" altLang="en-US" sz="2600" b="1" dirty="0" smtClean="0"/>
              <a:t>确定增值额：</a:t>
            </a:r>
            <a:r>
              <a:rPr lang="en-US" altLang="zh-CN" sz="2600" b="1" dirty="0" smtClean="0"/>
              <a:t>1600-528=1072(</a:t>
            </a:r>
            <a:r>
              <a:rPr lang="zh-CN" altLang="en-US" sz="2600" b="1" dirty="0" smtClean="0"/>
              <a:t>万元</a:t>
            </a:r>
            <a:r>
              <a:rPr lang="en-US" altLang="zh-CN" sz="2600" b="1" dirty="0" smtClean="0"/>
              <a:t>)    </a:t>
            </a:r>
            <a:r>
              <a:rPr lang="en-US" altLang="zh-CN" sz="2600" dirty="0" smtClean="0"/>
              <a:t>    </a:t>
            </a:r>
          </a:p>
          <a:p>
            <a:pPr marL="0" indent="0" eaLnBrk="1" hangingPunct="1">
              <a:lnSpc>
                <a:spcPct val="90000"/>
              </a:lnSpc>
              <a:buNone/>
            </a:pPr>
            <a:r>
              <a:rPr lang="en-US" altLang="zh-CN" sz="2600" b="1" dirty="0" smtClean="0"/>
              <a:t>(4)</a:t>
            </a:r>
            <a:r>
              <a:rPr lang="zh-CN" altLang="en-US" sz="2600" b="1" dirty="0" smtClean="0"/>
              <a:t>确定增值比率：</a:t>
            </a:r>
            <a:r>
              <a:rPr lang="en-US" altLang="zh-CN" sz="2600" b="1" dirty="0" smtClean="0"/>
              <a:t>1072÷</a:t>
            </a:r>
            <a:r>
              <a:rPr lang="en-US" altLang="zh-CN" sz="2600" b="1" dirty="0" smtClean="0">
                <a:solidFill>
                  <a:srgbClr val="FF0000"/>
                </a:solidFill>
              </a:rPr>
              <a:t>528</a:t>
            </a:r>
            <a:r>
              <a:rPr lang="en-US" altLang="zh-CN" sz="2600" b="1" dirty="0" smtClean="0"/>
              <a:t>≈203%</a:t>
            </a:r>
          </a:p>
          <a:p>
            <a:pPr marL="0" indent="0" eaLnBrk="1" hangingPunct="1">
              <a:lnSpc>
                <a:spcPct val="90000"/>
              </a:lnSpc>
              <a:buNone/>
            </a:pPr>
            <a:r>
              <a:rPr lang="zh-CN" altLang="en-US" sz="2600" dirty="0" smtClean="0"/>
              <a:t>所以适用第</a:t>
            </a:r>
            <a:r>
              <a:rPr lang="zh-CN" altLang="en-US" sz="2600" dirty="0"/>
              <a:t>四</a:t>
            </a:r>
            <a:r>
              <a:rPr lang="zh-CN" altLang="en-US" sz="2600" dirty="0" smtClean="0"/>
              <a:t>档税率：</a:t>
            </a:r>
            <a:r>
              <a:rPr lang="en-US" altLang="zh-CN" sz="2600" dirty="0"/>
              <a:t>6</a:t>
            </a:r>
            <a:r>
              <a:rPr lang="en-US" altLang="zh-CN" sz="2600" dirty="0" smtClean="0"/>
              <a:t>0%</a:t>
            </a:r>
            <a:r>
              <a:rPr lang="zh-CN" altLang="en-US" sz="2600" dirty="0" smtClean="0"/>
              <a:t>，</a:t>
            </a:r>
            <a:r>
              <a:rPr lang="zh-CN" altLang="en-US" sz="2600" dirty="0" smtClean="0">
                <a:solidFill>
                  <a:srgbClr val="FF0000"/>
                </a:solidFill>
              </a:rPr>
              <a:t>速算扣除系数</a:t>
            </a:r>
            <a:r>
              <a:rPr lang="en-US" altLang="zh-CN" sz="2600" dirty="0" smtClean="0">
                <a:solidFill>
                  <a:srgbClr val="FF0000"/>
                </a:solidFill>
              </a:rPr>
              <a:t>35%</a:t>
            </a:r>
            <a:r>
              <a:rPr lang="en-US" altLang="zh-CN" sz="2600" dirty="0" smtClean="0"/>
              <a:t>        </a:t>
            </a:r>
          </a:p>
          <a:p>
            <a:pPr marL="0" indent="0" eaLnBrk="1" hangingPunct="1">
              <a:lnSpc>
                <a:spcPct val="90000"/>
              </a:lnSpc>
              <a:buNone/>
            </a:pPr>
            <a:r>
              <a:rPr lang="en-US" altLang="zh-CN" sz="2600" b="1" dirty="0" smtClean="0"/>
              <a:t>(5)</a:t>
            </a:r>
            <a:r>
              <a:rPr lang="zh-CN" altLang="en-US" sz="2600" b="1" dirty="0" smtClean="0"/>
              <a:t>计算应纳税额：</a:t>
            </a:r>
            <a:r>
              <a:rPr lang="en-US" altLang="zh-CN" sz="2600" b="1" dirty="0" smtClean="0">
                <a:solidFill>
                  <a:srgbClr val="FF0000"/>
                </a:solidFill>
              </a:rPr>
              <a:t>1072</a:t>
            </a:r>
            <a:r>
              <a:rPr lang="en-US" altLang="zh-CN" sz="2600" b="1" dirty="0" smtClean="0"/>
              <a:t>×60%-</a:t>
            </a:r>
            <a:r>
              <a:rPr lang="en-US" altLang="zh-CN" sz="2600" b="1" dirty="0" smtClean="0">
                <a:solidFill>
                  <a:srgbClr val="FF0000"/>
                </a:solidFill>
              </a:rPr>
              <a:t>528</a:t>
            </a:r>
            <a:r>
              <a:rPr lang="en-US" altLang="zh-CN" sz="2600" b="1" dirty="0" smtClean="0"/>
              <a:t>×35%=458.4(</a:t>
            </a:r>
            <a:r>
              <a:rPr lang="zh-CN" altLang="en-US" sz="2600" b="1" dirty="0" smtClean="0"/>
              <a:t>万元</a:t>
            </a:r>
            <a:r>
              <a:rPr lang="en-US" altLang="zh-CN" sz="2600" b="1" dirty="0" smtClean="0"/>
              <a:t>)</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内容占位符 2"/>
          <p:cNvSpPr>
            <a:spLocks noGrp="1"/>
          </p:cNvSpPr>
          <p:nvPr>
            <p:ph idx="1"/>
          </p:nvPr>
        </p:nvSpPr>
        <p:spPr>
          <a:xfrm>
            <a:off x="323528" y="692696"/>
            <a:ext cx="8352928" cy="6408712"/>
          </a:xfrm>
        </p:spPr>
        <p:txBody>
          <a:bodyPr/>
          <a:lstStyle/>
          <a:p>
            <a:pPr marL="0" indent="0" eaLnBrk="1" hangingPunct="1">
              <a:lnSpc>
                <a:spcPts val="4000"/>
              </a:lnSpc>
              <a:buNone/>
            </a:pPr>
            <a:r>
              <a:rPr lang="zh-CN" altLang="en-US" dirty="0" smtClean="0">
                <a:latin typeface="宋体" pitchFamily="2" charset="-122"/>
                <a:ea typeface="宋体" pitchFamily="2" charset="-122"/>
              </a:rPr>
              <a:t>二、特殊售房方式应纳税额的计算方法</a:t>
            </a:r>
            <a:endParaRPr lang="en-US" altLang="zh-CN" dirty="0" smtClean="0">
              <a:latin typeface="宋体" pitchFamily="2" charset="-122"/>
              <a:ea typeface="宋体" pitchFamily="2" charset="-122"/>
            </a:endParaRPr>
          </a:p>
          <a:p>
            <a:pPr indent="342900">
              <a:lnSpc>
                <a:spcPts val="4000"/>
              </a:lnSpc>
              <a:buNone/>
            </a:pPr>
            <a:r>
              <a:rPr lang="en-US" altLang="zh-CN" sz="2800" dirty="0" smtClean="0">
                <a:latin typeface="宋体" pitchFamily="2" charset="-122"/>
                <a:ea typeface="宋体" pitchFamily="2" charset="-122"/>
              </a:rPr>
              <a:t>1</a:t>
            </a:r>
            <a:r>
              <a:rPr lang="zh-CN" altLang="en-US" sz="2800" dirty="0" smtClean="0">
                <a:latin typeface="宋体" pitchFamily="2" charset="-122"/>
                <a:ea typeface="宋体" pitchFamily="2" charset="-122"/>
              </a:rPr>
              <a:t>、预征</a:t>
            </a:r>
            <a:r>
              <a:rPr lang="zh-CN" altLang="en-US" sz="2800" dirty="0">
                <a:latin typeface="宋体" pitchFamily="2" charset="-122"/>
                <a:ea typeface="宋体" pitchFamily="2" charset="-122"/>
              </a:rPr>
              <a:t>率为：东部地区省份不得低于</a:t>
            </a:r>
            <a:r>
              <a:rPr lang="en-US" altLang="zh-CN" sz="2800" dirty="0">
                <a:latin typeface="宋体" pitchFamily="2" charset="-122"/>
                <a:ea typeface="宋体" pitchFamily="2" charset="-122"/>
              </a:rPr>
              <a:t>2</a:t>
            </a:r>
            <a:r>
              <a:rPr lang="en-US" altLang="zh-CN" sz="2800" dirty="0" smtClean="0">
                <a:latin typeface="宋体" pitchFamily="2" charset="-122"/>
                <a:ea typeface="宋体" pitchFamily="2" charset="-122"/>
              </a:rPr>
              <a:t>%</a:t>
            </a:r>
            <a:r>
              <a:rPr lang="zh-CN" altLang="en-US" sz="2800" dirty="0" smtClean="0">
                <a:latin typeface="宋体" pitchFamily="2" charset="-122"/>
                <a:ea typeface="宋体" pitchFamily="2" charset="-122"/>
              </a:rPr>
              <a:t>，</a:t>
            </a:r>
            <a:r>
              <a:rPr lang="zh-CN" altLang="en-US" sz="2800" dirty="0">
                <a:latin typeface="宋体" pitchFamily="2" charset="-122"/>
                <a:ea typeface="宋体" pitchFamily="2" charset="-122"/>
              </a:rPr>
              <a:t>中部和东北地区省份不得低于</a:t>
            </a:r>
            <a:r>
              <a:rPr lang="en-US" altLang="zh-CN" sz="2800" dirty="0">
                <a:latin typeface="宋体" pitchFamily="2" charset="-122"/>
                <a:ea typeface="宋体" pitchFamily="2" charset="-122"/>
              </a:rPr>
              <a:t>1.5%</a:t>
            </a:r>
            <a:r>
              <a:rPr lang="zh-CN" altLang="en-US" sz="2800" dirty="0">
                <a:latin typeface="宋体" pitchFamily="2" charset="-122"/>
                <a:ea typeface="宋体" pitchFamily="2" charset="-122"/>
              </a:rPr>
              <a:t>，西部地区省份不得低于</a:t>
            </a:r>
            <a:r>
              <a:rPr lang="en-US" altLang="zh-CN" sz="2800" dirty="0">
                <a:latin typeface="宋体" pitchFamily="2" charset="-122"/>
                <a:ea typeface="宋体" pitchFamily="2" charset="-122"/>
              </a:rPr>
              <a:t>1%</a:t>
            </a:r>
            <a:r>
              <a:rPr lang="zh-CN" altLang="en-US" sz="2800" dirty="0">
                <a:latin typeface="宋体" pitchFamily="2" charset="-122"/>
                <a:ea typeface="宋体" pitchFamily="2" charset="-122"/>
              </a:rPr>
              <a:t>。</a:t>
            </a:r>
            <a:endParaRPr lang="en-US" altLang="zh-CN" sz="2800" dirty="0" smtClean="0">
              <a:latin typeface="宋体" pitchFamily="2" charset="-122"/>
              <a:ea typeface="宋体" pitchFamily="2" charset="-122"/>
            </a:endParaRPr>
          </a:p>
          <a:p>
            <a:pPr indent="342900" eaLnBrk="1" hangingPunct="1">
              <a:lnSpc>
                <a:spcPts val="4000"/>
              </a:lnSpc>
              <a:buFontTx/>
              <a:buNone/>
            </a:pPr>
            <a:r>
              <a:rPr lang="en-US" altLang="zh-CN" sz="2800" dirty="0" smtClean="0">
                <a:latin typeface="宋体" pitchFamily="2" charset="-122"/>
                <a:ea typeface="宋体" pitchFamily="2" charset="-122"/>
              </a:rPr>
              <a:t>2</a:t>
            </a:r>
            <a:r>
              <a:rPr lang="zh-CN" altLang="en-US" sz="2800" dirty="0" smtClean="0">
                <a:latin typeface="宋体" pitchFamily="2" charset="-122"/>
                <a:ea typeface="宋体" pitchFamily="2" charset="-122"/>
              </a:rPr>
              <a:t>、成片受让土地使用权后，</a:t>
            </a:r>
            <a:r>
              <a:rPr lang="zh-CN" altLang="en-US" sz="2800" u="sng" dirty="0" smtClean="0">
                <a:solidFill>
                  <a:srgbClr val="C00000"/>
                </a:solidFill>
                <a:latin typeface="宋体" pitchFamily="2" charset="-122"/>
                <a:ea typeface="宋体" pitchFamily="2" charset="-122"/>
              </a:rPr>
              <a:t>分期分批</a:t>
            </a:r>
            <a:r>
              <a:rPr lang="zh-CN" altLang="en-US" sz="2800" dirty="0" smtClean="0">
                <a:latin typeface="宋体" pitchFamily="2" charset="-122"/>
                <a:ea typeface="宋体" pitchFamily="2" charset="-122"/>
              </a:rPr>
              <a:t>开发、转让房地产的，对扣除的项目的金额可按转让土地使用权的面积占总面积的</a:t>
            </a:r>
            <a:r>
              <a:rPr lang="zh-CN" altLang="en-US" sz="2800" u="sng" dirty="0" smtClean="0">
                <a:solidFill>
                  <a:srgbClr val="C00000"/>
                </a:solidFill>
                <a:latin typeface="宋体" pitchFamily="2" charset="-122"/>
                <a:ea typeface="宋体" pitchFamily="2" charset="-122"/>
              </a:rPr>
              <a:t>比例</a:t>
            </a:r>
            <a:r>
              <a:rPr lang="zh-CN" altLang="en-US" sz="2800" dirty="0" smtClean="0">
                <a:latin typeface="宋体" pitchFamily="2" charset="-122"/>
                <a:ea typeface="宋体" pitchFamily="2" charset="-122"/>
              </a:rPr>
              <a:t>计算分摊。公式为：</a:t>
            </a:r>
            <a:endParaRPr lang="en-US" altLang="zh-CN" sz="2800" dirty="0" smtClean="0">
              <a:latin typeface="宋体" pitchFamily="2" charset="-122"/>
              <a:ea typeface="宋体" pitchFamily="2" charset="-122"/>
            </a:endParaRPr>
          </a:p>
          <a:p>
            <a:pPr indent="342900" eaLnBrk="1" hangingPunct="1">
              <a:lnSpc>
                <a:spcPts val="4000"/>
              </a:lnSpc>
              <a:buFontTx/>
              <a:buNone/>
            </a:pPr>
            <a:r>
              <a:rPr lang="zh-CN" altLang="en-US" sz="2400" b="1" dirty="0" smtClean="0">
                <a:latin typeface="宋体" pitchFamily="2" charset="-122"/>
                <a:ea typeface="宋体" pitchFamily="2" charset="-122"/>
              </a:rPr>
              <a:t>扣除项目金额</a:t>
            </a:r>
            <a:r>
              <a:rPr lang="en-US" altLang="zh-CN" sz="2400" b="1" dirty="0" smtClean="0">
                <a:latin typeface="宋体" pitchFamily="2" charset="-122"/>
                <a:ea typeface="宋体" pitchFamily="2" charset="-122"/>
              </a:rPr>
              <a:t>=</a:t>
            </a:r>
            <a:r>
              <a:rPr lang="zh-CN" altLang="en-US" sz="2400" b="1" dirty="0" smtClean="0">
                <a:latin typeface="宋体" pitchFamily="2" charset="-122"/>
                <a:ea typeface="宋体" pitchFamily="2" charset="-122"/>
              </a:rPr>
              <a:t>扣除项目的总金额</a:t>
            </a:r>
            <a:r>
              <a:rPr lang="en-US" altLang="zh-CN" sz="2400" b="1" dirty="0" smtClean="0">
                <a:latin typeface="宋体" pitchFamily="2" charset="-122"/>
                <a:ea typeface="宋体" pitchFamily="2" charset="-122"/>
              </a:rPr>
              <a:t>×</a:t>
            </a:r>
            <a:r>
              <a:rPr lang="zh-CN" altLang="en-US" sz="2400" b="1" dirty="0" smtClean="0">
                <a:latin typeface="宋体" pitchFamily="2" charset="-122"/>
                <a:ea typeface="宋体" pitchFamily="2" charset="-122"/>
              </a:rPr>
              <a:t>（转让土地使用权的面积或建筑面积</a:t>
            </a:r>
            <a:r>
              <a:rPr lang="en-US" altLang="zh-CN" sz="2400" b="1" dirty="0" smtClean="0">
                <a:latin typeface="宋体" pitchFamily="2" charset="-122"/>
                <a:ea typeface="宋体" pitchFamily="2" charset="-122"/>
              </a:rPr>
              <a:t>÷</a:t>
            </a:r>
            <a:r>
              <a:rPr lang="zh-CN" altLang="en-US" sz="2400" b="1" dirty="0" smtClean="0">
                <a:latin typeface="宋体" pitchFamily="2" charset="-122"/>
                <a:ea typeface="宋体" pitchFamily="2" charset="-122"/>
              </a:rPr>
              <a:t>受让土地使用权的总面积）</a:t>
            </a:r>
            <a:endParaRPr lang="en-US" altLang="zh-CN" sz="2400" b="1" dirty="0" smtClean="0">
              <a:latin typeface="宋体" pitchFamily="2" charset="-122"/>
              <a:ea typeface="宋体" pitchFamily="2" charset="-122"/>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p:cNvSpPr>
            <a:spLocks noGrp="1" noChangeArrowheads="1"/>
          </p:cNvSpPr>
          <p:nvPr>
            <p:ph idx="1"/>
          </p:nvPr>
        </p:nvSpPr>
        <p:spPr>
          <a:xfrm>
            <a:off x="395288" y="260350"/>
            <a:ext cx="8291512" cy="5870575"/>
          </a:xfrm>
        </p:spPr>
        <p:txBody>
          <a:bodyPr>
            <a:normAutofit fontScale="47500" lnSpcReduction="20000"/>
          </a:bodyPr>
          <a:lstStyle/>
          <a:p>
            <a:pPr algn="ctr" eaLnBrk="1" hangingPunct="1">
              <a:buNone/>
            </a:pPr>
            <a:r>
              <a:rPr lang="zh-CN" altLang="en-US" b="1" dirty="0" smtClean="0"/>
              <a:t>第五节  税收优惠</a:t>
            </a:r>
            <a:endParaRPr lang="en-US" altLang="zh-CN" b="1" dirty="0"/>
          </a:p>
          <a:p>
            <a:pPr marL="0" indent="0">
              <a:lnSpc>
                <a:spcPts val="3000"/>
              </a:lnSpc>
              <a:spcAft>
                <a:spcPts val="0"/>
              </a:spcAft>
              <a:buNone/>
            </a:pPr>
            <a:r>
              <a:rPr lang="en-US" altLang="zh-CN" sz="2600" dirty="0">
                <a:solidFill>
                  <a:srgbClr val="000000"/>
                </a:solidFill>
                <a:latin typeface="宋体"/>
                <a:cs typeface="宋体"/>
              </a:rPr>
              <a:t>1.</a:t>
            </a:r>
            <a:r>
              <a:rPr lang="zh-CN" altLang="zh-CN" sz="2600" dirty="0">
                <a:solidFill>
                  <a:srgbClr val="000000"/>
                </a:solidFill>
                <a:latin typeface="Times New Roman"/>
                <a:cs typeface="宋体"/>
              </a:rPr>
              <a:t>转让房屋，增值额未超过扣除项目金额之和</a:t>
            </a:r>
            <a:r>
              <a:rPr lang="en-US" altLang="zh-CN" sz="2600" dirty="0">
                <a:solidFill>
                  <a:srgbClr val="000000"/>
                </a:solidFill>
                <a:latin typeface="Times New Roman"/>
                <a:cs typeface="宋体"/>
              </a:rPr>
              <a:t>20%</a:t>
            </a:r>
            <a:r>
              <a:rPr lang="zh-CN" altLang="zh-CN" sz="2600" dirty="0">
                <a:solidFill>
                  <a:srgbClr val="000000"/>
                </a:solidFill>
                <a:latin typeface="Times New Roman"/>
                <a:cs typeface="宋体"/>
              </a:rPr>
              <a:t>的，免征土地增值税。</a:t>
            </a:r>
            <a:r>
              <a:rPr lang="en-US" altLang="zh-CN" sz="2600" dirty="0">
                <a:solidFill>
                  <a:srgbClr val="000000"/>
                </a:solidFill>
                <a:latin typeface="Times New Roman"/>
                <a:cs typeface="宋体"/>
              </a:rPr>
              <a:t/>
            </a:r>
            <a:br>
              <a:rPr lang="en-US" altLang="zh-CN" sz="2600" dirty="0">
                <a:solidFill>
                  <a:srgbClr val="000000"/>
                </a:solidFill>
                <a:latin typeface="Times New Roman"/>
                <a:cs typeface="宋体"/>
              </a:rPr>
            </a:br>
            <a:r>
              <a:rPr lang="zh-CN" altLang="zh-CN" sz="2600" dirty="0">
                <a:solidFill>
                  <a:srgbClr val="000000"/>
                </a:solidFill>
                <a:latin typeface="Times New Roman"/>
                <a:cs typeface="宋体"/>
              </a:rPr>
              <a:t>　　（</a:t>
            </a:r>
            <a:r>
              <a:rPr lang="en-US" altLang="zh-CN" sz="2600" dirty="0">
                <a:solidFill>
                  <a:srgbClr val="000000"/>
                </a:solidFill>
                <a:latin typeface="Times New Roman"/>
                <a:cs typeface="宋体"/>
              </a:rPr>
              <a:t>1</a:t>
            </a:r>
            <a:r>
              <a:rPr lang="zh-CN" altLang="zh-CN" sz="2600" dirty="0">
                <a:solidFill>
                  <a:srgbClr val="000000"/>
                </a:solidFill>
                <a:latin typeface="Times New Roman"/>
                <a:cs typeface="宋体"/>
              </a:rPr>
              <a:t>）建造</a:t>
            </a:r>
            <a:r>
              <a:rPr lang="zh-CN" altLang="zh-CN" sz="2600" b="1" u="dbl" dirty="0">
                <a:solidFill>
                  <a:srgbClr val="A50021"/>
                </a:solidFill>
                <a:latin typeface="Times New Roman"/>
                <a:cs typeface="宋体"/>
              </a:rPr>
              <a:t>普通标准住宅</a:t>
            </a:r>
            <a:r>
              <a:rPr lang="zh-CN" altLang="zh-CN" sz="2600" dirty="0">
                <a:solidFill>
                  <a:srgbClr val="000000"/>
                </a:solidFill>
                <a:latin typeface="Times New Roman"/>
                <a:cs typeface="宋体"/>
              </a:rPr>
              <a:t>出售，其增值率未超过</a:t>
            </a:r>
            <a:r>
              <a:rPr lang="en-US" altLang="zh-CN" sz="2600" b="1" u="dbl" dirty="0">
                <a:solidFill>
                  <a:srgbClr val="A50021"/>
                </a:solidFill>
                <a:latin typeface="宋体"/>
                <a:cs typeface="宋体"/>
              </a:rPr>
              <a:t>20%</a:t>
            </a:r>
            <a:r>
              <a:rPr lang="zh-CN" altLang="zh-CN" sz="2600" dirty="0">
                <a:solidFill>
                  <a:srgbClr val="000000"/>
                </a:solidFill>
                <a:latin typeface="Times New Roman"/>
                <a:cs typeface="宋体"/>
              </a:rPr>
              <a:t>的，予以免税。增值率超过</a:t>
            </a:r>
            <a:r>
              <a:rPr lang="en-US" altLang="zh-CN" sz="2600" dirty="0">
                <a:solidFill>
                  <a:srgbClr val="000000"/>
                </a:solidFill>
                <a:latin typeface="Times New Roman"/>
                <a:cs typeface="宋体"/>
              </a:rPr>
              <a:t>20%</a:t>
            </a:r>
            <a:r>
              <a:rPr lang="zh-CN" altLang="zh-CN" sz="2600" dirty="0">
                <a:solidFill>
                  <a:srgbClr val="000000"/>
                </a:solidFill>
                <a:latin typeface="Times New Roman"/>
                <a:cs typeface="宋体"/>
              </a:rPr>
              <a:t>的，应就其全部增值额按规定计税。</a:t>
            </a:r>
            <a:r>
              <a:rPr lang="en-US" altLang="zh-CN" sz="2600" dirty="0">
                <a:solidFill>
                  <a:srgbClr val="000000"/>
                </a:solidFill>
                <a:latin typeface="Times New Roman"/>
                <a:cs typeface="宋体"/>
              </a:rPr>
              <a:t/>
            </a:r>
            <a:br>
              <a:rPr lang="en-US" altLang="zh-CN" sz="2600" dirty="0">
                <a:solidFill>
                  <a:srgbClr val="000000"/>
                </a:solidFill>
                <a:latin typeface="Times New Roman"/>
                <a:cs typeface="宋体"/>
              </a:rPr>
            </a:br>
            <a:r>
              <a:rPr lang="zh-CN" altLang="zh-CN" sz="2600" dirty="0">
                <a:solidFill>
                  <a:srgbClr val="000000"/>
                </a:solidFill>
                <a:latin typeface="Times New Roman"/>
                <a:cs typeface="宋体"/>
              </a:rPr>
              <a:t>　　（</a:t>
            </a:r>
            <a:r>
              <a:rPr lang="en-US" altLang="zh-CN" sz="2600" dirty="0">
                <a:solidFill>
                  <a:srgbClr val="000000"/>
                </a:solidFill>
                <a:latin typeface="Times New Roman"/>
                <a:cs typeface="宋体"/>
              </a:rPr>
              <a:t>2</a:t>
            </a:r>
            <a:r>
              <a:rPr lang="zh-CN" altLang="zh-CN" sz="2600" dirty="0">
                <a:solidFill>
                  <a:srgbClr val="000000"/>
                </a:solidFill>
                <a:latin typeface="Times New Roman"/>
                <a:cs typeface="宋体"/>
              </a:rPr>
              <a:t>）转让旧房作为</a:t>
            </a:r>
            <a:r>
              <a:rPr lang="zh-CN" altLang="zh-CN" sz="2600" b="1" u="dbl" dirty="0">
                <a:solidFill>
                  <a:srgbClr val="A50021"/>
                </a:solidFill>
                <a:latin typeface="Times New Roman"/>
                <a:cs typeface="宋体"/>
              </a:rPr>
              <a:t>保障性住房</a:t>
            </a:r>
            <a:r>
              <a:rPr lang="zh-CN" altLang="zh-CN" sz="2600" dirty="0">
                <a:solidFill>
                  <a:srgbClr val="000000"/>
                </a:solidFill>
                <a:latin typeface="Times New Roman"/>
                <a:cs typeface="宋体"/>
              </a:rPr>
              <a:t>且增值额未超过扣除项目金额</a:t>
            </a:r>
            <a:r>
              <a:rPr lang="en-US" altLang="zh-CN" sz="2600" dirty="0">
                <a:solidFill>
                  <a:srgbClr val="000000"/>
                </a:solidFill>
                <a:latin typeface="Times New Roman"/>
                <a:cs typeface="宋体"/>
              </a:rPr>
              <a:t>20%</a:t>
            </a:r>
            <a:r>
              <a:rPr lang="zh-CN" altLang="zh-CN" sz="2600" dirty="0">
                <a:solidFill>
                  <a:srgbClr val="000000"/>
                </a:solidFill>
                <a:latin typeface="Times New Roman"/>
                <a:cs typeface="宋体"/>
              </a:rPr>
              <a:t>的免税。</a:t>
            </a:r>
            <a:r>
              <a:rPr lang="en-US" altLang="zh-CN" sz="2600" dirty="0">
                <a:solidFill>
                  <a:srgbClr val="000000"/>
                </a:solidFill>
                <a:latin typeface="Times New Roman"/>
                <a:cs typeface="宋体"/>
              </a:rPr>
              <a:t/>
            </a:r>
            <a:br>
              <a:rPr lang="en-US" altLang="zh-CN" sz="2600" dirty="0">
                <a:solidFill>
                  <a:srgbClr val="000000"/>
                </a:solidFill>
                <a:latin typeface="Times New Roman"/>
                <a:cs typeface="宋体"/>
              </a:rPr>
            </a:br>
            <a:r>
              <a:rPr lang="zh-CN" altLang="zh-CN" sz="2600" dirty="0">
                <a:solidFill>
                  <a:srgbClr val="000000"/>
                </a:solidFill>
                <a:latin typeface="Times New Roman"/>
                <a:cs typeface="宋体"/>
              </a:rPr>
              <a:t>　　（</a:t>
            </a:r>
            <a:r>
              <a:rPr lang="en-US" altLang="zh-CN" sz="2600" dirty="0">
                <a:solidFill>
                  <a:srgbClr val="000000"/>
                </a:solidFill>
                <a:latin typeface="Times New Roman"/>
                <a:cs typeface="宋体"/>
              </a:rPr>
              <a:t>3</a:t>
            </a:r>
            <a:r>
              <a:rPr lang="zh-CN" altLang="zh-CN" sz="2600" dirty="0">
                <a:solidFill>
                  <a:srgbClr val="000000"/>
                </a:solidFill>
                <a:latin typeface="Times New Roman"/>
                <a:cs typeface="宋体"/>
              </a:rPr>
              <a:t>）转让旧房作为</a:t>
            </a:r>
            <a:r>
              <a:rPr lang="zh-CN" altLang="zh-CN" sz="2600" b="1" u="dbl" dirty="0">
                <a:solidFill>
                  <a:srgbClr val="A50021"/>
                </a:solidFill>
                <a:latin typeface="Times New Roman"/>
                <a:cs typeface="宋体"/>
              </a:rPr>
              <a:t>公共租赁住房房源</a:t>
            </a:r>
            <a:r>
              <a:rPr lang="zh-CN" altLang="zh-CN" sz="2600" dirty="0">
                <a:solidFill>
                  <a:srgbClr val="000000"/>
                </a:solidFill>
                <a:latin typeface="Times New Roman"/>
                <a:cs typeface="宋体"/>
              </a:rPr>
              <a:t>、且增值额未超过扣除项目金额</a:t>
            </a:r>
            <a:r>
              <a:rPr lang="en-US" altLang="zh-CN" sz="2600" dirty="0">
                <a:solidFill>
                  <a:srgbClr val="000000"/>
                </a:solidFill>
                <a:latin typeface="Times New Roman"/>
                <a:cs typeface="宋体"/>
              </a:rPr>
              <a:t>20%</a:t>
            </a:r>
            <a:r>
              <a:rPr lang="zh-CN" altLang="zh-CN" sz="2600" dirty="0">
                <a:solidFill>
                  <a:srgbClr val="000000"/>
                </a:solidFill>
                <a:latin typeface="Times New Roman"/>
                <a:cs typeface="宋体"/>
              </a:rPr>
              <a:t>的免税。</a:t>
            </a:r>
            <a:endParaRPr lang="zh-CN" altLang="zh-CN" sz="3400" dirty="0">
              <a:latin typeface="Times New Roman"/>
            </a:endParaRPr>
          </a:p>
          <a:p>
            <a:pPr marL="0" indent="0">
              <a:lnSpc>
                <a:spcPts val="3000"/>
              </a:lnSpc>
              <a:spcAft>
                <a:spcPts val="0"/>
              </a:spcAft>
              <a:buNone/>
            </a:pPr>
            <a:r>
              <a:rPr lang="zh-CN" altLang="zh-CN" sz="2600" dirty="0">
                <a:solidFill>
                  <a:srgbClr val="000000"/>
                </a:solidFill>
                <a:latin typeface="Times New Roman"/>
                <a:cs typeface="宋体"/>
              </a:rPr>
              <a:t>　　【解析】普通标准住宅标准必须同时满足：</a:t>
            </a:r>
            <a:r>
              <a:rPr lang="en-US" altLang="zh-CN" sz="2600" dirty="0">
                <a:solidFill>
                  <a:srgbClr val="000000"/>
                </a:solidFill>
                <a:latin typeface="Times New Roman"/>
                <a:cs typeface="宋体"/>
              </a:rPr>
              <a:t/>
            </a:r>
            <a:br>
              <a:rPr lang="en-US" altLang="zh-CN" sz="2600" dirty="0">
                <a:solidFill>
                  <a:srgbClr val="000000"/>
                </a:solidFill>
                <a:latin typeface="Times New Roman"/>
                <a:cs typeface="宋体"/>
              </a:rPr>
            </a:br>
            <a:r>
              <a:rPr lang="zh-CN" altLang="zh-CN" sz="2600" dirty="0">
                <a:solidFill>
                  <a:srgbClr val="000000"/>
                </a:solidFill>
                <a:latin typeface="Times New Roman"/>
                <a:cs typeface="宋体"/>
              </a:rPr>
              <a:t>　　（</a:t>
            </a:r>
            <a:r>
              <a:rPr lang="en-US" altLang="zh-CN" sz="2600" dirty="0">
                <a:solidFill>
                  <a:srgbClr val="000000"/>
                </a:solidFill>
                <a:latin typeface="Times New Roman"/>
                <a:cs typeface="宋体"/>
              </a:rPr>
              <a:t>1</a:t>
            </a:r>
            <a:r>
              <a:rPr lang="zh-CN" altLang="zh-CN" sz="2600" dirty="0">
                <a:solidFill>
                  <a:srgbClr val="000000"/>
                </a:solidFill>
                <a:latin typeface="Times New Roman"/>
                <a:cs typeface="宋体"/>
              </a:rPr>
              <a:t>）住宅小区建筑容积率在</a:t>
            </a:r>
            <a:r>
              <a:rPr lang="en-US" altLang="zh-CN" sz="2600" dirty="0">
                <a:solidFill>
                  <a:srgbClr val="000000"/>
                </a:solidFill>
                <a:latin typeface="Times New Roman"/>
                <a:cs typeface="宋体"/>
              </a:rPr>
              <a:t>1.0</a:t>
            </a:r>
            <a:r>
              <a:rPr lang="zh-CN" altLang="zh-CN" sz="2600" dirty="0">
                <a:solidFill>
                  <a:srgbClr val="000000"/>
                </a:solidFill>
                <a:latin typeface="Times New Roman"/>
                <a:cs typeface="宋体"/>
              </a:rPr>
              <a:t>以上；</a:t>
            </a:r>
            <a:r>
              <a:rPr lang="en-US" altLang="zh-CN" sz="2600" dirty="0">
                <a:solidFill>
                  <a:srgbClr val="000000"/>
                </a:solidFill>
                <a:latin typeface="Times New Roman"/>
                <a:cs typeface="宋体"/>
              </a:rPr>
              <a:t/>
            </a:r>
            <a:br>
              <a:rPr lang="en-US" altLang="zh-CN" sz="2600" dirty="0">
                <a:solidFill>
                  <a:srgbClr val="000000"/>
                </a:solidFill>
                <a:latin typeface="Times New Roman"/>
                <a:cs typeface="宋体"/>
              </a:rPr>
            </a:br>
            <a:r>
              <a:rPr lang="zh-CN" altLang="zh-CN" sz="2600" dirty="0">
                <a:solidFill>
                  <a:srgbClr val="000000"/>
                </a:solidFill>
                <a:latin typeface="Times New Roman"/>
                <a:cs typeface="宋体"/>
              </a:rPr>
              <a:t>　　（</a:t>
            </a:r>
            <a:r>
              <a:rPr lang="en-US" altLang="zh-CN" sz="2600" dirty="0">
                <a:solidFill>
                  <a:srgbClr val="000000"/>
                </a:solidFill>
                <a:latin typeface="Times New Roman"/>
                <a:cs typeface="宋体"/>
              </a:rPr>
              <a:t>2</a:t>
            </a:r>
            <a:r>
              <a:rPr lang="zh-CN" altLang="zh-CN" sz="2600" dirty="0">
                <a:solidFill>
                  <a:srgbClr val="000000"/>
                </a:solidFill>
                <a:latin typeface="Times New Roman"/>
                <a:cs typeface="宋体"/>
              </a:rPr>
              <a:t>）单套建筑面积在</a:t>
            </a:r>
            <a:r>
              <a:rPr lang="en-US" altLang="zh-CN" sz="2600" dirty="0">
                <a:solidFill>
                  <a:srgbClr val="000000"/>
                </a:solidFill>
                <a:latin typeface="Times New Roman"/>
                <a:cs typeface="宋体"/>
              </a:rPr>
              <a:t>120</a:t>
            </a:r>
            <a:r>
              <a:rPr lang="zh-CN" altLang="zh-CN" sz="2600" dirty="0">
                <a:solidFill>
                  <a:srgbClr val="000000"/>
                </a:solidFill>
                <a:latin typeface="Times New Roman"/>
                <a:cs typeface="宋体"/>
              </a:rPr>
              <a:t>平方米以下；</a:t>
            </a:r>
            <a:r>
              <a:rPr lang="en-US" altLang="zh-CN" sz="2600" dirty="0">
                <a:solidFill>
                  <a:srgbClr val="000000"/>
                </a:solidFill>
                <a:latin typeface="Times New Roman"/>
                <a:cs typeface="宋体"/>
              </a:rPr>
              <a:t/>
            </a:r>
            <a:br>
              <a:rPr lang="en-US" altLang="zh-CN" sz="2600" dirty="0">
                <a:solidFill>
                  <a:srgbClr val="000000"/>
                </a:solidFill>
                <a:latin typeface="Times New Roman"/>
                <a:cs typeface="宋体"/>
              </a:rPr>
            </a:br>
            <a:r>
              <a:rPr lang="zh-CN" altLang="zh-CN" sz="2600" dirty="0">
                <a:solidFill>
                  <a:srgbClr val="000000"/>
                </a:solidFill>
                <a:latin typeface="Times New Roman"/>
                <a:cs typeface="宋体"/>
              </a:rPr>
              <a:t>　　（</a:t>
            </a:r>
            <a:r>
              <a:rPr lang="en-US" altLang="zh-CN" sz="2600" dirty="0">
                <a:solidFill>
                  <a:srgbClr val="000000"/>
                </a:solidFill>
                <a:latin typeface="Times New Roman"/>
                <a:cs typeface="宋体"/>
              </a:rPr>
              <a:t>3</a:t>
            </a:r>
            <a:r>
              <a:rPr lang="zh-CN" altLang="zh-CN" sz="2600" dirty="0">
                <a:solidFill>
                  <a:srgbClr val="000000"/>
                </a:solidFill>
                <a:latin typeface="Times New Roman"/>
                <a:cs typeface="宋体"/>
              </a:rPr>
              <a:t>）实际成交价格低于同级别土地上住房</a:t>
            </a:r>
            <a:r>
              <a:rPr lang="zh-CN" altLang="zh-CN" sz="2600" b="1" u="dbl" dirty="0">
                <a:solidFill>
                  <a:srgbClr val="A50021"/>
                </a:solidFill>
                <a:latin typeface="Times New Roman"/>
                <a:cs typeface="宋体"/>
              </a:rPr>
              <a:t>平均交易价格</a:t>
            </a:r>
            <a:r>
              <a:rPr lang="en-US" altLang="zh-CN" sz="2600" b="1" u="dbl" dirty="0">
                <a:solidFill>
                  <a:srgbClr val="A50021"/>
                </a:solidFill>
                <a:latin typeface="Times New Roman"/>
                <a:cs typeface="宋体"/>
              </a:rPr>
              <a:t>1.2</a:t>
            </a:r>
            <a:r>
              <a:rPr lang="zh-CN" altLang="zh-CN" sz="2600" b="1" u="dbl" dirty="0">
                <a:solidFill>
                  <a:srgbClr val="A50021"/>
                </a:solidFill>
                <a:latin typeface="Times New Roman"/>
                <a:cs typeface="宋体"/>
              </a:rPr>
              <a:t>倍以下</a:t>
            </a:r>
            <a:r>
              <a:rPr lang="zh-CN" altLang="zh-CN" sz="2600" dirty="0">
                <a:solidFill>
                  <a:srgbClr val="000000"/>
                </a:solidFill>
                <a:latin typeface="Times New Roman"/>
                <a:cs typeface="宋体"/>
              </a:rPr>
              <a:t>（允许单套建筑面积和价格标准适当浮动，但向上浮动的比例不得超过上述标准的</a:t>
            </a:r>
            <a:r>
              <a:rPr lang="en-US" altLang="zh-CN" sz="2600" b="1" u="dbl" dirty="0">
                <a:solidFill>
                  <a:srgbClr val="A50021"/>
                </a:solidFill>
                <a:latin typeface="宋体"/>
                <a:cs typeface="宋体"/>
              </a:rPr>
              <a:t>20%</a:t>
            </a:r>
            <a:r>
              <a:rPr lang="zh-CN" altLang="zh-CN" sz="2600" dirty="0">
                <a:solidFill>
                  <a:srgbClr val="000000"/>
                </a:solidFill>
                <a:latin typeface="Times New Roman"/>
                <a:cs typeface="宋体"/>
              </a:rPr>
              <a:t>。）</a:t>
            </a:r>
            <a:endParaRPr lang="zh-CN" altLang="zh-CN" sz="3400" dirty="0">
              <a:latin typeface="Times New Roman"/>
            </a:endParaRPr>
          </a:p>
          <a:p>
            <a:pPr marL="0" indent="0">
              <a:lnSpc>
                <a:spcPts val="3000"/>
              </a:lnSpc>
              <a:spcAft>
                <a:spcPts val="0"/>
              </a:spcAft>
              <a:buNone/>
            </a:pPr>
            <a:r>
              <a:rPr lang="zh-CN" altLang="zh-CN" sz="2600" dirty="0">
                <a:solidFill>
                  <a:srgbClr val="000000"/>
                </a:solidFill>
                <a:latin typeface="Times New Roman"/>
                <a:cs typeface="宋体"/>
              </a:rPr>
              <a:t>　　</a:t>
            </a:r>
            <a:r>
              <a:rPr lang="en-US" altLang="zh-CN" sz="2600" dirty="0">
                <a:solidFill>
                  <a:srgbClr val="000000"/>
                </a:solidFill>
                <a:latin typeface="Times New Roman"/>
                <a:cs typeface="宋体"/>
              </a:rPr>
              <a:t>2.</a:t>
            </a:r>
            <a:r>
              <a:rPr lang="zh-CN" altLang="zh-CN" sz="2600" dirty="0">
                <a:solidFill>
                  <a:srgbClr val="000000"/>
                </a:solidFill>
                <a:latin typeface="Times New Roman"/>
                <a:cs typeface="宋体"/>
              </a:rPr>
              <a:t>因国家建设需要免征土地增值税。</a:t>
            </a:r>
            <a:r>
              <a:rPr lang="en-US" altLang="zh-CN" sz="2600" dirty="0">
                <a:solidFill>
                  <a:srgbClr val="000000"/>
                </a:solidFill>
                <a:latin typeface="Times New Roman"/>
                <a:cs typeface="宋体"/>
              </a:rPr>
              <a:t/>
            </a:r>
            <a:br>
              <a:rPr lang="en-US" altLang="zh-CN" sz="2600" dirty="0">
                <a:solidFill>
                  <a:srgbClr val="000000"/>
                </a:solidFill>
                <a:latin typeface="Times New Roman"/>
                <a:cs typeface="宋体"/>
              </a:rPr>
            </a:br>
            <a:r>
              <a:rPr lang="zh-CN" altLang="zh-CN" sz="2600" dirty="0">
                <a:solidFill>
                  <a:srgbClr val="000000"/>
                </a:solidFill>
                <a:latin typeface="Times New Roman"/>
                <a:cs typeface="宋体"/>
              </a:rPr>
              <a:t>　　（</a:t>
            </a:r>
            <a:r>
              <a:rPr lang="en-US" altLang="zh-CN" sz="2600" dirty="0">
                <a:solidFill>
                  <a:srgbClr val="000000"/>
                </a:solidFill>
                <a:latin typeface="Times New Roman"/>
                <a:cs typeface="宋体"/>
              </a:rPr>
              <a:t>1</a:t>
            </a:r>
            <a:r>
              <a:rPr lang="zh-CN" altLang="zh-CN" sz="2600" dirty="0">
                <a:solidFill>
                  <a:srgbClr val="000000"/>
                </a:solidFill>
                <a:latin typeface="Times New Roman"/>
                <a:cs typeface="宋体"/>
              </a:rPr>
              <a:t>）因国家建设需要而被政府征收、收回的房地产，免税。</a:t>
            </a:r>
            <a:r>
              <a:rPr lang="en-US" altLang="zh-CN" sz="2600" dirty="0">
                <a:solidFill>
                  <a:srgbClr val="000000"/>
                </a:solidFill>
                <a:latin typeface="Times New Roman"/>
                <a:cs typeface="宋体"/>
              </a:rPr>
              <a:t/>
            </a:r>
            <a:br>
              <a:rPr lang="en-US" altLang="zh-CN" sz="2600" dirty="0">
                <a:solidFill>
                  <a:srgbClr val="000000"/>
                </a:solidFill>
                <a:latin typeface="Times New Roman"/>
                <a:cs typeface="宋体"/>
              </a:rPr>
            </a:br>
            <a:r>
              <a:rPr lang="zh-CN" altLang="zh-CN" sz="2600" dirty="0">
                <a:solidFill>
                  <a:srgbClr val="000000"/>
                </a:solidFill>
                <a:latin typeface="Times New Roman"/>
                <a:cs typeface="宋体"/>
              </a:rPr>
              <a:t>　　（</a:t>
            </a:r>
            <a:r>
              <a:rPr lang="en-US" altLang="zh-CN" sz="2600" dirty="0">
                <a:solidFill>
                  <a:srgbClr val="000000"/>
                </a:solidFill>
                <a:latin typeface="Times New Roman"/>
                <a:cs typeface="宋体"/>
              </a:rPr>
              <a:t>2</a:t>
            </a:r>
            <a:r>
              <a:rPr lang="zh-CN" altLang="zh-CN" sz="2600" dirty="0">
                <a:solidFill>
                  <a:srgbClr val="000000"/>
                </a:solidFill>
                <a:latin typeface="Times New Roman"/>
                <a:cs typeface="宋体"/>
              </a:rPr>
              <a:t>）因城市实施规划、国家建设需要而搬迁</a:t>
            </a:r>
            <a:r>
              <a:rPr lang="en-US" altLang="zh-CN" sz="2600" dirty="0">
                <a:solidFill>
                  <a:srgbClr val="000000"/>
                </a:solidFill>
                <a:latin typeface="Times New Roman"/>
                <a:cs typeface="宋体"/>
              </a:rPr>
              <a:t>,</a:t>
            </a:r>
            <a:r>
              <a:rPr lang="zh-CN" altLang="zh-CN" sz="2600" dirty="0">
                <a:solidFill>
                  <a:srgbClr val="000000"/>
                </a:solidFill>
                <a:latin typeface="Times New Roman"/>
                <a:cs typeface="宋体"/>
              </a:rPr>
              <a:t>纳税人自行转让房地产免税。</a:t>
            </a:r>
            <a:r>
              <a:rPr lang="en-US" altLang="zh-CN" sz="2600" dirty="0">
                <a:solidFill>
                  <a:srgbClr val="000000"/>
                </a:solidFill>
                <a:latin typeface="Times New Roman"/>
                <a:cs typeface="宋体"/>
              </a:rPr>
              <a:t/>
            </a:r>
            <a:br>
              <a:rPr lang="en-US" altLang="zh-CN" sz="2600" dirty="0">
                <a:solidFill>
                  <a:srgbClr val="000000"/>
                </a:solidFill>
                <a:latin typeface="Times New Roman"/>
                <a:cs typeface="宋体"/>
              </a:rPr>
            </a:br>
            <a:r>
              <a:rPr lang="zh-CN" altLang="zh-CN" sz="2600" dirty="0">
                <a:solidFill>
                  <a:srgbClr val="000000"/>
                </a:solidFill>
                <a:latin typeface="Times New Roman"/>
                <a:cs typeface="宋体"/>
              </a:rPr>
              <a:t>　　</a:t>
            </a:r>
            <a:r>
              <a:rPr lang="en-US" altLang="zh-CN" sz="2600" dirty="0">
                <a:solidFill>
                  <a:srgbClr val="000000"/>
                </a:solidFill>
                <a:latin typeface="Times New Roman"/>
                <a:cs typeface="宋体"/>
              </a:rPr>
              <a:t>3.</a:t>
            </a:r>
            <a:r>
              <a:rPr lang="zh-CN" altLang="zh-CN" sz="2600" dirty="0">
                <a:solidFill>
                  <a:srgbClr val="000000"/>
                </a:solidFill>
                <a:latin typeface="Times New Roman"/>
                <a:cs typeface="宋体"/>
              </a:rPr>
              <a:t>对</a:t>
            </a:r>
            <a:r>
              <a:rPr lang="zh-CN" altLang="zh-CN" sz="2600" b="1" u="dbl" dirty="0">
                <a:solidFill>
                  <a:srgbClr val="A50021"/>
                </a:solidFill>
                <a:latin typeface="Times New Roman"/>
                <a:cs typeface="宋体"/>
              </a:rPr>
              <a:t>个人</a:t>
            </a:r>
            <a:r>
              <a:rPr lang="zh-CN" altLang="zh-CN" sz="2600" dirty="0">
                <a:solidFill>
                  <a:srgbClr val="000000"/>
                </a:solidFill>
                <a:latin typeface="Times New Roman"/>
                <a:cs typeface="宋体"/>
              </a:rPr>
              <a:t>销售住房暂免征收土地增值税</a:t>
            </a:r>
            <a:r>
              <a:rPr lang="en-US" altLang="zh-CN" sz="2600" dirty="0">
                <a:solidFill>
                  <a:srgbClr val="000000"/>
                </a:solidFill>
                <a:latin typeface="Times New Roman"/>
                <a:cs typeface="宋体"/>
              </a:rPr>
              <a:t/>
            </a:r>
            <a:br>
              <a:rPr lang="en-US" altLang="zh-CN" sz="2600" dirty="0">
                <a:solidFill>
                  <a:srgbClr val="000000"/>
                </a:solidFill>
                <a:latin typeface="Times New Roman"/>
                <a:cs typeface="宋体"/>
              </a:rPr>
            </a:br>
            <a:r>
              <a:rPr lang="zh-CN" altLang="zh-CN" sz="2600" dirty="0">
                <a:solidFill>
                  <a:srgbClr val="000000"/>
                </a:solidFill>
                <a:latin typeface="Times New Roman"/>
                <a:cs typeface="宋体"/>
              </a:rPr>
              <a:t>　　</a:t>
            </a:r>
            <a:r>
              <a:rPr lang="en-US" altLang="zh-CN" sz="2600" dirty="0">
                <a:solidFill>
                  <a:srgbClr val="000000"/>
                </a:solidFill>
                <a:latin typeface="Times New Roman"/>
                <a:cs typeface="宋体"/>
              </a:rPr>
              <a:t>4.</a:t>
            </a:r>
            <a:r>
              <a:rPr lang="zh-CN" altLang="zh-CN" sz="2600" dirty="0">
                <a:solidFill>
                  <a:srgbClr val="000000"/>
                </a:solidFill>
                <a:latin typeface="Times New Roman"/>
                <a:cs typeface="宋体"/>
              </a:rPr>
              <a:t>对企业改制、资产整合过程中涉及的土地增值税，予以免征。</a:t>
            </a:r>
            <a:endParaRPr lang="zh-CN" altLang="zh-CN" sz="3400" dirty="0">
              <a:latin typeface="Times New Roman"/>
            </a:endParaRPr>
          </a:p>
          <a:p>
            <a:pPr marL="0" indent="0" eaLnBrk="1" hangingPunct="1">
              <a:lnSpc>
                <a:spcPts val="3000"/>
              </a:lnSpc>
              <a:buNone/>
            </a:pPr>
            <a:endParaRPr lang="en-US" altLang="zh-CN" sz="2900" dirty="0" smtClean="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1520" y="116632"/>
            <a:ext cx="8640960" cy="6552728"/>
          </a:xfrm>
        </p:spPr>
        <p:txBody>
          <a:bodyPr/>
          <a:lstStyle/>
          <a:p>
            <a:pPr marL="0" indent="0" algn="ctr">
              <a:lnSpc>
                <a:spcPts val="5000"/>
              </a:lnSpc>
              <a:buNone/>
            </a:pPr>
            <a:r>
              <a:rPr lang="zh-CN" altLang="en-US" b="1" dirty="0" smtClean="0"/>
              <a:t>第六节     土地增值税的征收管理</a:t>
            </a:r>
          </a:p>
          <a:p>
            <a:pPr marL="0" indent="0">
              <a:lnSpc>
                <a:spcPts val="5000"/>
              </a:lnSpc>
              <a:buNone/>
            </a:pPr>
            <a:r>
              <a:rPr lang="zh-CN" altLang="en-US" sz="2800" b="1" dirty="0"/>
              <a:t>一、纳税地点和缴纳方法</a:t>
            </a:r>
          </a:p>
          <a:p>
            <a:pPr marL="0" indent="0">
              <a:lnSpc>
                <a:spcPts val="5000"/>
              </a:lnSpc>
              <a:buNone/>
            </a:pPr>
            <a:r>
              <a:rPr lang="zh-CN" altLang="en-US" sz="2800" b="1" dirty="0"/>
              <a:t>　　（一）纳税地点</a:t>
            </a:r>
            <a:r>
              <a:rPr lang="en-US" altLang="zh-CN" sz="2800" b="1" dirty="0"/>
              <a:t>——</a:t>
            </a:r>
            <a:r>
              <a:rPr lang="zh-CN" altLang="en-US" sz="2800" b="1" u="sng" dirty="0">
                <a:solidFill>
                  <a:srgbClr val="C00000"/>
                </a:solidFill>
              </a:rPr>
              <a:t>房地产所在地</a:t>
            </a:r>
            <a:r>
              <a:rPr lang="zh-CN" altLang="en-US" sz="2800" b="1" dirty="0"/>
              <a:t>。</a:t>
            </a:r>
          </a:p>
          <a:p>
            <a:pPr marL="0" indent="0">
              <a:lnSpc>
                <a:spcPts val="5000"/>
              </a:lnSpc>
              <a:buNone/>
            </a:pPr>
            <a:r>
              <a:rPr lang="zh-CN" altLang="en-US" sz="2800" b="1" dirty="0"/>
              <a:t>　　（二）缴纳方法</a:t>
            </a:r>
          </a:p>
          <a:p>
            <a:pPr marL="0" indent="0">
              <a:lnSpc>
                <a:spcPts val="5000"/>
              </a:lnSpc>
              <a:buNone/>
            </a:pPr>
            <a:r>
              <a:rPr lang="zh-CN" altLang="en-US" sz="2800" b="1" dirty="0"/>
              <a:t>　　</a:t>
            </a:r>
            <a:r>
              <a:rPr lang="en-US" altLang="zh-CN" sz="2800" b="1" dirty="0"/>
              <a:t>1.</a:t>
            </a:r>
            <a:r>
              <a:rPr lang="zh-CN" altLang="en-US" sz="2800" b="1" dirty="0"/>
              <a:t>以一次交割、付清价款方式转让房地产的</a:t>
            </a:r>
          </a:p>
          <a:p>
            <a:pPr marL="0" indent="0">
              <a:lnSpc>
                <a:spcPts val="5000"/>
              </a:lnSpc>
              <a:buNone/>
            </a:pPr>
            <a:r>
              <a:rPr lang="zh-CN" altLang="en-US" sz="2800" b="1" dirty="0"/>
              <a:t>　　</a:t>
            </a:r>
            <a:r>
              <a:rPr lang="en-US" altLang="zh-CN" sz="2800" b="1" dirty="0"/>
              <a:t>2.</a:t>
            </a:r>
            <a:r>
              <a:rPr lang="zh-CN" altLang="en-US" sz="2800" b="1" dirty="0"/>
              <a:t>以分期收款方式转让房地产的</a:t>
            </a:r>
          </a:p>
          <a:p>
            <a:pPr marL="0" indent="0">
              <a:lnSpc>
                <a:spcPts val="5000"/>
              </a:lnSpc>
              <a:buNone/>
            </a:pPr>
            <a:r>
              <a:rPr lang="zh-CN" altLang="en-US" sz="2800" b="1" dirty="0"/>
              <a:t>　　</a:t>
            </a:r>
            <a:r>
              <a:rPr lang="en-US" altLang="zh-CN" sz="2800" b="1" dirty="0"/>
              <a:t>3.</a:t>
            </a:r>
            <a:r>
              <a:rPr lang="zh-CN" altLang="en-US" sz="2800" b="1" dirty="0"/>
              <a:t>项目全部竣工结算前转让房地产的</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832648"/>
          </a:xfrm>
        </p:spPr>
        <p:txBody>
          <a:bodyPr>
            <a:normAutofit lnSpcReduction="10000"/>
          </a:bodyPr>
          <a:lstStyle/>
          <a:p>
            <a:pPr marL="0" indent="0">
              <a:buNone/>
            </a:pPr>
            <a:r>
              <a:rPr lang="zh-CN" altLang="en-US" b="1" dirty="0" smtClean="0"/>
              <a:t>二、纳税时间和缴纳方法</a:t>
            </a:r>
            <a:endParaRPr lang="en-US" altLang="zh-CN" b="1" dirty="0" smtClean="0"/>
          </a:p>
          <a:p>
            <a:pPr marL="0" indent="0">
              <a:buNone/>
            </a:pPr>
            <a:r>
              <a:rPr lang="zh-CN" altLang="en-US" sz="2800" b="1" dirty="0" smtClean="0">
                <a:solidFill>
                  <a:srgbClr val="FF0000"/>
                </a:solidFill>
              </a:rPr>
              <a:t>（一）以一次交割、付清价款方式转让的</a:t>
            </a:r>
            <a:endParaRPr lang="en-US" altLang="zh-CN" sz="2800" b="1" dirty="0" smtClean="0">
              <a:solidFill>
                <a:srgbClr val="FF0000"/>
              </a:solidFill>
            </a:endParaRPr>
          </a:p>
          <a:p>
            <a:pPr marL="0" indent="0">
              <a:buNone/>
            </a:pPr>
            <a:r>
              <a:rPr lang="zh-CN" altLang="en-US" sz="2800" dirty="0">
                <a:latin typeface="楷体" pitchFamily="49" charset="-122"/>
                <a:ea typeface="楷体" pitchFamily="49" charset="-122"/>
              </a:rPr>
              <a:t>主管</a:t>
            </a:r>
            <a:r>
              <a:rPr lang="zh-CN" altLang="en-US" sz="2800" dirty="0" smtClean="0">
                <a:latin typeface="楷体" pitchFamily="49" charset="-122"/>
                <a:ea typeface="楷体" pitchFamily="49" charset="-122"/>
              </a:rPr>
              <a:t>税务机关根据其应纳税额的大小及向有关部门办理过户、登记手续的期限等，规定其在办理过户、登记手续前数日内一次性缴纳。</a:t>
            </a:r>
            <a:endParaRPr lang="en-US" altLang="zh-CN" sz="2800" dirty="0" smtClean="0">
              <a:latin typeface="楷体" pitchFamily="49" charset="-122"/>
              <a:ea typeface="楷体" pitchFamily="49" charset="-122"/>
            </a:endParaRPr>
          </a:p>
          <a:p>
            <a:pPr marL="0" indent="0">
              <a:buNone/>
            </a:pPr>
            <a:r>
              <a:rPr lang="zh-CN" altLang="en-US" sz="2800" b="1" dirty="0">
                <a:solidFill>
                  <a:srgbClr val="FF0000"/>
                </a:solidFill>
              </a:rPr>
              <a:t>（二）以分期收款方式转让房地产的</a:t>
            </a:r>
            <a:endParaRPr lang="en-US" altLang="zh-CN" sz="2800" b="1" dirty="0">
              <a:solidFill>
                <a:srgbClr val="FF0000"/>
              </a:solidFill>
            </a:endParaRPr>
          </a:p>
          <a:p>
            <a:pPr marL="0" indent="0">
              <a:buNone/>
            </a:pPr>
            <a:r>
              <a:rPr lang="zh-CN" altLang="en-US" sz="2800" dirty="0">
                <a:latin typeface="楷体" pitchFamily="49" charset="-122"/>
                <a:ea typeface="楷体" pitchFamily="49" charset="-122"/>
              </a:rPr>
              <a:t>根据合同规定的收款日期来确定具体的纳税期限。</a:t>
            </a:r>
            <a:endParaRPr lang="en-US" altLang="zh-CN" sz="2800" dirty="0">
              <a:latin typeface="楷体" pitchFamily="49" charset="-122"/>
              <a:ea typeface="楷体" pitchFamily="49" charset="-122"/>
            </a:endParaRPr>
          </a:p>
          <a:p>
            <a:pPr marL="0" indent="0">
              <a:buNone/>
            </a:pPr>
            <a:r>
              <a:rPr lang="zh-CN" altLang="en-US" sz="2800" b="1" dirty="0">
                <a:solidFill>
                  <a:srgbClr val="FF0000"/>
                </a:solidFill>
              </a:rPr>
              <a:t>（三）项目全部竣工结算前转让房地产</a:t>
            </a:r>
            <a:r>
              <a:rPr lang="zh-CN" altLang="en-US" sz="2800" b="1" dirty="0" smtClean="0">
                <a:solidFill>
                  <a:srgbClr val="FF0000"/>
                </a:solidFill>
              </a:rPr>
              <a:t>的</a:t>
            </a:r>
            <a:endParaRPr lang="en-US" altLang="zh-CN" sz="2800" b="1" dirty="0" smtClean="0">
              <a:solidFill>
                <a:srgbClr val="FF0000"/>
              </a:solidFill>
            </a:endParaRPr>
          </a:p>
          <a:p>
            <a:pPr marL="0" indent="0">
              <a:buNone/>
            </a:pPr>
            <a:r>
              <a:rPr lang="zh-CN" altLang="en-US" sz="2800" dirty="0">
                <a:latin typeface="楷体" pitchFamily="49" charset="-122"/>
                <a:ea typeface="楷体" pitchFamily="49" charset="-122"/>
              </a:rPr>
              <a:t>先预征，待竣工、结算后进行清算，多退少</a:t>
            </a:r>
            <a:r>
              <a:rPr lang="zh-CN" altLang="en-US" sz="2800" dirty="0" smtClean="0">
                <a:latin typeface="楷体" pitchFamily="49" charset="-122"/>
                <a:ea typeface="楷体" pitchFamily="49" charset="-122"/>
              </a:rPr>
              <a:t>补</a:t>
            </a:r>
            <a:endParaRPr lang="en-US" altLang="zh-CN" sz="2800" dirty="0" smtClean="0">
              <a:latin typeface="楷体" pitchFamily="49" charset="-122"/>
              <a:ea typeface="楷体" pitchFamily="49" charset="-122"/>
            </a:endParaRPr>
          </a:p>
          <a:p>
            <a:pPr marL="0" indent="0">
              <a:buNone/>
            </a:pPr>
            <a:r>
              <a:rPr lang="zh-CN" altLang="en-US" sz="2800" dirty="0" smtClean="0">
                <a:latin typeface="楷体" pitchFamily="49" charset="-122"/>
                <a:ea typeface="楷体" pitchFamily="49" charset="-122"/>
              </a:rPr>
              <a:t>预收款方式销售的</a:t>
            </a:r>
            <a:endParaRPr lang="en-US" altLang="zh-CN" sz="2800" dirty="0" smtClean="0">
              <a:latin typeface="楷体" pitchFamily="49" charset="-122"/>
              <a:ea typeface="楷体" pitchFamily="49" charset="-122"/>
            </a:endParaRPr>
          </a:p>
          <a:p>
            <a:pPr marL="0" indent="0">
              <a:buNone/>
            </a:pPr>
            <a:r>
              <a:rPr lang="en-US" altLang="zh-CN" sz="2800" dirty="0">
                <a:latin typeface="楷体" pitchFamily="49" charset="-122"/>
                <a:ea typeface="楷体" pitchFamily="49" charset="-122"/>
              </a:rPr>
              <a:t> </a:t>
            </a:r>
            <a:r>
              <a:rPr lang="en-US" altLang="zh-CN" sz="2800" dirty="0" smtClean="0">
                <a:latin typeface="楷体" pitchFamily="49" charset="-122"/>
                <a:ea typeface="楷体" pitchFamily="49" charset="-122"/>
              </a:rPr>
              <a:t>  </a:t>
            </a:r>
            <a:r>
              <a:rPr lang="zh-CN" altLang="en-US" sz="2800" dirty="0" smtClean="0">
                <a:latin typeface="楷体" pitchFamily="49" charset="-122"/>
                <a:ea typeface="楷体" pitchFamily="49" charset="-122"/>
              </a:rPr>
              <a:t>预征土地增值税的计税依据</a:t>
            </a:r>
            <a:r>
              <a:rPr lang="en-US" altLang="zh-CN" sz="2800" dirty="0" smtClean="0">
                <a:latin typeface="楷体" pitchFamily="49" charset="-122"/>
                <a:ea typeface="楷体" pitchFamily="49" charset="-122"/>
              </a:rPr>
              <a:t>=</a:t>
            </a:r>
            <a:r>
              <a:rPr lang="zh-CN" altLang="en-US" sz="2800" dirty="0" smtClean="0">
                <a:latin typeface="楷体" pitchFamily="49" charset="-122"/>
                <a:ea typeface="楷体" pitchFamily="49" charset="-122"/>
              </a:rPr>
              <a:t>预收款</a:t>
            </a:r>
            <a:r>
              <a:rPr lang="en-US" altLang="zh-CN" sz="2800" dirty="0" smtClean="0">
                <a:latin typeface="楷体" pitchFamily="49" charset="-122"/>
                <a:ea typeface="楷体" pitchFamily="49" charset="-122"/>
              </a:rPr>
              <a:t>—</a:t>
            </a:r>
            <a:r>
              <a:rPr lang="zh-CN" altLang="en-US" sz="2800" dirty="0">
                <a:latin typeface="楷体" pitchFamily="49" charset="-122"/>
                <a:ea typeface="楷体" pitchFamily="49" charset="-122"/>
              </a:rPr>
              <a:t>应预</a:t>
            </a:r>
            <a:r>
              <a:rPr lang="zh-CN" altLang="en-US" sz="2800" dirty="0" smtClean="0">
                <a:latin typeface="楷体" pitchFamily="49" charset="-122"/>
                <a:ea typeface="楷体" pitchFamily="49" charset="-122"/>
              </a:rPr>
              <a:t>缴的增值税</a:t>
            </a:r>
            <a:endParaRPr lang="en-US" altLang="zh-CN" sz="2800" dirty="0" smtClean="0">
              <a:latin typeface="楷体" pitchFamily="49" charset="-122"/>
              <a:ea typeface="楷体" pitchFamily="49" charset="-122"/>
            </a:endParaRPr>
          </a:p>
          <a:p>
            <a:pPr marL="0" indent="0">
              <a:buNone/>
            </a:pPr>
            <a:endParaRPr lang="zh-CN" altLang="en-US" sz="2800" b="1" dirty="0">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3"/>
          <p:cNvSpPr>
            <a:spLocks noGrp="1" noChangeArrowheads="1"/>
          </p:cNvSpPr>
          <p:nvPr>
            <p:ph idx="1"/>
          </p:nvPr>
        </p:nvSpPr>
        <p:spPr>
          <a:xfrm>
            <a:off x="395288" y="333375"/>
            <a:ext cx="8291512" cy="5797550"/>
          </a:xfrm>
        </p:spPr>
        <p:txBody>
          <a:bodyPr>
            <a:normAutofit/>
          </a:bodyPr>
          <a:lstStyle/>
          <a:p>
            <a:pPr marL="0" indent="0" eaLnBrk="1" hangingPunct="1">
              <a:lnSpc>
                <a:spcPct val="90000"/>
              </a:lnSpc>
              <a:buNone/>
            </a:pPr>
            <a:r>
              <a:rPr lang="zh-CN" altLang="en-US" sz="2800" b="1" dirty="0"/>
              <a:t>三</a:t>
            </a:r>
            <a:r>
              <a:rPr lang="zh-CN" altLang="en-US" sz="2800" b="1" dirty="0" smtClean="0"/>
              <a:t>、纳税地点</a:t>
            </a:r>
          </a:p>
          <a:p>
            <a:pPr marL="0" indent="0" eaLnBrk="1" hangingPunct="1">
              <a:lnSpc>
                <a:spcPct val="90000"/>
              </a:lnSpc>
              <a:buNone/>
            </a:pPr>
            <a:r>
              <a:rPr lang="zh-CN" altLang="en-US" sz="2800" dirty="0" smtClean="0"/>
              <a:t>由</a:t>
            </a:r>
            <a:r>
              <a:rPr lang="zh-CN" altLang="en-US" sz="2800" b="1" dirty="0" smtClean="0">
                <a:solidFill>
                  <a:srgbClr val="FF0000"/>
                </a:solidFill>
              </a:rPr>
              <a:t>房地产所在地</a:t>
            </a:r>
            <a:r>
              <a:rPr lang="zh-CN" altLang="en-US" sz="2800" dirty="0" smtClean="0"/>
              <a:t>税务机关负责征收。</a:t>
            </a:r>
          </a:p>
          <a:p>
            <a:pPr marL="0" indent="0" eaLnBrk="1" hangingPunct="1">
              <a:lnSpc>
                <a:spcPct val="90000"/>
              </a:lnSpc>
              <a:buNone/>
            </a:pPr>
            <a:r>
              <a:rPr lang="zh-CN" altLang="en-US" sz="2800" b="1" dirty="0" smtClean="0"/>
              <a:t>房地产所在地：</a:t>
            </a:r>
          </a:p>
          <a:p>
            <a:pPr marL="0" indent="0" eaLnBrk="1" hangingPunct="1">
              <a:lnSpc>
                <a:spcPct val="90000"/>
              </a:lnSpc>
              <a:buNone/>
            </a:pPr>
            <a:r>
              <a:rPr lang="zh-CN" altLang="en-US" sz="2800" dirty="0" smtClean="0"/>
              <a:t>是指房地产的</a:t>
            </a:r>
            <a:r>
              <a:rPr lang="zh-CN" altLang="en-US" sz="2800" b="1" dirty="0" smtClean="0">
                <a:solidFill>
                  <a:srgbClr val="FF0000"/>
                </a:solidFill>
              </a:rPr>
              <a:t>坐落地</a:t>
            </a:r>
            <a:r>
              <a:rPr lang="zh-CN" altLang="en-US" sz="2800" dirty="0" smtClean="0"/>
              <a:t>。</a:t>
            </a:r>
          </a:p>
          <a:p>
            <a:pPr marL="0" indent="0" eaLnBrk="1" hangingPunct="1">
              <a:lnSpc>
                <a:spcPct val="90000"/>
              </a:lnSpc>
              <a:buNone/>
            </a:pPr>
            <a:r>
              <a:rPr lang="en-US" altLang="zh-CN" sz="2800" b="1" dirty="0" smtClean="0"/>
              <a:t>1</a:t>
            </a:r>
            <a:r>
              <a:rPr lang="zh-CN" altLang="en-US" sz="2800" b="1" dirty="0" smtClean="0"/>
              <a:t>）纳税人是法人的</a:t>
            </a:r>
          </a:p>
          <a:p>
            <a:pPr marL="0" indent="0" eaLnBrk="1" hangingPunct="1">
              <a:buNone/>
            </a:pPr>
            <a:r>
              <a:rPr lang="en-US" altLang="zh-CN" sz="2400" dirty="0" smtClean="0">
                <a:latin typeface="楷体" pitchFamily="49" charset="-122"/>
                <a:ea typeface="楷体" pitchFamily="49" charset="-122"/>
              </a:rPr>
              <a:t>A</a:t>
            </a:r>
            <a:r>
              <a:rPr lang="zh-CN" altLang="en-US" sz="2400" dirty="0" smtClean="0">
                <a:latin typeface="楷体" pitchFamily="49" charset="-122"/>
                <a:ea typeface="楷体" pitchFamily="49" charset="-122"/>
              </a:rPr>
              <a:t>：当</a:t>
            </a:r>
            <a:r>
              <a:rPr lang="zh-CN" altLang="en-US" sz="2400" dirty="0" smtClean="0">
                <a:solidFill>
                  <a:srgbClr val="FF0000"/>
                </a:solidFill>
                <a:latin typeface="楷体" pitchFamily="49" charset="-122"/>
                <a:ea typeface="楷体" pitchFamily="49" charset="-122"/>
              </a:rPr>
              <a:t>房地产坐落地</a:t>
            </a:r>
            <a:r>
              <a:rPr lang="zh-CN" altLang="en-US" sz="2400" dirty="0" smtClean="0">
                <a:latin typeface="楷体" pitchFamily="49" charset="-122"/>
                <a:ea typeface="楷体" pitchFamily="49" charset="-122"/>
              </a:rPr>
              <a:t>与</a:t>
            </a:r>
            <a:r>
              <a:rPr lang="zh-CN" altLang="en-US" sz="2400" dirty="0" smtClean="0">
                <a:solidFill>
                  <a:srgbClr val="FF0000"/>
                </a:solidFill>
                <a:latin typeface="楷体" pitchFamily="49" charset="-122"/>
                <a:ea typeface="楷体" pitchFamily="49" charset="-122"/>
              </a:rPr>
              <a:t>其机构所在地</a:t>
            </a:r>
            <a:r>
              <a:rPr lang="zh-CN" altLang="en-US" sz="2400" dirty="0" smtClean="0">
                <a:latin typeface="楷体" pitchFamily="49" charset="-122"/>
                <a:ea typeface="楷体" pitchFamily="49" charset="-122"/>
              </a:rPr>
              <a:t>或经营所在地一致时</a:t>
            </a:r>
            <a:r>
              <a:rPr lang="en-US" altLang="zh-CN" sz="2400" dirty="0" smtClean="0">
                <a:latin typeface="楷体" pitchFamily="49" charset="-122"/>
                <a:ea typeface="楷体" pitchFamily="49" charset="-122"/>
              </a:rPr>
              <a:t>——</a:t>
            </a:r>
            <a:r>
              <a:rPr lang="zh-CN" altLang="en-US" sz="2400" dirty="0" smtClean="0">
                <a:latin typeface="楷体" pitchFamily="49" charset="-122"/>
                <a:ea typeface="楷体" pitchFamily="49" charset="-122"/>
              </a:rPr>
              <a:t>在办理税务登记的</a:t>
            </a:r>
            <a:r>
              <a:rPr lang="zh-CN" altLang="en-US" sz="2400" b="1" dirty="0" smtClean="0">
                <a:solidFill>
                  <a:srgbClr val="FF0000"/>
                </a:solidFill>
                <a:latin typeface="楷体" pitchFamily="49" charset="-122"/>
                <a:ea typeface="楷体" pitchFamily="49" charset="-122"/>
              </a:rPr>
              <a:t>原管辖税务机关</a:t>
            </a:r>
            <a:r>
              <a:rPr lang="zh-CN" altLang="en-US" sz="2400" dirty="0" smtClean="0">
                <a:latin typeface="楷体" pitchFamily="49" charset="-122"/>
                <a:ea typeface="楷体" pitchFamily="49" charset="-122"/>
              </a:rPr>
              <a:t>申报即可。</a:t>
            </a:r>
          </a:p>
          <a:p>
            <a:pPr marL="0" indent="0" eaLnBrk="1" hangingPunct="1">
              <a:buNone/>
            </a:pPr>
            <a:r>
              <a:rPr lang="en-US" altLang="zh-CN" sz="2400" dirty="0" smtClean="0">
                <a:latin typeface="楷体" pitchFamily="49" charset="-122"/>
                <a:ea typeface="楷体" pitchFamily="49" charset="-122"/>
              </a:rPr>
              <a:t>B</a:t>
            </a:r>
            <a:r>
              <a:rPr lang="zh-CN" altLang="en-US" sz="2400" dirty="0" smtClean="0">
                <a:latin typeface="楷体" pitchFamily="49" charset="-122"/>
                <a:ea typeface="楷体" pitchFamily="49" charset="-122"/>
              </a:rPr>
              <a:t>：不一致时</a:t>
            </a:r>
            <a:r>
              <a:rPr lang="en-US" altLang="zh-CN" sz="2400" dirty="0" smtClean="0">
                <a:latin typeface="楷体" pitchFamily="49" charset="-122"/>
                <a:ea typeface="楷体" pitchFamily="49" charset="-122"/>
              </a:rPr>
              <a:t>——</a:t>
            </a:r>
            <a:r>
              <a:rPr lang="zh-CN" altLang="en-US" sz="2400" b="1" dirty="0" smtClean="0">
                <a:solidFill>
                  <a:srgbClr val="FF0000"/>
                </a:solidFill>
                <a:latin typeface="楷体" pitchFamily="49" charset="-122"/>
                <a:ea typeface="楷体" pitchFamily="49" charset="-122"/>
              </a:rPr>
              <a:t>房地产坐落地</a:t>
            </a:r>
            <a:r>
              <a:rPr lang="zh-CN" altLang="en-US" sz="2400" dirty="0" smtClean="0">
                <a:latin typeface="楷体" pitchFamily="49" charset="-122"/>
                <a:ea typeface="楷体" pitchFamily="49" charset="-122"/>
              </a:rPr>
              <a:t>所管辖税务机关申报</a:t>
            </a:r>
          </a:p>
          <a:p>
            <a:pPr marL="0" indent="0" eaLnBrk="1" hangingPunct="1">
              <a:buNone/>
            </a:pPr>
            <a:r>
              <a:rPr lang="zh-CN" altLang="en-US" sz="2600" b="1" dirty="0" smtClean="0"/>
              <a:t>（</a:t>
            </a:r>
            <a:r>
              <a:rPr lang="en-US" altLang="zh-CN" sz="2600" b="1" dirty="0" smtClean="0"/>
              <a:t>2</a:t>
            </a:r>
            <a:r>
              <a:rPr lang="zh-CN" altLang="en-US" sz="2600" b="1" dirty="0" smtClean="0"/>
              <a:t>）纳税人是自然人时</a:t>
            </a:r>
          </a:p>
          <a:p>
            <a:pPr marL="0" indent="0" eaLnBrk="1" hangingPunct="1">
              <a:buNone/>
            </a:pPr>
            <a:r>
              <a:rPr lang="en-US" altLang="zh-CN" sz="2400" dirty="0" smtClean="0">
                <a:latin typeface="楷体" pitchFamily="49" charset="-122"/>
                <a:ea typeface="楷体" pitchFamily="49" charset="-122"/>
              </a:rPr>
              <a:t>A</a:t>
            </a:r>
            <a:r>
              <a:rPr lang="zh-CN" altLang="en-US" sz="2400" dirty="0" smtClean="0">
                <a:latin typeface="楷体" pitchFamily="49" charset="-122"/>
                <a:ea typeface="楷体" pitchFamily="49" charset="-122"/>
              </a:rPr>
              <a:t>：房地产坐落地与其居住所在地一致时</a:t>
            </a:r>
            <a:r>
              <a:rPr lang="en-US" altLang="zh-CN" sz="2400" dirty="0" smtClean="0">
                <a:latin typeface="楷体" pitchFamily="49" charset="-122"/>
                <a:ea typeface="楷体" pitchFamily="49" charset="-122"/>
              </a:rPr>
              <a:t>——</a:t>
            </a:r>
            <a:r>
              <a:rPr lang="zh-CN" altLang="en-US" sz="2400" dirty="0" smtClean="0">
                <a:latin typeface="楷体" pitchFamily="49" charset="-122"/>
                <a:ea typeface="楷体" pitchFamily="49" charset="-122"/>
              </a:rPr>
              <a:t>在</a:t>
            </a:r>
            <a:r>
              <a:rPr lang="zh-CN" altLang="en-US" sz="2400" b="1" dirty="0" smtClean="0">
                <a:solidFill>
                  <a:srgbClr val="FF0000"/>
                </a:solidFill>
                <a:latin typeface="楷体" pitchFamily="49" charset="-122"/>
                <a:ea typeface="楷体" pitchFamily="49" charset="-122"/>
              </a:rPr>
              <a:t>居住所在地</a:t>
            </a:r>
            <a:r>
              <a:rPr lang="zh-CN" altLang="en-US" sz="2400" dirty="0" smtClean="0">
                <a:latin typeface="楷体" pitchFamily="49" charset="-122"/>
                <a:ea typeface="楷体" pitchFamily="49" charset="-122"/>
              </a:rPr>
              <a:t>税务机关申报纳税</a:t>
            </a:r>
          </a:p>
          <a:p>
            <a:pPr marL="0" indent="0" eaLnBrk="1" hangingPunct="1">
              <a:buNone/>
            </a:pPr>
            <a:r>
              <a:rPr lang="en-US" altLang="zh-CN" sz="2400" dirty="0" smtClean="0">
                <a:latin typeface="楷体" pitchFamily="49" charset="-122"/>
                <a:ea typeface="楷体" pitchFamily="49" charset="-122"/>
              </a:rPr>
              <a:t>B</a:t>
            </a:r>
            <a:r>
              <a:rPr lang="zh-CN" altLang="en-US" sz="2400" dirty="0" smtClean="0">
                <a:latin typeface="楷体" pitchFamily="49" charset="-122"/>
                <a:ea typeface="楷体" pitchFamily="49" charset="-122"/>
              </a:rPr>
              <a:t>：不一致时</a:t>
            </a:r>
            <a:r>
              <a:rPr lang="en-US" altLang="zh-CN" sz="2400" dirty="0" smtClean="0">
                <a:latin typeface="楷体" pitchFamily="49" charset="-122"/>
                <a:ea typeface="楷体" pitchFamily="49" charset="-122"/>
              </a:rPr>
              <a:t>——</a:t>
            </a:r>
            <a:r>
              <a:rPr lang="zh-CN" altLang="en-US" sz="2400" dirty="0" smtClean="0">
                <a:latin typeface="楷体" pitchFamily="49" charset="-122"/>
                <a:ea typeface="楷体" pitchFamily="49" charset="-122"/>
              </a:rPr>
              <a:t>在</a:t>
            </a:r>
            <a:r>
              <a:rPr lang="zh-CN" altLang="en-US" sz="2400" b="1" dirty="0" smtClean="0">
                <a:solidFill>
                  <a:srgbClr val="FF0000"/>
                </a:solidFill>
                <a:latin typeface="楷体" pitchFamily="49" charset="-122"/>
                <a:ea typeface="楷体" pitchFamily="49" charset="-122"/>
              </a:rPr>
              <a:t>房地产坐落地</a:t>
            </a:r>
            <a:r>
              <a:rPr lang="zh-CN" altLang="en-US" sz="2400" dirty="0" smtClean="0">
                <a:latin typeface="楷体" pitchFamily="49" charset="-122"/>
                <a:ea typeface="楷体" pitchFamily="49" charset="-122"/>
              </a:rPr>
              <a:t>税务机关申报纳税</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260648"/>
            <a:ext cx="8229600" cy="6264696"/>
          </a:xfrm>
        </p:spPr>
        <p:txBody>
          <a:bodyPr>
            <a:normAutofit fontScale="55000" lnSpcReduction="20000"/>
          </a:bodyPr>
          <a:lstStyle/>
          <a:p>
            <a:pPr marL="0" indent="0">
              <a:lnSpc>
                <a:spcPts val="3500"/>
              </a:lnSpc>
              <a:buNone/>
            </a:pPr>
            <a:r>
              <a:rPr lang="zh-CN" altLang="en-US" b="1" dirty="0"/>
              <a:t>四</a:t>
            </a:r>
            <a:r>
              <a:rPr lang="zh-CN" altLang="en-US" b="1" dirty="0" smtClean="0"/>
              <a:t>、房地产开发项目土地增值税的清算管理</a:t>
            </a:r>
            <a:endParaRPr lang="en-US" altLang="zh-CN" b="1" dirty="0" smtClean="0"/>
          </a:p>
          <a:p>
            <a:pPr marL="0" indent="0">
              <a:lnSpc>
                <a:spcPts val="3500"/>
              </a:lnSpc>
              <a:buNone/>
            </a:pPr>
            <a:r>
              <a:rPr lang="zh-CN" altLang="zh-CN" dirty="0">
                <a:solidFill>
                  <a:srgbClr val="000000"/>
                </a:solidFill>
                <a:cs typeface="宋体"/>
              </a:rPr>
              <a:t>（一）土地增值税的清算受理</a:t>
            </a:r>
            <a:r>
              <a:rPr lang="en-US" altLang="zh-CN" dirty="0">
                <a:solidFill>
                  <a:srgbClr val="000000"/>
                </a:solidFill>
                <a:cs typeface="宋体"/>
              </a:rPr>
              <a:t/>
            </a:r>
            <a:br>
              <a:rPr lang="en-US" altLang="zh-CN" dirty="0">
                <a:solidFill>
                  <a:srgbClr val="000000"/>
                </a:solidFill>
                <a:cs typeface="宋体"/>
              </a:rPr>
            </a:br>
            <a:r>
              <a:rPr lang="zh-CN" altLang="zh-CN" dirty="0">
                <a:solidFill>
                  <a:srgbClr val="000000"/>
                </a:solidFill>
                <a:cs typeface="宋体"/>
              </a:rPr>
              <a:t>　　</a:t>
            </a:r>
            <a:r>
              <a:rPr lang="en-US" altLang="zh-CN" dirty="0">
                <a:solidFill>
                  <a:srgbClr val="000000"/>
                </a:solidFill>
                <a:cs typeface="宋体"/>
              </a:rPr>
              <a:t>1.</a:t>
            </a:r>
            <a:r>
              <a:rPr lang="zh-CN" altLang="zh-CN" dirty="0">
                <a:solidFill>
                  <a:srgbClr val="000000"/>
                </a:solidFill>
                <a:cs typeface="宋体"/>
              </a:rPr>
              <a:t>符合下列情形之一的，纳税人</a:t>
            </a:r>
            <a:r>
              <a:rPr lang="zh-CN" altLang="zh-CN" b="1" u="dbl" dirty="0">
                <a:solidFill>
                  <a:srgbClr val="A50021"/>
                </a:solidFill>
                <a:cs typeface="宋体"/>
              </a:rPr>
              <a:t>应当</a:t>
            </a:r>
            <a:r>
              <a:rPr lang="zh-CN" altLang="zh-CN" dirty="0">
                <a:solidFill>
                  <a:srgbClr val="000000"/>
                </a:solidFill>
                <a:cs typeface="宋体"/>
              </a:rPr>
              <a:t>进行土地增值税的清算：</a:t>
            </a:r>
            <a:r>
              <a:rPr lang="en-US" altLang="zh-CN" dirty="0">
                <a:solidFill>
                  <a:srgbClr val="000000"/>
                </a:solidFill>
                <a:cs typeface="宋体"/>
              </a:rPr>
              <a:t/>
            </a:r>
            <a:br>
              <a:rPr lang="en-US" altLang="zh-CN" dirty="0">
                <a:solidFill>
                  <a:srgbClr val="000000"/>
                </a:solidFill>
                <a:cs typeface="宋体"/>
              </a:rPr>
            </a:br>
            <a:r>
              <a:rPr lang="zh-CN" altLang="zh-CN" dirty="0">
                <a:solidFill>
                  <a:srgbClr val="000000"/>
                </a:solidFill>
                <a:cs typeface="宋体"/>
              </a:rPr>
              <a:t>　　（</a:t>
            </a:r>
            <a:r>
              <a:rPr lang="en-US" altLang="zh-CN" dirty="0">
                <a:solidFill>
                  <a:srgbClr val="000000"/>
                </a:solidFill>
                <a:cs typeface="宋体"/>
              </a:rPr>
              <a:t>1</a:t>
            </a:r>
            <a:r>
              <a:rPr lang="zh-CN" altLang="zh-CN" dirty="0">
                <a:solidFill>
                  <a:srgbClr val="000000"/>
                </a:solidFill>
                <a:cs typeface="宋体"/>
              </a:rPr>
              <a:t>）房地产开发项目</a:t>
            </a:r>
            <a:r>
              <a:rPr lang="zh-CN" altLang="zh-CN" b="1" u="dbl" dirty="0">
                <a:solidFill>
                  <a:srgbClr val="A50021"/>
                </a:solidFill>
                <a:cs typeface="宋体"/>
              </a:rPr>
              <a:t>全部</a:t>
            </a:r>
            <a:r>
              <a:rPr lang="zh-CN" altLang="zh-CN" dirty="0">
                <a:solidFill>
                  <a:srgbClr val="000000"/>
                </a:solidFill>
                <a:cs typeface="宋体"/>
              </a:rPr>
              <a:t>竣工、完成销售的；</a:t>
            </a:r>
            <a:r>
              <a:rPr lang="en-US" altLang="zh-CN" dirty="0">
                <a:solidFill>
                  <a:srgbClr val="000000"/>
                </a:solidFill>
                <a:cs typeface="宋体"/>
              </a:rPr>
              <a:t/>
            </a:r>
            <a:br>
              <a:rPr lang="en-US" altLang="zh-CN" dirty="0">
                <a:solidFill>
                  <a:srgbClr val="000000"/>
                </a:solidFill>
                <a:cs typeface="宋体"/>
              </a:rPr>
            </a:br>
            <a:r>
              <a:rPr lang="zh-CN" altLang="zh-CN" dirty="0">
                <a:solidFill>
                  <a:srgbClr val="000000"/>
                </a:solidFill>
                <a:cs typeface="宋体"/>
              </a:rPr>
              <a:t>　　（</a:t>
            </a:r>
            <a:r>
              <a:rPr lang="en-US" altLang="zh-CN" dirty="0">
                <a:solidFill>
                  <a:srgbClr val="000000"/>
                </a:solidFill>
                <a:cs typeface="宋体"/>
              </a:rPr>
              <a:t>2</a:t>
            </a:r>
            <a:r>
              <a:rPr lang="zh-CN" altLang="zh-CN" dirty="0">
                <a:solidFill>
                  <a:srgbClr val="000000"/>
                </a:solidFill>
                <a:cs typeface="宋体"/>
              </a:rPr>
              <a:t>）</a:t>
            </a:r>
            <a:r>
              <a:rPr lang="zh-CN" altLang="zh-CN" b="1" u="dbl" dirty="0">
                <a:solidFill>
                  <a:srgbClr val="A50021"/>
                </a:solidFill>
                <a:cs typeface="宋体"/>
              </a:rPr>
              <a:t>整体</a:t>
            </a:r>
            <a:r>
              <a:rPr lang="zh-CN" altLang="zh-CN" dirty="0">
                <a:solidFill>
                  <a:srgbClr val="000000"/>
                </a:solidFill>
                <a:cs typeface="宋体"/>
              </a:rPr>
              <a:t>转让未竣工决算房地产开发项目的；</a:t>
            </a:r>
            <a:r>
              <a:rPr lang="en-US" altLang="zh-CN" dirty="0">
                <a:solidFill>
                  <a:srgbClr val="000000"/>
                </a:solidFill>
                <a:cs typeface="宋体"/>
              </a:rPr>
              <a:t/>
            </a:r>
            <a:br>
              <a:rPr lang="en-US" altLang="zh-CN" dirty="0">
                <a:solidFill>
                  <a:srgbClr val="000000"/>
                </a:solidFill>
                <a:cs typeface="宋体"/>
              </a:rPr>
            </a:br>
            <a:r>
              <a:rPr lang="zh-CN" altLang="zh-CN" dirty="0">
                <a:solidFill>
                  <a:srgbClr val="000000"/>
                </a:solidFill>
                <a:cs typeface="宋体"/>
              </a:rPr>
              <a:t>　　（</a:t>
            </a:r>
            <a:r>
              <a:rPr lang="en-US" altLang="zh-CN" dirty="0">
                <a:solidFill>
                  <a:srgbClr val="000000"/>
                </a:solidFill>
                <a:cs typeface="宋体"/>
              </a:rPr>
              <a:t>3</a:t>
            </a:r>
            <a:r>
              <a:rPr lang="zh-CN" altLang="zh-CN" dirty="0">
                <a:solidFill>
                  <a:srgbClr val="000000"/>
                </a:solidFill>
                <a:cs typeface="宋体"/>
              </a:rPr>
              <a:t>）</a:t>
            </a:r>
            <a:r>
              <a:rPr lang="zh-CN" altLang="zh-CN" b="1" u="dbl" dirty="0">
                <a:solidFill>
                  <a:srgbClr val="A50021"/>
                </a:solidFill>
                <a:cs typeface="宋体"/>
              </a:rPr>
              <a:t>直接</a:t>
            </a:r>
            <a:r>
              <a:rPr lang="zh-CN" altLang="zh-CN" dirty="0">
                <a:solidFill>
                  <a:srgbClr val="000000"/>
                </a:solidFill>
                <a:cs typeface="宋体"/>
              </a:rPr>
              <a:t>转让土地使用权的。</a:t>
            </a:r>
            <a:r>
              <a:rPr lang="en-US" altLang="zh-CN" dirty="0">
                <a:solidFill>
                  <a:srgbClr val="000000"/>
                </a:solidFill>
                <a:cs typeface="宋体"/>
              </a:rPr>
              <a:t/>
            </a:r>
            <a:br>
              <a:rPr lang="en-US" altLang="zh-CN" dirty="0">
                <a:solidFill>
                  <a:srgbClr val="000000"/>
                </a:solidFill>
                <a:cs typeface="宋体"/>
              </a:rPr>
            </a:br>
            <a:r>
              <a:rPr lang="zh-CN" altLang="zh-CN" dirty="0">
                <a:solidFill>
                  <a:srgbClr val="000000"/>
                </a:solidFill>
                <a:cs typeface="宋体"/>
              </a:rPr>
              <a:t>　　</a:t>
            </a:r>
            <a:r>
              <a:rPr lang="en-US" altLang="zh-CN" dirty="0">
                <a:solidFill>
                  <a:srgbClr val="000000"/>
                </a:solidFill>
                <a:cs typeface="宋体"/>
              </a:rPr>
              <a:t>2.</a:t>
            </a:r>
            <a:r>
              <a:rPr lang="zh-CN" altLang="zh-CN" dirty="0">
                <a:solidFill>
                  <a:srgbClr val="000000"/>
                </a:solidFill>
                <a:cs typeface="宋体"/>
              </a:rPr>
              <a:t>符合下列情形之一的，主管税务机关可要求纳税人进行土地增值税清算：</a:t>
            </a:r>
            <a:r>
              <a:rPr lang="en-US" altLang="zh-CN" dirty="0">
                <a:solidFill>
                  <a:srgbClr val="000000"/>
                </a:solidFill>
                <a:cs typeface="宋体"/>
              </a:rPr>
              <a:t/>
            </a:r>
            <a:br>
              <a:rPr lang="en-US" altLang="zh-CN" dirty="0">
                <a:solidFill>
                  <a:srgbClr val="000000"/>
                </a:solidFill>
                <a:cs typeface="宋体"/>
              </a:rPr>
            </a:br>
            <a:r>
              <a:rPr lang="zh-CN" altLang="zh-CN" dirty="0">
                <a:solidFill>
                  <a:srgbClr val="000000"/>
                </a:solidFill>
                <a:cs typeface="宋体"/>
              </a:rPr>
              <a:t>　　（</a:t>
            </a:r>
            <a:r>
              <a:rPr lang="en-US" altLang="zh-CN" dirty="0">
                <a:solidFill>
                  <a:srgbClr val="000000"/>
                </a:solidFill>
                <a:cs typeface="宋体"/>
              </a:rPr>
              <a:t>1</a:t>
            </a:r>
            <a:r>
              <a:rPr lang="zh-CN" altLang="zh-CN" dirty="0">
                <a:solidFill>
                  <a:srgbClr val="000000"/>
                </a:solidFill>
                <a:cs typeface="宋体"/>
              </a:rPr>
              <a:t>）已竣工验收的房地产开发项目，已转让的房地产建筑面积占整个项目可售建筑面积的比例在</a:t>
            </a:r>
            <a:r>
              <a:rPr lang="en-US" altLang="zh-CN" b="1" u="dbl" dirty="0">
                <a:solidFill>
                  <a:srgbClr val="A50021"/>
                </a:solidFill>
                <a:latin typeface="宋体"/>
                <a:cs typeface="宋体"/>
              </a:rPr>
              <a:t>85%</a:t>
            </a:r>
            <a:r>
              <a:rPr lang="zh-CN" altLang="zh-CN" b="1" u="dbl" dirty="0">
                <a:solidFill>
                  <a:srgbClr val="A50021"/>
                </a:solidFill>
                <a:cs typeface="宋体"/>
              </a:rPr>
              <a:t>以上</a:t>
            </a:r>
            <a:r>
              <a:rPr lang="zh-CN" altLang="zh-CN" dirty="0">
                <a:solidFill>
                  <a:srgbClr val="000000"/>
                </a:solidFill>
                <a:cs typeface="宋体"/>
              </a:rPr>
              <a:t>，或未超</a:t>
            </a:r>
            <a:r>
              <a:rPr lang="en-US" altLang="zh-CN" dirty="0">
                <a:solidFill>
                  <a:srgbClr val="000000"/>
                </a:solidFill>
                <a:cs typeface="宋体"/>
              </a:rPr>
              <a:t>85%</a:t>
            </a:r>
            <a:r>
              <a:rPr lang="zh-CN" altLang="zh-CN" dirty="0">
                <a:solidFill>
                  <a:srgbClr val="000000"/>
                </a:solidFill>
                <a:cs typeface="宋体"/>
              </a:rPr>
              <a:t>，但剩余可售建筑面积已经</a:t>
            </a:r>
            <a:r>
              <a:rPr lang="zh-CN" altLang="zh-CN" b="1" u="dbl" dirty="0">
                <a:solidFill>
                  <a:srgbClr val="A50021"/>
                </a:solidFill>
                <a:cs typeface="宋体"/>
              </a:rPr>
              <a:t>出租或自用</a:t>
            </a:r>
            <a:r>
              <a:rPr lang="zh-CN" altLang="zh-CN" dirty="0">
                <a:solidFill>
                  <a:srgbClr val="000000"/>
                </a:solidFill>
                <a:cs typeface="宋体"/>
              </a:rPr>
              <a:t>；</a:t>
            </a:r>
            <a:r>
              <a:rPr lang="en-US" altLang="zh-CN" dirty="0">
                <a:solidFill>
                  <a:srgbClr val="000000"/>
                </a:solidFill>
                <a:cs typeface="宋体"/>
              </a:rPr>
              <a:t/>
            </a:r>
            <a:br>
              <a:rPr lang="en-US" altLang="zh-CN" dirty="0">
                <a:solidFill>
                  <a:srgbClr val="000000"/>
                </a:solidFill>
                <a:cs typeface="宋体"/>
              </a:rPr>
            </a:br>
            <a:r>
              <a:rPr lang="zh-CN" altLang="zh-CN" dirty="0">
                <a:solidFill>
                  <a:srgbClr val="000000"/>
                </a:solidFill>
                <a:cs typeface="宋体"/>
              </a:rPr>
              <a:t>　　（</a:t>
            </a:r>
            <a:r>
              <a:rPr lang="en-US" altLang="zh-CN" dirty="0">
                <a:solidFill>
                  <a:srgbClr val="000000"/>
                </a:solidFill>
                <a:cs typeface="宋体"/>
              </a:rPr>
              <a:t>2</a:t>
            </a:r>
            <a:r>
              <a:rPr lang="zh-CN" altLang="zh-CN" dirty="0">
                <a:solidFill>
                  <a:srgbClr val="000000"/>
                </a:solidFill>
                <a:cs typeface="宋体"/>
              </a:rPr>
              <a:t>）取得销售（预售）许可证</a:t>
            </a:r>
            <a:r>
              <a:rPr lang="zh-CN" altLang="zh-CN" b="1" u="dbl" dirty="0">
                <a:solidFill>
                  <a:srgbClr val="A50021"/>
                </a:solidFill>
                <a:cs typeface="宋体"/>
              </a:rPr>
              <a:t>满三年仍未销售</a:t>
            </a:r>
            <a:r>
              <a:rPr lang="zh-CN" altLang="zh-CN" dirty="0">
                <a:solidFill>
                  <a:srgbClr val="000000"/>
                </a:solidFill>
                <a:cs typeface="宋体"/>
              </a:rPr>
              <a:t>完毕的；</a:t>
            </a:r>
            <a:r>
              <a:rPr lang="en-US" altLang="zh-CN" dirty="0">
                <a:solidFill>
                  <a:srgbClr val="000000"/>
                </a:solidFill>
                <a:cs typeface="宋体"/>
              </a:rPr>
              <a:t/>
            </a:r>
            <a:br>
              <a:rPr lang="en-US" altLang="zh-CN" dirty="0">
                <a:solidFill>
                  <a:srgbClr val="000000"/>
                </a:solidFill>
                <a:cs typeface="宋体"/>
              </a:rPr>
            </a:br>
            <a:r>
              <a:rPr lang="zh-CN" altLang="zh-CN" dirty="0">
                <a:solidFill>
                  <a:srgbClr val="000000"/>
                </a:solidFill>
                <a:cs typeface="宋体"/>
              </a:rPr>
              <a:t>　　（</a:t>
            </a:r>
            <a:r>
              <a:rPr lang="en-US" altLang="zh-CN" dirty="0">
                <a:solidFill>
                  <a:srgbClr val="000000"/>
                </a:solidFill>
                <a:cs typeface="宋体"/>
              </a:rPr>
              <a:t>3</a:t>
            </a:r>
            <a:r>
              <a:rPr lang="zh-CN" altLang="zh-CN" dirty="0">
                <a:solidFill>
                  <a:srgbClr val="000000"/>
                </a:solidFill>
                <a:cs typeface="宋体"/>
              </a:rPr>
              <a:t>）纳税人申请</a:t>
            </a:r>
            <a:r>
              <a:rPr lang="zh-CN" altLang="zh-CN" b="1" u="dbl" dirty="0">
                <a:solidFill>
                  <a:srgbClr val="A50021"/>
                </a:solidFill>
                <a:cs typeface="宋体"/>
              </a:rPr>
              <a:t>注销</a:t>
            </a:r>
            <a:r>
              <a:rPr lang="zh-CN" altLang="zh-CN" dirty="0">
                <a:solidFill>
                  <a:srgbClr val="000000"/>
                </a:solidFill>
                <a:cs typeface="宋体"/>
              </a:rPr>
              <a:t>税务登记但</a:t>
            </a:r>
            <a:r>
              <a:rPr lang="zh-CN" altLang="zh-CN" b="1" u="dbl" dirty="0">
                <a:solidFill>
                  <a:srgbClr val="A50021"/>
                </a:solidFill>
                <a:cs typeface="宋体"/>
              </a:rPr>
              <a:t>未办理</a:t>
            </a:r>
            <a:r>
              <a:rPr lang="zh-CN" altLang="zh-CN" dirty="0">
                <a:solidFill>
                  <a:srgbClr val="000000"/>
                </a:solidFill>
                <a:cs typeface="宋体"/>
              </a:rPr>
              <a:t>土地增值税清算手续的；</a:t>
            </a:r>
            <a:r>
              <a:rPr lang="en-US" altLang="zh-CN" dirty="0">
                <a:solidFill>
                  <a:srgbClr val="000000"/>
                </a:solidFill>
                <a:cs typeface="宋体"/>
              </a:rPr>
              <a:t/>
            </a:r>
            <a:br>
              <a:rPr lang="en-US" altLang="zh-CN" dirty="0">
                <a:solidFill>
                  <a:srgbClr val="000000"/>
                </a:solidFill>
                <a:cs typeface="宋体"/>
              </a:rPr>
            </a:br>
            <a:r>
              <a:rPr lang="zh-CN" altLang="zh-CN" dirty="0">
                <a:solidFill>
                  <a:srgbClr val="000000"/>
                </a:solidFill>
                <a:cs typeface="宋体"/>
              </a:rPr>
              <a:t>　　【提示】上述情形，应在办理注销登记前进行土地增值税清算。</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468313" y="333375"/>
            <a:ext cx="8218487" cy="5797550"/>
          </a:xfrm>
        </p:spPr>
        <p:txBody>
          <a:bodyPr rtlCol="0">
            <a:normAutofit/>
          </a:bodyPr>
          <a:lstStyle/>
          <a:p>
            <a:pPr marL="0" indent="457200" eaLnBrk="1" fontAlgn="auto" hangingPunct="1">
              <a:spcAft>
                <a:spcPts val="0"/>
              </a:spcAft>
              <a:buNone/>
              <a:defRPr/>
            </a:pPr>
            <a:r>
              <a:rPr lang="zh-CN" altLang="en-US" sz="3600" b="1" dirty="0" smtClean="0"/>
              <a:t>三、土地增值税开征的目的</a:t>
            </a:r>
            <a:endParaRPr lang="en-US" altLang="zh-CN" sz="3600" b="1" dirty="0" smtClean="0"/>
          </a:p>
          <a:p>
            <a:pPr marL="0" indent="457200">
              <a:buNone/>
              <a:defRPr/>
            </a:pPr>
            <a:endParaRPr lang="zh-CN" altLang="en-US" sz="3600" b="1" dirty="0" smtClean="0"/>
          </a:p>
          <a:p>
            <a:pPr marL="0" indent="457200" eaLnBrk="1" fontAlgn="auto" hangingPunct="1">
              <a:spcAft>
                <a:spcPts val="0"/>
              </a:spcAft>
              <a:buNone/>
              <a:defRPr/>
            </a:pPr>
            <a:r>
              <a:rPr lang="en-US" altLang="zh-CN" sz="2800" b="1" dirty="0" smtClean="0"/>
              <a:t>1</a:t>
            </a:r>
            <a:r>
              <a:rPr lang="zh-CN" altLang="en-US" sz="2800" b="1" dirty="0" smtClean="0"/>
              <a:t>、开征土地增值税，是适应我国社会主义市场经济发展的新形势，</a:t>
            </a:r>
            <a:r>
              <a:rPr lang="zh-CN" altLang="en-US" sz="2800" b="1" dirty="0" smtClean="0">
                <a:solidFill>
                  <a:srgbClr val="C00000"/>
                </a:solidFill>
              </a:rPr>
              <a:t>增强国家</a:t>
            </a:r>
            <a:r>
              <a:rPr lang="zh-CN" altLang="en-US" sz="2800" b="1" dirty="0" smtClean="0"/>
              <a:t>对房地产开发和房地产交易市场</a:t>
            </a:r>
            <a:r>
              <a:rPr lang="zh-CN" altLang="en-US" sz="2800" b="1" dirty="0" smtClean="0">
                <a:solidFill>
                  <a:srgbClr val="C00000"/>
                </a:solidFill>
              </a:rPr>
              <a:t>调控</a:t>
            </a:r>
            <a:r>
              <a:rPr lang="zh-CN" altLang="en-US" sz="2800" b="1" dirty="0" smtClean="0"/>
              <a:t>的需要。</a:t>
            </a:r>
          </a:p>
          <a:p>
            <a:pPr marL="0" indent="457200" eaLnBrk="1" fontAlgn="auto" hangingPunct="1">
              <a:spcAft>
                <a:spcPts val="0"/>
              </a:spcAft>
              <a:buNone/>
              <a:defRPr/>
            </a:pPr>
            <a:r>
              <a:rPr lang="en-US" altLang="zh-CN" sz="2800" b="1" dirty="0" smtClean="0"/>
              <a:t>2</a:t>
            </a:r>
            <a:r>
              <a:rPr lang="zh-CN" altLang="en-US" sz="2800" b="1" dirty="0" smtClean="0"/>
              <a:t>、对土地增值课税，其主要目的是为了</a:t>
            </a:r>
            <a:r>
              <a:rPr lang="zh-CN" altLang="en-US" sz="2800" b="1" dirty="0" smtClean="0">
                <a:solidFill>
                  <a:srgbClr val="C00000"/>
                </a:solidFill>
              </a:rPr>
              <a:t>抑制炒买炒卖土地</a:t>
            </a:r>
            <a:r>
              <a:rPr lang="zh-CN" altLang="en-US" sz="2800" b="1" dirty="0" smtClean="0"/>
              <a:t>获取暴利的行为，以保护正当房地产开发的发展。</a:t>
            </a:r>
            <a:endParaRPr lang="en-US" altLang="zh-CN" sz="2800" b="1" dirty="0" smtClean="0"/>
          </a:p>
          <a:p>
            <a:pPr marL="0" indent="457200" eaLnBrk="1" fontAlgn="auto" hangingPunct="1">
              <a:spcAft>
                <a:spcPts val="0"/>
              </a:spcAft>
              <a:buNone/>
              <a:defRPr/>
            </a:pPr>
            <a:r>
              <a:rPr lang="en-US" altLang="zh-CN" sz="2800" b="1" dirty="0" smtClean="0"/>
              <a:t>3</a:t>
            </a:r>
            <a:r>
              <a:rPr lang="zh-CN" altLang="en-US" sz="2800" b="1" dirty="0" smtClean="0"/>
              <a:t>、</a:t>
            </a:r>
            <a:r>
              <a:rPr lang="zh-CN" altLang="en-US" sz="2800" b="1" dirty="0" smtClean="0">
                <a:solidFill>
                  <a:srgbClr val="C00000"/>
                </a:solidFill>
              </a:rPr>
              <a:t>规范</a:t>
            </a:r>
            <a:r>
              <a:rPr lang="zh-CN" altLang="en-US" sz="2800" b="1" dirty="0" smtClean="0"/>
              <a:t>国家参与</a:t>
            </a:r>
            <a:r>
              <a:rPr lang="zh-CN" altLang="en-US" sz="2800" b="1" dirty="0" smtClean="0">
                <a:solidFill>
                  <a:srgbClr val="C00000"/>
                </a:solidFill>
              </a:rPr>
              <a:t>土地增值收益的分配方式</a:t>
            </a:r>
            <a:r>
              <a:rPr lang="zh-CN" altLang="en-US" sz="2800" b="1" dirty="0" smtClean="0"/>
              <a:t>，增加国家财政收入，为经济建设积累资金。</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1520" y="260648"/>
            <a:ext cx="8712968" cy="6408712"/>
          </a:xfrm>
        </p:spPr>
        <p:txBody>
          <a:bodyPr>
            <a:normAutofit fontScale="25000" lnSpcReduction="20000"/>
          </a:bodyPr>
          <a:lstStyle/>
          <a:p>
            <a:pPr marL="0" indent="0">
              <a:lnSpc>
                <a:spcPts val="2500"/>
              </a:lnSpc>
              <a:spcAft>
                <a:spcPts val="0"/>
              </a:spcAft>
              <a:buNone/>
            </a:pPr>
            <a:r>
              <a:rPr lang="zh-CN" altLang="zh-CN" sz="4300" b="1" dirty="0">
                <a:solidFill>
                  <a:srgbClr val="000000"/>
                </a:solidFill>
                <a:latin typeface="Times New Roman"/>
                <a:cs typeface="宋体"/>
              </a:rPr>
              <a:t>（二）清算时相关问题的处理</a:t>
            </a:r>
            <a:r>
              <a:rPr lang="en-US" altLang="zh-CN" sz="4300" b="1" dirty="0">
                <a:solidFill>
                  <a:srgbClr val="000000"/>
                </a:solidFill>
                <a:latin typeface="Times New Roman"/>
                <a:cs typeface="宋体"/>
              </a:rPr>
              <a:t/>
            </a:r>
            <a:br>
              <a:rPr lang="en-US" altLang="zh-CN" sz="4300" b="1" dirty="0">
                <a:solidFill>
                  <a:srgbClr val="000000"/>
                </a:solidFill>
                <a:latin typeface="Times New Roman"/>
                <a:cs typeface="宋体"/>
              </a:rPr>
            </a:br>
            <a:r>
              <a:rPr lang="zh-CN" altLang="zh-CN" dirty="0">
                <a:solidFill>
                  <a:srgbClr val="000000"/>
                </a:solidFill>
                <a:latin typeface="Times New Roman"/>
                <a:cs typeface="宋体"/>
              </a:rPr>
              <a:t>　</a:t>
            </a:r>
            <a:r>
              <a:rPr lang="zh-CN" altLang="zh-CN" sz="4800" dirty="0">
                <a:solidFill>
                  <a:srgbClr val="000000"/>
                </a:solidFill>
                <a:latin typeface="Times New Roman"/>
                <a:cs typeface="宋体"/>
              </a:rPr>
              <a:t>　</a:t>
            </a:r>
            <a:r>
              <a:rPr lang="en-US" altLang="zh-CN" sz="4800" dirty="0">
                <a:solidFill>
                  <a:srgbClr val="000000"/>
                </a:solidFill>
                <a:latin typeface="Times New Roman"/>
                <a:cs typeface="宋体"/>
              </a:rPr>
              <a:t>1.</a:t>
            </a:r>
            <a:r>
              <a:rPr lang="zh-CN" altLang="zh-CN" sz="4800" dirty="0">
                <a:solidFill>
                  <a:srgbClr val="000000"/>
                </a:solidFill>
                <a:latin typeface="Times New Roman"/>
                <a:cs typeface="宋体"/>
              </a:rPr>
              <a:t>土地增值税清算收入的确认</a:t>
            </a:r>
            <a:r>
              <a:rPr lang="en-US" altLang="zh-CN" sz="4800" dirty="0">
                <a:solidFill>
                  <a:srgbClr val="000000"/>
                </a:solidFill>
                <a:latin typeface="Times New Roman"/>
                <a:cs typeface="宋体"/>
              </a:rPr>
              <a:t/>
            </a:r>
            <a:br>
              <a:rPr lang="en-US" altLang="zh-CN" sz="4800" dirty="0">
                <a:solidFill>
                  <a:srgbClr val="000000"/>
                </a:solidFill>
                <a:latin typeface="Times New Roman"/>
                <a:cs typeface="宋体"/>
              </a:rPr>
            </a:br>
            <a:r>
              <a:rPr lang="zh-CN" altLang="zh-CN" sz="4400" dirty="0">
                <a:solidFill>
                  <a:srgbClr val="000000"/>
                </a:solidFill>
                <a:latin typeface="Times New Roman"/>
                <a:cs typeface="宋体"/>
              </a:rPr>
              <a:t>　　（</a:t>
            </a:r>
            <a:r>
              <a:rPr lang="en-US" altLang="zh-CN" sz="4400" dirty="0">
                <a:solidFill>
                  <a:srgbClr val="000000"/>
                </a:solidFill>
                <a:latin typeface="Times New Roman"/>
                <a:cs typeface="宋体"/>
              </a:rPr>
              <a:t>1</a:t>
            </a:r>
            <a:r>
              <a:rPr lang="zh-CN" altLang="zh-CN" sz="4400" dirty="0">
                <a:solidFill>
                  <a:srgbClr val="000000"/>
                </a:solidFill>
                <a:latin typeface="Times New Roman"/>
                <a:cs typeface="宋体"/>
              </a:rPr>
              <a:t>）土地增值税清算时，已</a:t>
            </a:r>
            <a:r>
              <a:rPr lang="zh-CN" altLang="zh-CN" sz="4400" b="1" u="dbl" dirty="0">
                <a:solidFill>
                  <a:srgbClr val="A50021"/>
                </a:solidFill>
                <a:latin typeface="Times New Roman"/>
                <a:cs typeface="宋体"/>
              </a:rPr>
              <a:t>全额开具商品房销售发票</a:t>
            </a:r>
            <a:r>
              <a:rPr lang="zh-CN" altLang="zh-CN" sz="4400" dirty="0">
                <a:solidFill>
                  <a:srgbClr val="000000"/>
                </a:solidFill>
                <a:latin typeface="Times New Roman"/>
                <a:cs typeface="宋体"/>
              </a:rPr>
              <a:t>的，按照</a:t>
            </a:r>
            <a:r>
              <a:rPr lang="zh-CN" altLang="zh-CN" sz="4400" b="1" u="dbl" dirty="0">
                <a:solidFill>
                  <a:srgbClr val="A50021"/>
                </a:solidFill>
                <a:latin typeface="Times New Roman"/>
                <a:cs typeface="宋体"/>
              </a:rPr>
              <a:t>发票所载金额确认收入</a:t>
            </a:r>
            <a:r>
              <a:rPr lang="zh-CN" altLang="zh-CN" sz="4400" dirty="0">
                <a:solidFill>
                  <a:srgbClr val="000000"/>
                </a:solidFill>
                <a:latin typeface="Times New Roman"/>
                <a:cs typeface="宋体"/>
              </a:rPr>
              <a:t>；</a:t>
            </a:r>
            <a:r>
              <a:rPr lang="en-US" altLang="zh-CN" sz="4400" dirty="0">
                <a:solidFill>
                  <a:srgbClr val="000000"/>
                </a:solidFill>
                <a:latin typeface="Times New Roman"/>
                <a:cs typeface="宋体"/>
              </a:rPr>
              <a:t/>
            </a:r>
            <a:br>
              <a:rPr lang="en-US" altLang="zh-CN" sz="4400" dirty="0">
                <a:solidFill>
                  <a:srgbClr val="000000"/>
                </a:solidFill>
                <a:latin typeface="Times New Roman"/>
                <a:cs typeface="宋体"/>
              </a:rPr>
            </a:br>
            <a:r>
              <a:rPr lang="zh-CN" altLang="zh-CN" sz="4400" dirty="0">
                <a:solidFill>
                  <a:srgbClr val="000000"/>
                </a:solidFill>
                <a:latin typeface="Times New Roman"/>
                <a:cs typeface="宋体"/>
              </a:rPr>
              <a:t>　　（</a:t>
            </a:r>
            <a:r>
              <a:rPr lang="en-US" altLang="zh-CN" sz="4400" dirty="0">
                <a:solidFill>
                  <a:srgbClr val="000000"/>
                </a:solidFill>
                <a:latin typeface="Times New Roman"/>
                <a:cs typeface="宋体"/>
              </a:rPr>
              <a:t>2</a:t>
            </a:r>
            <a:r>
              <a:rPr lang="zh-CN" altLang="zh-CN" sz="4400" dirty="0">
                <a:solidFill>
                  <a:srgbClr val="000000"/>
                </a:solidFill>
                <a:latin typeface="Times New Roman"/>
                <a:cs typeface="宋体"/>
              </a:rPr>
              <a:t>）未开具发票或未全额开具发票的，以交易双方签订的</a:t>
            </a:r>
            <a:r>
              <a:rPr lang="zh-CN" altLang="zh-CN" sz="4400" b="1" u="dbl" dirty="0">
                <a:solidFill>
                  <a:srgbClr val="A50021"/>
                </a:solidFill>
                <a:latin typeface="Times New Roman"/>
                <a:cs typeface="宋体"/>
              </a:rPr>
              <a:t>销售合同所载的售房金额及其他收益</a:t>
            </a:r>
            <a:r>
              <a:rPr lang="zh-CN" altLang="zh-CN" sz="4400" dirty="0">
                <a:solidFill>
                  <a:srgbClr val="000000"/>
                </a:solidFill>
                <a:latin typeface="Times New Roman"/>
                <a:cs typeface="宋体"/>
              </a:rPr>
              <a:t>确认收入。</a:t>
            </a:r>
            <a:r>
              <a:rPr lang="en-US" altLang="zh-CN" sz="4400" dirty="0">
                <a:solidFill>
                  <a:srgbClr val="000000"/>
                </a:solidFill>
                <a:latin typeface="Times New Roman"/>
                <a:cs typeface="宋体"/>
              </a:rPr>
              <a:t/>
            </a:r>
            <a:br>
              <a:rPr lang="en-US" altLang="zh-CN" sz="4400" dirty="0">
                <a:solidFill>
                  <a:srgbClr val="000000"/>
                </a:solidFill>
                <a:latin typeface="Times New Roman"/>
                <a:cs typeface="宋体"/>
              </a:rPr>
            </a:br>
            <a:r>
              <a:rPr lang="zh-CN" altLang="zh-CN" sz="4400" dirty="0">
                <a:solidFill>
                  <a:srgbClr val="000000"/>
                </a:solidFill>
                <a:latin typeface="Times New Roman"/>
                <a:cs typeface="宋体"/>
              </a:rPr>
              <a:t>　　（</a:t>
            </a:r>
            <a:r>
              <a:rPr lang="en-US" altLang="zh-CN" sz="4400" dirty="0">
                <a:solidFill>
                  <a:srgbClr val="000000"/>
                </a:solidFill>
                <a:latin typeface="Times New Roman"/>
                <a:cs typeface="宋体"/>
              </a:rPr>
              <a:t>3</a:t>
            </a:r>
            <a:r>
              <a:rPr lang="zh-CN" altLang="zh-CN" sz="4400" dirty="0">
                <a:solidFill>
                  <a:srgbClr val="000000"/>
                </a:solidFill>
                <a:latin typeface="Times New Roman"/>
                <a:cs typeface="宋体"/>
              </a:rPr>
              <a:t>）营改增后进行房地产开发项目土地增值税清算：</a:t>
            </a:r>
            <a:r>
              <a:rPr lang="en-US" altLang="zh-CN" sz="4400" dirty="0">
                <a:solidFill>
                  <a:srgbClr val="000000"/>
                </a:solidFill>
                <a:latin typeface="Times New Roman"/>
                <a:cs typeface="宋体"/>
              </a:rPr>
              <a:t/>
            </a:r>
            <a:br>
              <a:rPr lang="en-US" altLang="zh-CN" sz="4400" dirty="0">
                <a:solidFill>
                  <a:srgbClr val="000000"/>
                </a:solidFill>
                <a:latin typeface="Times New Roman"/>
                <a:cs typeface="宋体"/>
              </a:rPr>
            </a:br>
            <a:r>
              <a:rPr lang="zh-CN" altLang="zh-CN" sz="4400" dirty="0">
                <a:solidFill>
                  <a:srgbClr val="000000"/>
                </a:solidFill>
                <a:latin typeface="Times New Roman"/>
                <a:cs typeface="宋体"/>
              </a:rPr>
              <a:t>　　①土地增值税应税收入＝营改增前转让房地产取得的收入＋营改增后转让房地产取得的不含增值税收入；</a:t>
            </a:r>
            <a:r>
              <a:rPr lang="en-US" altLang="zh-CN" sz="4400" dirty="0">
                <a:solidFill>
                  <a:srgbClr val="000000"/>
                </a:solidFill>
                <a:latin typeface="Times New Roman"/>
                <a:cs typeface="宋体"/>
              </a:rPr>
              <a:t/>
            </a:r>
            <a:br>
              <a:rPr lang="en-US" altLang="zh-CN" sz="4400" dirty="0">
                <a:solidFill>
                  <a:srgbClr val="000000"/>
                </a:solidFill>
                <a:latin typeface="Times New Roman"/>
                <a:cs typeface="宋体"/>
              </a:rPr>
            </a:br>
            <a:r>
              <a:rPr lang="zh-CN" altLang="zh-CN" sz="4400" dirty="0">
                <a:solidFill>
                  <a:srgbClr val="000000"/>
                </a:solidFill>
                <a:latin typeface="Times New Roman"/>
                <a:cs typeface="宋体"/>
              </a:rPr>
              <a:t>　　②与转让房地产有关的税金＝营改增前实际缴纳的营业税、城建税、附加费＋营改增后允许扣除的城市维护建设税、附加费</a:t>
            </a:r>
            <a:endParaRPr lang="zh-CN" altLang="zh-CN" sz="6400" dirty="0">
              <a:latin typeface="Times New Roman"/>
            </a:endParaRPr>
          </a:p>
          <a:p>
            <a:pPr marL="0" indent="0">
              <a:lnSpc>
                <a:spcPts val="2500"/>
              </a:lnSpc>
              <a:spcAft>
                <a:spcPts val="0"/>
              </a:spcAft>
              <a:buNone/>
            </a:pPr>
            <a:r>
              <a:rPr lang="zh-CN" altLang="zh-CN" sz="4400" dirty="0">
                <a:solidFill>
                  <a:srgbClr val="000000"/>
                </a:solidFill>
                <a:latin typeface="Times New Roman"/>
                <a:cs typeface="宋体"/>
              </a:rPr>
              <a:t>　　</a:t>
            </a:r>
            <a:r>
              <a:rPr lang="en-US" altLang="zh-CN" sz="4800" dirty="0">
                <a:solidFill>
                  <a:srgbClr val="000000"/>
                </a:solidFill>
                <a:latin typeface="Times New Roman"/>
                <a:cs typeface="宋体"/>
              </a:rPr>
              <a:t>2.</a:t>
            </a:r>
            <a:r>
              <a:rPr lang="zh-CN" altLang="zh-CN" sz="4800" dirty="0">
                <a:solidFill>
                  <a:srgbClr val="000000"/>
                </a:solidFill>
                <a:latin typeface="Times New Roman"/>
                <a:cs typeface="宋体"/>
              </a:rPr>
              <a:t>房地产开发企业未支付的质量保证金</a:t>
            </a:r>
            <a:r>
              <a:rPr lang="en-US" altLang="zh-CN" sz="4800" dirty="0">
                <a:solidFill>
                  <a:srgbClr val="000000"/>
                </a:solidFill>
                <a:latin typeface="Times New Roman"/>
                <a:cs typeface="宋体"/>
              </a:rPr>
              <a:t/>
            </a:r>
            <a:br>
              <a:rPr lang="en-US" altLang="zh-CN" sz="4800" dirty="0">
                <a:solidFill>
                  <a:srgbClr val="000000"/>
                </a:solidFill>
                <a:latin typeface="Times New Roman"/>
                <a:cs typeface="宋体"/>
              </a:rPr>
            </a:br>
            <a:r>
              <a:rPr lang="zh-CN" altLang="zh-CN" sz="4400" dirty="0">
                <a:solidFill>
                  <a:srgbClr val="000000"/>
                </a:solidFill>
                <a:latin typeface="Times New Roman"/>
                <a:cs typeface="宋体"/>
              </a:rPr>
              <a:t>　　扣留建筑安装施工企业的工程款（质保金），建筑安装施工企业</a:t>
            </a:r>
            <a:r>
              <a:rPr lang="zh-CN" altLang="zh-CN" sz="4400" b="1" u="dbl" dirty="0">
                <a:solidFill>
                  <a:srgbClr val="A50021"/>
                </a:solidFill>
                <a:latin typeface="Times New Roman"/>
                <a:cs typeface="宋体"/>
              </a:rPr>
              <a:t>开具发票</a:t>
            </a:r>
            <a:r>
              <a:rPr lang="zh-CN" altLang="zh-CN" sz="4400" dirty="0">
                <a:solidFill>
                  <a:srgbClr val="000000"/>
                </a:solidFill>
                <a:latin typeface="Times New Roman"/>
                <a:cs typeface="宋体"/>
              </a:rPr>
              <a:t>的，按发票所载金额予以</a:t>
            </a:r>
            <a:r>
              <a:rPr lang="zh-CN" altLang="zh-CN" sz="4400" b="1" u="dbl" dirty="0">
                <a:solidFill>
                  <a:srgbClr val="A50021"/>
                </a:solidFill>
                <a:latin typeface="Times New Roman"/>
                <a:cs typeface="宋体"/>
              </a:rPr>
              <a:t>扣除</a:t>
            </a:r>
            <a:r>
              <a:rPr lang="zh-CN" altLang="zh-CN" sz="4400" dirty="0">
                <a:solidFill>
                  <a:srgbClr val="000000"/>
                </a:solidFill>
                <a:latin typeface="Times New Roman"/>
                <a:cs typeface="宋体"/>
              </a:rPr>
              <a:t>；</a:t>
            </a:r>
            <a:r>
              <a:rPr lang="zh-CN" altLang="zh-CN" sz="4400" b="1" u="dbl" dirty="0">
                <a:solidFill>
                  <a:srgbClr val="A50021"/>
                </a:solidFill>
                <a:latin typeface="Times New Roman"/>
                <a:cs typeface="宋体"/>
              </a:rPr>
              <a:t>未开具发票</a:t>
            </a:r>
            <a:r>
              <a:rPr lang="zh-CN" altLang="zh-CN" sz="4400" dirty="0">
                <a:solidFill>
                  <a:srgbClr val="000000"/>
                </a:solidFill>
                <a:latin typeface="Times New Roman"/>
                <a:cs typeface="宋体"/>
              </a:rPr>
              <a:t>的，扣留的质保金</a:t>
            </a:r>
            <a:r>
              <a:rPr lang="zh-CN" altLang="zh-CN" sz="4400" b="1" u="dbl" dirty="0">
                <a:solidFill>
                  <a:srgbClr val="A50021"/>
                </a:solidFill>
                <a:latin typeface="Times New Roman"/>
                <a:cs typeface="宋体"/>
              </a:rPr>
              <a:t>不得计算扣除</a:t>
            </a:r>
            <a:r>
              <a:rPr lang="zh-CN" altLang="zh-CN" sz="4400" dirty="0">
                <a:solidFill>
                  <a:srgbClr val="000000"/>
                </a:solidFill>
                <a:latin typeface="Times New Roman"/>
                <a:cs typeface="宋体"/>
              </a:rPr>
              <a:t>。</a:t>
            </a:r>
            <a:endParaRPr lang="zh-CN" altLang="zh-CN" sz="6400" dirty="0">
              <a:latin typeface="Times New Roman"/>
            </a:endParaRPr>
          </a:p>
          <a:p>
            <a:pPr marL="0" indent="0">
              <a:lnSpc>
                <a:spcPts val="2500"/>
              </a:lnSpc>
              <a:buNone/>
            </a:pPr>
            <a:r>
              <a:rPr lang="zh-CN" altLang="zh-CN" sz="4400" dirty="0">
                <a:solidFill>
                  <a:srgbClr val="000000"/>
                </a:solidFill>
                <a:cs typeface="宋体"/>
              </a:rPr>
              <a:t>　　</a:t>
            </a:r>
            <a:r>
              <a:rPr lang="en-US" altLang="zh-CN" sz="4800" dirty="0">
                <a:solidFill>
                  <a:srgbClr val="000000"/>
                </a:solidFill>
                <a:cs typeface="宋体"/>
              </a:rPr>
              <a:t>3.</a:t>
            </a:r>
            <a:r>
              <a:rPr lang="zh-CN" altLang="zh-CN" sz="4800" dirty="0">
                <a:solidFill>
                  <a:srgbClr val="000000"/>
                </a:solidFill>
                <a:cs typeface="宋体"/>
              </a:rPr>
              <a:t>房地产开发费用的扣除</a:t>
            </a:r>
            <a:r>
              <a:rPr lang="en-US" altLang="zh-CN" sz="4800" dirty="0">
                <a:solidFill>
                  <a:srgbClr val="000000"/>
                </a:solidFill>
                <a:cs typeface="宋体"/>
              </a:rPr>
              <a:t/>
            </a:r>
            <a:br>
              <a:rPr lang="en-US" altLang="zh-CN" sz="4800" dirty="0">
                <a:solidFill>
                  <a:srgbClr val="000000"/>
                </a:solidFill>
                <a:cs typeface="宋体"/>
              </a:rPr>
            </a:br>
            <a:r>
              <a:rPr lang="zh-CN" altLang="zh-CN" sz="4400" dirty="0">
                <a:solidFill>
                  <a:srgbClr val="000000"/>
                </a:solidFill>
                <a:cs typeface="宋体"/>
              </a:rPr>
              <a:t>　　（</a:t>
            </a:r>
            <a:r>
              <a:rPr lang="en-US" altLang="zh-CN" sz="4400" dirty="0">
                <a:solidFill>
                  <a:srgbClr val="000000"/>
                </a:solidFill>
                <a:cs typeface="宋体"/>
              </a:rPr>
              <a:t>1</a:t>
            </a:r>
            <a:r>
              <a:rPr lang="zh-CN" altLang="zh-CN" sz="4400" dirty="0">
                <a:solidFill>
                  <a:srgbClr val="000000"/>
                </a:solidFill>
                <a:cs typeface="宋体"/>
              </a:rPr>
              <a:t>）根据财务费用中的利息支出，两种处理；</a:t>
            </a:r>
            <a:r>
              <a:rPr lang="en-US" altLang="zh-CN" sz="4400" dirty="0">
                <a:solidFill>
                  <a:srgbClr val="000000"/>
                </a:solidFill>
                <a:cs typeface="宋体"/>
              </a:rPr>
              <a:t/>
            </a:r>
            <a:br>
              <a:rPr lang="en-US" altLang="zh-CN" sz="4400" dirty="0">
                <a:solidFill>
                  <a:srgbClr val="000000"/>
                </a:solidFill>
                <a:cs typeface="宋体"/>
              </a:rPr>
            </a:br>
            <a:r>
              <a:rPr lang="zh-CN" altLang="zh-CN" sz="4400" dirty="0">
                <a:solidFill>
                  <a:srgbClr val="000000"/>
                </a:solidFill>
                <a:cs typeface="宋体"/>
              </a:rPr>
              <a:t>　　（</a:t>
            </a:r>
            <a:r>
              <a:rPr lang="en-US" altLang="zh-CN" sz="4400" dirty="0">
                <a:solidFill>
                  <a:srgbClr val="000000"/>
                </a:solidFill>
                <a:cs typeface="宋体"/>
              </a:rPr>
              <a:t>2</a:t>
            </a:r>
            <a:r>
              <a:rPr lang="zh-CN" altLang="zh-CN" sz="4400" dirty="0">
                <a:solidFill>
                  <a:srgbClr val="000000"/>
                </a:solidFill>
                <a:cs typeface="宋体"/>
              </a:rPr>
              <a:t>）全部使用</a:t>
            </a:r>
            <a:r>
              <a:rPr lang="zh-CN" altLang="zh-CN" sz="4400" b="1" u="dbl" dirty="0">
                <a:solidFill>
                  <a:srgbClr val="A50021"/>
                </a:solidFill>
                <a:cs typeface="宋体"/>
              </a:rPr>
              <a:t>自有资金</a:t>
            </a:r>
            <a:r>
              <a:rPr lang="zh-CN" altLang="zh-CN" sz="4400" dirty="0">
                <a:solidFill>
                  <a:srgbClr val="000000"/>
                </a:solidFill>
                <a:cs typeface="宋体"/>
              </a:rPr>
              <a:t>，没有利息支出的：按“取得土地使用权所支付的金额”与“房地产开发成本”金额之和的</a:t>
            </a:r>
            <a:r>
              <a:rPr lang="en-US" altLang="zh-CN" sz="4400" dirty="0">
                <a:solidFill>
                  <a:srgbClr val="000000"/>
                </a:solidFill>
                <a:cs typeface="宋体"/>
              </a:rPr>
              <a:t>10%</a:t>
            </a:r>
            <a:r>
              <a:rPr lang="zh-CN" altLang="zh-CN" sz="4400" dirty="0">
                <a:solidFill>
                  <a:srgbClr val="000000"/>
                </a:solidFill>
                <a:cs typeface="宋体"/>
              </a:rPr>
              <a:t>以内扣除；</a:t>
            </a:r>
            <a:r>
              <a:rPr lang="en-US" altLang="zh-CN" sz="4400" dirty="0">
                <a:solidFill>
                  <a:srgbClr val="000000"/>
                </a:solidFill>
                <a:cs typeface="宋体"/>
              </a:rPr>
              <a:t/>
            </a:r>
            <a:br>
              <a:rPr lang="en-US" altLang="zh-CN" sz="4400" dirty="0">
                <a:solidFill>
                  <a:srgbClr val="000000"/>
                </a:solidFill>
                <a:cs typeface="宋体"/>
              </a:rPr>
            </a:br>
            <a:r>
              <a:rPr lang="zh-CN" altLang="zh-CN" sz="4400" dirty="0">
                <a:solidFill>
                  <a:srgbClr val="000000"/>
                </a:solidFill>
                <a:cs typeface="宋体"/>
              </a:rPr>
              <a:t>　　（</a:t>
            </a:r>
            <a:r>
              <a:rPr lang="en-US" altLang="zh-CN" sz="4400" dirty="0">
                <a:solidFill>
                  <a:srgbClr val="000000"/>
                </a:solidFill>
                <a:cs typeface="宋体"/>
              </a:rPr>
              <a:t>3</a:t>
            </a:r>
            <a:r>
              <a:rPr lang="zh-CN" altLang="zh-CN" sz="4400" dirty="0">
                <a:solidFill>
                  <a:srgbClr val="000000"/>
                </a:solidFill>
                <a:cs typeface="宋体"/>
              </a:rPr>
              <a:t>）已计入</a:t>
            </a:r>
            <a:r>
              <a:rPr lang="zh-CN" altLang="zh-CN" sz="4400" b="1" u="dbl" dirty="0">
                <a:solidFill>
                  <a:srgbClr val="A50021"/>
                </a:solidFill>
                <a:cs typeface="宋体"/>
              </a:rPr>
              <a:t>房地产开发成本</a:t>
            </a:r>
            <a:r>
              <a:rPr lang="zh-CN" altLang="zh-CN" sz="4400" dirty="0">
                <a:solidFill>
                  <a:srgbClr val="000000"/>
                </a:solidFill>
                <a:cs typeface="宋体"/>
              </a:rPr>
              <a:t>的利息支出，应调</a:t>
            </a:r>
            <a:r>
              <a:rPr lang="zh-CN" altLang="zh-CN" sz="4400" b="1" u="dbl" dirty="0">
                <a:solidFill>
                  <a:srgbClr val="A50021"/>
                </a:solidFill>
                <a:cs typeface="宋体"/>
              </a:rPr>
              <a:t>整至财务费用中</a:t>
            </a:r>
            <a:r>
              <a:rPr lang="zh-CN" altLang="zh-CN" sz="4400" dirty="0">
                <a:solidFill>
                  <a:srgbClr val="000000"/>
                </a:solidFill>
                <a:cs typeface="宋体"/>
              </a:rPr>
              <a:t>计算扣除。</a:t>
            </a:r>
            <a:r>
              <a:rPr lang="en-US" altLang="zh-CN" sz="4400" dirty="0">
                <a:solidFill>
                  <a:srgbClr val="000000"/>
                </a:solidFill>
                <a:cs typeface="宋体"/>
              </a:rPr>
              <a:t/>
            </a:r>
            <a:br>
              <a:rPr lang="en-US" altLang="zh-CN" sz="4400" dirty="0">
                <a:solidFill>
                  <a:srgbClr val="000000"/>
                </a:solidFill>
                <a:cs typeface="宋体"/>
              </a:rPr>
            </a:br>
            <a:r>
              <a:rPr lang="zh-CN" altLang="zh-CN" sz="4400" dirty="0">
                <a:solidFill>
                  <a:srgbClr val="000000"/>
                </a:solidFill>
                <a:cs typeface="宋体"/>
              </a:rPr>
              <a:t>　　</a:t>
            </a:r>
            <a:r>
              <a:rPr lang="en-US" altLang="zh-CN" sz="4800" dirty="0">
                <a:solidFill>
                  <a:srgbClr val="000000"/>
                </a:solidFill>
                <a:cs typeface="宋体"/>
              </a:rPr>
              <a:t>4.</a:t>
            </a:r>
            <a:r>
              <a:rPr lang="zh-CN" altLang="zh-CN" sz="4800" dirty="0">
                <a:solidFill>
                  <a:srgbClr val="000000"/>
                </a:solidFill>
                <a:cs typeface="宋体"/>
              </a:rPr>
              <a:t>取得土地使用权时支付的税</a:t>
            </a:r>
            <a:r>
              <a:rPr lang="zh-CN" altLang="zh-CN" sz="4800" dirty="0" smtClean="0">
                <a:solidFill>
                  <a:srgbClr val="000000"/>
                </a:solidFill>
                <a:cs typeface="宋体"/>
              </a:rPr>
              <a:t>费</a:t>
            </a:r>
            <a:r>
              <a:rPr lang="en-US" altLang="zh-CN" sz="4800" dirty="0">
                <a:solidFill>
                  <a:srgbClr val="000000"/>
                </a:solidFill>
                <a:cs typeface="宋体"/>
              </a:rPr>
              <a:t/>
            </a:r>
            <a:br>
              <a:rPr lang="en-US" altLang="zh-CN" sz="4800" dirty="0">
                <a:solidFill>
                  <a:srgbClr val="000000"/>
                </a:solidFill>
                <a:cs typeface="宋体"/>
              </a:rPr>
            </a:br>
            <a:r>
              <a:rPr lang="zh-CN" altLang="zh-CN" sz="4400" dirty="0">
                <a:solidFill>
                  <a:srgbClr val="000000"/>
                </a:solidFill>
                <a:cs typeface="宋体"/>
              </a:rPr>
              <a:t>　　（</a:t>
            </a:r>
            <a:r>
              <a:rPr lang="en-US" altLang="zh-CN" sz="4400" dirty="0">
                <a:solidFill>
                  <a:srgbClr val="000000"/>
                </a:solidFill>
                <a:cs typeface="宋体"/>
              </a:rPr>
              <a:t>1</a:t>
            </a:r>
            <a:r>
              <a:rPr lang="zh-CN" altLang="zh-CN" sz="4400" dirty="0">
                <a:solidFill>
                  <a:srgbClr val="000000"/>
                </a:solidFill>
                <a:cs typeface="宋体"/>
              </a:rPr>
              <a:t>）</a:t>
            </a:r>
            <a:r>
              <a:rPr lang="zh-CN" altLang="zh-CN" sz="4400" b="1" u="dbl" dirty="0">
                <a:solidFill>
                  <a:srgbClr val="A50021"/>
                </a:solidFill>
                <a:cs typeface="宋体"/>
              </a:rPr>
              <a:t>逾期</a:t>
            </a:r>
            <a:r>
              <a:rPr lang="zh-CN" altLang="zh-CN" sz="4400" dirty="0">
                <a:solidFill>
                  <a:srgbClr val="000000"/>
                </a:solidFill>
                <a:cs typeface="宋体"/>
              </a:rPr>
              <a:t>开发缴纳的土地闲置费：</a:t>
            </a:r>
            <a:r>
              <a:rPr lang="zh-CN" altLang="zh-CN" sz="4400" b="1" u="dbl" dirty="0">
                <a:solidFill>
                  <a:srgbClr val="A50021"/>
                </a:solidFill>
                <a:cs typeface="宋体"/>
              </a:rPr>
              <a:t>不得扣除</a:t>
            </a:r>
            <a:r>
              <a:rPr lang="zh-CN" altLang="zh-CN" sz="4400" dirty="0">
                <a:solidFill>
                  <a:srgbClr val="000000"/>
                </a:solidFill>
                <a:cs typeface="宋体"/>
              </a:rPr>
              <a:t>；</a:t>
            </a:r>
            <a:r>
              <a:rPr lang="en-US" altLang="zh-CN" sz="4400" dirty="0">
                <a:solidFill>
                  <a:srgbClr val="000000"/>
                </a:solidFill>
                <a:cs typeface="宋体"/>
              </a:rPr>
              <a:t/>
            </a:r>
            <a:br>
              <a:rPr lang="en-US" altLang="zh-CN" sz="4400" dirty="0">
                <a:solidFill>
                  <a:srgbClr val="000000"/>
                </a:solidFill>
                <a:cs typeface="宋体"/>
              </a:rPr>
            </a:br>
            <a:r>
              <a:rPr lang="zh-CN" altLang="zh-CN" sz="4400" dirty="0">
                <a:solidFill>
                  <a:srgbClr val="000000"/>
                </a:solidFill>
                <a:cs typeface="宋体"/>
              </a:rPr>
              <a:t>　　（</a:t>
            </a:r>
            <a:r>
              <a:rPr lang="en-US" altLang="zh-CN" sz="4400" dirty="0">
                <a:solidFill>
                  <a:srgbClr val="000000"/>
                </a:solidFill>
                <a:cs typeface="宋体"/>
              </a:rPr>
              <a:t>2</a:t>
            </a:r>
            <a:r>
              <a:rPr lang="zh-CN" altLang="zh-CN" sz="4400" dirty="0">
                <a:solidFill>
                  <a:srgbClr val="000000"/>
                </a:solidFill>
                <a:cs typeface="宋体"/>
              </a:rPr>
              <a:t>）缴纳的契税：计入“地价款”中扣除。</a:t>
            </a:r>
            <a:r>
              <a:rPr lang="en-US" altLang="zh-CN" sz="4400" dirty="0">
                <a:solidFill>
                  <a:srgbClr val="000000"/>
                </a:solidFill>
                <a:cs typeface="宋体"/>
              </a:rPr>
              <a:t/>
            </a:r>
            <a:br>
              <a:rPr lang="en-US" altLang="zh-CN" sz="4400" dirty="0">
                <a:solidFill>
                  <a:srgbClr val="000000"/>
                </a:solidFill>
                <a:cs typeface="宋体"/>
              </a:rPr>
            </a:br>
            <a:r>
              <a:rPr lang="zh-CN" altLang="zh-CN" sz="4400" dirty="0">
                <a:solidFill>
                  <a:srgbClr val="000000"/>
                </a:solidFill>
                <a:cs typeface="宋体"/>
              </a:rPr>
              <a:t>　</a:t>
            </a:r>
            <a:r>
              <a:rPr lang="zh-CN" altLang="zh-CN" sz="4800" dirty="0">
                <a:solidFill>
                  <a:srgbClr val="000000"/>
                </a:solidFill>
                <a:cs typeface="宋体"/>
              </a:rPr>
              <a:t>　</a:t>
            </a:r>
            <a:r>
              <a:rPr lang="en-US" altLang="zh-CN" sz="4800" dirty="0">
                <a:solidFill>
                  <a:srgbClr val="000000"/>
                </a:solidFill>
                <a:cs typeface="宋体"/>
              </a:rPr>
              <a:t>5.</a:t>
            </a:r>
            <a:r>
              <a:rPr lang="zh-CN" altLang="zh-CN" sz="4800" dirty="0">
                <a:solidFill>
                  <a:srgbClr val="000000"/>
                </a:solidFill>
                <a:cs typeface="宋体"/>
              </a:rPr>
              <a:t>拆迁安置土地增值税的计算：符合规定的计入拆迁补偿费（属于开发成本）。</a:t>
            </a:r>
            <a:r>
              <a:rPr lang="en-US" altLang="zh-CN" sz="4800" dirty="0">
                <a:solidFill>
                  <a:srgbClr val="000000"/>
                </a:solidFill>
                <a:cs typeface="宋体"/>
              </a:rPr>
              <a:t/>
            </a:r>
            <a:br>
              <a:rPr lang="en-US" altLang="zh-CN" sz="4800" dirty="0">
                <a:solidFill>
                  <a:srgbClr val="000000"/>
                </a:solidFill>
                <a:cs typeface="宋体"/>
              </a:rPr>
            </a:br>
            <a:r>
              <a:rPr lang="zh-CN" altLang="zh-CN" sz="4800" dirty="0">
                <a:solidFill>
                  <a:srgbClr val="000000"/>
                </a:solidFill>
                <a:cs typeface="宋体"/>
              </a:rPr>
              <a:t>　　</a:t>
            </a:r>
            <a:r>
              <a:rPr lang="en-US" altLang="zh-CN" sz="4800" dirty="0">
                <a:solidFill>
                  <a:srgbClr val="000000"/>
                </a:solidFill>
                <a:cs typeface="宋体"/>
              </a:rPr>
              <a:t>6.</a:t>
            </a:r>
            <a:r>
              <a:rPr lang="zh-CN" altLang="zh-CN" sz="4800" dirty="0">
                <a:solidFill>
                  <a:srgbClr val="000000"/>
                </a:solidFill>
                <a:cs typeface="宋体"/>
              </a:rPr>
              <a:t>清算补缴的土地增值税，在主管税务机关规定的期限内补缴的，不加收滞纳金。</a:t>
            </a:r>
            <a:endParaRPr lang="zh-CN" altLang="en-US" sz="48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1520" y="260648"/>
            <a:ext cx="8712968" cy="6408712"/>
          </a:xfrm>
        </p:spPr>
        <p:txBody>
          <a:bodyPr>
            <a:noAutofit/>
          </a:bodyPr>
          <a:lstStyle/>
          <a:p>
            <a:pPr marL="0" indent="0">
              <a:lnSpc>
                <a:spcPts val="3000"/>
              </a:lnSpc>
              <a:spcAft>
                <a:spcPts val="0"/>
              </a:spcAft>
              <a:buNone/>
            </a:pPr>
            <a:r>
              <a:rPr lang="zh-CN" altLang="zh-CN" sz="2800" b="1" dirty="0">
                <a:solidFill>
                  <a:srgbClr val="000000"/>
                </a:solidFill>
                <a:latin typeface="Times New Roman"/>
                <a:cs typeface="宋体"/>
              </a:rPr>
              <a:t>（三）清算审核方法</a:t>
            </a:r>
            <a:r>
              <a:rPr lang="en-US" altLang="zh-CN" sz="2800" b="1" dirty="0">
                <a:solidFill>
                  <a:srgbClr val="000000"/>
                </a:solidFill>
                <a:latin typeface="Times New Roman"/>
                <a:cs typeface="宋体"/>
              </a:rPr>
              <a:t/>
            </a:r>
            <a:br>
              <a:rPr lang="en-US" altLang="zh-CN" sz="2800" b="1" dirty="0">
                <a:solidFill>
                  <a:srgbClr val="000000"/>
                </a:solidFill>
                <a:latin typeface="Times New Roman"/>
                <a:cs typeface="宋体"/>
              </a:rPr>
            </a:br>
            <a:r>
              <a:rPr lang="zh-CN" altLang="zh-CN" sz="1400" dirty="0">
                <a:solidFill>
                  <a:srgbClr val="000000"/>
                </a:solidFill>
                <a:latin typeface="Times New Roman"/>
                <a:cs typeface="宋体"/>
              </a:rPr>
              <a:t>　</a:t>
            </a:r>
            <a:r>
              <a:rPr lang="zh-CN" altLang="zh-CN" sz="2400" dirty="0">
                <a:solidFill>
                  <a:srgbClr val="000000"/>
                </a:solidFill>
                <a:latin typeface="Times New Roman"/>
                <a:cs typeface="宋体"/>
              </a:rPr>
              <a:t>　</a:t>
            </a:r>
            <a:r>
              <a:rPr lang="en-US" altLang="zh-CN" sz="2400" dirty="0">
                <a:solidFill>
                  <a:srgbClr val="000000"/>
                </a:solidFill>
                <a:latin typeface="Times New Roman"/>
                <a:cs typeface="宋体"/>
              </a:rPr>
              <a:t>1.</a:t>
            </a:r>
            <a:r>
              <a:rPr lang="zh-CN" altLang="zh-CN" sz="2400" dirty="0">
                <a:solidFill>
                  <a:srgbClr val="000000"/>
                </a:solidFill>
                <a:latin typeface="Times New Roman"/>
                <a:cs typeface="宋体"/>
              </a:rPr>
              <a:t>非直接销售和自用房地产的收入确定。</a:t>
            </a:r>
            <a:r>
              <a:rPr lang="en-US" altLang="zh-CN" sz="2400" dirty="0">
                <a:solidFill>
                  <a:srgbClr val="000000"/>
                </a:solidFill>
                <a:latin typeface="Times New Roman"/>
                <a:cs typeface="宋体"/>
              </a:rPr>
              <a:t/>
            </a:r>
            <a:br>
              <a:rPr lang="en-US" altLang="zh-CN" sz="2400" dirty="0">
                <a:solidFill>
                  <a:srgbClr val="000000"/>
                </a:solidFill>
                <a:latin typeface="Times New Roman"/>
                <a:cs typeface="宋体"/>
              </a:rPr>
            </a:br>
            <a:r>
              <a:rPr lang="zh-CN" altLang="zh-CN" sz="1400" dirty="0">
                <a:solidFill>
                  <a:srgbClr val="000000"/>
                </a:solidFill>
                <a:latin typeface="Times New Roman"/>
                <a:cs typeface="宋体"/>
              </a:rPr>
              <a:t>　　（</a:t>
            </a:r>
            <a:r>
              <a:rPr lang="en-US" altLang="zh-CN" sz="1400" dirty="0">
                <a:solidFill>
                  <a:srgbClr val="000000"/>
                </a:solidFill>
                <a:latin typeface="Times New Roman"/>
                <a:cs typeface="宋体"/>
              </a:rPr>
              <a:t>1</a:t>
            </a:r>
            <a:r>
              <a:rPr lang="zh-CN" altLang="zh-CN" sz="1400" dirty="0">
                <a:solidFill>
                  <a:srgbClr val="000000"/>
                </a:solidFill>
                <a:latin typeface="Times New Roman"/>
                <a:cs typeface="宋体"/>
              </a:rPr>
              <a:t>）房地产开发企业将开发产品用于职工福利、奖励、对外投资、分配给股东或投资人、抵偿债务、换取其他单位和个人的非货币性资产等，发生所有权转移时应视同销售房地产。</a:t>
            </a:r>
            <a:r>
              <a:rPr lang="en-US" altLang="zh-CN" sz="1400" dirty="0">
                <a:solidFill>
                  <a:srgbClr val="000000"/>
                </a:solidFill>
                <a:latin typeface="Times New Roman"/>
                <a:cs typeface="宋体"/>
              </a:rPr>
              <a:t/>
            </a:r>
            <a:br>
              <a:rPr lang="en-US" altLang="zh-CN" sz="1400" dirty="0">
                <a:solidFill>
                  <a:srgbClr val="000000"/>
                </a:solidFill>
                <a:latin typeface="Times New Roman"/>
                <a:cs typeface="宋体"/>
              </a:rPr>
            </a:br>
            <a:r>
              <a:rPr lang="zh-CN" altLang="zh-CN" sz="1400" dirty="0">
                <a:solidFill>
                  <a:srgbClr val="000000"/>
                </a:solidFill>
                <a:latin typeface="Times New Roman"/>
                <a:cs typeface="宋体"/>
              </a:rPr>
              <a:t>　　其收入按下列方法和顺序确认：</a:t>
            </a:r>
            <a:r>
              <a:rPr lang="en-US" altLang="zh-CN" sz="1400" dirty="0">
                <a:solidFill>
                  <a:srgbClr val="000000"/>
                </a:solidFill>
                <a:latin typeface="Times New Roman"/>
                <a:cs typeface="宋体"/>
              </a:rPr>
              <a:t/>
            </a:r>
            <a:br>
              <a:rPr lang="en-US" altLang="zh-CN" sz="1400" dirty="0">
                <a:solidFill>
                  <a:srgbClr val="000000"/>
                </a:solidFill>
                <a:latin typeface="Times New Roman"/>
                <a:cs typeface="宋体"/>
              </a:rPr>
            </a:br>
            <a:r>
              <a:rPr lang="zh-CN" altLang="zh-CN" sz="1400" dirty="0">
                <a:solidFill>
                  <a:srgbClr val="000000"/>
                </a:solidFill>
                <a:latin typeface="Times New Roman"/>
                <a:cs typeface="宋体"/>
              </a:rPr>
              <a:t>　　①按本企业均价；</a:t>
            </a:r>
            <a:r>
              <a:rPr lang="en-US" altLang="zh-CN" sz="1400" dirty="0">
                <a:solidFill>
                  <a:srgbClr val="000000"/>
                </a:solidFill>
                <a:latin typeface="Times New Roman"/>
                <a:cs typeface="宋体"/>
              </a:rPr>
              <a:t/>
            </a:r>
            <a:br>
              <a:rPr lang="en-US" altLang="zh-CN" sz="1400" dirty="0">
                <a:solidFill>
                  <a:srgbClr val="000000"/>
                </a:solidFill>
                <a:latin typeface="Times New Roman"/>
                <a:cs typeface="宋体"/>
              </a:rPr>
            </a:br>
            <a:r>
              <a:rPr lang="zh-CN" altLang="zh-CN" sz="1400" dirty="0">
                <a:solidFill>
                  <a:srgbClr val="000000"/>
                </a:solidFill>
                <a:latin typeface="Times New Roman"/>
                <a:cs typeface="宋体"/>
              </a:rPr>
              <a:t>　　②市场价格或评估价值确定。</a:t>
            </a:r>
            <a:r>
              <a:rPr lang="en-US" altLang="zh-CN" sz="1400" dirty="0">
                <a:solidFill>
                  <a:srgbClr val="000000"/>
                </a:solidFill>
                <a:latin typeface="Times New Roman"/>
                <a:cs typeface="宋体"/>
              </a:rPr>
              <a:t/>
            </a:r>
            <a:br>
              <a:rPr lang="en-US" altLang="zh-CN" sz="1400" dirty="0">
                <a:solidFill>
                  <a:srgbClr val="000000"/>
                </a:solidFill>
                <a:latin typeface="Times New Roman"/>
                <a:cs typeface="宋体"/>
              </a:rPr>
            </a:br>
            <a:r>
              <a:rPr lang="zh-CN" altLang="zh-CN" sz="1400" dirty="0">
                <a:solidFill>
                  <a:srgbClr val="000000"/>
                </a:solidFill>
                <a:latin typeface="Times New Roman"/>
                <a:cs typeface="宋体"/>
              </a:rPr>
              <a:t>　　（</a:t>
            </a:r>
            <a:r>
              <a:rPr lang="en-US" altLang="zh-CN" sz="1400" dirty="0">
                <a:solidFill>
                  <a:srgbClr val="000000"/>
                </a:solidFill>
                <a:latin typeface="Times New Roman"/>
                <a:cs typeface="宋体"/>
              </a:rPr>
              <a:t>2</a:t>
            </a:r>
            <a:r>
              <a:rPr lang="zh-CN" altLang="zh-CN" sz="1400" dirty="0">
                <a:solidFill>
                  <a:srgbClr val="000000"/>
                </a:solidFill>
                <a:latin typeface="Times New Roman"/>
                <a:cs typeface="宋体"/>
              </a:rPr>
              <a:t>）房地产开发企业将开发的部分房地产转为企业</a:t>
            </a:r>
            <a:r>
              <a:rPr lang="zh-CN" altLang="zh-CN" sz="1400" b="1" u="dbl" dirty="0">
                <a:solidFill>
                  <a:srgbClr val="A50021"/>
                </a:solidFill>
                <a:latin typeface="Times New Roman"/>
                <a:cs typeface="宋体"/>
              </a:rPr>
              <a:t>自用</a:t>
            </a:r>
            <a:r>
              <a:rPr lang="zh-CN" altLang="zh-CN" sz="1400" dirty="0">
                <a:solidFill>
                  <a:srgbClr val="000000"/>
                </a:solidFill>
                <a:latin typeface="Times New Roman"/>
                <a:cs typeface="宋体"/>
              </a:rPr>
              <a:t>或用于</a:t>
            </a:r>
            <a:r>
              <a:rPr lang="zh-CN" altLang="zh-CN" sz="1400" b="1" u="dbl" dirty="0">
                <a:solidFill>
                  <a:srgbClr val="A50021"/>
                </a:solidFill>
                <a:latin typeface="Times New Roman"/>
                <a:cs typeface="宋体"/>
              </a:rPr>
              <a:t>出租</a:t>
            </a:r>
            <a:r>
              <a:rPr lang="zh-CN" altLang="zh-CN" sz="1400" dirty="0">
                <a:solidFill>
                  <a:srgbClr val="000000"/>
                </a:solidFill>
                <a:latin typeface="Times New Roman"/>
                <a:cs typeface="宋体"/>
              </a:rPr>
              <a:t>等商业用途时，如果产权未发生转移，不征收土地增值税，在税款清算时不列收入，不扣除相应的成本和费用。</a:t>
            </a:r>
            <a:endParaRPr lang="zh-CN" altLang="zh-CN" sz="2400" dirty="0">
              <a:latin typeface="Times New Roman"/>
            </a:endParaRPr>
          </a:p>
          <a:p>
            <a:pPr marL="0" indent="0">
              <a:lnSpc>
                <a:spcPts val="3000"/>
              </a:lnSpc>
              <a:buNone/>
            </a:pPr>
            <a:r>
              <a:rPr lang="zh-CN" altLang="zh-CN" sz="1400" dirty="0">
                <a:solidFill>
                  <a:srgbClr val="000000"/>
                </a:solidFill>
                <a:cs typeface="宋体"/>
              </a:rPr>
              <a:t>　　</a:t>
            </a:r>
            <a:r>
              <a:rPr lang="en-US" altLang="zh-CN" sz="1400" dirty="0" smtClean="0">
                <a:solidFill>
                  <a:srgbClr val="000000"/>
                </a:solidFill>
                <a:cs typeface="宋体"/>
              </a:rPr>
              <a:t>   </a:t>
            </a:r>
            <a:r>
              <a:rPr lang="en-US" altLang="zh-CN" sz="2400" dirty="0" smtClean="0">
                <a:solidFill>
                  <a:srgbClr val="000000"/>
                </a:solidFill>
                <a:cs typeface="宋体"/>
              </a:rPr>
              <a:t>2</a:t>
            </a:r>
            <a:r>
              <a:rPr lang="en-US" altLang="zh-CN" sz="2400" dirty="0">
                <a:solidFill>
                  <a:srgbClr val="000000"/>
                </a:solidFill>
                <a:cs typeface="宋体"/>
              </a:rPr>
              <a:t>.</a:t>
            </a:r>
            <a:r>
              <a:rPr lang="zh-CN" altLang="zh-CN" sz="2400" dirty="0">
                <a:solidFill>
                  <a:srgbClr val="000000"/>
                </a:solidFill>
                <a:cs typeface="宋体"/>
              </a:rPr>
              <a:t>土地增值税扣除项目的审核（了解）</a:t>
            </a:r>
            <a:r>
              <a:rPr lang="en-US" altLang="zh-CN" sz="2400" dirty="0">
                <a:solidFill>
                  <a:srgbClr val="000000"/>
                </a:solidFill>
                <a:cs typeface="宋体"/>
              </a:rPr>
              <a:t/>
            </a:r>
            <a:br>
              <a:rPr lang="en-US" altLang="zh-CN" sz="2400" dirty="0">
                <a:solidFill>
                  <a:srgbClr val="000000"/>
                </a:solidFill>
                <a:cs typeface="宋体"/>
              </a:rPr>
            </a:br>
            <a:r>
              <a:rPr lang="zh-CN" altLang="zh-CN" sz="2400" dirty="0">
                <a:solidFill>
                  <a:srgbClr val="000000"/>
                </a:solidFill>
                <a:cs typeface="宋体"/>
              </a:rPr>
              <a:t>　　</a:t>
            </a:r>
            <a:r>
              <a:rPr lang="en-US" altLang="zh-CN" sz="2400" dirty="0">
                <a:solidFill>
                  <a:srgbClr val="000000"/>
                </a:solidFill>
                <a:cs typeface="宋体"/>
              </a:rPr>
              <a:t>3.</a:t>
            </a:r>
            <a:r>
              <a:rPr lang="zh-CN" altLang="zh-CN" sz="2400" dirty="0">
                <a:solidFill>
                  <a:srgbClr val="000000"/>
                </a:solidFill>
                <a:cs typeface="宋体"/>
              </a:rPr>
              <a:t>房地产开发企业开发建造的与清算项目配套的居委会和派出所用房、会所、停车场（库）、物业管理场所、变电站、热力站、水厂、文体场馆、学校、幼儿园、托儿所、医院、邮电通信等公共设施，按以下原则处理：</a:t>
            </a:r>
            <a:r>
              <a:rPr lang="en-US" altLang="zh-CN" sz="2400" dirty="0">
                <a:solidFill>
                  <a:srgbClr val="000000"/>
                </a:solidFill>
                <a:cs typeface="宋体"/>
              </a:rPr>
              <a:t/>
            </a:r>
            <a:br>
              <a:rPr lang="en-US" altLang="zh-CN" sz="2400" dirty="0">
                <a:solidFill>
                  <a:srgbClr val="000000"/>
                </a:solidFill>
                <a:cs typeface="宋体"/>
              </a:rPr>
            </a:br>
            <a:r>
              <a:rPr lang="zh-CN" altLang="zh-CN" sz="1400" dirty="0">
                <a:solidFill>
                  <a:srgbClr val="000000"/>
                </a:solidFill>
                <a:cs typeface="宋体"/>
              </a:rPr>
              <a:t>　　（</a:t>
            </a:r>
            <a:r>
              <a:rPr lang="en-US" altLang="zh-CN" sz="1400" dirty="0">
                <a:solidFill>
                  <a:srgbClr val="000000"/>
                </a:solidFill>
                <a:cs typeface="宋体"/>
              </a:rPr>
              <a:t>1</a:t>
            </a:r>
            <a:r>
              <a:rPr lang="zh-CN" altLang="zh-CN" sz="1400" dirty="0">
                <a:solidFill>
                  <a:srgbClr val="000000"/>
                </a:solidFill>
                <a:cs typeface="宋体"/>
              </a:rPr>
              <a:t>）建成后</a:t>
            </a:r>
            <a:r>
              <a:rPr lang="zh-CN" altLang="zh-CN" sz="1400" b="1" u="dbl" dirty="0">
                <a:solidFill>
                  <a:srgbClr val="A50021"/>
                </a:solidFill>
                <a:cs typeface="宋体"/>
              </a:rPr>
              <a:t>产权属于全体业主所有的</a:t>
            </a:r>
            <a:r>
              <a:rPr lang="zh-CN" altLang="zh-CN" sz="1400" dirty="0">
                <a:solidFill>
                  <a:srgbClr val="000000"/>
                </a:solidFill>
                <a:cs typeface="宋体"/>
              </a:rPr>
              <a:t>，其成本、费用</a:t>
            </a:r>
            <a:r>
              <a:rPr lang="zh-CN" altLang="zh-CN" sz="1400" b="1" u="dbl" dirty="0">
                <a:solidFill>
                  <a:srgbClr val="A50021"/>
                </a:solidFill>
                <a:cs typeface="宋体"/>
              </a:rPr>
              <a:t>可以扣除</a:t>
            </a:r>
            <a:r>
              <a:rPr lang="zh-CN" altLang="zh-CN" sz="1400" dirty="0">
                <a:solidFill>
                  <a:srgbClr val="000000"/>
                </a:solidFill>
                <a:cs typeface="宋体"/>
              </a:rPr>
              <a:t>；</a:t>
            </a:r>
            <a:r>
              <a:rPr lang="en-US" altLang="zh-CN" sz="1400" dirty="0">
                <a:solidFill>
                  <a:srgbClr val="000000"/>
                </a:solidFill>
                <a:cs typeface="宋体"/>
              </a:rPr>
              <a:t/>
            </a:r>
            <a:br>
              <a:rPr lang="en-US" altLang="zh-CN" sz="1400" dirty="0">
                <a:solidFill>
                  <a:srgbClr val="000000"/>
                </a:solidFill>
                <a:cs typeface="宋体"/>
              </a:rPr>
            </a:br>
            <a:r>
              <a:rPr lang="zh-CN" altLang="zh-CN" sz="1400" dirty="0">
                <a:solidFill>
                  <a:srgbClr val="000000"/>
                </a:solidFill>
                <a:cs typeface="宋体"/>
              </a:rPr>
              <a:t>　　（</a:t>
            </a:r>
            <a:r>
              <a:rPr lang="en-US" altLang="zh-CN" sz="1400" dirty="0">
                <a:solidFill>
                  <a:srgbClr val="000000"/>
                </a:solidFill>
                <a:cs typeface="宋体"/>
              </a:rPr>
              <a:t>2</a:t>
            </a:r>
            <a:r>
              <a:rPr lang="zh-CN" altLang="zh-CN" sz="1400" dirty="0">
                <a:solidFill>
                  <a:srgbClr val="000000"/>
                </a:solidFill>
                <a:cs typeface="宋体"/>
              </a:rPr>
              <a:t>）建成后</a:t>
            </a:r>
            <a:r>
              <a:rPr lang="zh-CN" altLang="zh-CN" sz="1400" b="1" u="dbl" dirty="0">
                <a:solidFill>
                  <a:srgbClr val="A50021"/>
                </a:solidFill>
                <a:cs typeface="宋体"/>
              </a:rPr>
              <a:t>无偿</a:t>
            </a:r>
            <a:r>
              <a:rPr lang="zh-CN" altLang="zh-CN" sz="1400" dirty="0">
                <a:solidFill>
                  <a:srgbClr val="000000"/>
                </a:solidFill>
                <a:cs typeface="宋体"/>
              </a:rPr>
              <a:t>移交给政府、公用事业单位用于</a:t>
            </a:r>
            <a:r>
              <a:rPr lang="zh-CN" altLang="zh-CN" sz="1400" b="1" u="dbl" dirty="0">
                <a:solidFill>
                  <a:srgbClr val="A50021"/>
                </a:solidFill>
                <a:cs typeface="宋体"/>
              </a:rPr>
              <a:t>非营利性社会公共事业</a:t>
            </a:r>
            <a:r>
              <a:rPr lang="zh-CN" altLang="zh-CN" sz="1400" dirty="0">
                <a:solidFill>
                  <a:srgbClr val="000000"/>
                </a:solidFill>
                <a:cs typeface="宋体"/>
              </a:rPr>
              <a:t>的，其成本、费用可以扣除；</a:t>
            </a:r>
            <a:r>
              <a:rPr lang="en-US" altLang="zh-CN" sz="1400" dirty="0">
                <a:solidFill>
                  <a:srgbClr val="000000"/>
                </a:solidFill>
                <a:cs typeface="宋体"/>
              </a:rPr>
              <a:t/>
            </a:r>
            <a:br>
              <a:rPr lang="en-US" altLang="zh-CN" sz="1400" dirty="0">
                <a:solidFill>
                  <a:srgbClr val="000000"/>
                </a:solidFill>
                <a:cs typeface="宋体"/>
              </a:rPr>
            </a:br>
            <a:r>
              <a:rPr lang="zh-CN" altLang="zh-CN" sz="1400" dirty="0">
                <a:solidFill>
                  <a:srgbClr val="000000"/>
                </a:solidFill>
                <a:cs typeface="宋体"/>
              </a:rPr>
              <a:t>　　（</a:t>
            </a:r>
            <a:r>
              <a:rPr lang="en-US" altLang="zh-CN" sz="1400" dirty="0">
                <a:solidFill>
                  <a:srgbClr val="000000"/>
                </a:solidFill>
                <a:cs typeface="宋体"/>
              </a:rPr>
              <a:t>3</a:t>
            </a:r>
            <a:r>
              <a:rPr lang="zh-CN" altLang="zh-CN" sz="1400" dirty="0">
                <a:solidFill>
                  <a:srgbClr val="000000"/>
                </a:solidFill>
                <a:cs typeface="宋体"/>
              </a:rPr>
              <a:t>）建成后有偿转让的，应计算收入，并准予扣除成本、费用；</a:t>
            </a:r>
            <a:r>
              <a:rPr lang="en-US" altLang="zh-CN" sz="1400" dirty="0">
                <a:solidFill>
                  <a:srgbClr val="000000"/>
                </a:solidFill>
                <a:cs typeface="宋体"/>
              </a:rPr>
              <a:t/>
            </a:r>
            <a:br>
              <a:rPr lang="en-US" altLang="zh-CN" sz="1400" dirty="0">
                <a:solidFill>
                  <a:srgbClr val="000000"/>
                </a:solidFill>
                <a:cs typeface="宋体"/>
              </a:rPr>
            </a:br>
            <a:r>
              <a:rPr lang="zh-CN" altLang="zh-CN" sz="1400" dirty="0">
                <a:solidFill>
                  <a:srgbClr val="000000"/>
                </a:solidFill>
                <a:cs typeface="宋体"/>
              </a:rPr>
              <a:t>　　（</a:t>
            </a:r>
            <a:r>
              <a:rPr lang="en-US" altLang="zh-CN" sz="1400" dirty="0">
                <a:solidFill>
                  <a:srgbClr val="000000"/>
                </a:solidFill>
                <a:cs typeface="宋体"/>
              </a:rPr>
              <a:t>4</a:t>
            </a:r>
            <a:r>
              <a:rPr lang="zh-CN" altLang="zh-CN" sz="1400" dirty="0">
                <a:solidFill>
                  <a:srgbClr val="000000"/>
                </a:solidFill>
                <a:cs typeface="宋体"/>
              </a:rPr>
              <a:t>）房地产开发企业销售已装修的房屋，其</a:t>
            </a:r>
            <a:r>
              <a:rPr lang="zh-CN" altLang="zh-CN" sz="1400" b="1" u="dbl" dirty="0">
                <a:solidFill>
                  <a:srgbClr val="A50021"/>
                </a:solidFill>
                <a:cs typeface="宋体"/>
              </a:rPr>
              <a:t>装修费用</a:t>
            </a:r>
            <a:r>
              <a:rPr lang="zh-CN" altLang="zh-CN" sz="1400" dirty="0">
                <a:solidFill>
                  <a:srgbClr val="000000"/>
                </a:solidFill>
                <a:cs typeface="宋体"/>
              </a:rPr>
              <a:t>可以</a:t>
            </a:r>
            <a:r>
              <a:rPr lang="zh-CN" altLang="zh-CN" sz="1400" b="1" u="dbl" dirty="0">
                <a:solidFill>
                  <a:srgbClr val="A50021"/>
                </a:solidFill>
                <a:cs typeface="宋体"/>
              </a:rPr>
              <a:t>计入房地产开发成本</a:t>
            </a:r>
            <a:r>
              <a:rPr lang="zh-CN" altLang="zh-CN" sz="1400" dirty="0">
                <a:solidFill>
                  <a:srgbClr val="000000"/>
                </a:solidFill>
                <a:cs typeface="宋体"/>
              </a:rPr>
              <a:t>；</a:t>
            </a:r>
            <a:r>
              <a:rPr lang="zh-CN" altLang="zh-CN" sz="1400" b="1" u="dbl" dirty="0">
                <a:solidFill>
                  <a:srgbClr val="A50021"/>
                </a:solidFill>
                <a:cs typeface="宋体"/>
              </a:rPr>
              <a:t>预提费用</a:t>
            </a:r>
            <a:r>
              <a:rPr lang="zh-CN" altLang="zh-CN" sz="1400" dirty="0">
                <a:solidFill>
                  <a:srgbClr val="000000"/>
                </a:solidFill>
                <a:cs typeface="宋体"/>
              </a:rPr>
              <a:t>，除另有规定外，不得扣除。</a:t>
            </a:r>
            <a:endParaRPr lang="zh-CN" altLang="en-US" sz="1400" dirty="0">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433467"/>
          </a:xfrm>
        </p:spPr>
        <p:txBody>
          <a:bodyPr>
            <a:normAutofit/>
          </a:bodyPr>
          <a:lstStyle/>
          <a:p>
            <a:r>
              <a:rPr lang="en-US" altLang="zh-CN" dirty="0" smtClean="0"/>
              <a:t>3.</a:t>
            </a:r>
            <a:r>
              <a:rPr lang="zh-CN" altLang="en-US" dirty="0" smtClean="0"/>
              <a:t>纳税人清算需报送的资料（</a:t>
            </a:r>
            <a:r>
              <a:rPr lang="en-US" altLang="zh-CN" dirty="0" smtClean="0"/>
              <a:t>p323</a:t>
            </a:r>
            <a:r>
              <a:rPr lang="zh-CN" altLang="en-US" dirty="0" smtClean="0"/>
              <a:t>）</a:t>
            </a:r>
            <a:endParaRPr lang="en-US" altLang="zh-CN" dirty="0" smtClean="0"/>
          </a:p>
          <a:p>
            <a:r>
              <a:rPr lang="zh-CN" altLang="en-US" sz="2800" dirty="0" smtClean="0">
                <a:latin typeface="楷体" pitchFamily="49" charset="-122"/>
                <a:ea typeface="楷体" pitchFamily="49" charset="-122"/>
              </a:rPr>
              <a:t>税务中介机构出具的</a:t>
            </a:r>
            <a:r>
              <a:rPr lang="en-US" altLang="zh-CN" sz="2800" dirty="0" smtClean="0">
                <a:latin typeface="楷体" pitchFamily="49" charset="-122"/>
                <a:ea typeface="楷体" pitchFamily="49" charset="-122"/>
              </a:rPr>
              <a:t>《</a:t>
            </a:r>
            <a:r>
              <a:rPr lang="zh-CN" altLang="en-US" sz="2800" dirty="0" smtClean="0">
                <a:latin typeface="楷体" pitchFamily="49" charset="-122"/>
                <a:ea typeface="楷体" pitchFamily="49" charset="-122"/>
              </a:rPr>
              <a:t>土地增值税清算税款鉴证报告</a:t>
            </a:r>
            <a:r>
              <a:rPr lang="en-US" altLang="zh-CN" sz="2800" dirty="0" smtClean="0">
                <a:latin typeface="楷体" pitchFamily="49" charset="-122"/>
                <a:ea typeface="楷体" pitchFamily="49" charset="-122"/>
              </a:rPr>
              <a:t>》</a:t>
            </a:r>
          </a:p>
          <a:p>
            <a:r>
              <a:rPr lang="zh-CN" altLang="en-US" dirty="0" smtClean="0"/>
              <a:t>（四）清算时相关问题的处理</a:t>
            </a:r>
            <a:endParaRPr lang="en-US" altLang="zh-CN" dirty="0" smtClean="0"/>
          </a:p>
          <a:p>
            <a:r>
              <a:rPr lang="en-US" altLang="zh-CN" dirty="0"/>
              <a:t>1.</a:t>
            </a:r>
            <a:r>
              <a:rPr lang="zh-CN" altLang="en-US" dirty="0"/>
              <a:t>收入的确认</a:t>
            </a:r>
            <a:endParaRPr lang="en-US" altLang="zh-CN" dirty="0"/>
          </a:p>
          <a:p>
            <a:r>
              <a:rPr lang="zh-CN" altLang="en-US" sz="2800" dirty="0">
                <a:latin typeface="楷体" pitchFamily="49" charset="-122"/>
                <a:ea typeface="楷体" pitchFamily="49" charset="-122"/>
              </a:rPr>
              <a:t>全额开具商品房销售发票的，按</a:t>
            </a:r>
            <a:r>
              <a:rPr lang="zh-CN" altLang="en-US" sz="2800" b="1" dirty="0">
                <a:solidFill>
                  <a:srgbClr val="FF0000"/>
                </a:solidFill>
                <a:latin typeface="楷体" pitchFamily="49" charset="-122"/>
                <a:ea typeface="楷体" pitchFamily="49" charset="-122"/>
              </a:rPr>
              <a:t>发票金额</a:t>
            </a:r>
            <a:r>
              <a:rPr lang="zh-CN" altLang="en-US" sz="2800" dirty="0">
                <a:latin typeface="楷体" pitchFamily="49" charset="-122"/>
                <a:ea typeface="楷体" pitchFamily="49" charset="-122"/>
              </a:rPr>
              <a:t>确认；</a:t>
            </a:r>
            <a:endParaRPr lang="en-US" altLang="zh-CN" sz="2800" dirty="0">
              <a:latin typeface="楷体" pitchFamily="49" charset="-122"/>
              <a:ea typeface="楷体" pitchFamily="49" charset="-122"/>
            </a:endParaRPr>
          </a:p>
          <a:p>
            <a:r>
              <a:rPr lang="zh-CN" altLang="en-US" sz="2800" dirty="0">
                <a:latin typeface="楷体" pitchFamily="49" charset="-122"/>
                <a:ea typeface="楷体" pitchFamily="49" charset="-122"/>
              </a:rPr>
              <a:t>未开具或未全额开具发票的，按</a:t>
            </a:r>
            <a:r>
              <a:rPr lang="zh-CN" altLang="en-US" sz="2800" b="1" dirty="0">
                <a:solidFill>
                  <a:srgbClr val="FF0000"/>
                </a:solidFill>
                <a:latin typeface="楷体" pitchFamily="49" charset="-122"/>
                <a:ea typeface="楷体" pitchFamily="49" charset="-122"/>
              </a:rPr>
              <a:t>销售合同</a:t>
            </a:r>
            <a:r>
              <a:rPr lang="zh-CN" altLang="en-US" sz="2800" dirty="0">
                <a:latin typeface="楷体" pitchFamily="49" charset="-122"/>
                <a:ea typeface="楷体" pitchFamily="49" charset="-122"/>
              </a:rPr>
              <a:t>所载金额确认；</a:t>
            </a:r>
            <a:endParaRPr lang="en-US" altLang="zh-CN" sz="2800" dirty="0">
              <a:latin typeface="楷体" pitchFamily="49" charset="-122"/>
              <a:ea typeface="楷体" pitchFamily="49" charset="-122"/>
            </a:endParaRPr>
          </a:p>
          <a:p>
            <a:r>
              <a:rPr lang="zh-CN" altLang="en-US" sz="2800" dirty="0">
                <a:latin typeface="楷体" pitchFamily="49" charset="-122"/>
                <a:ea typeface="楷体" pitchFamily="49" charset="-122"/>
              </a:rPr>
              <a:t>销售合同所载商品房面积 与有关部门实际测量面积不一致的，按已补、退房款调整</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836712"/>
            <a:ext cx="8712968" cy="6597352"/>
          </a:xfrm>
        </p:spPr>
        <p:txBody>
          <a:bodyPr>
            <a:normAutofit/>
          </a:bodyPr>
          <a:lstStyle/>
          <a:p>
            <a:pPr marL="0" indent="0">
              <a:lnSpc>
                <a:spcPts val="4500"/>
              </a:lnSpc>
              <a:buNone/>
            </a:pPr>
            <a:r>
              <a:rPr lang="zh-CN" altLang="en-US" b="1" dirty="0"/>
              <a:t>（四）土地增值税清算后销售或有偿转让</a:t>
            </a:r>
          </a:p>
          <a:p>
            <a:pPr marL="0" indent="0">
              <a:lnSpc>
                <a:spcPts val="4500"/>
              </a:lnSpc>
              <a:buNone/>
            </a:pPr>
            <a:r>
              <a:rPr lang="zh-CN" altLang="en-US" dirty="0"/>
              <a:t>　　纳税人应按规定进行土地增值税的纳税申报，扣除项目金额按清算时的单位建筑面积成本费用乘以销售或转让面积计算。</a:t>
            </a:r>
          </a:p>
          <a:p>
            <a:pPr marL="0" indent="0">
              <a:lnSpc>
                <a:spcPts val="4500"/>
              </a:lnSpc>
              <a:buNone/>
            </a:pPr>
            <a:r>
              <a:rPr lang="zh-CN" altLang="en-US" dirty="0"/>
              <a:t>　　</a:t>
            </a:r>
            <a:r>
              <a:rPr lang="zh-CN" altLang="en-US" u="dbl" dirty="0">
                <a:solidFill>
                  <a:srgbClr val="C00000"/>
                </a:solidFill>
              </a:rPr>
              <a:t>单位建筑面积成本费用＝清算时的扣除项目总金额</a:t>
            </a:r>
            <a:r>
              <a:rPr lang="en-US" altLang="zh-CN" u="dbl" dirty="0">
                <a:solidFill>
                  <a:srgbClr val="C00000"/>
                </a:solidFill>
              </a:rPr>
              <a:t>÷</a:t>
            </a:r>
            <a:r>
              <a:rPr lang="zh-CN" altLang="en-US" u="dbl" dirty="0">
                <a:solidFill>
                  <a:srgbClr val="C00000"/>
                </a:solidFill>
              </a:rPr>
              <a:t>清算的总建筑面积</a:t>
            </a:r>
          </a:p>
          <a:p>
            <a:pPr marL="0" indent="0">
              <a:buNone/>
            </a:pPr>
            <a:r>
              <a:rPr lang="zh-CN" altLang="en-US" u="dbl" dirty="0">
                <a:solidFill>
                  <a:srgbClr val="C00000"/>
                </a:solidFill>
              </a:rPr>
              <a:t>　　</a:t>
            </a:r>
          </a:p>
        </p:txBody>
      </p:sp>
    </p:spTree>
    <p:extLst>
      <p:ext uri="{BB962C8B-B14F-4D97-AF65-F5344CB8AC3E}">
        <p14:creationId xmlns:p14="http://schemas.microsoft.com/office/powerpoint/2010/main" val="277243819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9512" y="332656"/>
            <a:ext cx="8507288" cy="6408712"/>
          </a:xfrm>
        </p:spPr>
        <p:txBody>
          <a:bodyPr/>
          <a:lstStyle/>
          <a:p>
            <a:pPr marL="0" indent="0">
              <a:lnSpc>
                <a:spcPts val="5500"/>
              </a:lnSpc>
              <a:spcAft>
                <a:spcPts val="0"/>
              </a:spcAft>
              <a:buNone/>
            </a:pPr>
            <a:r>
              <a:rPr lang="zh-CN" altLang="zh-CN" b="1" dirty="0">
                <a:solidFill>
                  <a:srgbClr val="000000"/>
                </a:solidFill>
                <a:latin typeface="Times New Roman"/>
                <a:cs typeface="宋体"/>
              </a:rPr>
              <a:t>本章内容总结</a:t>
            </a:r>
            <a:r>
              <a:rPr lang="en-US" altLang="zh-CN" dirty="0">
                <a:solidFill>
                  <a:srgbClr val="000000"/>
                </a:solidFill>
                <a:latin typeface="宋体"/>
                <a:cs typeface="宋体"/>
              </a:rPr>
              <a:t/>
            </a:r>
            <a:br>
              <a:rPr lang="en-US" altLang="zh-CN" dirty="0">
                <a:solidFill>
                  <a:srgbClr val="000000"/>
                </a:solidFill>
                <a:latin typeface="宋体"/>
                <a:cs typeface="宋体"/>
              </a:rPr>
            </a:br>
            <a:r>
              <a:rPr lang="zh-CN" altLang="zh-CN" dirty="0">
                <a:solidFill>
                  <a:srgbClr val="000000"/>
                </a:solidFill>
                <a:latin typeface="Times New Roman"/>
                <a:cs typeface="宋体"/>
              </a:rPr>
              <a:t>　　</a:t>
            </a:r>
            <a:r>
              <a:rPr lang="en-US" altLang="zh-CN" dirty="0">
                <a:solidFill>
                  <a:srgbClr val="000000"/>
                </a:solidFill>
                <a:latin typeface="Times New Roman"/>
                <a:cs typeface="宋体"/>
              </a:rPr>
              <a:t>1.</a:t>
            </a:r>
            <a:r>
              <a:rPr lang="zh-CN" altLang="zh-CN" dirty="0">
                <a:solidFill>
                  <a:srgbClr val="000000"/>
                </a:solidFill>
                <a:latin typeface="Times New Roman"/>
                <a:cs typeface="宋体"/>
              </a:rPr>
              <a:t>征税范围；</a:t>
            </a:r>
            <a:r>
              <a:rPr lang="en-US" altLang="zh-CN" dirty="0">
                <a:solidFill>
                  <a:srgbClr val="000000"/>
                </a:solidFill>
                <a:latin typeface="Times New Roman"/>
                <a:cs typeface="宋体"/>
              </a:rPr>
              <a:t/>
            </a:r>
            <a:br>
              <a:rPr lang="en-US" altLang="zh-CN" dirty="0">
                <a:solidFill>
                  <a:srgbClr val="000000"/>
                </a:solidFill>
                <a:latin typeface="Times New Roman"/>
                <a:cs typeface="宋体"/>
              </a:rPr>
            </a:br>
            <a:r>
              <a:rPr lang="zh-CN" altLang="zh-CN" dirty="0">
                <a:solidFill>
                  <a:srgbClr val="000000"/>
                </a:solidFill>
                <a:latin typeface="Times New Roman"/>
                <a:cs typeface="宋体"/>
              </a:rPr>
              <a:t>　　</a:t>
            </a:r>
            <a:r>
              <a:rPr lang="en-US" altLang="zh-CN" dirty="0">
                <a:solidFill>
                  <a:srgbClr val="000000"/>
                </a:solidFill>
                <a:latin typeface="Times New Roman"/>
                <a:cs typeface="宋体"/>
              </a:rPr>
              <a:t>2.</a:t>
            </a:r>
            <a:r>
              <a:rPr lang="zh-CN" altLang="zh-CN" dirty="0">
                <a:solidFill>
                  <a:srgbClr val="000000"/>
                </a:solidFill>
                <a:latin typeface="Times New Roman"/>
                <a:cs typeface="宋体"/>
              </a:rPr>
              <a:t>不同性质房地产转让扣除项目的确定；</a:t>
            </a:r>
            <a:r>
              <a:rPr lang="en-US" altLang="zh-CN" dirty="0">
                <a:solidFill>
                  <a:srgbClr val="000000"/>
                </a:solidFill>
                <a:latin typeface="Times New Roman"/>
                <a:cs typeface="宋体"/>
              </a:rPr>
              <a:t/>
            </a:r>
            <a:br>
              <a:rPr lang="en-US" altLang="zh-CN" dirty="0">
                <a:solidFill>
                  <a:srgbClr val="000000"/>
                </a:solidFill>
                <a:latin typeface="Times New Roman"/>
                <a:cs typeface="宋体"/>
              </a:rPr>
            </a:br>
            <a:r>
              <a:rPr lang="zh-CN" altLang="zh-CN" dirty="0">
                <a:solidFill>
                  <a:srgbClr val="000000"/>
                </a:solidFill>
                <a:latin typeface="Times New Roman"/>
                <a:cs typeface="宋体"/>
              </a:rPr>
              <a:t>　　重点：</a:t>
            </a:r>
            <a:r>
              <a:rPr lang="en-US" altLang="zh-CN" dirty="0">
                <a:solidFill>
                  <a:srgbClr val="000000"/>
                </a:solidFill>
                <a:latin typeface="Times New Roman"/>
                <a:cs typeface="宋体"/>
              </a:rPr>
              <a:t/>
            </a:r>
            <a:br>
              <a:rPr lang="en-US" altLang="zh-CN" dirty="0">
                <a:solidFill>
                  <a:srgbClr val="000000"/>
                </a:solidFill>
                <a:latin typeface="Times New Roman"/>
                <a:cs typeface="宋体"/>
              </a:rPr>
            </a:br>
            <a:r>
              <a:rPr lang="zh-CN" altLang="zh-CN" dirty="0">
                <a:solidFill>
                  <a:srgbClr val="000000"/>
                </a:solidFill>
                <a:latin typeface="Times New Roman"/>
                <a:cs typeface="宋体"/>
              </a:rPr>
              <a:t>　　（</a:t>
            </a:r>
            <a:r>
              <a:rPr lang="en-US" altLang="zh-CN" dirty="0">
                <a:solidFill>
                  <a:srgbClr val="000000"/>
                </a:solidFill>
                <a:latin typeface="Times New Roman"/>
                <a:cs typeface="宋体"/>
              </a:rPr>
              <a:t>1</a:t>
            </a:r>
            <a:r>
              <a:rPr lang="zh-CN" altLang="zh-CN" dirty="0">
                <a:solidFill>
                  <a:srgbClr val="000000"/>
                </a:solidFill>
                <a:latin typeface="Times New Roman"/>
                <a:cs typeface="宋体"/>
              </a:rPr>
              <a:t>）房企开发新建项目；</a:t>
            </a:r>
            <a:r>
              <a:rPr lang="en-US" altLang="zh-CN" dirty="0">
                <a:solidFill>
                  <a:srgbClr val="000000"/>
                </a:solidFill>
                <a:latin typeface="Times New Roman"/>
                <a:cs typeface="宋体"/>
              </a:rPr>
              <a:t/>
            </a:r>
            <a:br>
              <a:rPr lang="en-US" altLang="zh-CN" dirty="0">
                <a:solidFill>
                  <a:srgbClr val="000000"/>
                </a:solidFill>
                <a:latin typeface="Times New Roman"/>
                <a:cs typeface="宋体"/>
              </a:rPr>
            </a:br>
            <a:r>
              <a:rPr lang="zh-CN" altLang="zh-CN" dirty="0">
                <a:solidFill>
                  <a:srgbClr val="000000"/>
                </a:solidFill>
                <a:latin typeface="Times New Roman"/>
                <a:cs typeface="宋体"/>
              </a:rPr>
              <a:t>　　（</a:t>
            </a:r>
            <a:r>
              <a:rPr lang="en-US" altLang="zh-CN" dirty="0">
                <a:solidFill>
                  <a:srgbClr val="000000"/>
                </a:solidFill>
                <a:latin typeface="Times New Roman"/>
                <a:cs typeface="宋体"/>
              </a:rPr>
              <a:t>2</a:t>
            </a:r>
            <a:r>
              <a:rPr lang="zh-CN" altLang="zh-CN" dirty="0">
                <a:solidFill>
                  <a:srgbClr val="000000"/>
                </a:solidFill>
                <a:latin typeface="Times New Roman"/>
                <a:cs typeface="宋体"/>
              </a:rPr>
              <a:t>）所有单位纳税人的存量项目销售；</a:t>
            </a:r>
            <a:r>
              <a:rPr lang="en-US" altLang="zh-CN" dirty="0">
                <a:solidFill>
                  <a:srgbClr val="000000"/>
                </a:solidFill>
                <a:latin typeface="Times New Roman"/>
                <a:cs typeface="宋体"/>
              </a:rPr>
              <a:t/>
            </a:r>
            <a:br>
              <a:rPr lang="en-US" altLang="zh-CN" dirty="0">
                <a:solidFill>
                  <a:srgbClr val="000000"/>
                </a:solidFill>
                <a:latin typeface="Times New Roman"/>
                <a:cs typeface="宋体"/>
              </a:rPr>
            </a:br>
            <a:r>
              <a:rPr lang="zh-CN" altLang="zh-CN" dirty="0">
                <a:solidFill>
                  <a:srgbClr val="000000"/>
                </a:solidFill>
                <a:latin typeface="Times New Roman"/>
                <a:cs typeface="宋体"/>
              </a:rPr>
              <a:t>　　</a:t>
            </a:r>
            <a:r>
              <a:rPr lang="en-US" altLang="zh-CN" dirty="0">
                <a:solidFill>
                  <a:srgbClr val="000000"/>
                </a:solidFill>
                <a:latin typeface="Times New Roman"/>
                <a:cs typeface="宋体"/>
              </a:rPr>
              <a:t>3.</a:t>
            </a:r>
            <a:r>
              <a:rPr lang="zh-CN" altLang="zh-CN" dirty="0">
                <a:solidFill>
                  <a:srgbClr val="000000"/>
                </a:solidFill>
                <a:latin typeface="Times New Roman"/>
                <a:cs typeface="宋体"/>
              </a:rPr>
              <a:t>土地增值税税额计算；</a:t>
            </a:r>
            <a:r>
              <a:rPr lang="en-US" altLang="zh-CN" dirty="0">
                <a:solidFill>
                  <a:srgbClr val="000000"/>
                </a:solidFill>
                <a:latin typeface="Times New Roman"/>
                <a:cs typeface="宋体"/>
              </a:rPr>
              <a:t/>
            </a:r>
            <a:br>
              <a:rPr lang="en-US" altLang="zh-CN" dirty="0">
                <a:solidFill>
                  <a:srgbClr val="000000"/>
                </a:solidFill>
                <a:latin typeface="Times New Roman"/>
                <a:cs typeface="宋体"/>
              </a:rPr>
            </a:br>
            <a:r>
              <a:rPr lang="zh-CN" altLang="zh-CN" dirty="0">
                <a:solidFill>
                  <a:srgbClr val="000000"/>
                </a:solidFill>
                <a:latin typeface="Times New Roman"/>
                <a:cs typeface="宋体"/>
              </a:rPr>
              <a:t>　　</a:t>
            </a:r>
            <a:r>
              <a:rPr lang="en-US" altLang="zh-CN" dirty="0">
                <a:solidFill>
                  <a:srgbClr val="000000"/>
                </a:solidFill>
                <a:latin typeface="Times New Roman"/>
                <a:cs typeface="宋体"/>
              </a:rPr>
              <a:t>4.</a:t>
            </a:r>
            <a:r>
              <a:rPr lang="zh-CN" altLang="zh-CN" dirty="0">
                <a:solidFill>
                  <a:srgbClr val="000000"/>
                </a:solidFill>
                <a:latin typeface="Times New Roman"/>
                <a:cs typeface="宋体"/>
              </a:rPr>
              <a:t>房地产开发企业土地增值税清算。</a:t>
            </a:r>
            <a:endParaRPr lang="zh-CN" altLang="zh-CN" sz="4000" dirty="0">
              <a:latin typeface="Times New Roman"/>
            </a:endParaRPr>
          </a:p>
          <a:p>
            <a:pPr marL="0" indent="0">
              <a:buNone/>
            </a:pPr>
            <a:endParaRPr lang="zh-CN" altLang="en-US" dirty="0"/>
          </a:p>
        </p:txBody>
      </p:sp>
    </p:spTree>
    <p:extLst>
      <p:ext uri="{BB962C8B-B14F-4D97-AF65-F5344CB8AC3E}">
        <p14:creationId xmlns:p14="http://schemas.microsoft.com/office/powerpoint/2010/main" val="3490202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624544"/>
            <a:ext cx="8229600" cy="6264696"/>
          </a:xfrm>
        </p:spPr>
        <p:txBody>
          <a:bodyPr/>
          <a:lstStyle/>
          <a:p>
            <a:pPr marL="0" indent="0">
              <a:buNone/>
            </a:pPr>
            <a:r>
              <a:rPr lang="zh-CN" altLang="en-US" dirty="0" smtClean="0"/>
              <a:t>   </a:t>
            </a:r>
            <a:r>
              <a:rPr lang="zh-CN" altLang="en-US" b="1" dirty="0" smtClean="0"/>
              <a:t>不动产转让环节税收调节</a:t>
            </a:r>
            <a:endParaRPr lang="en-US" altLang="zh-CN" b="1" dirty="0" smtClean="0"/>
          </a:p>
          <a:p>
            <a:pPr marL="0" indent="0">
              <a:buNone/>
            </a:pPr>
            <a:endParaRPr lang="zh-CN" altLang="en-US"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844824"/>
            <a:ext cx="5260512"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12946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179512" y="116632"/>
            <a:ext cx="8784976" cy="6696744"/>
          </a:xfrm>
        </p:spPr>
        <p:txBody>
          <a:bodyPr rtlCol="0">
            <a:normAutofit fontScale="92500"/>
          </a:bodyPr>
          <a:lstStyle/>
          <a:p>
            <a:pPr marL="0" indent="0" eaLnBrk="1" fontAlgn="auto" hangingPunct="1">
              <a:lnSpc>
                <a:spcPts val="3000"/>
              </a:lnSpc>
              <a:spcAft>
                <a:spcPts val="0"/>
              </a:spcAft>
              <a:buNone/>
              <a:defRPr/>
            </a:pPr>
            <a:r>
              <a:rPr lang="zh-CN" altLang="en-US" sz="3500" b="1" dirty="0"/>
              <a:t>第二</a:t>
            </a:r>
            <a:r>
              <a:rPr lang="zh-CN" altLang="en-US" sz="3500" b="1" dirty="0" smtClean="0"/>
              <a:t>节  土地增值税的征税范围、纳税人和税率</a:t>
            </a:r>
          </a:p>
          <a:p>
            <a:pPr marL="0" indent="0" eaLnBrk="1" fontAlgn="auto" hangingPunct="1">
              <a:lnSpc>
                <a:spcPts val="3000"/>
              </a:lnSpc>
              <a:spcAft>
                <a:spcPts val="0"/>
              </a:spcAft>
              <a:buNone/>
              <a:defRPr/>
            </a:pPr>
            <a:r>
              <a:rPr lang="zh-CN" altLang="en-US" b="1" dirty="0" smtClean="0"/>
              <a:t>一、征税范围</a:t>
            </a:r>
            <a:endParaRPr lang="en-US" altLang="zh-CN" b="1" dirty="0" smtClean="0"/>
          </a:p>
          <a:p>
            <a:pPr marL="0" indent="457200">
              <a:lnSpc>
                <a:spcPts val="3000"/>
              </a:lnSpc>
              <a:buNone/>
              <a:defRPr/>
            </a:pPr>
            <a:r>
              <a:rPr lang="zh-CN" altLang="en-US" sz="3000" b="1" dirty="0"/>
              <a:t>土地增值税的课税对象是有偿转让国有土地使用权及地上建筑物和其他附着物产权所取得的增值额。</a:t>
            </a:r>
            <a:endParaRPr lang="en-US" altLang="zh-CN" sz="3000" b="1" dirty="0" smtClean="0"/>
          </a:p>
          <a:p>
            <a:pPr marL="0" indent="0" eaLnBrk="1" fontAlgn="auto" hangingPunct="1">
              <a:lnSpc>
                <a:spcPts val="3000"/>
              </a:lnSpc>
              <a:spcAft>
                <a:spcPts val="0"/>
              </a:spcAft>
              <a:buNone/>
              <a:defRPr/>
            </a:pPr>
            <a:r>
              <a:rPr lang="zh-CN" altLang="en-US" sz="3000" b="1" dirty="0" smtClean="0"/>
              <a:t>（一）一般征税范围</a:t>
            </a:r>
          </a:p>
          <a:p>
            <a:pPr marL="0" indent="457200" eaLnBrk="1" fontAlgn="auto" hangingPunct="1">
              <a:lnSpc>
                <a:spcPts val="3000"/>
              </a:lnSpc>
              <a:spcAft>
                <a:spcPts val="0"/>
              </a:spcAft>
              <a:buNone/>
              <a:defRPr/>
            </a:pPr>
            <a:r>
              <a:rPr lang="en-US" altLang="zh-CN" sz="2600" dirty="0" smtClean="0">
                <a:latin typeface="Times New Roman" pitchFamily="18" charset="0"/>
                <a:cs typeface="Times New Roman" pitchFamily="18" charset="0"/>
              </a:rPr>
              <a:t>1.</a:t>
            </a:r>
            <a:r>
              <a:rPr lang="zh-CN" altLang="en-US" sz="2600" dirty="0" smtClean="0">
                <a:latin typeface="Times New Roman" pitchFamily="18" charset="0"/>
                <a:cs typeface="Times New Roman" pitchFamily="18" charset="0"/>
              </a:rPr>
              <a:t>只对转让</a:t>
            </a:r>
            <a:r>
              <a:rPr lang="zh-CN" altLang="en-US" sz="2600" dirty="0" smtClean="0">
                <a:solidFill>
                  <a:srgbClr val="FF0000"/>
                </a:solidFill>
                <a:latin typeface="Times New Roman" pitchFamily="18" charset="0"/>
                <a:cs typeface="Times New Roman" pitchFamily="18" charset="0"/>
              </a:rPr>
              <a:t>国有</a:t>
            </a:r>
            <a:r>
              <a:rPr lang="zh-CN" altLang="en-US" sz="2600" dirty="0" smtClean="0">
                <a:latin typeface="Times New Roman" pitchFamily="18" charset="0"/>
                <a:cs typeface="Times New Roman" pitchFamily="18" charset="0"/>
              </a:rPr>
              <a:t>土地</a:t>
            </a:r>
            <a:r>
              <a:rPr lang="zh-CN" altLang="en-US" sz="2600" dirty="0" smtClean="0">
                <a:solidFill>
                  <a:srgbClr val="FF0000"/>
                </a:solidFill>
                <a:latin typeface="Times New Roman" pitchFamily="18" charset="0"/>
                <a:cs typeface="Times New Roman" pitchFamily="18" charset="0"/>
              </a:rPr>
              <a:t>使用权</a:t>
            </a:r>
            <a:r>
              <a:rPr lang="zh-CN" altLang="en-US" sz="2600" dirty="0" smtClean="0">
                <a:latin typeface="Times New Roman" pitchFamily="18" charset="0"/>
                <a:cs typeface="Times New Roman" pitchFamily="18" charset="0"/>
              </a:rPr>
              <a:t>的行为征税，</a:t>
            </a:r>
            <a:r>
              <a:rPr lang="zh-CN" altLang="en-US" sz="2600" b="1" dirty="0" smtClean="0">
                <a:solidFill>
                  <a:srgbClr val="FF0000"/>
                </a:solidFill>
                <a:latin typeface="Times New Roman" pitchFamily="18" charset="0"/>
                <a:cs typeface="Times New Roman" pitchFamily="18" charset="0"/>
              </a:rPr>
              <a:t>转让非国有土地和出让国有土地行为均不征税。</a:t>
            </a:r>
          </a:p>
          <a:p>
            <a:pPr marL="0" indent="457200" eaLnBrk="1" fontAlgn="auto" hangingPunct="1">
              <a:lnSpc>
                <a:spcPts val="3000"/>
              </a:lnSpc>
              <a:spcAft>
                <a:spcPts val="0"/>
              </a:spcAft>
              <a:buNone/>
              <a:defRPr/>
            </a:pPr>
            <a:r>
              <a:rPr lang="zh-CN" altLang="en-US" sz="2600" dirty="0" smtClean="0">
                <a:latin typeface="Times New Roman" pitchFamily="18" charset="0"/>
                <a:cs typeface="Times New Roman" pitchFamily="18" charset="0"/>
              </a:rPr>
              <a:t>       </a:t>
            </a:r>
            <a:r>
              <a:rPr lang="zh-CN" altLang="en-US" sz="2400" dirty="0" smtClean="0">
                <a:latin typeface="Times New Roman" pitchFamily="18" charset="0"/>
                <a:cs typeface="Times New Roman" pitchFamily="18" charset="0"/>
              </a:rPr>
              <a:t>集体土地不得转让，必须先由国家征用后才能转让。</a:t>
            </a:r>
          </a:p>
          <a:p>
            <a:pPr marL="0" indent="457200" eaLnBrk="1" fontAlgn="auto" hangingPunct="1">
              <a:lnSpc>
                <a:spcPts val="3000"/>
              </a:lnSpc>
              <a:spcAft>
                <a:spcPts val="0"/>
              </a:spcAft>
              <a:buNone/>
              <a:defRPr/>
            </a:pPr>
            <a:r>
              <a:rPr lang="zh-CN" altLang="en-US" sz="2400" dirty="0" smtClean="0">
                <a:latin typeface="Times New Roman" pitchFamily="18" charset="0"/>
                <a:cs typeface="Times New Roman" pitchFamily="18" charset="0"/>
              </a:rPr>
              <a:t>       国家</a:t>
            </a:r>
            <a:r>
              <a:rPr lang="zh-CN" altLang="en-US" sz="2400" dirty="0" smtClean="0">
                <a:solidFill>
                  <a:srgbClr val="FF0000"/>
                </a:solidFill>
                <a:latin typeface="Times New Roman" pitchFamily="18" charset="0"/>
                <a:cs typeface="Times New Roman" pitchFamily="18" charset="0"/>
              </a:rPr>
              <a:t>出让</a:t>
            </a:r>
            <a:r>
              <a:rPr lang="zh-CN" altLang="en-US" sz="2400" dirty="0" smtClean="0">
                <a:latin typeface="Times New Roman" pitchFamily="18" charset="0"/>
                <a:cs typeface="Times New Roman" pitchFamily="18" charset="0"/>
              </a:rPr>
              <a:t>土地不征。（土地买卖的一级市场）</a:t>
            </a:r>
          </a:p>
          <a:p>
            <a:pPr marL="0" indent="457200">
              <a:lnSpc>
                <a:spcPts val="3000"/>
              </a:lnSpc>
              <a:buNone/>
              <a:defRPr/>
            </a:pPr>
            <a:r>
              <a:rPr lang="en-US" altLang="zh-CN" sz="2600" dirty="0" smtClean="0">
                <a:latin typeface="Times New Roman" pitchFamily="18" charset="0"/>
                <a:cs typeface="Times New Roman" pitchFamily="18" charset="0"/>
              </a:rPr>
              <a:t>2.</a:t>
            </a:r>
            <a:r>
              <a:rPr lang="zh-CN" altLang="en-US" sz="2600" b="1" dirty="0">
                <a:latin typeface="Times New Roman" pitchFamily="18" charset="0"/>
                <a:cs typeface="Times New Roman" pitchFamily="18" charset="0"/>
              </a:rPr>
              <a:t>国有土地使用权及其地上的建筑物和附着物的</a:t>
            </a:r>
            <a:r>
              <a:rPr lang="zh-CN" altLang="en-US" sz="2600" b="1" dirty="0" smtClean="0">
                <a:latin typeface="Times New Roman" pitchFamily="18" charset="0"/>
                <a:cs typeface="Times New Roman" pitchFamily="18" charset="0"/>
              </a:rPr>
              <a:t>转让</a:t>
            </a:r>
            <a:endParaRPr lang="en-US" altLang="zh-CN" sz="2600" b="1" dirty="0" smtClean="0">
              <a:latin typeface="Times New Roman" pitchFamily="18" charset="0"/>
              <a:cs typeface="Times New Roman" pitchFamily="18" charset="0"/>
            </a:endParaRPr>
          </a:p>
          <a:p>
            <a:pPr marL="0" indent="457200">
              <a:lnSpc>
                <a:spcPts val="3000"/>
              </a:lnSpc>
              <a:buNone/>
              <a:defRPr/>
            </a:pPr>
            <a:r>
              <a:rPr lang="zh-CN" altLang="en-US" sz="2400" dirty="0" smtClean="0">
                <a:latin typeface="Times New Roman" pitchFamily="18" charset="0"/>
                <a:cs typeface="Times New Roman" pitchFamily="18" charset="0"/>
              </a:rPr>
              <a:t>按照有关法律的规定，房屋开发单位在出售房屋产权的同时，土地使用权也随之发生转让。</a:t>
            </a:r>
          </a:p>
          <a:p>
            <a:pPr marL="0" indent="457200" eaLnBrk="1" fontAlgn="auto" hangingPunct="1">
              <a:lnSpc>
                <a:spcPts val="3000"/>
              </a:lnSpc>
              <a:spcAft>
                <a:spcPts val="0"/>
              </a:spcAft>
              <a:buNone/>
              <a:defRPr/>
            </a:pPr>
            <a:r>
              <a:rPr lang="zh-CN" altLang="en-US" sz="2400" dirty="0" smtClean="0">
                <a:latin typeface="Times New Roman" pitchFamily="18" charset="0"/>
                <a:cs typeface="Times New Roman" pitchFamily="18" charset="0"/>
              </a:rPr>
              <a:t>实质是房地产增值税。</a:t>
            </a:r>
          </a:p>
          <a:p>
            <a:pPr marL="0" indent="457200" eaLnBrk="1" fontAlgn="auto" hangingPunct="1">
              <a:lnSpc>
                <a:spcPts val="3000"/>
              </a:lnSpc>
              <a:spcAft>
                <a:spcPts val="0"/>
              </a:spcAft>
              <a:buNone/>
              <a:defRPr/>
            </a:pPr>
            <a:r>
              <a:rPr lang="en-US" altLang="zh-CN" sz="2600" b="1" dirty="0" smtClean="0">
                <a:latin typeface="Times New Roman" pitchFamily="18" charset="0"/>
                <a:cs typeface="Times New Roman" pitchFamily="18" charset="0"/>
              </a:rPr>
              <a:t>3</a:t>
            </a:r>
            <a:r>
              <a:rPr lang="zh-CN" altLang="en-US" sz="2600" b="1" dirty="0" smtClean="0">
                <a:latin typeface="Times New Roman" pitchFamily="18" charset="0"/>
                <a:cs typeface="Times New Roman" pitchFamily="18" charset="0"/>
              </a:rPr>
              <a:t>、土地增值税只对</a:t>
            </a:r>
            <a:r>
              <a:rPr lang="zh-CN" altLang="en-US" sz="2600" b="1" dirty="0" smtClean="0">
                <a:solidFill>
                  <a:srgbClr val="FF0000"/>
                </a:solidFill>
                <a:latin typeface="Times New Roman" pitchFamily="18" charset="0"/>
                <a:cs typeface="Times New Roman" pitchFamily="18" charset="0"/>
              </a:rPr>
              <a:t>有偿转让</a:t>
            </a:r>
            <a:r>
              <a:rPr lang="zh-CN" altLang="en-US" sz="2600" b="1" dirty="0" smtClean="0">
                <a:latin typeface="Times New Roman" pitchFamily="18" charset="0"/>
                <a:cs typeface="Times New Roman" pitchFamily="18" charset="0"/>
              </a:rPr>
              <a:t>的房地产征税，对以继承、赠与、福利或公益性等方式无偿转让的房地产，则不予征税。</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标题 1"/>
          <p:cNvSpPr>
            <a:spLocks noGrp="1"/>
          </p:cNvSpPr>
          <p:nvPr>
            <p:ph type="title"/>
          </p:nvPr>
        </p:nvSpPr>
        <p:spPr>
          <a:xfrm>
            <a:off x="683568" y="188640"/>
            <a:ext cx="7791450" cy="1143000"/>
          </a:xfrm>
        </p:spPr>
        <p:txBody>
          <a:bodyPr/>
          <a:lstStyle/>
          <a:p>
            <a:pPr eaLnBrk="1" hangingPunct="1"/>
            <a:r>
              <a:rPr lang="zh-CN" altLang="en-US" sz="3600" b="1" dirty="0" smtClean="0">
                <a:latin typeface="黑体" pitchFamily="49" charset="-122"/>
                <a:ea typeface="黑体" pitchFamily="49" charset="-122"/>
              </a:rPr>
              <a:t>对继承、赠与房地产免税的条件</a:t>
            </a:r>
          </a:p>
        </p:txBody>
      </p:sp>
      <p:sp>
        <p:nvSpPr>
          <p:cNvPr id="30723" name="内容占位符 2"/>
          <p:cNvSpPr>
            <a:spLocks noGrp="1"/>
          </p:cNvSpPr>
          <p:nvPr>
            <p:ph idx="1"/>
          </p:nvPr>
        </p:nvSpPr>
        <p:spPr>
          <a:xfrm>
            <a:off x="395536" y="1412776"/>
            <a:ext cx="8352928" cy="4754563"/>
          </a:xfrm>
        </p:spPr>
        <p:txBody>
          <a:bodyPr rtlCol="0">
            <a:normAutofit fontScale="77500" lnSpcReduction="20000"/>
          </a:bodyPr>
          <a:lstStyle/>
          <a:p>
            <a:pPr eaLnBrk="1" fontAlgn="auto" hangingPunct="1">
              <a:lnSpc>
                <a:spcPts val="3500"/>
              </a:lnSpc>
              <a:spcAft>
                <a:spcPts val="0"/>
              </a:spcAft>
              <a:buFontTx/>
              <a:buNone/>
              <a:defRPr/>
            </a:pPr>
            <a:r>
              <a:rPr lang="zh-CN" altLang="en-US" sz="2800" dirty="0" smtClean="0">
                <a:solidFill>
                  <a:srgbClr val="FF0000"/>
                </a:solidFill>
                <a:latin typeface="黑体" pitchFamily="2" charset="-122"/>
                <a:ea typeface="黑体" pitchFamily="2" charset="-122"/>
              </a:rPr>
              <a:t>继承：</a:t>
            </a:r>
            <a:r>
              <a:rPr lang="zh-CN" altLang="en-US" sz="2800" dirty="0" smtClean="0"/>
              <a:t>房产的原产权所有人、依照法律规定取得土地使用权的土地使用人死亡后，由其继承人依法承受死者房产产权和土地使用权的民事法律行为，这种房地产的继承不属于土地增值税的征税范围。</a:t>
            </a:r>
            <a:endParaRPr lang="en-US" altLang="zh-CN" sz="2800" dirty="0" smtClean="0"/>
          </a:p>
          <a:p>
            <a:pPr eaLnBrk="1" fontAlgn="auto" hangingPunct="1">
              <a:lnSpc>
                <a:spcPts val="3500"/>
              </a:lnSpc>
              <a:spcAft>
                <a:spcPts val="0"/>
              </a:spcAft>
              <a:buFontTx/>
              <a:buNone/>
              <a:defRPr/>
            </a:pPr>
            <a:r>
              <a:rPr lang="zh-CN" altLang="en-US" sz="2800" b="1" dirty="0" smtClean="0">
                <a:solidFill>
                  <a:srgbClr val="FF0000"/>
                </a:solidFill>
              </a:rPr>
              <a:t>赠与</a:t>
            </a:r>
            <a:r>
              <a:rPr lang="zh-CN" altLang="en-US" sz="2800" dirty="0" smtClean="0">
                <a:solidFill>
                  <a:srgbClr val="FF0000"/>
                </a:solidFill>
              </a:rPr>
              <a:t>：</a:t>
            </a:r>
            <a:r>
              <a:rPr lang="zh-CN" altLang="en-US" sz="2800" dirty="0" smtClean="0"/>
              <a:t>不征土地增值税的房地产赠与行为包括</a:t>
            </a:r>
            <a:endParaRPr lang="en-US" altLang="zh-CN" sz="2800" dirty="0" smtClean="0"/>
          </a:p>
          <a:p>
            <a:pPr eaLnBrk="1" fontAlgn="auto" hangingPunct="1">
              <a:lnSpc>
                <a:spcPts val="3500"/>
              </a:lnSpc>
              <a:spcAft>
                <a:spcPts val="0"/>
              </a:spcAft>
              <a:buFontTx/>
              <a:buNone/>
              <a:defRPr/>
            </a:pPr>
            <a:r>
              <a:rPr lang="en-US" altLang="zh-CN" sz="2800" dirty="0" smtClean="0"/>
              <a:t>         1.</a:t>
            </a:r>
            <a:r>
              <a:rPr lang="zh-CN" altLang="en-US" sz="2800" dirty="0" smtClean="0"/>
              <a:t>房产所有人、土地使用权所有人将房屋产权、土地使用权赠与其</a:t>
            </a:r>
            <a:r>
              <a:rPr lang="zh-CN" altLang="en-US" sz="2800" b="1" dirty="0" smtClean="0">
                <a:solidFill>
                  <a:srgbClr val="FF0000"/>
                </a:solidFill>
              </a:rPr>
              <a:t>直系亲属</a:t>
            </a:r>
            <a:r>
              <a:rPr lang="zh-CN" altLang="en-US" sz="2800" dirty="0" smtClean="0"/>
              <a:t>和</a:t>
            </a:r>
            <a:r>
              <a:rPr lang="zh-CN" altLang="en-US" sz="2800" b="1" dirty="0" smtClean="0">
                <a:solidFill>
                  <a:srgbClr val="FF0000"/>
                </a:solidFill>
              </a:rPr>
              <a:t>直接赡养义务人</a:t>
            </a:r>
            <a:r>
              <a:rPr lang="zh-CN" altLang="en-US" sz="2800" dirty="0" smtClean="0"/>
              <a:t>的行为；</a:t>
            </a:r>
            <a:endParaRPr lang="en-US" altLang="zh-CN" sz="2800" dirty="0" smtClean="0"/>
          </a:p>
          <a:p>
            <a:pPr eaLnBrk="1" fontAlgn="auto" hangingPunct="1">
              <a:lnSpc>
                <a:spcPts val="3500"/>
              </a:lnSpc>
              <a:spcAft>
                <a:spcPts val="0"/>
              </a:spcAft>
              <a:buFontTx/>
              <a:buNone/>
              <a:defRPr/>
            </a:pPr>
            <a:r>
              <a:rPr lang="en-US" altLang="zh-CN" sz="2800" dirty="0" smtClean="0"/>
              <a:t>          2.</a:t>
            </a:r>
            <a:r>
              <a:rPr lang="zh-CN" altLang="en-US" sz="2800" dirty="0" smtClean="0"/>
              <a:t>房产所有人、土地使用权所有人通过中国境内非营利的社会团体、国家机关将房屋产权、土地使用权赠与教育、民政和其他</a:t>
            </a:r>
            <a:r>
              <a:rPr lang="zh-CN" altLang="en-US" sz="2800" b="1" dirty="0" smtClean="0">
                <a:solidFill>
                  <a:srgbClr val="FF0000"/>
                </a:solidFill>
              </a:rPr>
              <a:t>社会福利、公益事业</a:t>
            </a:r>
            <a:r>
              <a:rPr lang="zh-CN" altLang="en-US" sz="2800" dirty="0" smtClean="0"/>
              <a:t>的行为。</a:t>
            </a:r>
            <a:endParaRPr lang="en-US" altLang="zh-CN" sz="2800" dirty="0" smtClean="0"/>
          </a:p>
          <a:p>
            <a:pPr eaLnBrk="1" fontAlgn="auto" hangingPunct="1">
              <a:lnSpc>
                <a:spcPts val="3500"/>
              </a:lnSpc>
              <a:spcAft>
                <a:spcPts val="0"/>
              </a:spcAft>
              <a:buFontTx/>
              <a:buNone/>
              <a:defRPr/>
            </a:pPr>
            <a:endParaRPr lang="zh-CN" altLang="en-US" sz="2800" dirty="0" smtClean="0">
              <a:solidFill>
                <a:srgbClr val="FF0000"/>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内容占位符 2"/>
          <p:cNvSpPr>
            <a:spLocks noGrp="1"/>
          </p:cNvSpPr>
          <p:nvPr>
            <p:ph idx="1"/>
          </p:nvPr>
        </p:nvSpPr>
        <p:spPr>
          <a:xfrm>
            <a:off x="251520" y="404664"/>
            <a:ext cx="8674224" cy="6152728"/>
          </a:xfrm>
        </p:spPr>
        <p:txBody>
          <a:bodyPr>
            <a:normAutofit lnSpcReduction="10000"/>
          </a:bodyPr>
          <a:lstStyle/>
          <a:p>
            <a:r>
              <a:rPr lang="zh-CN" altLang="en-US" sz="3500" b="1" dirty="0" smtClean="0"/>
              <a:t>（二）特殊征税范围</a:t>
            </a:r>
            <a:endParaRPr lang="en-US" altLang="zh-CN" sz="3500" b="1" dirty="0" smtClean="0"/>
          </a:p>
          <a:p>
            <a:endParaRPr lang="en-US" altLang="zh-CN" sz="3500" b="1" dirty="0"/>
          </a:p>
          <a:p>
            <a:endParaRPr lang="en-US" altLang="zh-CN" sz="3500" b="1" dirty="0" smtClean="0"/>
          </a:p>
          <a:p>
            <a:endParaRPr lang="en-US" altLang="zh-CN" sz="3500" b="1" dirty="0"/>
          </a:p>
          <a:p>
            <a:endParaRPr lang="en-US" altLang="zh-CN" sz="3500" b="1" dirty="0" smtClean="0"/>
          </a:p>
          <a:p>
            <a:endParaRPr lang="en-US" altLang="zh-CN" sz="3500" b="1" dirty="0"/>
          </a:p>
          <a:p>
            <a:endParaRPr lang="en-US" altLang="zh-CN" sz="3500" b="1" dirty="0" smtClean="0"/>
          </a:p>
          <a:p>
            <a:endParaRPr lang="en-US" altLang="zh-CN" sz="3500" b="1" dirty="0"/>
          </a:p>
          <a:p>
            <a:pPr marL="0" indent="0">
              <a:buNone/>
            </a:pPr>
            <a:endParaRPr lang="en-US" altLang="zh-CN" sz="2200" b="1" dirty="0" smtClean="0">
              <a:latin typeface="+mn-ea"/>
            </a:endParaRPr>
          </a:p>
          <a:p>
            <a:pPr marL="0" indent="0">
              <a:buNone/>
            </a:pPr>
            <a:r>
              <a:rPr lang="en-US" altLang="zh-CN" sz="2200" b="1" dirty="0">
                <a:latin typeface="+mn-ea"/>
              </a:rPr>
              <a:t> </a:t>
            </a:r>
            <a:r>
              <a:rPr lang="en-US" altLang="zh-CN" sz="2200" b="1" dirty="0" smtClean="0">
                <a:latin typeface="+mn-ea"/>
              </a:rPr>
              <a:t>  </a:t>
            </a:r>
            <a:r>
              <a:rPr lang="zh-CN" altLang="en-US" sz="2200" b="1" dirty="0" smtClean="0">
                <a:latin typeface="+mn-ea"/>
              </a:rPr>
              <a:t>房地产</a:t>
            </a:r>
            <a:r>
              <a:rPr lang="zh-CN" altLang="en-US" sz="2200" b="1" dirty="0">
                <a:latin typeface="+mn-ea"/>
              </a:rPr>
              <a:t>开发企业将开发产品用于职工福利、奖励、对外投资、分配给股东或投资人、抵偿债务、换取其他单位和个人的非货币性资产等，发生所有权转移时应视同销售</a:t>
            </a:r>
            <a:r>
              <a:rPr lang="zh-CN" altLang="en-US" sz="2200" b="1" dirty="0" smtClean="0">
                <a:latin typeface="+mn-ea"/>
              </a:rPr>
              <a:t>房地产。</a:t>
            </a:r>
            <a:endParaRPr lang="en-US" altLang="zh-CN" sz="2200" b="1" dirty="0" smtClean="0">
              <a:latin typeface="+mn-ea"/>
            </a:endParaRPr>
          </a:p>
          <a:p>
            <a:endParaRPr lang="en-US" altLang="zh-CN" sz="3500" b="1" dirty="0" smtClean="0"/>
          </a:p>
          <a:p>
            <a:endParaRPr lang="en-US" altLang="zh-CN" sz="3500" b="1" dirty="0" smtClean="0"/>
          </a:p>
        </p:txBody>
      </p:sp>
      <p:graphicFrame>
        <p:nvGraphicFramePr>
          <p:cNvPr id="2" name="对象 1"/>
          <p:cNvGraphicFramePr>
            <a:graphicFrameLocks noChangeAspect="1"/>
          </p:cNvGraphicFramePr>
          <p:nvPr>
            <p:extLst>
              <p:ext uri="{D42A27DB-BD31-4B8C-83A1-F6EECF244321}">
                <p14:modId xmlns:p14="http://schemas.microsoft.com/office/powerpoint/2010/main" val="660782847"/>
              </p:ext>
            </p:extLst>
          </p:nvPr>
        </p:nvGraphicFramePr>
        <p:xfrm>
          <a:off x="0" y="1124744"/>
          <a:ext cx="8834883" cy="4536504"/>
        </p:xfrm>
        <a:graphic>
          <a:graphicData uri="http://schemas.openxmlformats.org/presentationml/2006/ole">
            <mc:AlternateContent xmlns:mc="http://schemas.openxmlformats.org/markup-compatibility/2006">
              <mc:Choice xmlns:v="urn:schemas-microsoft-com:vml" Requires="v">
                <p:oleObj spid="_x0000_s3080" name="文档" r:id="rId3" imgW="5772281" imgH="2964135" progId="Word.Document.12">
                  <p:embed/>
                </p:oleObj>
              </mc:Choice>
              <mc:Fallback>
                <p:oleObj name="文档" r:id="rId3" imgW="5772281" imgH="2964135" progId="Word.Document.12">
                  <p:embed/>
                  <p:pic>
                    <p:nvPicPr>
                      <p:cNvPr id="0" name=""/>
                      <p:cNvPicPr/>
                      <p:nvPr/>
                    </p:nvPicPr>
                    <p:blipFill>
                      <a:blip r:embed="rId4"/>
                      <a:stretch>
                        <a:fillRect/>
                      </a:stretch>
                    </p:blipFill>
                    <p:spPr>
                      <a:xfrm>
                        <a:off x="0" y="1124744"/>
                        <a:ext cx="8834883" cy="4536504"/>
                      </a:xfrm>
                      <a:prstGeom prst="rect">
                        <a:avLst/>
                      </a:prstGeom>
                    </p:spPr>
                  </p:pic>
                </p:oleObj>
              </mc:Fallback>
            </mc:AlternateContent>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764704"/>
            <a:ext cx="8229600" cy="6192688"/>
          </a:xfrm>
        </p:spPr>
        <p:txBody>
          <a:bodyPr>
            <a:normAutofit/>
          </a:bodyPr>
          <a:lstStyle/>
          <a:p>
            <a:pPr>
              <a:lnSpc>
                <a:spcPts val="4000"/>
              </a:lnSpc>
            </a:pPr>
            <a:r>
              <a:rPr lang="en-US" altLang="zh-CN" sz="2800" dirty="0" smtClean="0">
                <a:solidFill>
                  <a:srgbClr val="000000"/>
                </a:solidFill>
                <a:cs typeface="宋体"/>
              </a:rPr>
              <a:t>【</a:t>
            </a:r>
            <a:r>
              <a:rPr lang="zh-CN" altLang="zh-CN" sz="2800" dirty="0" smtClean="0">
                <a:solidFill>
                  <a:srgbClr val="000000"/>
                </a:solidFill>
                <a:cs typeface="宋体"/>
              </a:rPr>
              <a:t>多选题】下列事项中，属于土地增值税征税范围的有（　）。</a:t>
            </a:r>
            <a:r>
              <a:rPr lang="en-US" altLang="zh-CN" sz="2800" dirty="0" smtClean="0">
                <a:solidFill>
                  <a:srgbClr val="000000"/>
                </a:solidFill>
                <a:cs typeface="宋体"/>
              </a:rPr>
              <a:t/>
            </a:r>
            <a:br>
              <a:rPr lang="en-US" altLang="zh-CN" sz="2800" dirty="0" smtClean="0">
                <a:solidFill>
                  <a:srgbClr val="000000"/>
                </a:solidFill>
                <a:cs typeface="宋体"/>
              </a:rPr>
            </a:br>
            <a:r>
              <a:rPr lang="zh-CN" altLang="zh-CN" sz="2800" dirty="0" smtClean="0">
                <a:solidFill>
                  <a:srgbClr val="000000"/>
                </a:solidFill>
                <a:cs typeface="宋体"/>
              </a:rPr>
              <a:t>　</a:t>
            </a:r>
            <a:r>
              <a:rPr lang="en-US" altLang="zh-CN" sz="2800" dirty="0" smtClean="0">
                <a:solidFill>
                  <a:srgbClr val="000000"/>
                </a:solidFill>
                <a:latin typeface="Times New Roman" pitchFamily="18" charset="0"/>
                <a:cs typeface="Times New Roman" pitchFamily="18" charset="0"/>
              </a:rPr>
              <a:t>A</a:t>
            </a:r>
            <a:r>
              <a:rPr lang="en-US" altLang="zh-CN" sz="2800" dirty="0" smtClean="0">
                <a:solidFill>
                  <a:srgbClr val="000000"/>
                </a:solidFill>
                <a:cs typeface="宋体"/>
              </a:rPr>
              <a:t>.</a:t>
            </a:r>
            <a:r>
              <a:rPr lang="zh-CN" altLang="zh-CN" sz="2800" dirty="0" smtClean="0">
                <a:solidFill>
                  <a:srgbClr val="000000"/>
                </a:solidFill>
                <a:cs typeface="宋体"/>
              </a:rPr>
              <a:t>美国人凯文将中国境内一处房产赠送给好友</a:t>
            </a:r>
            <a:r>
              <a:rPr lang="en-US" altLang="zh-CN" sz="2800" dirty="0" smtClean="0">
                <a:solidFill>
                  <a:srgbClr val="000000"/>
                </a:solidFill>
                <a:cs typeface="宋体"/>
              </a:rPr>
              <a:t/>
            </a:r>
            <a:br>
              <a:rPr lang="en-US" altLang="zh-CN" sz="2800" dirty="0" smtClean="0">
                <a:solidFill>
                  <a:srgbClr val="000000"/>
                </a:solidFill>
                <a:cs typeface="宋体"/>
              </a:rPr>
            </a:br>
            <a:r>
              <a:rPr lang="zh-CN" altLang="zh-CN" sz="2800" dirty="0" smtClean="0">
                <a:solidFill>
                  <a:srgbClr val="000000"/>
                </a:solidFill>
                <a:cs typeface="宋体"/>
              </a:rPr>
              <a:t>　</a:t>
            </a:r>
            <a:r>
              <a:rPr lang="en-US" altLang="zh-CN" sz="2800" dirty="0" smtClean="0">
                <a:solidFill>
                  <a:srgbClr val="000000"/>
                </a:solidFill>
                <a:cs typeface="宋体"/>
              </a:rPr>
              <a:t>B.</a:t>
            </a:r>
            <a:r>
              <a:rPr lang="zh-CN" altLang="zh-CN" sz="2800" dirty="0" smtClean="0">
                <a:solidFill>
                  <a:srgbClr val="000000"/>
                </a:solidFill>
                <a:cs typeface="宋体"/>
              </a:rPr>
              <a:t>企业为办理银行贷款将厂房进行抵押</a:t>
            </a:r>
            <a:r>
              <a:rPr lang="en-US" altLang="zh-CN" sz="2800" dirty="0" smtClean="0">
                <a:solidFill>
                  <a:srgbClr val="000000"/>
                </a:solidFill>
                <a:cs typeface="宋体"/>
              </a:rPr>
              <a:t/>
            </a:r>
            <a:br>
              <a:rPr lang="en-US" altLang="zh-CN" sz="2800" dirty="0" smtClean="0">
                <a:solidFill>
                  <a:srgbClr val="000000"/>
                </a:solidFill>
                <a:cs typeface="宋体"/>
              </a:rPr>
            </a:br>
            <a:r>
              <a:rPr lang="zh-CN" altLang="zh-CN" sz="2800" dirty="0" smtClean="0">
                <a:solidFill>
                  <a:srgbClr val="000000"/>
                </a:solidFill>
                <a:cs typeface="宋体"/>
              </a:rPr>
              <a:t>　</a:t>
            </a:r>
            <a:r>
              <a:rPr lang="en-US" altLang="zh-CN" sz="2800" dirty="0" smtClean="0">
                <a:solidFill>
                  <a:srgbClr val="000000"/>
                </a:solidFill>
                <a:cs typeface="宋体"/>
              </a:rPr>
              <a:t>C.</a:t>
            </a:r>
            <a:r>
              <a:rPr lang="zh-CN" altLang="zh-CN" sz="2800" dirty="0" smtClean="0">
                <a:solidFill>
                  <a:srgbClr val="000000"/>
                </a:solidFill>
                <a:cs typeface="宋体"/>
              </a:rPr>
              <a:t>房地产开发公司受托对某企业闲置厂房进行改造</a:t>
            </a:r>
            <a:r>
              <a:rPr lang="en-US" altLang="zh-CN" sz="2800" dirty="0" smtClean="0">
                <a:solidFill>
                  <a:srgbClr val="000000"/>
                </a:solidFill>
                <a:cs typeface="宋体"/>
              </a:rPr>
              <a:t/>
            </a:r>
            <a:br>
              <a:rPr lang="en-US" altLang="zh-CN" sz="2800" dirty="0" smtClean="0">
                <a:solidFill>
                  <a:srgbClr val="000000"/>
                </a:solidFill>
                <a:cs typeface="宋体"/>
              </a:rPr>
            </a:br>
            <a:r>
              <a:rPr lang="zh-CN" altLang="zh-CN" sz="2800" dirty="0" smtClean="0">
                <a:solidFill>
                  <a:srgbClr val="000000"/>
                </a:solidFill>
                <a:cs typeface="宋体"/>
              </a:rPr>
              <a:t>　</a:t>
            </a:r>
            <a:r>
              <a:rPr lang="en-US" altLang="zh-CN" sz="2800" dirty="0" smtClean="0">
                <a:solidFill>
                  <a:srgbClr val="000000"/>
                </a:solidFill>
                <a:latin typeface="Times New Roman" pitchFamily="18" charset="0"/>
                <a:cs typeface="Times New Roman" pitchFamily="18" charset="0"/>
              </a:rPr>
              <a:t>D</a:t>
            </a:r>
            <a:r>
              <a:rPr lang="en-US" altLang="zh-CN" sz="2800" dirty="0" smtClean="0">
                <a:solidFill>
                  <a:srgbClr val="000000"/>
                </a:solidFill>
                <a:cs typeface="宋体"/>
              </a:rPr>
              <a:t>.</a:t>
            </a:r>
            <a:r>
              <a:rPr lang="zh-CN" altLang="zh-CN" sz="2800" dirty="0" smtClean="0">
                <a:solidFill>
                  <a:srgbClr val="000000"/>
                </a:solidFill>
                <a:cs typeface="宋体"/>
              </a:rPr>
              <a:t>居民个人之间交换非居住用房产</a:t>
            </a:r>
            <a:r>
              <a:rPr lang="en-US" altLang="zh-CN" sz="2800" dirty="0" smtClean="0">
                <a:solidFill>
                  <a:srgbClr val="000000"/>
                </a:solidFill>
                <a:cs typeface="宋体"/>
              </a:rPr>
              <a:t/>
            </a:r>
            <a:br>
              <a:rPr lang="en-US" altLang="zh-CN" sz="2800" dirty="0" smtClean="0">
                <a:solidFill>
                  <a:srgbClr val="000000"/>
                </a:solidFill>
                <a:cs typeface="宋体"/>
              </a:rPr>
            </a:br>
            <a:r>
              <a:rPr lang="zh-CN" altLang="zh-CN" sz="2800" dirty="0" smtClean="0">
                <a:solidFill>
                  <a:srgbClr val="000000"/>
                </a:solidFill>
                <a:cs typeface="宋体"/>
              </a:rPr>
              <a:t>　</a:t>
            </a:r>
            <a:r>
              <a:rPr lang="en-US" altLang="zh-CN" sz="2800" dirty="0" smtClean="0">
                <a:solidFill>
                  <a:srgbClr val="000000"/>
                </a:solidFill>
                <a:cs typeface="宋体"/>
              </a:rPr>
              <a:t>E.</a:t>
            </a:r>
            <a:r>
              <a:rPr lang="zh-CN" altLang="zh-CN" sz="2800" dirty="0" smtClean="0">
                <a:solidFill>
                  <a:srgbClr val="000000"/>
                </a:solidFill>
                <a:cs typeface="宋体"/>
              </a:rPr>
              <a:t>企业持有房产期间发生评估增值</a:t>
            </a:r>
            <a:endParaRPr lang="en-US" altLang="zh-CN" sz="2800" dirty="0" smtClean="0">
              <a:solidFill>
                <a:srgbClr val="000000"/>
              </a:solidFill>
              <a:cs typeface="宋体"/>
            </a:endParaRPr>
          </a:p>
        </p:txBody>
      </p:sp>
    </p:spTree>
    <p:extLst>
      <p:ext uri="{BB962C8B-B14F-4D97-AF65-F5344CB8AC3E}">
        <p14:creationId xmlns:p14="http://schemas.microsoft.com/office/powerpoint/2010/main" val="187082317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673</TotalTime>
  <Words>2813</Words>
  <Application>Microsoft Office PowerPoint</Application>
  <PresentationFormat>全屏显示(4:3)</PresentationFormat>
  <Paragraphs>276</Paragraphs>
  <Slides>44</Slides>
  <Notes>5</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44</vt:i4>
      </vt:variant>
    </vt:vector>
  </HeadingPairs>
  <TitlesOfParts>
    <vt:vector size="47" baseType="lpstr">
      <vt:lpstr>Office 主题</vt:lpstr>
      <vt:lpstr>文档</vt:lpstr>
      <vt:lpstr>图表</vt:lpstr>
      <vt:lpstr>第一章  土地增值税</vt:lpstr>
      <vt:lpstr>PowerPoint 演示文稿</vt:lpstr>
      <vt:lpstr>PowerPoint 演示文稿</vt:lpstr>
      <vt:lpstr>PowerPoint 演示文稿</vt:lpstr>
      <vt:lpstr>PowerPoint 演示文稿</vt:lpstr>
      <vt:lpstr>PowerPoint 演示文稿</vt:lpstr>
      <vt:lpstr>对继承、赠与房地产免税的条件</vt:lpstr>
      <vt:lpstr>PowerPoint 演示文稿</vt:lpstr>
      <vt:lpstr>PowerPoint 演示文稿</vt:lpstr>
      <vt:lpstr>（三）征税对象</vt:lpstr>
      <vt:lpstr> 计税依据 </vt:lpstr>
      <vt:lpstr>PowerPoint 演示文稿</vt:lpstr>
      <vt:lpstr>PowerPoint 演示文稿</vt:lpstr>
      <vt:lpstr>PowerPoint 演示文稿</vt:lpstr>
      <vt:lpstr>PowerPoint 演示文稿</vt:lpstr>
      <vt:lpstr>注意几点</vt:lpstr>
      <vt:lpstr>二、扣除项目及金额的计算</vt:lpstr>
      <vt:lpstr>PowerPoint 演示文稿</vt:lpstr>
      <vt:lpstr>PowerPoint 演示文稿</vt:lpstr>
      <vt:lpstr>PowerPoint 演示文稿</vt:lpstr>
      <vt:lpstr>PowerPoint 演示文稿</vt:lpstr>
      <vt:lpstr>PowerPoint 演示文稿</vt:lpstr>
      <vt:lpstr>不能扣除的利息</vt:lpstr>
      <vt:lpstr>PowerPoint 演示文稿</vt:lpstr>
      <vt:lpstr>PowerPoint 演示文稿</vt:lpstr>
      <vt:lpstr>PowerPoint 演示文稿</vt:lpstr>
      <vt:lpstr>PowerPoint 演示文稿</vt:lpstr>
      <vt:lpstr>PowerPoint 演示文稿</vt:lpstr>
      <vt:lpstr>四、转让旧房土地增值税的扣除项目</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第一章  土地增值税</dc:title>
  <dc:creator>Hello</dc:creator>
  <cp:lastModifiedBy>xhl</cp:lastModifiedBy>
  <cp:revision>31</cp:revision>
  <dcterms:created xsi:type="dcterms:W3CDTF">2017-10-30T06:38:40Z</dcterms:created>
  <dcterms:modified xsi:type="dcterms:W3CDTF">2018-11-29T13:19:55Z</dcterms:modified>
</cp:coreProperties>
</file>