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7" r:id="rId1"/>
    <p:sldMasterId id="2147484189" r:id="rId2"/>
  </p:sldMasterIdLst>
  <p:notesMasterIdLst>
    <p:notesMasterId r:id="rId44"/>
  </p:notesMasterIdLst>
  <p:handoutMasterIdLst>
    <p:handoutMasterId r:id="rId45"/>
  </p:handoutMasterIdLst>
  <p:sldIdLst>
    <p:sldId id="780" r:id="rId3"/>
    <p:sldId id="783" r:id="rId4"/>
    <p:sldId id="785" r:id="rId5"/>
    <p:sldId id="788" r:id="rId6"/>
    <p:sldId id="789" r:id="rId7"/>
    <p:sldId id="737" r:id="rId8"/>
    <p:sldId id="742" r:id="rId9"/>
    <p:sldId id="757" r:id="rId10"/>
    <p:sldId id="767" r:id="rId11"/>
    <p:sldId id="768" r:id="rId12"/>
    <p:sldId id="797" r:id="rId13"/>
    <p:sldId id="798" r:id="rId14"/>
    <p:sldId id="799" r:id="rId15"/>
    <p:sldId id="800" r:id="rId16"/>
    <p:sldId id="777" r:id="rId17"/>
    <p:sldId id="759" r:id="rId18"/>
    <p:sldId id="741" r:id="rId19"/>
    <p:sldId id="795" r:id="rId20"/>
    <p:sldId id="794" r:id="rId21"/>
    <p:sldId id="769" r:id="rId22"/>
    <p:sldId id="770" r:id="rId23"/>
    <p:sldId id="771" r:id="rId24"/>
    <p:sldId id="774" r:id="rId25"/>
    <p:sldId id="775" r:id="rId26"/>
    <p:sldId id="772" r:id="rId27"/>
    <p:sldId id="761" r:id="rId28"/>
    <p:sldId id="751" r:id="rId29"/>
    <p:sldId id="752" r:id="rId30"/>
    <p:sldId id="754" r:id="rId31"/>
    <p:sldId id="801" r:id="rId32"/>
    <p:sldId id="802" r:id="rId33"/>
    <p:sldId id="803" r:id="rId34"/>
    <p:sldId id="804" r:id="rId35"/>
    <p:sldId id="805" r:id="rId36"/>
    <p:sldId id="806" r:id="rId37"/>
    <p:sldId id="755" r:id="rId38"/>
    <p:sldId id="784" r:id="rId39"/>
    <p:sldId id="786" r:id="rId40"/>
    <p:sldId id="787" r:id="rId41"/>
    <p:sldId id="793" r:id="rId42"/>
    <p:sldId id="779"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81F"/>
    <a:srgbClr val="7CD10E"/>
    <a:srgbClr val="CC3300"/>
    <a:srgbClr val="D43636"/>
    <a:srgbClr val="000000"/>
    <a:srgbClr val="FFFFFF"/>
    <a:srgbClr val="E0E4D0"/>
    <a:srgbClr val="CCE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2" autoAdjust="0"/>
    <p:restoredTop sz="94660"/>
  </p:normalViewPr>
  <p:slideViewPr>
    <p:cSldViewPr>
      <p:cViewPr varScale="1">
        <p:scale>
          <a:sx n="108" d="100"/>
          <a:sy n="108" d="100"/>
        </p:scale>
        <p:origin x="1662"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cked"/>
        <c:varyColors val="0"/>
        <c:ser>
          <c:idx val="0"/>
          <c:order val="0"/>
          <c:marker>
            <c:symbol val="none"/>
          </c:marker>
          <c:cat>
            <c:numRef>
              <c:f>Sheet1!$A$12:$A$20</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Sheet1!$G$2:$G$10</c:f>
              <c:numCache>
                <c:formatCode>0.00%</c:formatCode>
                <c:ptCount val="9"/>
                <c:pt idx="0">
                  <c:v>0.18991726747690785</c:v>
                </c:pt>
                <c:pt idx="1">
                  <c:v>0.19194796496570588</c:v>
                </c:pt>
                <c:pt idx="2">
                  <c:v>0.19628172684078843</c:v>
                </c:pt>
                <c:pt idx="3">
                  <c:v>0.20119954879823587</c:v>
                </c:pt>
                <c:pt idx="4">
                  <c:v>0.21229164648479892</c:v>
                </c:pt>
                <c:pt idx="5">
                  <c:v>0.21698851559142909</c:v>
                </c:pt>
                <c:pt idx="6">
                  <c:v>0.21706989599566159</c:v>
                </c:pt>
                <c:pt idx="7">
                  <c:v>0.21797468531338221</c:v>
                </c:pt>
                <c:pt idx="8">
                  <c:v>0.22098362373469294</c:v>
                </c:pt>
              </c:numCache>
            </c:numRef>
          </c:val>
          <c:smooth val="0"/>
          <c:extLst>
            <c:ext xmlns:c16="http://schemas.microsoft.com/office/drawing/2014/chart" uri="{C3380CC4-5D6E-409C-BE32-E72D297353CC}">
              <c16:uniqueId val="{00000000-5E70-43B1-9CB2-E373A60E5184}"/>
            </c:ext>
          </c:extLst>
        </c:ser>
        <c:dLbls>
          <c:showLegendKey val="0"/>
          <c:showVal val="0"/>
          <c:showCatName val="0"/>
          <c:showSerName val="0"/>
          <c:showPercent val="0"/>
          <c:showBubbleSize val="0"/>
        </c:dLbls>
        <c:smooth val="0"/>
        <c:axId val="127745024"/>
        <c:axId val="216930496"/>
      </c:lineChart>
      <c:catAx>
        <c:axId val="127745024"/>
        <c:scaling>
          <c:orientation val="minMax"/>
        </c:scaling>
        <c:delete val="0"/>
        <c:axPos val="b"/>
        <c:numFmt formatCode="General" sourceLinked="1"/>
        <c:majorTickMark val="out"/>
        <c:minorTickMark val="none"/>
        <c:tickLblPos val="nextTo"/>
        <c:crossAx val="216930496"/>
        <c:crosses val="autoZero"/>
        <c:auto val="1"/>
        <c:lblAlgn val="ctr"/>
        <c:lblOffset val="100"/>
        <c:noMultiLvlLbl val="0"/>
      </c:catAx>
      <c:valAx>
        <c:axId val="216930496"/>
        <c:scaling>
          <c:orientation val="minMax"/>
          <c:max val="0.22500000000000003"/>
          <c:min val="0.18000000000000002"/>
        </c:scaling>
        <c:delete val="0"/>
        <c:axPos val="l"/>
        <c:majorGridlines>
          <c:spPr>
            <a:ln>
              <a:noFill/>
            </a:ln>
          </c:spPr>
        </c:majorGridlines>
        <c:numFmt formatCode="0.00%" sourceLinked="1"/>
        <c:majorTickMark val="out"/>
        <c:minorTickMark val="none"/>
        <c:tickLblPos val="nextTo"/>
        <c:crossAx val="127745024"/>
        <c:crosses val="autoZero"/>
        <c:crossBetween val="between"/>
        <c:majorUnit val="1.0000000000000002E-2"/>
      </c:valAx>
    </c:plotArea>
    <c:plotVisOnly val="1"/>
    <c:dispBlanksAs val="zero"/>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cked"/>
        <c:varyColors val="0"/>
        <c:ser>
          <c:idx val="0"/>
          <c:order val="0"/>
          <c:marker>
            <c:symbol val="none"/>
          </c:marker>
          <c:cat>
            <c:numRef>
              <c:f>Sheet1!$A$12:$A$20</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Sheet1!$D$12:$D$20</c:f>
              <c:numCache>
                <c:formatCode>0.00%</c:formatCode>
                <c:ptCount val="9"/>
                <c:pt idx="0">
                  <c:v>2.1092260251642757E-2</c:v>
                </c:pt>
                <c:pt idx="1">
                  <c:v>2.224167528648845E-2</c:v>
                </c:pt>
                <c:pt idx="2">
                  <c:v>2.5772527553745341E-2</c:v>
                </c:pt>
                <c:pt idx="3">
                  <c:v>2.3946717710540848E-2</c:v>
                </c:pt>
                <c:pt idx="4">
                  <c:v>2.889029770247574E-2</c:v>
                </c:pt>
                <c:pt idx="5">
                  <c:v>3.0792457131943934E-2</c:v>
                </c:pt>
                <c:pt idx="6">
                  <c:v>3.1380286820001997E-2</c:v>
                </c:pt>
                <c:pt idx="7">
                  <c:v>3.2912384661492544E-2</c:v>
                </c:pt>
                <c:pt idx="8">
                  <c:v>3.9687898781529E-2</c:v>
                </c:pt>
              </c:numCache>
            </c:numRef>
          </c:val>
          <c:smooth val="0"/>
          <c:extLst>
            <c:ext xmlns:c16="http://schemas.microsoft.com/office/drawing/2014/chart" uri="{C3380CC4-5D6E-409C-BE32-E72D297353CC}">
              <c16:uniqueId val="{00000000-72A3-48E9-8E80-CDD05C6DDC1F}"/>
            </c:ext>
          </c:extLst>
        </c:ser>
        <c:dLbls>
          <c:showLegendKey val="0"/>
          <c:showVal val="0"/>
          <c:showCatName val="0"/>
          <c:showSerName val="0"/>
          <c:showPercent val="0"/>
          <c:showBubbleSize val="0"/>
        </c:dLbls>
        <c:smooth val="0"/>
        <c:axId val="127986688"/>
        <c:axId val="229550336"/>
      </c:lineChart>
      <c:catAx>
        <c:axId val="127986688"/>
        <c:scaling>
          <c:orientation val="minMax"/>
        </c:scaling>
        <c:delete val="0"/>
        <c:axPos val="b"/>
        <c:numFmt formatCode="General" sourceLinked="1"/>
        <c:majorTickMark val="out"/>
        <c:minorTickMark val="none"/>
        <c:tickLblPos val="nextTo"/>
        <c:crossAx val="229550336"/>
        <c:crosses val="autoZero"/>
        <c:auto val="1"/>
        <c:lblAlgn val="ctr"/>
        <c:lblOffset val="100"/>
        <c:noMultiLvlLbl val="0"/>
      </c:catAx>
      <c:valAx>
        <c:axId val="229550336"/>
        <c:scaling>
          <c:orientation val="minMax"/>
          <c:max val="4.5000000000000012E-2"/>
          <c:min val="1.5000000000000003E-2"/>
        </c:scaling>
        <c:delete val="0"/>
        <c:axPos val="l"/>
        <c:majorGridlines>
          <c:spPr>
            <a:ln>
              <a:noFill/>
            </a:ln>
          </c:spPr>
        </c:majorGridlines>
        <c:numFmt formatCode="0.00%" sourceLinked="1"/>
        <c:majorTickMark val="out"/>
        <c:minorTickMark val="none"/>
        <c:tickLblPos val="nextTo"/>
        <c:crossAx val="127986688"/>
        <c:crosses val="autoZero"/>
        <c:crossBetween val="between"/>
      </c:valAx>
      <c:spPr>
        <a:ln>
          <a:noFill/>
        </a:ln>
      </c:spPr>
    </c:plotArea>
    <c:plotVisOnly val="1"/>
    <c:dispBlanksAs val="zero"/>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cked"/>
        <c:varyColors val="0"/>
        <c:ser>
          <c:idx val="0"/>
          <c:order val="0"/>
          <c:marker>
            <c:symbol val="none"/>
          </c:marker>
          <c:cat>
            <c:numRef>
              <c:f>Sheet1!$A$12:$A$20</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Sheet1!$L$19:$L$27</c:f>
              <c:numCache>
                <c:formatCode>0.00%</c:formatCode>
                <c:ptCount val="9"/>
                <c:pt idx="0">
                  <c:v>0.18328467518672087</c:v>
                </c:pt>
                <c:pt idx="1">
                  <c:v>0.18829736622851337</c:v>
                </c:pt>
                <c:pt idx="2">
                  <c:v>0.19768828182055473</c:v>
                </c:pt>
                <c:pt idx="3">
                  <c:v>0.19480344244114697</c:v>
                </c:pt>
                <c:pt idx="4">
                  <c:v>0.2177164453002268</c:v>
                </c:pt>
                <c:pt idx="5">
                  <c:v>0.22527169637525868</c:v>
                </c:pt>
                <c:pt idx="6">
                  <c:v>0.21909905586284883</c:v>
                </c:pt>
                <c:pt idx="7">
                  <c:v>0.22057754843457622</c:v>
                </c:pt>
                <c:pt idx="8">
                  <c:v>0.24505554321315479</c:v>
                </c:pt>
              </c:numCache>
            </c:numRef>
          </c:val>
          <c:smooth val="0"/>
          <c:extLst>
            <c:ext xmlns:c16="http://schemas.microsoft.com/office/drawing/2014/chart" uri="{C3380CC4-5D6E-409C-BE32-E72D297353CC}">
              <c16:uniqueId val="{00000000-7E9F-4DEA-B587-5E43036E846C}"/>
            </c:ext>
          </c:extLst>
        </c:ser>
        <c:dLbls>
          <c:showLegendKey val="0"/>
          <c:showVal val="0"/>
          <c:showCatName val="0"/>
          <c:showSerName val="0"/>
          <c:showPercent val="0"/>
          <c:showBubbleSize val="0"/>
        </c:dLbls>
        <c:smooth val="0"/>
        <c:axId val="127987200"/>
        <c:axId val="231361344"/>
      </c:lineChart>
      <c:catAx>
        <c:axId val="127987200"/>
        <c:scaling>
          <c:orientation val="minMax"/>
        </c:scaling>
        <c:delete val="0"/>
        <c:axPos val="b"/>
        <c:numFmt formatCode="General" sourceLinked="1"/>
        <c:majorTickMark val="out"/>
        <c:minorTickMark val="none"/>
        <c:tickLblPos val="nextTo"/>
        <c:crossAx val="231361344"/>
        <c:crosses val="autoZero"/>
        <c:auto val="1"/>
        <c:lblAlgn val="ctr"/>
        <c:lblOffset val="100"/>
        <c:noMultiLvlLbl val="0"/>
      </c:catAx>
      <c:valAx>
        <c:axId val="231361344"/>
        <c:scaling>
          <c:orientation val="minMax"/>
          <c:min val="0.15000000000000002"/>
        </c:scaling>
        <c:delete val="0"/>
        <c:axPos val="l"/>
        <c:majorGridlines>
          <c:spPr>
            <a:ln>
              <a:noFill/>
            </a:ln>
          </c:spPr>
        </c:majorGridlines>
        <c:numFmt formatCode="0.00%" sourceLinked="1"/>
        <c:majorTickMark val="out"/>
        <c:minorTickMark val="none"/>
        <c:tickLblPos val="nextTo"/>
        <c:crossAx val="127987200"/>
        <c:crosses val="autoZero"/>
        <c:crossBetween val="between"/>
        <c:majorUnit val="2.0000000000000004E-2"/>
      </c:valAx>
      <c:spPr>
        <a:noFill/>
        <a:ln>
          <a:noFill/>
        </a:ln>
      </c:spPr>
    </c:plotArea>
    <c:plotVisOnly val="1"/>
    <c:dispBlanksAs val="zero"/>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CEAA1CA7-EA68-4F5C-A750-DFD377E2987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defRPr>
            </a:lvl1pPr>
          </a:lstStyle>
          <a:p>
            <a:pPr>
              <a:defRPr/>
            </a:pPr>
            <a:endParaRPr lang="en-US" altLang="zh-CN"/>
          </a:p>
        </p:txBody>
      </p:sp>
      <p:sp>
        <p:nvSpPr>
          <p:cNvPr id="258051" name="Rectangle 3">
            <a:extLst>
              <a:ext uri="{FF2B5EF4-FFF2-40B4-BE49-F238E27FC236}">
                <a16:creationId xmlns:a16="http://schemas.microsoft.com/office/drawing/2014/main" id="{BD58BBE6-220A-40AD-A258-5C2B33216D1F}"/>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ltLang="zh-CN"/>
          </a:p>
        </p:txBody>
      </p:sp>
      <p:sp>
        <p:nvSpPr>
          <p:cNvPr id="258052" name="Rectangle 4">
            <a:extLst>
              <a:ext uri="{FF2B5EF4-FFF2-40B4-BE49-F238E27FC236}">
                <a16:creationId xmlns:a16="http://schemas.microsoft.com/office/drawing/2014/main" id="{A4B72466-CA22-49B2-A065-50CE872DB4ED}"/>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defRPr>
            </a:lvl1pPr>
          </a:lstStyle>
          <a:p>
            <a:pPr>
              <a:defRPr/>
            </a:pPr>
            <a:endParaRPr lang="en-US" altLang="zh-CN"/>
          </a:p>
        </p:txBody>
      </p:sp>
      <p:sp>
        <p:nvSpPr>
          <p:cNvPr id="258053" name="Rectangle 5">
            <a:extLst>
              <a:ext uri="{FF2B5EF4-FFF2-40B4-BE49-F238E27FC236}">
                <a16:creationId xmlns:a16="http://schemas.microsoft.com/office/drawing/2014/main" id="{63105827-7251-486F-A863-4D099F0C09D8}"/>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B8DFD58-1EE6-4354-916E-039BDC4FF393}" type="slidenum">
              <a:rPr lang="en-US" altLang="zh-CN"/>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5FC3A0D1-4447-4406-AEC6-27D4989BA4F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defRPr>
            </a:lvl1pPr>
          </a:lstStyle>
          <a:p>
            <a:pPr>
              <a:defRPr/>
            </a:pPr>
            <a:endParaRPr lang="en-US" altLang="zh-CN"/>
          </a:p>
        </p:txBody>
      </p:sp>
      <p:sp>
        <p:nvSpPr>
          <p:cNvPr id="289795" name="Rectangle 3">
            <a:extLst>
              <a:ext uri="{FF2B5EF4-FFF2-40B4-BE49-F238E27FC236}">
                <a16:creationId xmlns:a16="http://schemas.microsoft.com/office/drawing/2014/main" id="{D6C808BB-E571-4E0D-8858-23553F1A319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ltLang="zh-CN"/>
          </a:p>
        </p:txBody>
      </p:sp>
      <p:sp>
        <p:nvSpPr>
          <p:cNvPr id="47108" name="Rectangle 4">
            <a:extLst>
              <a:ext uri="{FF2B5EF4-FFF2-40B4-BE49-F238E27FC236}">
                <a16:creationId xmlns:a16="http://schemas.microsoft.com/office/drawing/2014/main" id="{ED802FDD-A91A-43BF-8A58-3F987A3158B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7" name="Rectangle 5">
            <a:extLst>
              <a:ext uri="{FF2B5EF4-FFF2-40B4-BE49-F238E27FC236}">
                <a16:creationId xmlns:a16="http://schemas.microsoft.com/office/drawing/2014/main" id="{B64DD655-3A30-4FC9-93F3-847512A3EA2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289798" name="Rectangle 6">
            <a:extLst>
              <a:ext uri="{FF2B5EF4-FFF2-40B4-BE49-F238E27FC236}">
                <a16:creationId xmlns:a16="http://schemas.microsoft.com/office/drawing/2014/main" id="{BDBEE701-74E4-49C0-B2F5-B7DC92138A9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defRPr>
            </a:lvl1pPr>
          </a:lstStyle>
          <a:p>
            <a:pPr>
              <a:defRPr/>
            </a:pPr>
            <a:endParaRPr lang="en-US" altLang="zh-CN"/>
          </a:p>
        </p:txBody>
      </p:sp>
      <p:sp>
        <p:nvSpPr>
          <p:cNvPr id="289799" name="Rectangle 7">
            <a:extLst>
              <a:ext uri="{FF2B5EF4-FFF2-40B4-BE49-F238E27FC236}">
                <a16:creationId xmlns:a16="http://schemas.microsoft.com/office/drawing/2014/main" id="{95BB36A1-8773-4852-8A35-F68AA3DDCDD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22B4933-92EB-4707-878F-44308A49699B}"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a:extLst>
              <a:ext uri="{FF2B5EF4-FFF2-40B4-BE49-F238E27FC236}">
                <a16:creationId xmlns:a16="http://schemas.microsoft.com/office/drawing/2014/main" id="{4A16EC47-35AB-4334-871B-9CC87CEA3B0A}"/>
              </a:ext>
            </a:extLst>
          </p:cNvPr>
          <p:cNvSpPr>
            <a:spLocks noGrp="1" noRot="1" noChangeAspect="1" noTextEdit="1"/>
          </p:cNvSpPr>
          <p:nvPr>
            <p:ph type="sldImg"/>
          </p:nvPr>
        </p:nvSpPr>
        <p:spPr>
          <a:ln/>
        </p:spPr>
      </p:sp>
      <p:sp>
        <p:nvSpPr>
          <p:cNvPr id="48131" name="备注占位符 2">
            <a:extLst>
              <a:ext uri="{FF2B5EF4-FFF2-40B4-BE49-F238E27FC236}">
                <a16:creationId xmlns:a16="http://schemas.microsoft.com/office/drawing/2014/main" id="{B45B2060-37AD-485F-A8AB-A96C236D14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4" name="灯片编号占位符 3">
            <a:extLst>
              <a:ext uri="{FF2B5EF4-FFF2-40B4-BE49-F238E27FC236}">
                <a16:creationId xmlns:a16="http://schemas.microsoft.com/office/drawing/2014/main" id="{8E646C1B-3B60-4943-BF63-672E2E9A849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868B550-FBB2-4DEF-962B-21D1DB885634}" type="slidenum">
              <a:rPr lang="en-US" altLang="zh-CN"/>
              <a:pPr eaLnBrk="1" hangingPunct="1"/>
              <a:t>11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2AF64E25-F1C0-4CA6-B29A-93C4E1DD8AC2}"/>
              </a:ext>
            </a:extLst>
          </p:cNvPr>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5" name="Group 8">
            <a:extLst>
              <a:ext uri="{FF2B5EF4-FFF2-40B4-BE49-F238E27FC236}">
                <a16:creationId xmlns:a16="http://schemas.microsoft.com/office/drawing/2014/main" id="{1F59A4DB-CAA8-485D-A4D2-DD9D76AF1069}"/>
              </a:ext>
            </a:extLst>
          </p:cNvPr>
          <p:cNvGrpSpPr>
            <a:grpSpLocks/>
          </p:cNvGrpSpPr>
          <p:nvPr/>
        </p:nvGrpSpPr>
        <p:grpSpPr bwMode="auto">
          <a:xfrm>
            <a:off x="195263" y="234950"/>
            <a:ext cx="3787775" cy="1778000"/>
            <a:chOff x="123" y="148"/>
            <a:chExt cx="2386" cy="1120"/>
          </a:xfrm>
        </p:grpSpPr>
        <p:sp>
          <p:nvSpPr>
            <p:cNvPr id="6" name="Freeform 9">
              <a:extLst>
                <a:ext uri="{FF2B5EF4-FFF2-40B4-BE49-F238E27FC236}">
                  <a16:creationId xmlns:a16="http://schemas.microsoft.com/office/drawing/2014/main" id="{6692CAE3-9CE2-4C85-AAE1-D880FEA36723}"/>
                </a:ext>
              </a:extLst>
            </p:cNvPr>
            <p:cNvSpPr>
              <a:spLocks/>
            </p:cNvSpPr>
            <p:nvPr userDrawn="1"/>
          </p:nvSpPr>
          <p:spPr bwMode="auto">
            <a:xfrm>
              <a:off x="177" y="177"/>
              <a:ext cx="2250" cy="1017"/>
            </a:xfrm>
            <a:custGeom>
              <a:avLst/>
              <a:gdLst>
                <a:gd name="T0" fmla="*/ 145088 w 794"/>
                <a:gd name="T1" fmla="*/ 35325 h 414"/>
                <a:gd name="T2" fmla="*/ 129752 w 794"/>
                <a:gd name="T3" fmla="*/ 28447 h 414"/>
                <a:gd name="T4" fmla="*/ 101630 w 794"/>
                <a:gd name="T5" fmla="*/ 18797 h 414"/>
                <a:gd name="T6" fmla="*/ 12970 w 794"/>
                <a:gd name="T7" fmla="*/ 0 h 414"/>
                <a:gd name="T8" fmla="*/ 4183 w 794"/>
                <a:gd name="T9" fmla="*/ 1781 h 414"/>
                <a:gd name="T10" fmla="*/ 0 w 794"/>
                <a:gd name="T11" fmla="*/ 7429 h 414"/>
                <a:gd name="T12" fmla="*/ 5098 w 794"/>
                <a:gd name="T13" fmla="*/ 13874 h 414"/>
                <a:gd name="T14" fmla="*/ 104152 w 794"/>
                <a:gd name="T15" fmla="*/ 36600 h 414"/>
                <a:gd name="T16" fmla="*/ 125855 w 794"/>
                <a:gd name="T17" fmla="*/ 35145 h 414"/>
                <a:gd name="T18" fmla="*/ 143402 w 794"/>
                <a:gd name="T19" fmla="*/ 37027 h 414"/>
                <a:gd name="T20" fmla="*/ 145088 w 794"/>
                <a:gd name="T21" fmla="*/ 35325 h 414"/>
                <a:gd name="T22" fmla="*/ 145088 w 794"/>
                <a:gd name="T23" fmla="*/ 3532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Freeform 10">
              <a:extLst>
                <a:ext uri="{FF2B5EF4-FFF2-40B4-BE49-F238E27FC236}">
                  <a16:creationId xmlns:a16="http://schemas.microsoft.com/office/drawing/2014/main" id="{15C37F8B-7D4F-4833-AF59-8A8690733B19}"/>
                </a:ext>
              </a:extLst>
            </p:cNvPr>
            <p:cNvSpPr>
              <a:spLocks/>
            </p:cNvSpPr>
            <p:nvPr userDrawn="1"/>
          </p:nvSpPr>
          <p:spPr bwMode="auto">
            <a:xfrm>
              <a:off x="166" y="261"/>
              <a:ext cx="2244" cy="1007"/>
            </a:xfrm>
            <a:custGeom>
              <a:avLst/>
              <a:gdLst>
                <a:gd name="T0" fmla="*/ 777 w 1586"/>
                <a:gd name="T1" fmla="*/ 0 h 821"/>
                <a:gd name="T2" fmla="*/ 7546 w 1586"/>
                <a:gd name="T3" fmla="*/ 1441 h 821"/>
                <a:gd name="T4" fmla="*/ 8096 w 1586"/>
                <a:gd name="T5" fmla="*/ 1771 h 821"/>
                <a:gd name="T6" fmla="*/ 8993 w 1586"/>
                <a:gd name="T7" fmla="*/ 2198 h 821"/>
                <a:gd name="T8" fmla="*/ 8874 w 1586"/>
                <a:gd name="T9" fmla="*/ 2279 h 821"/>
                <a:gd name="T10" fmla="*/ 7653 w 1586"/>
                <a:gd name="T11" fmla="*/ 2184 h 821"/>
                <a:gd name="T12" fmla="*/ 6491 w 1586"/>
                <a:gd name="T13" fmla="*/ 2251 h 821"/>
                <a:gd name="T14" fmla="*/ 235 w 1586"/>
                <a:gd name="T15" fmla="*/ 829 h 821"/>
                <a:gd name="T16" fmla="*/ 0 w 1586"/>
                <a:gd name="T17" fmla="*/ 417 h 821"/>
                <a:gd name="T18" fmla="*/ 260 w 1586"/>
                <a:gd name="T19" fmla="*/ 88 h 821"/>
                <a:gd name="T20" fmla="*/ 777 w 1586"/>
                <a:gd name="T21" fmla="*/ 0 h 821"/>
                <a:gd name="T22" fmla="*/ 77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11">
              <a:extLst>
                <a:ext uri="{FF2B5EF4-FFF2-40B4-BE49-F238E27FC236}">
                  <a16:creationId xmlns:a16="http://schemas.microsoft.com/office/drawing/2014/main" id="{E91AAE20-91E2-4A7C-A0A6-EB73BFD07331}"/>
                </a:ext>
              </a:extLst>
            </p:cNvPr>
            <p:cNvSpPr>
              <a:spLocks/>
            </p:cNvSpPr>
            <p:nvPr userDrawn="1"/>
          </p:nvSpPr>
          <p:spPr bwMode="auto">
            <a:xfrm>
              <a:off x="474" y="344"/>
              <a:ext cx="1488" cy="919"/>
            </a:xfrm>
            <a:custGeom>
              <a:avLst/>
              <a:gdLst>
                <a:gd name="T0" fmla="*/ 0 w 1049"/>
                <a:gd name="T1" fmla="*/ 915 h 747"/>
                <a:gd name="T2" fmla="*/ 5294 w 1049"/>
                <a:gd name="T3" fmla="*/ 2105 h 747"/>
                <a:gd name="T4" fmla="*/ 5393 w 1049"/>
                <a:gd name="T5" fmla="*/ 1505 h 747"/>
                <a:gd name="T6" fmla="*/ 6024 w 1049"/>
                <a:gd name="T7" fmla="*/ 1190 h 747"/>
                <a:gd name="T8" fmla="*/ 448 w 1049"/>
                <a:gd name="T9" fmla="*/ 0 h 747"/>
                <a:gd name="T10" fmla="*/ 0 w 1049"/>
                <a:gd name="T11" fmla="*/ 357 h 747"/>
                <a:gd name="T12" fmla="*/ 0 w 1049"/>
                <a:gd name="T13" fmla="*/ 915 h 747"/>
                <a:gd name="T14" fmla="*/ 0 w 1049"/>
                <a:gd name="T15" fmla="*/ 9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9" name="Group 12">
              <a:extLst>
                <a:ext uri="{FF2B5EF4-FFF2-40B4-BE49-F238E27FC236}">
                  <a16:creationId xmlns:a16="http://schemas.microsoft.com/office/drawing/2014/main" id="{5E2C0A3B-E116-4131-9FDE-EDEDC6B51480}"/>
                </a:ext>
              </a:extLst>
            </p:cNvPr>
            <p:cNvGrpSpPr>
              <a:grpSpLocks/>
            </p:cNvGrpSpPr>
            <p:nvPr userDrawn="1"/>
          </p:nvGrpSpPr>
          <p:grpSpPr bwMode="auto">
            <a:xfrm>
              <a:off x="123" y="148"/>
              <a:ext cx="2386" cy="1081"/>
              <a:chOff x="123" y="148"/>
              <a:chExt cx="2386" cy="1081"/>
            </a:xfrm>
          </p:grpSpPr>
          <p:sp>
            <p:nvSpPr>
              <p:cNvPr id="10" name="Freeform 13">
                <a:extLst>
                  <a:ext uri="{FF2B5EF4-FFF2-40B4-BE49-F238E27FC236}">
                    <a16:creationId xmlns:a16="http://schemas.microsoft.com/office/drawing/2014/main" id="{E7D34BEB-5E69-496F-A6BB-9E64B4898F83}"/>
                  </a:ext>
                </a:extLst>
              </p:cNvPr>
              <p:cNvSpPr>
                <a:spLocks/>
              </p:cNvSpPr>
              <p:nvPr userDrawn="1"/>
            </p:nvSpPr>
            <p:spPr bwMode="auto">
              <a:xfrm>
                <a:off x="2005" y="934"/>
                <a:ext cx="212" cy="214"/>
              </a:xfrm>
              <a:custGeom>
                <a:avLst/>
                <a:gdLst>
                  <a:gd name="T0" fmla="*/ 619 w 150"/>
                  <a:gd name="T1" fmla="*/ 0 h 173"/>
                  <a:gd name="T2" fmla="*/ 228 w 150"/>
                  <a:gd name="T3" fmla="*/ 192 h 173"/>
                  <a:gd name="T4" fmla="*/ 0 w 150"/>
                  <a:gd name="T5" fmla="*/ 502 h 173"/>
                  <a:gd name="T6" fmla="*/ 451 w 150"/>
                  <a:gd name="T7" fmla="*/ 464 h 173"/>
                  <a:gd name="T8" fmla="*/ 581 w 150"/>
                  <a:gd name="T9" fmla="*/ 245 h 173"/>
                  <a:gd name="T10" fmla="*/ 847 w 150"/>
                  <a:gd name="T11" fmla="*/ 78 h 173"/>
                  <a:gd name="T12" fmla="*/ 619 w 150"/>
                  <a:gd name="T13" fmla="*/ 0 h 173"/>
                  <a:gd name="T14" fmla="*/ 619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Freeform 14">
                <a:extLst>
                  <a:ext uri="{FF2B5EF4-FFF2-40B4-BE49-F238E27FC236}">
                    <a16:creationId xmlns:a16="http://schemas.microsoft.com/office/drawing/2014/main" id="{DB7D495A-5F3C-4AA5-81CF-F6C6504E75BE}"/>
                  </a:ext>
                </a:extLst>
              </p:cNvPr>
              <p:cNvSpPr>
                <a:spLocks/>
              </p:cNvSpPr>
              <p:nvPr userDrawn="1"/>
            </p:nvSpPr>
            <p:spPr bwMode="auto">
              <a:xfrm>
                <a:off x="123" y="148"/>
                <a:ext cx="2386" cy="1081"/>
              </a:xfrm>
              <a:custGeom>
                <a:avLst/>
                <a:gdLst>
                  <a:gd name="T0" fmla="*/ 890 w 1684"/>
                  <a:gd name="T1" fmla="*/ 0 h 880"/>
                  <a:gd name="T2" fmla="*/ 360 w 1684"/>
                  <a:gd name="T3" fmla="*/ 146 h 880"/>
                  <a:gd name="T4" fmla="*/ 0 w 1684"/>
                  <a:gd name="T5" fmla="*/ 582 h 880"/>
                  <a:gd name="T6" fmla="*/ 384 w 1684"/>
                  <a:gd name="T7" fmla="*/ 1004 h 880"/>
                  <a:gd name="T8" fmla="*/ 6749 w 1684"/>
                  <a:gd name="T9" fmla="*/ 2425 h 880"/>
                  <a:gd name="T10" fmla="*/ 8120 w 1684"/>
                  <a:gd name="T11" fmla="*/ 2336 h 880"/>
                  <a:gd name="T12" fmla="*/ 9231 w 1684"/>
                  <a:gd name="T13" fmla="*/ 2462 h 880"/>
                  <a:gd name="T14" fmla="*/ 9616 w 1684"/>
                  <a:gd name="T15" fmla="*/ 2262 h 880"/>
                  <a:gd name="T16" fmla="*/ 8576 w 1684"/>
                  <a:gd name="T17" fmla="*/ 1857 h 880"/>
                  <a:gd name="T18" fmla="*/ 8153 w 1684"/>
                  <a:gd name="T19" fmla="*/ 1434 h 880"/>
                  <a:gd name="T20" fmla="*/ 7820 w 1684"/>
                  <a:gd name="T21" fmla="*/ 1474 h 880"/>
                  <a:gd name="T22" fmla="*/ 8216 w 1684"/>
                  <a:gd name="T23" fmla="*/ 1857 h 880"/>
                  <a:gd name="T24" fmla="*/ 9011 w 1684"/>
                  <a:gd name="T25" fmla="*/ 2265 h 880"/>
                  <a:gd name="T26" fmla="*/ 8070 w 1684"/>
                  <a:gd name="T27" fmla="*/ 2201 h 880"/>
                  <a:gd name="T28" fmla="*/ 6960 w 1684"/>
                  <a:gd name="T29" fmla="*/ 2275 h 880"/>
                  <a:gd name="T30" fmla="*/ 7165 w 1684"/>
                  <a:gd name="T31" fmla="*/ 1817 h 880"/>
                  <a:gd name="T32" fmla="*/ 7641 w 1684"/>
                  <a:gd name="T33" fmla="*/ 1505 h 880"/>
                  <a:gd name="T34" fmla="*/ 7084 w 1684"/>
                  <a:gd name="T35" fmla="*/ 1544 h 880"/>
                  <a:gd name="T36" fmla="*/ 6652 w 1684"/>
                  <a:gd name="T37" fmla="*/ 1841 h 880"/>
                  <a:gd name="T38" fmla="*/ 6505 w 1684"/>
                  <a:gd name="T39" fmla="*/ 2214 h 880"/>
                  <a:gd name="T40" fmla="*/ 612 w 1684"/>
                  <a:gd name="T41" fmla="*/ 867 h 880"/>
                  <a:gd name="T42" fmla="*/ 456 w 1684"/>
                  <a:gd name="T43" fmla="*/ 601 h 880"/>
                  <a:gd name="T44" fmla="*/ 588 w 1684"/>
                  <a:gd name="T45" fmla="*/ 267 h 880"/>
                  <a:gd name="T46" fmla="*/ 1237 w 1684"/>
                  <a:gd name="T47" fmla="*/ 0 h 880"/>
                  <a:gd name="T48" fmla="*/ 890 w 1684"/>
                  <a:gd name="T49" fmla="*/ 0 h 880"/>
                  <a:gd name="T50" fmla="*/ 89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Freeform 15">
                <a:extLst>
                  <a:ext uri="{FF2B5EF4-FFF2-40B4-BE49-F238E27FC236}">
                    <a16:creationId xmlns:a16="http://schemas.microsoft.com/office/drawing/2014/main" id="{1426A14B-12FA-4540-818C-D4C5B8761A52}"/>
                  </a:ext>
                </a:extLst>
              </p:cNvPr>
              <p:cNvSpPr>
                <a:spLocks/>
              </p:cNvSpPr>
              <p:nvPr userDrawn="1"/>
            </p:nvSpPr>
            <p:spPr bwMode="auto">
              <a:xfrm>
                <a:off x="324" y="158"/>
                <a:ext cx="1686" cy="614"/>
              </a:xfrm>
              <a:custGeom>
                <a:avLst/>
                <a:gdLst>
                  <a:gd name="T0" fmla="*/ 572 w 1190"/>
                  <a:gd name="T1" fmla="*/ 0 h 500"/>
                  <a:gd name="T2" fmla="*/ 6795 w 1190"/>
                  <a:gd name="T3" fmla="*/ 1368 h 500"/>
                  <a:gd name="T4" fmla="*/ 6140 w 1190"/>
                  <a:gd name="T5" fmla="*/ 1396 h 500"/>
                  <a:gd name="T6" fmla="*/ 0 w 1190"/>
                  <a:gd name="T7" fmla="*/ 75 h 500"/>
                  <a:gd name="T8" fmla="*/ 572 w 1190"/>
                  <a:gd name="T9" fmla="*/ 0 h 500"/>
                  <a:gd name="T10" fmla="*/ 57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Freeform 16">
                <a:extLst>
                  <a:ext uri="{FF2B5EF4-FFF2-40B4-BE49-F238E27FC236}">
                    <a16:creationId xmlns:a16="http://schemas.microsoft.com/office/drawing/2014/main" id="{3CBDB9FD-5D45-441E-8C04-F33D1185EABF}"/>
                  </a:ext>
                </a:extLst>
              </p:cNvPr>
              <p:cNvSpPr>
                <a:spLocks/>
              </p:cNvSpPr>
              <p:nvPr userDrawn="1"/>
            </p:nvSpPr>
            <p:spPr bwMode="auto">
              <a:xfrm>
                <a:off x="409" y="251"/>
                <a:ext cx="227" cy="410"/>
              </a:xfrm>
              <a:custGeom>
                <a:avLst/>
                <a:gdLst>
                  <a:gd name="T0" fmla="*/ 668 w 160"/>
                  <a:gd name="T1" fmla="*/ 0 h 335"/>
                  <a:gd name="T2" fmla="*/ 109 w 160"/>
                  <a:gd name="T3" fmla="*/ 293 h 335"/>
                  <a:gd name="T4" fmla="*/ 0 w 160"/>
                  <a:gd name="T5" fmla="*/ 630 h 335"/>
                  <a:gd name="T6" fmla="*/ 192 w 160"/>
                  <a:gd name="T7" fmla="*/ 862 h 335"/>
                  <a:gd name="T8" fmla="*/ 539 w 160"/>
                  <a:gd name="T9" fmla="*/ 919 h 335"/>
                  <a:gd name="T10" fmla="*/ 437 w 160"/>
                  <a:gd name="T11" fmla="*/ 421 h 335"/>
                  <a:gd name="T12" fmla="*/ 919 w 160"/>
                  <a:gd name="T13" fmla="*/ 48 h 335"/>
                  <a:gd name="T14" fmla="*/ 668 w 160"/>
                  <a:gd name="T15" fmla="*/ 0 h 335"/>
                  <a:gd name="T16" fmla="*/ 66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Freeform 17">
                <a:extLst>
                  <a:ext uri="{FF2B5EF4-FFF2-40B4-BE49-F238E27FC236}">
                    <a16:creationId xmlns:a16="http://schemas.microsoft.com/office/drawing/2014/main" id="{338F966C-6E2C-4E50-98EA-B8C75DF295DD}"/>
                  </a:ext>
                </a:extLst>
              </p:cNvPr>
              <p:cNvSpPr>
                <a:spLocks/>
              </p:cNvSpPr>
              <p:nvPr userDrawn="1"/>
            </p:nvSpPr>
            <p:spPr bwMode="auto">
              <a:xfrm>
                <a:off x="846" y="536"/>
                <a:ext cx="691" cy="364"/>
              </a:xfrm>
              <a:custGeom>
                <a:avLst/>
                <a:gdLst>
                  <a:gd name="T0" fmla="*/ 81 w 489"/>
                  <a:gd name="T1" fmla="*/ 97 h 296"/>
                  <a:gd name="T2" fmla="*/ 900 w 489"/>
                  <a:gd name="T3" fmla="*/ 186 h 296"/>
                  <a:gd name="T4" fmla="*/ 1826 w 489"/>
                  <a:gd name="T5" fmla="*/ 386 h 296"/>
                  <a:gd name="T6" fmla="*/ 2480 w 489"/>
                  <a:gd name="T7" fmla="*/ 685 h 296"/>
                  <a:gd name="T8" fmla="*/ 1837 w 489"/>
                  <a:gd name="T9" fmla="*/ 647 h 296"/>
                  <a:gd name="T10" fmla="*/ 781 w 489"/>
                  <a:gd name="T11" fmla="*/ 411 h 296"/>
                  <a:gd name="T12" fmla="*/ 281 w 489"/>
                  <a:gd name="T13" fmla="*/ 225 h 296"/>
                  <a:gd name="T14" fmla="*/ 601 w 489"/>
                  <a:gd name="T15" fmla="*/ 459 h 296"/>
                  <a:gd name="T16" fmla="*/ 1532 w 489"/>
                  <a:gd name="T17" fmla="*/ 759 h 296"/>
                  <a:gd name="T18" fmla="*/ 2624 w 489"/>
                  <a:gd name="T19" fmla="*/ 834 h 296"/>
                  <a:gd name="T20" fmla="*/ 2754 w 489"/>
                  <a:gd name="T21" fmla="*/ 630 h 296"/>
                  <a:gd name="T22" fmla="*/ 2220 w 489"/>
                  <a:gd name="T23" fmla="*/ 338 h 296"/>
                  <a:gd name="T24" fmla="*/ 957 w 489"/>
                  <a:gd name="T25" fmla="*/ 48 h 296"/>
                  <a:gd name="T26" fmla="*/ 0 w 489"/>
                  <a:gd name="T27" fmla="*/ 0 h 296"/>
                  <a:gd name="T28" fmla="*/ 81 w 489"/>
                  <a:gd name="T29" fmla="*/ 97 h 296"/>
                  <a:gd name="T30" fmla="*/ 81 w 489"/>
                  <a:gd name="T31" fmla="*/ 9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15" name="Group 18">
            <a:extLst>
              <a:ext uri="{FF2B5EF4-FFF2-40B4-BE49-F238E27FC236}">
                <a16:creationId xmlns:a16="http://schemas.microsoft.com/office/drawing/2014/main" id="{E383095F-44A8-4369-9E6B-361B9C6D77FD}"/>
              </a:ext>
            </a:extLst>
          </p:cNvPr>
          <p:cNvGrpSpPr>
            <a:grpSpLocks/>
          </p:cNvGrpSpPr>
          <p:nvPr/>
        </p:nvGrpSpPr>
        <p:grpSpPr bwMode="auto">
          <a:xfrm>
            <a:off x="7915275" y="4368800"/>
            <a:ext cx="742950" cy="1058863"/>
            <a:chOff x="4986" y="2752"/>
            <a:chExt cx="468" cy="667"/>
          </a:xfrm>
        </p:grpSpPr>
        <p:sp>
          <p:nvSpPr>
            <p:cNvPr id="16" name="Freeform 19">
              <a:extLst>
                <a:ext uri="{FF2B5EF4-FFF2-40B4-BE49-F238E27FC236}">
                  <a16:creationId xmlns:a16="http://schemas.microsoft.com/office/drawing/2014/main" id="{60B8FE92-383A-433C-A9B5-4BDFC5676313}"/>
                </a:ext>
              </a:extLst>
            </p:cNvPr>
            <p:cNvSpPr>
              <a:spLocks/>
            </p:cNvSpPr>
            <p:nvPr userDrawn="1"/>
          </p:nvSpPr>
          <p:spPr bwMode="auto">
            <a:xfrm rot="7320404">
              <a:off x="4909" y="2936"/>
              <a:ext cx="629" cy="293"/>
            </a:xfrm>
            <a:custGeom>
              <a:avLst/>
              <a:gdLst>
                <a:gd name="T0" fmla="*/ 248 w 794"/>
                <a:gd name="T1" fmla="*/ 70 h 414"/>
                <a:gd name="T2" fmla="*/ 222 w 794"/>
                <a:gd name="T3" fmla="*/ 57 h 414"/>
                <a:gd name="T4" fmla="*/ 173 w 794"/>
                <a:gd name="T5" fmla="*/ 37 h 414"/>
                <a:gd name="T6" fmla="*/ 22 w 794"/>
                <a:gd name="T7" fmla="*/ 0 h 414"/>
                <a:gd name="T8" fmla="*/ 7 w 794"/>
                <a:gd name="T9" fmla="*/ 4 h 414"/>
                <a:gd name="T10" fmla="*/ 0 w 794"/>
                <a:gd name="T11" fmla="*/ 15 h 414"/>
                <a:gd name="T12" fmla="*/ 8 w 794"/>
                <a:gd name="T13" fmla="*/ 28 h 414"/>
                <a:gd name="T14" fmla="*/ 178 w 794"/>
                <a:gd name="T15" fmla="*/ 73 h 414"/>
                <a:gd name="T16" fmla="*/ 215 w 794"/>
                <a:gd name="T17" fmla="*/ 69 h 414"/>
                <a:gd name="T18" fmla="*/ 246 w 794"/>
                <a:gd name="T19" fmla="*/ 74 h 414"/>
                <a:gd name="T20" fmla="*/ 248 w 794"/>
                <a:gd name="T21" fmla="*/ 70 h 414"/>
                <a:gd name="T22" fmla="*/ 248 w 794"/>
                <a:gd name="T23" fmla="*/ 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 name="Freeform 20">
              <a:extLst>
                <a:ext uri="{FF2B5EF4-FFF2-40B4-BE49-F238E27FC236}">
                  <a16:creationId xmlns:a16="http://schemas.microsoft.com/office/drawing/2014/main" id="{992E85E0-9E78-4A9C-9754-B44E374AAA31}"/>
                </a:ext>
              </a:extLst>
            </p:cNvPr>
            <p:cNvSpPr>
              <a:spLocks/>
            </p:cNvSpPr>
            <p:nvPr userDrawn="1"/>
          </p:nvSpPr>
          <p:spPr bwMode="auto">
            <a:xfrm rot="7320404">
              <a:off x="4893" y="2923"/>
              <a:ext cx="627" cy="290"/>
            </a:xfrm>
            <a:custGeom>
              <a:avLst/>
              <a:gdLst>
                <a:gd name="T0" fmla="*/ 1 w 1586"/>
                <a:gd name="T1" fmla="*/ 0 h 821"/>
                <a:gd name="T2" fmla="*/ 13 w 1586"/>
                <a:gd name="T3" fmla="*/ 3 h 821"/>
                <a:gd name="T4" fmla="*/ 14 w 1586"/>
                <a:gd name="T5" fmla="*/ 4 h 821"/>
                <a:gd name="T6" fmla="*/ 15 w 1586"/>
                <a:gd name="T7" fmla="*/ 4 h 821"/>
                <a:gd name="T8" fmla="*/ 15 w 1586"/>
                <a:gd name="T9" fmla="*/ 5 h 821"/>
                <a:gd name="T10" fmla="*/ 13 w 1586"/>
                <a:gd name="T11" fmla="*/ 4 h 821"/>
                <a:gd name="T12" fmla="*/ 11 w 1586"/>
                <a:gd name="T13" fmla="*/ 5 h 821"/>
                <a:gd name="T14" fmla="*/ 0 w 1586"/>
                <a:gd name="T15" fmla="*/ 2 h 821"/>
                <a:gd name="T16" fmla="*/ 0 w 1586"/>
                <a:gd name="T17" fmla="*/ 1 h 821"/>
                <a:gd name="T18" fmla="*/ 0 w 1586"/>
                <a:gd name="T19" fmla="*/ 0 h 821"/>
                <a:gd name="T20" fmla="*/ 1 w 1586"/>
                <a:gd name="T21" fmla="*/ 0 h 821"/>
                <a:gd name="T22" fmla="*/ 1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 name="Freeform 21">
              <a:extLst>
                <a:ext uri="{FF2B5EF4-FFF2-40B4-BE49-F238E27FC236}">
                  <a16:creationId xmlns:a16="http://schemas.microsoft.com/office/drawing/2014/main" id="{C03EE963-D7F7-46EE-9C84-39F0BB243224}"/>
                </a:ext>
              </a:extLst>
            </p:cNvPr>
            <p:cNvSpPr>
              <a:spLocks/>
            </p:cNvSpPr>
            <p:nvPr userDrawn="1"/>
          </p:nvSpPr>
          <p:spPr bwMode="auto">
            <a:xfrm rot="7320404">
              <a:off x="5000" y="2912"/>
              <a:ext cx="416" cy="265"/>
            </a:xfrm>
            <a:custGeom>
              <a:avLst/>
              <a:gdLst>
                <a:gd name="T0" fmla="*/ 0 w 1049"/>
                <a:gd name="T1" fmla="*/ 2 h 747"/>
                <a:gd name="T2" fmla="*/ 9 w 1049"/>
                <a:gd name="T3" fmla="*/ 4 h 747"/>
                <a:gd name="T4" fmla="*/ 9 w 1049"/>
                <a:gd name="T5" fmla="*/ 3 h 747"/>
                <a:gd name="T6" fmla="*/ 10 w 1049"/>
                <a:gd name="T7" fmla="*/ 2 h 747"/>
                <a:gd name="T8" fmla="*/ 1 w 1049"/>
                <a:gd name="T9" fmla="*/ 0 h 747"/>
                <a:gd name="T10" fmla="*/ 0 w 1049"/>
                <a:gd name="T11" fmla="*/ 1 h 747"/>
                <a:gd name="T12" fmla="*/ 0 w 1049"/>
                <a:gd name="T13" fmla="*/ 2 h 747"/>
                <a:gd name="T14" fmla="*/ 0 w 1049"/>
                <a:gd name="T15" fmla="*/ 2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9" name="Group 22">
              <a:extLst>
                <a:ext uri="{FF2B5EF4-FFF2-40B4-BE49-F238E27FC236}">
                  <a16:creationId xmlns:a16="http://schemas.microsoft.com/office/drawing/2014/main" id="{E178C585-8825-46FB-B5DD-F4A09B08D9E4}"/>
                </a:ext>
              </a:extLst>
            </p:cNvPr>
            <p:cNvGrpSpPr>
              <a:grpSpLocks/>
            </p:cNvGrpSpPr>
            <p:nvPr userDrawn="1"/>
          </p:nvGrpSpPr>
          <p:grpSpPr bwMode="auto">
            <a:xfrm>
              <a:off x="4986" y="2752"/>
              <a:ext cx="468" cy="667"/>
              <a:chOff x="4986" y="2752"/>
              <a:chExt cx="468" cy="667"/>
            </a:xfrm>
          </p:grpSpPr>
          <p:sp>
            <p:nvSpPr>
              <p:cNvPr id="20" name="Freeform 23">
                <a:extLst>
                  <a:ext uri="{FF2B5EF4-FFF2-40B4-BE49-F238E27FC236}">
                    <a16:creationId xmlns:a16="http://schemas.microsoft.com/office/drawing/2014/main" id="{72E59DB2-9EE8-4270-8AF1-BC7A1D5C557A}"/>
                  </a:ext>
                </a:extLst>
              </p:cNvPr>
              <p:cNvSpPr>
                <a:spLocks/>
              </p:cNvSpPr>
              <p:nvPr userDrawn="1"/>
            </p:nvSpPr>
            <p:spPr bwMode="auto">
              <a:xfrm rot="7320404">
                <a:off x="4987" y="3190"/>
                <a:ext cx="59" cy="61"/>
              </a:xfrm>
              <a:custGeom>
                <a:avLst/>
                <a:gdLst>
                  <a:gd name="T0" fmla="*/ 1 w 150"/>
                  <a:gd name="T1" fmla="*/ 0 h 173"/>
                  <a:gd name="T2" fmla="*/ 0 w 150"/>
                  <a:gd name="T3" fmla="*/ 0 h 173"/>
                  <a:gd name="T4" fmla="*/ 0 w 150"/>
                  <a:gd name="T5" fmla="*/ 1 h 173"/>
                  <a:gd name="T6" fmla="*/ 1 w 150"/>
                  <a:gd name="T7" fmla="*/ 1 h 173"/>
                  <a:gd name="T8" fmla="*/ 1 w 150"/>
                  <a:gd name="T9" fmla="*/ 0 h 173"/>
                  <a:gd name="T10" fmla="*/ 2 w 150"/>
                  <a:gd name="T11" fmla="*/ 0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Freeform 24">
                <a:extLst>
                  <a:ext uri="{FF2B5EF4-FFF2-40B4-BE49-F238E27FC236}">
                    <a16:creationId xmlns:a16="http://schemas.microsoft.com/office/drawing/2014/main" id="{6DEAB971-31E5-46D5-9AC4-C76F895E4EC6}"/>
                  </a:ext>
                </a:extLst>
              </p:cNvPr>
              <p:cNvSpPr>
                <a:spLocks/>
              </p:cNvSpPr>
              <p:nvPr userDrawn="1"/>
            </p:nvSpPr>
            <p:spPr bwMode="auto">
              <a:xfrm rot="7320404">
                <a:off x="4887" y="2930"/>
                <a:ext cx="667" cy="311"/>
              </a:xfrm>
              <a:custGeom>
                <a:avLst/>
                <a:gdLst>
                  <a:gd name="T0" fmla="*/ 2 w 1684"/>
                  <a:gd name="T1" fmla="*/ 0 h 880"/>
                  <a:gd name="T2" fmla="*/ 1 w 1684"/>
                  <a:gd name="T3" fmla="*/ 0 h 880"/>
                  <a:gd name="T4" fmla="*/ 0 w 1684"/>
                  <a:gd name="T5" fmla="*/ 1 h 880"/>
                  <a:gd name="T6" fmla="*/ 1 w 1684"/>
                  <a:gd name="T7" fmla="*/ 2 h 880"/>
                  <a:gd name="T8" fmla="*/ 11 w 1684"/>
                  <a:gd name="T9" fmla="*/ 5 h 880"/>
                  <a:gd name="T10" fmla="*/ 14 w 1684"/>
                  <a:gd name="T11" fmla="*/ 5 h 880"/>
                  <a:gd name="T12" fmla="*/ 16 w 1684"/>
                  <a:gd name="T13" fmla="*/ 5 h 880"/>
                  <a:gd name="T14" fmla="*/ 17 w 1684"/>
                  <a:gd name="T15" fmla="*/ 5 h 880"/>
                  <a:gd name="T16" fmla="*/ 15 w 1684"/>
                  <a:gd name="T17" fmla="*/ 4 h 880"/>
                  <a:gd name="T18" fmla="*/ 14 w 1684"/>
                  <a:gd name="T19" fmla="*/ 3 h 880"/>
                  <a:gd name="T20" fmla="*/ 13 w 1684"/>
                  <a:gd name="T21" fmla="*/ 3 h 880"/>
                  <a:gd name="T22" fmla="*/ 14 w 1684"/>
                  <a:gd name="T23" fmla="*/ 4 h 880"/>
                  <a:gd name="T24" fmla="*/ 15 w 1684"/>
                  <a:gd name="T25" fmla="*/ 5 h 880"/>
                  <a:gd name="T26" fmla="*/ 14 w 1684"/>
                  <a:gd name="T27" fmla="*/ 4 h 880"/>
                  <a:gd name="T28" fmla="*/ 12 w 1684"/>
                  <a:gd name="T29" fmla="*/ 5 h 880"/>
                  <a:gd name="T30" fmla="*/ 12 w 1684"/>
                  <a:gd name="T31" fmla="*/ 4 h 880"/>
                  <a:gd name="T32" fmla="*/ 13 w 1684"/>
                  <a:gd name="T33" fmla="*/ 3 h 880"/>
                  <a:gd name="T34" fmla="*/ 12 w 1684"/>
                  <a:gd name="T35" fmla="*/ 3 h 880"/>
                  <a:gd name="T36" fmla="*/ 11 w 1684"/>
                  <a:gd name="T37" fmla="*/ 4 h 880"/>
                  <a:gd name="T38" fmla="*/ 11 w 1684"/>
                  <a:gd name="T39" fmla="*/ 4 h 880"/>
                  <a:gd name="T40" fmla="*/ 1 w 1684"/>
                  <a:gd name="T41" fmla="*/ 2 h 880"/>
                  <a:gd name="T42" fmla="*/ 1 w 1684"/>
                  <a:gd name="T43" fmla="*/ 1 h 880"/>
                  <a:gd name="T44" fmla="*/ 1 w 1684"/>
                  <a:gd name="T45" fmla="*/ 0 h 880"/>
                  <a:gd name="T46" fmla="*/ 2 w 1684"/>
                  <a:gd name="T47" fmla="*/ 0 h 880"/>
                  <a:gd name="T48" fmla="*/ 2 w 1684"/>
                  <a:gd name="T49" fmla="*/ 0 h 880"/>
                  <a:gd name="T50" fmla="*/ 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Freeform 25">
                <a:extLst>
                  <a:ext uri="{FF2B5EF4-FFF2-40B4-BE49-F238E27FC236}">
                    <a16:creationId xmlns:a16="http://schemas.microsoft.com/office/drawing/2014/main" id="{65C037A7-553A-4442-8F6F-C22B08FB93B2}"/>
                  </a:ext>
                </a:extLst>
              </p:cNvPr>
              <p:cNvSpPr>
                <a:spLocks/>
              </p:cNvSpPr>
              <p:nvPr userDrawn="1"/>
            </p:nvSpPr>
            <p:spPr bwMode="auto">
              <a:xfrm rot="7320404">
                <a:off x="5062" y="2997"/>
                <a:ext cx="472" cy="176"/>
              </a:xfrm>
              <a:custGeom>
                <a:avLst/>
                <a:gdLst>
                  <a:gd name="T0" fmla="*/ 1 w 1190"/>
                  <a:gd name="T1" fmla="*/ 0 h 500"/>
                  <a:gd name="T2" fmla="*/ 12 w 1190"/>
                  <a:gd name="T3" fmla="*/ 2 h 500"/>
                  <a:gd name="T4" fmla="*/ 11 w 1190"/>
                  <a:gd name="T5" fmla="*/ 3 h 500"/>
                  <a:gd name="T6" fmla="*/ 0 w 1190"/>
                  <a:gd name="T7" fmla="*/ 0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 name="Freeform 26">
                <a:extLst>
                  <a:ext uri="{FF2B5EF4-FFF2-40B4-BE49-F238E27FC236}">
                    <a16:creationId xmlns:a16="http://schemas.microsoft.com/office/drawing/2014/main" id="{AF7490C6-D509-462C-8B3A-2F674AA8A0F6}"/>
                  </a:ext>
                </a:extLst>
              </p:cNvPr>
              <p:cNvSpPr>
                <a:spLocks/>
              </p:cNvSpPr>
              <p:nvPr userDrawn="1"/>
            </p:nvSpPr>
            <p:spPr bwMode="auto">
              <a:xfrm rot="7320404">
                <a:off x="5363" y="2874"/>
                <a:ext cx="63" cy="118"/>
              </a:xfrm>
              <a:custGeom>
                <a:avLst/>
                <a:gdLst>
                  <a:gd name="T0" fmla="*/ 1 w 160"/>
                  <a:gd name="T1" fmla="*/ 0 h 335"/>
                  <a:gd name="T2" fmla="*/ 0 w 160"/>
                  <a:gd name="T3" fmla="*/ 1 h 335"/>
                  <a:gd name="T4" fmla="*/ 0 w 160"/>
                  <a:gd name="T5" fmla="*/ 1 h 335"/>
                  <a:gd name="T6" fmla="*/ 0 w 160"/>
                  <a:gd name="T7" fmla="*/ 2 h 335"/>
                  <a:gd name="T8" fmla="*/ 1 w 160"/>
                  <a:gd name="T9" fmla="*/ 2 h 335"/>
                  <a:gd name="T10" fmla="*/ 1 w 160"/>
                  <a:gd name="T11" fmla="*/ 1 h 335"/>
                  <a:gd name="T12" fmla="*/ 2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 name="Freeform 27">
                <a:extLst>
                  <a:ext uri="{FF2B5EF4-FFF2-40B4-BE49-F238E27FC236}">
                    <a16:creationId xmlns:a16="http://schemas.microsoft.com/office/drawing/2014/main" id="{F93AF429-F9AC-48FC-9357-A0C4E72E8F00}"/>
                  </a:ext>
                </a:extLst>
              </p:cNvPr>
              <p:cNvSpPr>
                <a:spLocks/>
              </p:cNvSpPr>
              <p:nvPr userDrawn="1"/>
            </p:nvSpPr>
            <p:spPr bwMode="auto">
              <a:xfrm rot="7320404">
                <a:off x="5136" y="3000"/>
                <a:ext cx="193" cy="104"/>
              </a:xfrm>
              <a:custGeom>
                <a:avLst/>
                <a:gdLst>
                  <a:gd name="T0" fmla="*/ 0 w 489"/>
                  <a:gd name="T1" fmla="*/ 0 h 296"/>
                  <a:gd name="T2" fmla="*/ 2 w 489"/>
                  <a:gd name="T3" fmla="*/ 0 h 296"/>
                  <a:gd name="T4" fmla="*/ 3 w 489"/>
                  <a:gd name="T5" fmla="*/ 1 h 296"/>
                  <a:gd name="T6" fmla="*/ 4 w 489"/>
                  <a:gd name="T7" fmla="*/ 1 h 296"/>
                  <a:gd name="T8" fmla="*/ 3 w 489"/>
                  <a:gd name="T9" fmla="*/ 1 h 296"/>
                  <a:gd name="T10" fmla="*/ 2 w 489"/>
                  <a:gd name="T11" fmla="*/ 1 h 296"/>
                  <a:gd name="T12" fmla="*/ 0 w 489"/>
                  <a:gd name="T13" fmla="*/ 0 h 296"/>
                  <a:gd name="T14" fmla="*/ 1 w 489"/>
                  <a:gd name="T15" fmla="*/ 1 h 296"/>
                  <a:gd name="T16" fmla="*/ 3 w 489"/>
                  <a:gd name="T17" fmla="*/ 1 h 296"/>
                  <a:gd name="T18" fmla="*/ 4 w 489"/>
                  <a:gd name="T19" fmla="*/ 2 h 296"/>
                  <a:gd name="T20" fmla="*/ 5 w 489"/>
                  <a:gd name="T21" fmla="*/ 1 h 296"/>
                  <a:gd name="T22" fmla="*/ 4 w 489"/>
                  <a:gd name="T23" fmla="*/ 1 h 296"/>
                  <a:gd name="T24" fmla="*/ 2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
        <p:nvSpPr>
          <p:cNvPr id="25" name="Freeform 28">
            <a:extLst>
              <a:ext uri="{FF2B5EF4-FFF2-40B4-BE49-F238E27FC236}">
                <a16:creationId xmlns:a16="http://schemas.microsoft.com/office/drawing/2014/main" id="{171B30CC-0118-42D7-BC63-40CF403E8AF8}"/>
              </a:ext>
            </a:extLst>
          </p:cNvPr>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Freeform 29">
            <a:extLst>
              <a:ext uri="{FF2B5EF4-FFF2-40B4-BE49-F238E27FC236}">
                <a16:creationId xmlns:a16="http://schemas.microsoft.com/office/drawing/2014/main" id="{DAF3680D-8108-4DD1-9BCC-D71CE0C0CDA6}"/>
              </a:ext>
            </a:extLst>
          </p:cNvPr>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553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zh-CN" altLang="en-US" noProof="0"/>
              <a:t>单击此处编辑母版标题样式</a:t>
            </a:r>
          </a:p>
        </p:txBody>
      </p:sp>
      <p:sp>
        <p:nvSpPr>
          <p:cNvPr id="6554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zh-CN" altLang="en-US" noProof="0"/>
              <a:t>单击此处编辑母版副标题样式</a:t>
            </a:r>
          </a:p>
        </p:txBody>
      </p:sp>
      <p:sp>
        <p:nvSpPr>
          <p:cNvPr id="27" name="Rectangle 5">
            <a:extLst>
              <a:ext uri="{FF2B5EF4-FFF2-40B4-BE49-F238E27FC236}">
                <a16:creationId xmlns:a16="http://schemas.microsoft.com/office/drawing/2014/main" id="{4F439574-AAAA-4AD9-8AD0-86F0CC4CA33B}"/>
              </a:ext>
            </a:extLst>
          </p:cNvPr>
          <p:cNvSpPr>
            <a:spLocks noGrp="1" noChangeArrowheads="1"/>
          </p:cNvSpPr>
          <p:nvPr>
            <p:ph type="dt" sz="half" idx="10"/>
          </p:nvPr>
        </p:nvSpPr>
        <p:spPr>
          <a:xfrm>
            <a:off x="685800" y="6248400"/>
            <a:ext cx="1905000" cy="457200"/>
          </a:xfrm>
        </p:spPr>
        <p:txBody>
          <a:bodyPr/>
          <a:lstStyle>
            <a:lvl1pPr>
              <a:defRPr/>
            </a:lvl1pPr>
          </a:lstStyle>
          <a:p>
            <a:pPr>
              <a:defRPr/>
            </a:pPr>
            <a:fld id="{B5443284-452B-4175-BD13-C02ECF63FE46}" type="datetimeFigureOut">
              <a:rPr lang="zh-CN" altLang="en-US"/>
              <a:pPr>
                <a:defRPr/>
              </a:pPr>
              <a:t>2018/12/13</a:t>
            </a:fld>
            <a:endParaRPr lang="en-US" altLang="zh-CN"/>
          </a:p>
        </p:txBody>
      </p:sp>
      <p:sp>
        <p:nvSpPr>
          <p:cNvPr id="28" name="Rectangle 6">
            <a:extLst>
              <a:ext uri="{FF2B5EF4-FFF2-40B4-BE49-F238E27FC236}">
                <a16:creationId xmlns:a16="http://schemas.microsoft.com/office/drawing/2014/main" id="{2C481D75-E0BD-408E-AA36-EC5DEB4CA4DB}"/>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29" name="Rectangle 7">
            <a:extLst>
              <a:ext uri="{FF2B5EF4-FFF2-40B4-BE49-F238E27FC236}">
                <a16:creationId xmlns:a16="http://schemas.microsoft.com/office/drawing/2014/main" id="{4D5A075F-34E8-4445-BFFF-0D82BEF962F5}"/>
              </a:ext>
            </a:extLst>
          </p:cNvPr>
          <p:cNvSpPr>
            <a:spLocks noGrp="1" noChangeArrowheads="1"/>
          </p:cNvSpPr>
          <p:nvPr>
            <p:ph type="sldNum" sz="quarter" idx="12"/>
          </p:nvPr>
        </p:nvSpPr>
        <p:spPr>
          <a:xfrm>
            <a:off x="6553200" y="6248400"/>
            <a:ext cx="1905000" cy="457200"/>
          </a:xfrm>
        </p:spPr>
        <p:txBody>
          <a:bodyPr/>
          <a:lstStyle>
            <a:lvl1pPr>
              <a:defRPr/>
            </a:lvl1pPr>
          </a:lstStyle>
          <a:p>
            <a:fld id="{ACD7669E-841C-4566-87C7-C3AD80D0D50D}" type="slidenum">
              <a:rPr lang="zh-CN" altLang="en-US"/>
              <a:pPr/>
              <a:t>‹#›</a:t>
            </a:fld>
            <a:endParaRPr lang="en-US" altLang="zh-CN"/>
          </a:p>
        </p:txBody>
      </p:sp>
    </p:spTree>
    <p:extLst>
      <p:ext uri="{BB962C8B-B14F-4D97-AF65-F5344CB8AC3E}">
        <p14:creationId xmlns:p14="http://schemas.microsoft.com/office/powerpoint/2010/main" val="3190306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a:extLst>
              <a:ext uri="{FF2B5EF4-FFF2-40B4-BE49-F238E27FC236}">
                <a16:creationId xmlns:a16="http://schemas.microsoft.com/office/drawing/2014/main" id="{C6555866-7964-4088-A3E2-4E25721BBFCF}"/>
              </a:ext>
            </a:extLst>
          </p:cNvPr>
          <p:cNvSpPr>
            <a:spLocks noGrp="1" noChangeArrowheads="1"/>
          </p:cNvSpPr>
          <p:nvPr>
            <p:ph type="dt" sz="half" idx="10"/>
          </p:nvPr>
        </p:nvSpPr>
        <p:spPr>
          <a:ln/>
        </p:spPr>
        <p:txBody>
          <a:bodyPr/>
          <a:lstStyle>
            <a:lvl1pPr>
              <a:defRPr/>
            </a:lvl1pPr>
          </a:lstStyle>
          <a:p>
            <a:pPr>
              <a:defRPr/>
            </a:pPr>
            <a:fld id="{7DB8813E-E8A2-426D-B1D5-3390FE1754A3}" type="datetimeFigureOut">
              <a:rPr lang="zh-CN" altLang="en-US"/>
              <a:pPr>
                <a:defRPr/>
              </a:pPr>
              <a:t>2018/12/13</a:t>
            </a:fld>
            <a:endParaRPr lang="en-US" altLang="zh-CN"/>
          </a:p>
        </p:txBody>
      </p:sp>
      <p:sp>
        <p:nvSpPr>
          <p:cNvPr id="5" name="Rectangle 6">
            <a:extLst>
              <a:ext uri="{FF2B5EF4-FFF2-40B4-BE49-F238E27FC236}">
                <a16:creationId xmlns:a16="http://schemas.microsoft.com/office/drawing/2014/main" id="{FC8956B4-20C6-4A40-B78E-99E254CEC49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9BD21E53-5E69-4CFA-8535-E10689C45879}"/>
              </a:ext>
            </a:extLst>
          </p:cNvPr>
          <p:cNvSpPr>
            <a:spLocks noGrp="1" noChangeArrowheads="1"/>
          </p:cNvSpPr>
          <p:nvPr>
            <p:ph type="sldNum" sz="quarter" idx="12"/>
          </p:nvPr>
        </p:nvSpPr>
        <p:spPr>
          <a:ln/>
        </p:spPr>
        <p:txBody>
          <a:bodyPr/>
          <a:lstStyle>
            <a:lvl1pPr>
              <a:defRPr/>
            </a:lvl1pPr>
          </a:lstStyle>
          <a:p>
            <a:fld id="{05CC39F7-6672-4CEA-BE07-47DC5A904F58}" type="slidenum">
              <a:rPr lang="zh-CN" altLang="en-US"/>
              <a:pPr/>
              <a:t>‹#›</a:t>
            </a:fld>
            <a:endParaRPr lang="en-US" altLang="zh-CN"/>
          </a:p>
        </p:txBody>
      </p:sp>
    </p:spTree>
    <p:extLst>
      <p:ext uri="{BB962C8B-B14F-4D97-AF65-F5344CB8AC3E}">
        <p14:creationId xmlns:p14="http://schemas.microsoft.com/office/powerpoint/2010/main" val="354400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57950" y="152400"/>
            <a:ext cx="1924050" cy="5334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152400"/>
            <a:ext cx="5619750" cy="5334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a:extLst>
              <a:ext uri="{FF2B5EF4-FFF2-40B4-BE49-F238E27FC236}">
                <a16:creationId xmlns:a16="http://schemas.microsoft.com/office/drawing/2014/main" id="{6FF5B7F5-FC98-4588-8612-6105CDC40477}"/>
              </a:ext>
            </a:extLst>
          </p:cNvPr>
          <p:cNvSpPr>
            <a:spLocks noGrp="1" noChangeArrowheads="1"/>
          </p:cNvSpPr>
          <p:nvPr>
            <p:ph type="dt" sz="half" idx="10"/>
          </p:nvPr>
        </p:nvSpPr>
        <p:spPr>
          <a:ln/>
        </p:spPr>
        <p:txBody>
          <a:bodyPr/>
          <a:lstStyle>
            <a:lvl1pPr>
              <a:defRPr/>
            </a:lvl1pPr>
          </a:lstStyle>
          <a:p>
            <a:pPr>
              <a:defRPr/>
            </a:pPr>
            <a:fld id="{282334E4-04E9-4AFA-92FE-F3A6F1C3D71B}" type="datetimeFigureOut">
              <a:rPr lang="zh-CN" altLang="en-US"/>
              <a:pPr>
                <a:defRPr/>
              </a:pPr>
              <a:t>2018/12/13</a:t>
            </a:fld>
            <a:endParaRPr lang="en-US" altLang="zh-CN"/>
          </a:p>
        </p:txBody>
      </p:sp>
      <p:sp>
        <p:nvSpPr>
          <p:cNvPr id="5" name="Rectangle 6">
            <a:extLst>
              <a:ext uri="{FF2B5EF4-FFF2-40B4-BE49-F238E27FC236}">
                <a16:creationId xmlns:a16="http://schemas.microsoft.com/office/drawing/2014/main" id="{30F0D8B4-512F-4623-A8C8-64CFBCC9B83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3BAEE813-5998-4330-87D5-8B00EA781712}"/>
              </a:ext>
            </a:extLst>
          </p:cNvPr>
          <p:cNvSpPr>
            <a:spLocks noGrp="1" noChangeArrowheads="1"/>
          </p:cNvSpPr>
          <p:nvPr>
            <p:ph type="sldNum" sz="quarter" idx="12"/>
          </p:nvPr>
        </p:nvSpPr>
        <p:spPr>
          <a:ln/>
        </p:spPr>
        <p:txBody>
          <a:bodyPr/>
          <a:lstStyle>
            <a:lvl1pPr>
              <a:defRPr/>
            </a:lvl1pPr>
          </a:lstStyle>
          <a:p>
            <a:fld id="{A97718F3-DDC7-4C70-B11E-DCCEA284153B}" type="slidenum">
              <a:rPr lang="zh-CN" altLang="en-US"/>
              <a:pPr/>
              <a:t>‹#›</a:t>
            </a:fld>
            <a:endParaRPr lang="en-US" altLang="zh-CN"/>
          </a:p>
        </p:txBody>
      </p:sp>
    </p:spTree>
    <p:extLst>
      <p:ext uri="{BB962C8B-B14F-4D97-AF65-F5344CB8AC3E}">
        <p14:creationId xmlns:p14="http://schemas.microsoft.com/office/powerpoint/2010/main" val="3466784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822CEE4-F850-490D-BB5A-6F5C8939FF6F}"/>
              </a:ext>
            </a:extLst>
          </p:cNvPr>
          <p:cNvGrpSpPr>
            <a:grpSpLocks/>
          </p:cNvGrpSpPr>
          <p:nvPr/>
        </p:nvGrpSpPr>
        <p:grpSpPr bwMode="auto">
          <a:xfrm>
            <a:off x="0" y="2438400"/>
            <a:ext cx="9009063" cy="1052513"/>
            <a:chOff x="0" y="1536"/>
            <a:chExt cx="5675" cy="663"/>
          </a:xfrm>
        </p:grpSpPr>
        <p:grpSp>
          <p:nvGrpSpPr>
            <p:cNvPr id="5" name="Group 3">
              <a:extLst>
                <a:ext uri="{FF2B5EF4-FFF2-40B4-BE49-F238E27FC236}">
                  <a16:creationId xmlns:a16="http://schemas.microsoft.com/office/drawing/2014/main" id="{A9679E7B-DE22-46EF-ACF0-CCB767162B45}"/>
                </a:ext>
              </a:extLst>
            </p:cNvPr>
            <p:cNvGrpSpPr>
              <a:grpSpLocks/>
            </p:cNvGrpSpPr>
            <p:nvPr/>
          </p:nvGrpSpPr>
          <p:grpSpPr bwMode="auto">
            <a:xfrm>
              <a:off x="183" y="1604"/>
              <a:ext cx="448" cy="299"/>
              <a:chOff x="720" y="336"/>
              <a:chExt cx="624" cy="432"/>
            </a:xfrm>
          </p:grpSpPr>
          <p:sp>
            <p:nvSpPr>
              <p:cNvPr id="12" name="Rectangle 4">
                <a:extLst>
                  <a:ext uri="{FF2B5EF4-FFF2-40B4-BE49-F238E27FC236}">
                    <a16:creationId xmlns:a16="http://schemas.microsoft.com/office/drawing/2014/main" id="{D25C92D6-3B0A-46FD-BE0F-DFBF8F7DF4DC}"/>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endParaRPr lang="zh-CN" altLang="en-US"/>
              </a:p>
            </p:txBody>
          </p:sp>
          <p:sp>
            <p:nvSpPr>
              <p:cNvPr id="13" name="Rectangle 5">
                <a:extLst>
                  <a:ext uri="{FF2B5EF4-FFF2-40B4-BE49-F238E27FC236}">
                    <a16:creationId xmlns:a16="http://schemas.microsoft.com/office/drawing/2014/main" id="{F564F0D0-BC12-4997-A652-E447EAE61DE1}"/>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endParaRPr lang="zh-CN" altLang="en-US"/>
              </a:p>
            </p:txBody>
          </p:sp>
        </p:grpSp>
        <p:grpSp>
          <p:nvGrpSpPr>
            <p:cNvPr id="6" name="Group 6">
              <a:extLst>
                <a:ext uri="{FF2B5EF4-FFF2-40B4-BE49-F238E27FC236}">
                  <a16:creationId xmlns:a16="http://schemas.microsoft.com/office/drawing/2014/main" id="{ACCF8BE3-E3DB-4396-B9B7-94324D30A18E}"/>
                </a:ext>
              </a:extLst>
            </p:cNvPr>
            <p:cNvGrpSpPr>
              <a:grpSpLocks/>
            </p:cNvGrpSpPr>
            <p:nvPr/>
          </p:nvGrpSpPr>
          <p:grpSpPr bwMode="auto">
            <a:xfrm>
              <a:off x="261" y="1870"/>
              <a:ext cx="465" cy="299"/>
              <a:chOff x="912" y="2640"/>
              <a:chExt cx="672" cy="432"/>
            </a:xfrm>
          </p:grpSpPr>
          <p:sp>
            <p:nvSpPr>
              <p:cNvPr id="10" name="Rectangle 7">
                <a:extLst>
                  <a:ext uri="{FF2B5EF4-FFF2-40B4-BE49-F238E27FC236}">
                    <a16:creationId xmlns:a16="http://schemas.microsoft.com/office/drawing/2014/main" id="{908B8516-FB2B-47AB-9134-7FF995437DCE}"/>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endParaRPr lang="zh-CN" altLang="en-US"/>
              </a:p>
            </p:txBody>
          </p:sp>
          <p:sp>
            <p:nvSpPr>
              <p:cNvPr id="11" name="Rectangle 8">
                <a:extLst>
                  <a:ext uri="{FF2B5EF4-FFF2-40B4-BE49-F238E27FC236}">
                    <a16:creationId xmlns:a16="http://schemas.microsoft.com/office/drawing/2014/main" id="{E37E9F39-697A-45E5-A643-6A6D3CBA1BE0}"/>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endParaRPr lang="zh-CN" altLang="en-US"/>
              </a:p>
            </p:txBody>
          </p:sp>
        </p:grpSp>
        <p:sp>
          <p:nvSpPr>
            <p:cNvPr id="7" name="Rectangle 9">
              <a:extLst>
                <a:ext uri="{FF2B5EF4-FFF2-40B4-BE49-F238E27FC236}">
                  <a16:creationId xmlns:a16="http://schemas.microsoft.com/office/drawing/2014/main" id="{BFC1C7D8-EB69-4403-8B4D-686AE168820E}"/>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endParaRPr lang="zh-CN" altLang="en-US"/>
            </a:p>
          </p:txBody>
        </p:sp>
        <p:sp>
          <p:nvSpPr>
            <p:cNvPr id="8" name="Rectangle 10">
              <a:extLst>
                <a:ext uri="{FF2B5EF4-FFF2-40B4-BE49-F238E27FC236}">
                  <a16:creationId xmlns:a16="http://schemas.microsoft.com/office/drawing/2014/main" id="{EF657816-FE87-4F8A-B113-5DA32B2B8DC8}"/>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endParaRPr lang="zh-CN" altLang="en-US"/>
            </a:p>
          </p:txBody>
        </p:sp>
        <p:sp>
          <p:nvSpPr>
            <p:cNvPr id="9" name="Rectangle 11">
              <a:extLst>
                <a:ext uri="{FF2B5EF4-FFF2-40B4-BE49-F238E27FC236}">
                  <a16:creationId xmlns:a16="http://schemas.microsoft.com/office/drawing/2014/main" id="{60439D8E-FE25-4C88-AB02-D1727DB4CAD1}"/>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endParaRPr lang="zh-CN" altLang="en-US"/>
            </a:p>
          </p:txBody>
        </p:sp>
      </p:grpSp>
      <p:sp>
        <p:nvSpPr>
          <p:cNvPr id="68620" name="Rectangle 12"/>
          <p:cNvSpPr>
            <a:spLocks noGrp="1" noChangeArrowheads="1"/>
          </p:cNvSpPr>
          <p:nvPr>
            <p:ph type="ctrTitle"/>
          </p:nvPr>
        </p:nvSpPr>
        <p:spPr>
          <a:xfrm>
            <a:off x="990600" y="1676400"/>
            <a:ext cx="7772400" cy="1462088"/>
          </a:xfrm>
        </p:spPr>
        <p:txBody>
          <a:bodyPr/>
          <a:lstStyle>
            <a:lvl1pPr>
              <a:defRPr/>
            </a:lvl1pPr>
          </a:lstStyle>
          <a:p>
            <a:pPr lvl="0"/>
            <a:r>
              <a:rPr lang="zh-CN" altLang="en-US" noProof="0"/>
              <a:t>单击此处编辑母版标题样式</a:t>
            </a:r>
          </a:p>
        </p:txBody>
      </p:sp>
      <p:sp>
        <p:nvSpPr>
          <p:cNvPr id="6862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zh-CN" altLang="en-US" noProof="0"/>
              <a:t>单击此处编辑母版副标题样式</a:t>
            </a:r>
          </a:p>
        </p:txBody>
      </p:sp>
      <p:sp>
        <p:nvSpPr>
          <p:cNvPr id="14" name="Rectangle 14">
            <a:extLst>
              <a:ext uri="{FF2B5EF4-FFF2-40B4-BE49-F238E27FC236}">
                <a16:creationId xmlns:a16="http://schemas.microsoft.com/office/drawing/2014/main" id="{2AB5879D-6C3C-4EB2-AB29-569BB38BA52C}"/>
              </a:ext>
            </a:extLst>
          </p:cNvPr>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C75E0EB0-9199-49FB-9723-0ADC5EBB02F1}" type="datetimeFigureOut">
              <a:rPr lang="zh-CN" altLang="en-US"/>
              <a:pPr>
                <a:defRPr/>
              </a:pPr>
              <a:t>2018/12/13</a:t>
            </a:fld>
            <a:endParaRPr lang="en-US" altLang="zh-CN"/>
          </a:p>
        </p:txBody>
      </p:sp>
      <p:sp>
        <p:nvSpPr>
          <p:cNvPr id="15" name="Rectangle 15">
            <a:extLst>
              <a:ext uri="{FF2B5EF4-FFF2-40B4-BE49-F238E27FC236}">
                <a16:creationId xmlns:a16="http://schemas.microsoft.com/office/drawing/2014/main" id="{5976D094-8608-4E01-B0CF-921FF3B0A77A}"/>
              </a:ext>
            </a:extLst>
          </p:cNvPr>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a:extLst>
              <a:ext uri="{FF2B5EF4-FFF2-40B4-BE49-F238E27FC236}">
                <a16:creationId xmlns:a16="http://schemas.microsoft.com/office/drawing/2014/main" id="{B5CC06BC-EF80-4D93-8FB5-E3CBD634D2CE}"/>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FB471461-D3E1-4E41-AF23-24A8B18D9558}" type="slidenum">
              <a:rPr lang="zh-CN" altLang="en-US"/>
              <a:pPr/>
              <a:t>‹#›</a:t>
            </a:fld>
            <a:endParaRPr lang="en-US" altLang="zh-CN"/>
          </a:p>
        </p:txBody>
      </p:sp>
    </p:spTree>
    <p:extLst>
      <p:ext uri="{BB962C8B-B14F-4D97-AF65-F5344CB8AC3E}">
        <p14:creationId xmlns:p14="http://schemas.microsoft.com/office/powerpoint/2010/main" val="17347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a:extLst>
              <a:ext uri="{FF2B5EF4-FFF2-40B4-BE49-F238E27FC236}">
                <a16:creationId xmlns:a16="http://schemas.microsoft.com/office/drawing/2014/main" id="{09E30258-B7A8-455F-A7BF-78B214D7B868}"/>
              </a:ext>
            </a:extLst>
          </p:cNvPr>
          <p:cNvSpPr>
            <a:spLocks noGrp="1" noChangeArrowheads="1"/>
          </p:cNvSpPr>
          <p:nvPr>
            <p:ph type="dt" sz="half" idx="10"/>
          </p:nvPr>
        </p:nvSpPr>
        <p:spPr>
          <a:ln/>
        </p:spPr>
        <p:txBody>
          <a:bodyPr/>
          <a:lstStyle>
            <a:lvl1pPr>
              <a:defRPr/>
            </a:lvl1pPr>
          </a:lstStyle>
          <a:p>
            <a:pPr>
              <a:defRPr/>
            </a:pPr>
            <a:fld id="{C4EB8DBB-D8E8-4A87-9531-C86FB6FA2CD2}" type="datetimeFigureOut">
              <a:rPr lang="zh-CN" altLang="en-US"/>
              <a:pPr>
                <a:defRPr/>
              </a:pPr>
              <a:t>2018/12/13</a:t>
            </a:fld>
            <a:endParaRPr lang="en-US" altLang="zh-CN"/>
          </a:p>
        </p:txBody>
      </p:sp>
      <p:sp>
        <p:nvSpPr>
          <p:cNvPr id="5" name="Rectangle 12">
            <a:extLst>
              <a:ext uri="{FF2B5EF4-FFF2-40B4-BE49-F238E27FC236}">
                <a16:creationId xmlns:a16="http://schemas.microsoft.com/office/drawing/2014/main" id="{E1DEF358-71FE-47C5-8E1E-2BC39226EA0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E827B47A-0BF8-4157-A0D7-AE85171F299A}"/>
              </a:ext>
            </a:extLst>
          </p:cNvPr>
          <p:cNvSpPr>
            <a:spLocks noGrp="1" noChangeArrowheads="1"/>
          </p:cNvSpPr>
          <p:nvPr>
            <p:ph type="sldNum" sz="quarter" idx="12"/>
          </p:nvPr>
        </p:nvSpPr>
        <p:spPr>
          <a:ln/>
        </p:spPr>
        <p:txBody>
          <a:bodyPr/>
          <a:lstStyle>
            <a:lvl1pPr>
              <a:defRPr/>
            </a:lvl1pPr>
          </a:lstStyle>
          <a:p>
            <a:fld id="{107580B0-1C7F-45DE-9CBB-8D1FD9828689}" type="slidenum">
              <a:rPr lang="zh-CN" altLang="en-US"/>
              <a:pPr/>
              <a:t>‹#›</a:t>
            </a:fld>
            <a:endParaRPr lang="en-US" altLang="zh-CN"/>
          </a:p>
        </p:txBody>
      </p:sp>
    </p:spTree>
    <p:extLst>
      <p:ext uri="{BB962C8B-B14F-4D97-AF65-F5344CB8AC3E}">
        <p14:creationId xmlns:p14="http://schemas.microsoft.com/office/powerpoint/2010/main" val="3921060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a:extLst>
              <a:ext uri="{FF2B5EF4-FFF2-40B4-BE49-F238E27FC236}">
                <a16:creationId xmlns:a16="http://schemas.microsoft.com/office/drawing/2014/main" id="{631818EA-F233-41EC-8C1E-FD891D8444C7}"/>
              </a:ext>
            </a:extLst>
          </p:cNvPr>
          <p:cNvSpPr>
            <a:spLocks noGrp="1" noChangeArrowheads="1"/>
          </p:cNvSpPr>
          <p:nvPr>
            <p:ph type="dt" sz="half" idx="10"/>
          </p:nvPr>
        </p:nvSpPr>
        <p:spPr>
          <a:ln/>
        </p:spPr>
        <p:txBody>
          <a:bodyPr/>
          <a:lstStyle>
            <a:lvl1pPr>
              <a:defRPr/>
            </a:lvl1pPr>
          </a:lstStyle>
          <a:p>
            <a:pPr>
              <a:defRPr/>
            </a:pPr>
            <a:fld id="{4B966C99-447C-43C7-8F3F-3957215AD563}" type="datetimeFigureOut">
              <a:rPr lang="zh-CN" altLang="en-US"/>
              <a:pPr>
                <a:defRPr/>
              </a:pPr>
              <a:t>2018/12/13</a:t>
            </a:fld>
            <a:endParaRPr lang="en-US" altLang="zh-CN"/>
          </a:p>
        </p:txBody>
      </p:sp>
      <p:sp>
        <p:nvSpPr>
          <p:cNvPr id="5" name="Rectangle 12">
            <a:extLst>
              <a:ext uri="{FF2B5EF4-FFF2-40B4-BE49-F238E27FC236}">
                <a16:creationId xmlns:a16="http://schemas.microsoft.com/office/drawing/2014/main" id="{242095B5-6377-4CFB-AD52-3B281E5DCAE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65000945-06F5-489E-84A4-9BEE74E7AA4D}"/>
              </a:ext>
            </a:extLst>
          </p:cNvPr>
          <p:cNvSpPr>
            <a:spLocks noGrp="1" noChangeArrowheads="1"/>
          </p:cNvSpPr>
          <p:nvPr>
            <p:ph type="sldNum" sz="quarter" idx="12"/>
          </p:nvPr>
        </p:nvSpPr>
        <p:spPr>
          <a:ln/>
        </p:spPr>
        <p:txBody>
          <a:bodyPr/>
          <a:lstStyle>
            <a:lvl1pPr>
              <a:defRPr/>
            </a:lvl1pPr>
          </a:lstStyle>
          <a:p>
            <a:fld id="{6E9353CA-ECE2-433E-B5DC-BEC96C307021}" type="slidenum">
              <a:rPr lang="zh-CN" altLang="en-US"/>
              <a:pPr/>
              <a:t>‹#›</a:t>
            </a:fld>
            <a:endParaRPr lang="en-US" altLang="zh-CN"/>
          </a:p>
        </p:txBody>
      </p:sp>
    </p:spTree>
    <p:extLst>
      <p:ext uri="{BB962C8B-B14F-4D97-AF65-F5344CB8AC3E}">
        <p14:creationId xmlns:p14="http://schemas.microsoft.com/office/powerpoint/2010/main" val="110923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a:extLst>
              <a:ext uri="{FF2B5EF4-FFF2-40B4-BE49-F238E27FC236}">
                <a16:creationId xmlns:a16="http://schemas.microsoft.com/office/drawing/2014/main" id="{E2EC00A8-67E8-45D4-8772-DC62ADC32E25}"/>
              </a:ext>
            </a:extLst>
          </p:cNvPr>
          <p:cNvSpPr>
            <a:spLocks noGrp="1" noChangeArrowheads="1"/>
          </p:cNvSpPr>
          <p:nvPr>
            <p:ph type="dt" sz="half" idx="10"/>
          </p:nvPr>
        </p:nvSpPr>
        <p:spPr>
          <a:ln/>
        </p:spPr>
        <p:txBody>
          <a:bodyPr/>
          <a:lstStyle>
            <a:lvl1pPr>
              <a:defRPr/>
            </a:lvl1pPr>
          </a:lstStyle>
          <a:p>
            <a:pPr>
              <a:defRPr/>
            </a:pPr>
            <a:fld id="{81FD94E7-0820-4B06-97CF-0EDD473FA5A5}" type="datetimeFigureOut">
              <a:rPr lang="zh-CN" altLang="en-US"/>
              <a:pPr>
                <a:defRPr/>
              </a:pPr>
              <a:t>2018/12/13</a:t>
            </a:fld>
            <a:endParaRPr lang="en-US" altLang="zh-CN"/>
          </a:p>
        </p:txBody>
      </p:sp>
      <p:sp>
        <p:nvSpPr>
          <p:cNvPr id="6" name="Rectangle 12">
            <a:extLst>
              <a:ext uri="{FF2B5EF4-FFF2-40B4-BE49-F238E27FC236}">
                <a16:creationId xmlns:a16="http://schemas.microsoft.com/office/drawing/2014/main" id="{C1E8F4E1-5062-4854-ABC4-1D37CCB88F3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a:extLst>
              <a:ext uri="{FF2B5EF4-FFF2-40B4-BE49-F238E27FC236}">
                <a16:creationId xmlns:a16="http://schemas.microsoft.com/office/drawing/2014/main" id="{7D72E2A8-51B6-4154-9BD8-4DDC846E5754}"/>
              </a:ext>
            </a:extLst>
          </p:cNvPr>
          <p:cNvSpPr>
            <a:spLocks noGrp="1" noChangeArrowheads="1"/>
          </p:cNvSpPr>
          <p:nvPr>
            <p:ph type="sldNum" sz="quarter" idx="12"/>
          </p:nvPr>
        </p:nvSpPr>
        <p:spPr>
          <a:ln/>
        </p:spPr>
        <p:txBody>
          <a:bodyPr/>
          <a:lstStyle>
            <a:lvl1pPr>
              <a:defRPr/>
            </a:lvl1pPr>
          </a:lstStyle>
          <a:p>
            <a:fld id="{F8B1E04D-2937-4111-948C-EB42D720ED7C}" type="slidenum">
              <a:rPr lang="zh-CN" altLang="en-US"/>
              <a:pPr/>
              <a:t>‹#›</a:t>
            </a:fld>
            <a:endParaRPr lang="en-US" altLang="zh-CN"/>
          </a:p>
        </p:txBody>
      </p:sp>
    </p:spTree>
    <p:extLst>
      <p:ext uri="{BB962C8B-B14F-4D97-AF65-F5344CB8AC3E}">
        <p14:creationId xmlns:p14="http://schemas.microsoft.com/office/powerpoint/2010/main" val="1841346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a:extLst>
              <a:ext uri="{FF2B5EF4-FFF2-40B4-BE49-F238E27FC236}">
                <a16:creationId xmlns:a16="http://schemas.microsoft.com/office/drawing/2014/main" id="{F87E1A2A-1F4E-4ECF-8872-9CAA199178F4}"/>
              </a:ext>
            </a:extLst>
          </p:cNvPr>
          <p:cNvSpPr>
            <a:spLocks noGrp="1" noChangeArrowheads="1"/>
          </p:cNvSpPr>
          <p:nvPr>
            <p:ph type="dt" sz="half" idx="10"/>
          </p:nvPr>
        </p:nvSpPr>
        <p:spPr>
          <a:ln/>
        </p:spPr>
        <p:txBody>
          <a:bodyPr/>
          <a:lstStyle>
            <a:lvl1pPr>
              <a:defRPr/>
            </a:lvl1pPr>
          </a:lstStyle>
          <a:p>
            <a:pPr>
              <a:defRPr/>
            </a:pPr>
            <a:fld id="{BF0DF0C5-4ABB-4326-8E5B-B45EEB5533AA}" type="datetimeFigureOut">
              <a:rPr lang="zh-CN" altLang="en-US"/>
              <a:pPr>
                <a:defRPr/>
              </a:pPr>
              <a:t>2018/12/13</a:t>
            </a:fld>
            <a:endParaRPr lang="en-US" altLang="zh-CN"/>
          </a:p>
        </p:txBody>
      </p:sp>
      <p:sp>
        <p:nvSpPr>
          <p:cNvPr id="8" name="Rectangle 12">
            <a:extLst>
              <a:ext uri="{FF2B5EF4-FFF2-40B4-BE49-F238E27FC236}">
                <a16:creationId xmlns:a16="http://schemas.microsoft.com/office/drawing/2014/main" id="{9EB9010C-32C2-4A28-AE10-315B7BE09C1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a:extLst>
              <a:ext uri="{FF2B5EF4-FFF2-40B4-BE49-F238E27FC236}">
                <a16:creationId xmlns:a16="http://schemas.microsoft.com/office/drawing/2014/main" id="{ED6D4D73-6F6B-4484-9CC5-6ADC0F1F4893}"/>
              </a:ext>
            </a:extLst>
          </p:cNvPr>
          <p:cNvSpPr>
            <a:spLocks noGrp="1" noChangeArrowheads="1"/>
          </p:cNvSpPr>
          <p:nvPr>
            <p:ph type="sldNum" sz="quarter" idx="12"/>
          </p:nvPr>
        </p:nvSpPr>
        <p:spPr>
          <a:ln/>
        </p:spPr>
        <p:txBody>
          <a:bodyPr/>
          <a:lstStyle>
            <a:lvl1pPr>
              <a:defRPr/>
            </a:lvl1pPr>
          </a:lstStyle>
          <a:p>
            <a:fld id="{91A05D09-EBF7-4639-9B76-099DE89683E5}" type="slidenum">
              <a:rPr lang="zh-CN" altLang="en-US"/>
              <a:pPr/>
              <a:t>‹#›</a:t>
            </a:fld>
            <a:endParaRPr lang="en-US" altLang="zh-CN"/>
          </a:p>
        </p:txBody>
      </p:sp>
    </p:spTree>
    <p:extLst>
      <p:ext uri="{BB962C8B-B14F-4D97-AF65-F5344CB8AC3E}">
        <p14:creationId xmlns:p14="http://schemas.microsoft.com/office/powerpoint/2010/main" val="1711505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a:extLst>
              <a:ext uri="{FF2B5EF4-FFF2-40B4-BE49-F238E27FC236}">
                <a16:creationId xmlns:a16="http://schemas.microsoft.com/office/drawing/2014/main" id="{8D029684-0CC4-4FF1-8878-50232564AA88}"/>
              </a:ext>
            </a:extLst>
          </p:cNvPr>
          <p:cNvSpPr>
            <a:spLocks noGrp="1" noChangeArrowheads="1"/>
          </p:cNvSpPr>
          <p:nvPr>
            <p:ph type="dt" sz="half" idx="10"/>
          </p:nvPr>
        </p:nvSpPr>
        <p:spPr>
          <a:ln/>
        </p:spPr>
        <p:txBody>
          <a:bodyPr/>
          <a:lstStyle>
            <a:lvl1pPr>
              <a:defRPr/>
            </a:lvl1pPr>
          </a:lstStyle>
          <a:p>
            <a:pPr>
              <a:defRPr/>
            </a:pPr>
            <a:fld id="{DC1A603E-A038-4B58-8556-D3DC198E07B7}" type="datetimeFigureOut">
              <a:rPr lang="zh-CN" altLang="en-US"/>
              <a:pPr>
                <a:defRPr/>
              </a:pPr>
              <a:t>2018/12/13</a:t>
            </a:fld>
            <a:endParaRPr lang="en-US" altLang="zh-CN"/>
          </a:p>
        </p:txBody>
      </p:sp>
      <p:sp>
        <p:nvSpPr>
          <p:cNvPr id="4" name="Rectangle 12">
            <a:extLst>
              <a:ext uri="{FF2B5EF4-FFF2-40B4-BE49-F238E27FC236}">
                <a16:creationId xmlns:a16="http://schemas.microsoft.com/office/drawing/2014/main" id="{7A3D772F-F01D-478A-9E19-9B960F93407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a:extLst>
              <a:ext uri="{FF2B5EF4-FFF2-40B4-BE49-F238E27FC236}">
                <a16:creationId xmlns:a16="http://schemas.microsoft.com/office/drawing/2014/main" id="{CE257DE5-396A-4527-AA8F-F004AD6DE16B}"/>
              </a:ext>
            </a:extLst>
          </p:cNvPr>
          <p:cNvSpPr>
            <a:spLocks noGrp="1" noChangeArrowheads="1"/>
          </p:cNvSpPr>
          <p:nvPr>
            <p:ph type="sldNum" sz="quarter" idx="12"/>
          </p:nvPr>
        </p:nvSpPr>
        <p:spPr>
          <a:ln/>
        </p:spPr>
        <p:txBody>
          <a:bodyPr/>
          <a:lstStyle>
            <a:lvl1pPr>
              <a:defRPr/>
            </a:lvl1pPr>
          </a:lstStyle>
          <a:p>
            <a:fld id="{C9BF670F-B3A8-4CA2-9829-2712EC91C80A}" type="slidenum">
              <a:rPr lang="zh-CN" altLang="en-US"/>
              <a:pPr/>
              <a:t>‹#›</a:t>
            </a:fld>
            <a:endParaRPr lang="en-US" altLang="zh-CN"/>
          </a:p>
        </p:txBody>
      </p:sp>
    </p:spTree>
    <p:extLst>
      <p:ext uri="{BB962C8B-B14F-4D97-AF65-F5344CB8AC3E}">
        <p14:creationId xmlns:p14="http://schemas.microsoft.com/office/powerpoint/2010/main" val="3632996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A1D05F54-534C-439D-B4A5-02861EF9497F}"/>
              </a:ext>
            </a:extLst>
          </p:cNvPr>
          <p:cNvSpPr>
            <a:spLocks noGrp="1" noChangeArrowheads="1"/>
          </p:cNvSpPr>
          <p:nvPr>
            <p:ph type="dt" sz="half" idx="10"/>
          </p:nvPr>
        </p:nvSpPr>
        <p:spPr>
          <a:ln/>
        </p:spPr>
        <p:txBody>
          <a:bodyPr/>
          <a:lstStyle>
            <a:lvl1pPr>
              <a:defRPr/>
            </a:lvl1pPr>
          </a:lstStyle>
          <a:p>
            <a:pPr>
              <a:defRPr/>
            </a:pPr>
            <a:fld id="{7605D3DA-9CE1-4309-99CE-03A0D5388BCB}" type="datetimeFigureOut">
              <a:rPr lang="zh-CN" altLang="en-US"/>
              <a:pPr>
                <a:defRPr/>
              </a:pPr>
              <a:t>2018/12/13</a:t>
            </a:fld>
            <a:endParaRPr lang="en-US" altLang="zh-CN"/>
          </a:p>
        </p:txBody>
      </p:sp>
      <p:sp>
        <p:nvSpPr>
          <p:cNvPr id="3" name="Rectangle 12">
            <a:extLst>
              <a:ext uri="{FF2B5EF4-FFF2-40B4-BE49-F238E27FC236}">
                <a16:creationId xmlns:a16="http://schemas.microsoft.com/office/drawing/2014/main" id="{E16B8573-432A-4B2B-A8C3-6426B24D03A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a:extLst>
              <a:ext uri="{FF2B5EF4-FFF2-40B4-BE49-F238E27FC236}">
                <a16:creationId xmlns:a16="http://schemas.microsoft.com/office/drawing/2014/main" id="{91506D7F-CE9F-4E93-9F04-415A891AC50E}"/>
              </a:ext>
            </a:extLst>
          </p:cNvPr>
          <p:cNvSpPr>
            <a:spLocks noGrp="1" noChangeArrowheads="1"/>
          </p:cNvSpPr>
          <p:nvPr>
            <p:ph type="sldNum" sz="quarter" idx="12"/>
          </p:nvPr>
        </p:nvSpPr>
        <p:spPr>
          <a:ln/>
        </p:spPr>
        <p:txBody>
          <a:bodyPr/>
          <a:lstStyle>
            <a:lvl1pPr>
              <a:defRPr/>
            </a:lvl1pPr>
          </a:lstStyle>
          <a:p>
            <a:fld id="{55BDBC71-3548-470E-85D0-2C92C0D5AAD5}" type="slidenum">
              <a:rPr lang="zh-CN" altLang="en-US"/>
              <a:pPr/>
              <a:t>‹#›</a:t>
            </a:fld>
            <a:endParaRPr lang="en-US" altLang="zh-CN"/>
          </a:p>
        </p:txBody>
      </p:sp>
    </p:spTree>
    <p:extLst>
      <p:ext uri="{BB962C8B-B14F-4D97-AF65-F5344CB8AC3E}">
        <p14:creationId xmlns:p14="http://schemas.microsoft.com/office/powerpoint/2010/main" val="428973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a:extLst>
              <a:ext uri="{FF2B5EF4-FFF2-40B4-BE49-F238E27FC236}">
                <a16:creationId xmlns:a16="http://schemas.microsoft.com/office/drawing/2014/main" id="{FBFA6E7F-4D09-454B-A866-B64E24A0DCF0}"/>
              </a:ext>
            </a:extLst>
          </p:cNvPr>
          <p:cNvSpPr>
            <a:spLocks noGrp="1" noChangeArrowheads="1"/>
          </p:cNvSpPr>
          <p:nvPr>
            <p:ph type="dt" sz="half" idx="10"/>
          </p:nvPr>
        </p:nvSpPr>
        <p:spPr>
          <a:ln/>
        </p:spPr>
        <p:txBody>
          <a:bodyPr/>
          <a:lstStyle>
            <a:lvl1pPr>
              <a:defRPr/>
            </a:lvl1pPr>
          </a:lstStyle>
          <a:p>
            <a:pPr>
              <a:defRPr/>
            </a:pPr>
            <a:fld id="{E12F5B9F-07C3-45E6-9189-B2A2149FBE43}" type="datetimeFigureOut">
              <a:rPr lang="zh-CN" altLang="en-US"/>
              <a:pPr>
                <a:defRPr/>
              </a:pPr>
              <a:t>2018/12/13</a:t>
            </a:fld>
            <a:endParaRPr lang="en-US" altLang="zh-CN"/>
          </a:p>
        </p:txBody>
      </p:sp>
      <p:sp>
        <p:nvSpPr>
          <p:cNvPr id="6" name="Rectangle 12">
            <a:extLst>
              <a:ext uri="{FF2B5EF4-FFF2-40B4-BE49-F238E27FC236}">
                <a16:creationId xmlns:a16="http://schemas.microsoft.com/office/drawing/2014/main" id="{7DB107A2-4C95-46B0-BB71-02DFA514667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a:extLst>
              <a:ext uri="{FF2B5EF4-FFF2-40B4-BE49-F238E27FC236}">
                <a16:creationId xmlns:a16="http://schemas.microsoft.com/office/drawing/2014/main" id="{85B2A3B6-AA5C-4357-B041-4C04471C7F57}"/>
              </a:ext>
            </a:extLst>
          </p:cNvPr>
          <p:cNvSpPr>
            <a:spLocks noGrp="1" noChangeArrowheads="1"/>
          </p:cNvSpPr>
          <p:nvPr>
            <p:ph type="sldNum" sz="quarter" idx="12"/>
          </p:nvPr>
        </p:nvSpPr>
        <p:spPr>
          <a:ln/>
        </p:spPr>
        <p:txBody>
          <a:bodyPr/>
          <a:lstStyle>
            <a:lvl1pPr>
              <a:defRPr/>
            </a:lvl1pPr>
          </a:lstStyle>
          <a:p>
            <a:fld id="{3CC2EA64-46DE-44D3-B2D8-C5A6797B00AF}" type="slidenum">
              <a:rPr lang="zh-CN" altLang="en-US"/>
              <a:pPr/>
              <a:t>‹#›</a:t>
            </a:fld>
            <a:endParaRPr lang="en-US" altLang="zh-CN"/>
          </a:p>
        </p:txBody>
      </p:sp>
    </p:spTree>
    <p:extLst>
      <p:ext uri="{BB962C8B-B14F-4D97-AF65-F5344CB8AC3E}">
        <p14:creationId xmlns:p14="http://schemas.microsoft.com/office/powerpoint/2010/main" val="83518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a:extLst>
              <a:ext uri="{FF2B5EF4-FFF2-40B4-BE49-F238E27FC236}">
                <a16:creationId xmlns:a16="http://schemas.microsoft.com/office/drawing/2014/main" id="{9C4E785F-0866-4794-8AB7-1D6FAF8D6BE4}"/>
              </a:ext>
            </a:extLst>
          </p:cNvPr>
          <p:cNvSpPr>
            <a:spLocks noGrp="1" noChangeArrowheads="1"/>
          </p:cNvSpPr>
          <p:nvPr>
            <p:ph type="dt" sz="half" idx="10"/>
          </p:nvPr>
        </p:nvSpPr>
        <p:spPr>
          <a:ln/>
        </p:spPr>
        <p:txBody>
          <a:bodyPr/>
          <a:lstStyle>
            <a:lvl1pPr>
              <a:defRPr/>
            </a:lvl1pPr>
          </a:lstStyle>
          <a:p>
            <a:pPr>
              <a:defRPr/>
            </a:pPr>
            <a:fld id="{E15084D9-DC89-4EC7-9315-BE07FDC51D08}" type="datetimeFigureOut">
              <a:rPr lang="zh-CN" altLang="en-US"/>
              <a:pPr>
                <a:defRPr/>
              </a:pPr>
              <a:t>2018/12/13</a:t>
            </a:fld>
            <a:endParaRPr lang="en-US" altLang="zh-CN"/>
          </a:p>
        </p:txBody>
      </p:sp>
      <p:sp>
        <p:nvSpPr>
          <p:cNvPr id="5" name="Rectangle 6">
            <a:extLst>
              <a:ext uri="{FF2B5EF4-FFF2-40B4-BE49-F238E27FC236}">
                <a16:creationId xmlns:a16="http://schemas.microsoft.com/office/drawing/2014/main" id="{90D1C13E-9F5C-4CBB-A219-5F8F8E8FA47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D5150E47-6AD9-4C75-9E41-1F08E0B356AD}"/>
              </a:ext>
            </a:extLst>
          </p:cNvPr>
          <p:cNvSpPr>
            <a:spLocks noGrp="1" noChangeArrowheads="1"/>
          </p:cNvSpPr>
          <p:nvPr>
            <p:ph type="sldNum" sz="quarter" idx="12"/>
          </p:nvPr>
        </p:nvSpPr>
        <p:spPr>
          <a:ln/>
        </p:spPr>
        <p:txBody>
          <a:bodyPr/>
          <a:lstStyle>
            <a:lvl1pPr>
              <a:defRPr/>
            </a:lvl1pPr>
          </a:lstStyle>
          <a:p>
            <a:fld id="{0DA5AA67-35D0-4C85-847E-ED444BE95C4C}" type="slidenum">
              <a:rPr lang="zh-CN" altLang="en-US"/>
              <a:pPr/>
              <a:t>‹#›</a:t>
            </a:fld>
            <a:endParaRPr lang="en-US" altLang="zh-CN"/>
          </a:p>
        </p:txBody>
      </p:sp>
    </p:spTree>
    <p:extLst>
      <p:ext uri="{BB962C8B-B14F-4D97-AF65-F5344CB8AC3E}">
        <p14:creationId xmlns:p14="http://schemas.microsoft.com/office/powerpoint/2010/main" val="516355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a:extLst>
              <a:ext uri="{FF2B5EF4-FFF2-40B4-BE49-F238E27FC236}">
                <a16:creationId xmlns:a16="http://schemas.microsoft.com/office/drawing/2014/main" id="{043218A3-AF15-47DB-9CDA-D23FDF7CF87A}"/>
              </a:ext>
            </a:extLst>
          </p:cNvPr>
          <p:cNvSpPr>
            <a:spLocks noGrp="1" noChangeArrowheads="1"/>
          </p:cNvSpPr>
          <p:nvPr>
            <p:ph type="dt" sz="half" idx="10"/>
          </p:nvPr>
        </p:nvSpPr>
        <p:spPr>
          <a:ln/>
        </p:spPr>
        <p:txBody>
          <a:bodyPr/>
          <a:lstStyle>
            <a:lvl1pPr>
              <a:defRPr/>
            </a:lvl1pPr>
          </a:lstStyle>
          <a:p>
            <a:pPr>
              <a:defRPr/>
            </a:pPr>
            <a:fld id="{1427076E-060F-4F1A-8E40-8C236D31A05A}" type="datetimeFigureOut">
              <a:rPr lang="zh-CN" altLang="en-US"/>
              <a:pPr>
                <a:defRPr/>
              </a:pPr>
              <a:t>2018/12/13</a:t>
            </a:fld>
            <a:endParaRPr lang="en-US" altLang="zh-CN"/>
          </a:p>
        </p:txBody>
      </p:sp>
      <p:sp>
        <p:nvSpPr>
          <p:cNvPr id="6" name="Rectangle 12">
            <a:extLst>
              <a:ext uri="{FF2B5EF4-FFF2-40B4-BE49-F238E27FC236}">
                <a16:creationId xmlns:a16="http://schemas.microsoft.com/office/drawing/2014/main" id="{0F2FF08F-26DF-45E7-89DE-31787C15648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a:extLst>
              <a:ext uri="{FF2B5EF4-FFF2-40B4-BE49-F238E27FC236}">
                <a16:creationId xmlns:a16="http://schemas.microsoft.com/office/drawing/2014/main" id="{C5442878-94D4-4191-BE30-036629D8A0AC}"/>
              </a:ext>
            </a:extLst>
          </p:cNvPr>
          <p:cNvSpPr>
            <a:spLocks noGrp="1" noChangeArrowheads="1"/>
          </p:cNvSpPr>
          <p:nvPr>
            <p:ph type="sldNum" sz="quarter" idx="12"/>
          </p:nvPr>
        </p:nvSpPr>
        <p:spPr>
          <a:ln/>
        </p:spPr>
        <p:txBody>
          <a:bodyPr/>
          <a:lstStyle>
            <a:lvl1pPr>
              <a:defRPr/>
            </a:lvl1pPr>
          </a:lstStyle>
          <a:p>
            <a:fld id="{2043662D-0284-40C8-B502-5634EEC37F4A}" type="slidenum">
              <a:rPr lang="zh-CN" altLang="en-US"/>
              <a:pPr/>
              <a:t>‹#›</a:t>
            </a:fld>
            <a:endParaRPr lang="en-US" altLang="zh-CN"/>
          </a:p>
        </p:txBody>
      </p:sp>
    </p:spTree>
    <p:extLst>
      <p:ext uri="{BB962C8B-B14F-4D97-AF65-F5344CB8AC3E}">
        <p14:creationId xmlns:p14="http://schemas.microsoft.com/office/powerpoint/2010/main" val="3327821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a:extLst>
              <a:ext uri="{FF2B5EF4-FFF2-40B4-BE49-F238E27FC236}">
                <a16:creationId xmlns:a16="http://schemas.microsoft.com/office/drawing/2014/main" id="{54CCF772-1038-4178-AAD0-42C56CE24CD3}"/>
              </a:ext>
            </a:extLst>
          </p:cNvPr>
          <p:cNvSpPr>
            <a:spLocks noGrp="1" noChangeArrowheads="1"/>
          </p:cNvSpPr>
          <p:nvPr>
            <p:ph type="dt" sz="half" idx="10"/>
          </p:nvPr>
        </p:nvSpPr>
        <p:spPr>
          <a:ln/>
        </p:spPr>
        <p:txBody>
          <a:bodyPr/>
          <a:lstStyle>
            <a:lvl1pPr>
              <a:defRPr/>
            </a:lvl1pPr>
          </a:lstStyle>
          <a:p>
            <a:pPr>
              <a:defRPr/>
            </a:pPr>
            <a:fld id="{3900D25F-1478-4E61-9674-1D3CCC6A4315}" type="datetimeFigureOut">
              <a:rPr lang="zh-CN" altLang="en-US"/>
              <a:pPr>
                <a:defRPr/>
              </a:pPr>
              <a:t>2018/12/13</a:t>
            </a:fld>
            <a:endParaRPr lang="en-US" altLang="zh-CN"/>
          </a:p>
        </p:txBody>
      </p:sp>
      <p:sp>
        <p:nvSpPr>
          <p:cNvPr id="5" name="Rectangle 12">
            <a:extLst>
              <a:ext uri="{FF2B5EF4-FFF2-40B4-BE49-F238E27FC236}">
                <a16:creationId xmlns:a16="http://schemas.microsoft.com/office/drawing/2014/main" id="{D82602A4-0F5D-421C-A20C-02AF42F3CC4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99045750-6F46-4318-8F86-48045FB802BE}"/>
              </a:ext>
            </a:extLst>
          </p:cNvPr>
          <p:cNvSpPr>
            <a:spLocks noGrp="1" noChangeArrowheads="1"/>
          </p:cNvSpPr>
          <p:nvPr>
            <p:ph type="sldNum" sz="quarter" idx="12"/>
          </p:nvPr>
        </p:nvSpPr>
        <p:spPr>
          <a:ln/>
        </p:spPr>
        <p:txBody>
          <a:bodyPr/>
          <a:lstStyle>
            <a:lvl1pPr>
              <a:defRPr/>
            </a:lvl1pPr>
          </a:lstStyle>
          <a:p>
            <a:fld id="{BECD4BC4-252F-4B23-B587-F6CEF79BE89D}" type="slidenum">
              <a:rPr lang="zh-CN" altLang="en-US"/>
              <a:pPr/>
              <a:t>‹#›</a:t>
            </a:fld>
            <a:endParaRPr lang="en-US" altLang="zh-CN"/>
          </a:p>
        </p:txBody>
      </p:sp>
    </p:spTree>
    <p:extLst>
      <p:ext uri="{BB962C8B-B14F-4D97-AF65-F5344CB8AC3E}">
        <p14:creationId xmlns:p14="http://schemas.microsoft.com/office/powerpoint/2010/main" val="4191174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a:extLst>
              <a:ext uri="{FF2B5EF4-FFF2-40B4-BE49-F238E27FC236}">
                <a16:creationId xmlns:a16="http://schemas.microsoft.com/office/drawing/2014/main" id="{BAEB8EE6-CB74-44F7-A957-AFFBA562EC93}"/>
              </a:ext>
            </a:extLst>
          </p:cNvPr>
          <p:cNvSpPr>
            <a:spLocks noGrp="1" noChangeArrowheads="1"/>
          </p:cNvSpPr>
          <p:nvPr>
            <p:ph type="dt" sz="half" idx="10"/>
          </p:nvPr>
        </p:nvSpPr>
        <p:spPr>
          <a:ln/>
        </p:spPr>
        <p:txBody>
          <a:bodyPr/>
          <a:lstStyle>
            <a:lvl1pPr>
              <a:defRPr/>
            </a:lvl1pPr>
          </a:lstStyle>
          <a:p>
            <a:pPr>
              <a:defRPr/>
            </a:pPr>
            <a:fld id="{24EC2C49-D88F-4A9E-A203-98326AA1429B}" type="datetimeFigureOut">
              <a:rPr lang="zh-CN" altLang="en-US"/>
              <a:pPr>
                <a:defRPr/>
              </a:pPr>
              <a:t>2018/12/13</a:t>
            </a:fld>
            <a:endParaRPr lang="en-US" altLang="zh-CN"/>
          </a:p>
        </p:txBody>
      </p:sp>
      <p:sp>
        <p:nvSpPr>
          <p:cNvPr id="5" name="Rectangle 12">
            <a:extLst>
              <a:ext uri="{FF2B5EF4-FFF2-40B4-BE49-F238E27FC236}">
                <a16:creationId xmlns:a16="http://schemas.microsoft.com/office/drawing/2014/main" id="{6DF0F012-50A6-4EE9-812C-E17CA819E4A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0DE386D1-C140-4E57-82D8-2ABA9BE5E9D4}"/>
              </a:ext>
            </a:extLst>
          </p:cNvPr>
          <p:cNvSpPr>
            <a:spLocks noGrp="1" noChangeArrowheads="1"/>
          </p:cNvSpPr>
          <p:nvPr>
            <p:ph type="sldNum" sz="quarter" idx="12"/>
          </p:nvPr>
        </p:nvSpPr>
        <p:spPr>
          <a:ln/>
        </p:spPr>
        <p:txBody>
          <a:bodyPr/>
          <a:lstStyle>
            <a:lvl1pPr>
              <a:defRPr/>
            </a:lvl1pPr>
          </a:lstStyle>
          <a:p>
            <a:fld id="{91AF0B80-5E02-4163-A608-24C62A1F0D1B}" type="slidenum">
              <a:rPr lang="zh-CN" altLang="en-US"/>
              <a:pPr/>
              <a:t>‹#›</a:t>
            </a:fld>
            <a:endParaRPr lang="en-US" altLang="zh-CN"/>
          </a:p>
        </p:txBody>
      </p:sp>
    </p:spTree>
    <p:extLst>
      <p:ext uri="{BB962C8B-B14F-4D97-AF65-F5344CB8AC3E}">
        <p14:creationId xmlns:p14="http://schemas.microsoft.com/office/powerpoint/2010/main" val="404025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a:extLst>
              <a:ext uri="{FF2B5EF4-FFF2-40B4-BE49-F238E27FC236}">
                <a16:creationId xmlns:a16="http://schemas.microsoft.com/office/drawing/2014/main" id="{2581C0B9-2D7C-4385-968B-A5E75A1BF685}"/>
              </a:ext>
            </a:extLst>
          </p:cNvPr>
          <p:cNvSpPr>
            <a:spLocks noGrp="1" noChangeArrowheads="1"/>
          </p:cNvSpPr>
          <p:nvPr>
            <p:ph type="dt" sz="half" idx="10"/>
          </p:nvPr>
        </p:nvSpPr>
        <p:spPr>
          <a:ln/>
        </p:spPr>
        <p:txBody>
          <a:bodyPr/>
          <a:lstStyle>
            <a:lvl1pPr>
              <a:defRPr/>
            </a:lvl1pPr>
          </a:lstStyle>
          <a:p>
            <a:pPr>
              <a:defRPr/>
            </a:pPr>
            <a:fld id="{E126DCCA-D786-4379-9FF6-C8407A522AB9}" type="datetimeFigureOut">
              <a:rPr lang="zh-CN" altLang="en-US"/>
              <a:pPr>
                <a:defRPr/>
              </a:pPr>
              <a:t>2018/12/13</a:t>
            </a:fld>
            <a:endParaRPr lang="en-US" altLang="zh-CN"/>
          </a:p>
        </p:txBody>
      </p:sp>
      <p:sp>
        <p:nvSpPr>
          <p:cNvPr id="5" name="Rectangle 6">
            <a:extLst>
              <a:ext uri="{FF2B5EF4-FFF2-40B4-BE49-F238E27FC236}">
                <a16:creationId xmlns:a16="http://schemas.microsoft.com/office/drawing/2014/main" id="{EFFDC498-F6A0-4FC4-A9F0-4BA31CDE9DE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84A7C375-A591-4712-8300-17AE89836359}"/>
              </a:ext>
            </a:extLst>
          </p:cNvPr>
          <p:cNvSpPr>
            <a:spLocks noGrp="1" noChangeArrowheads="1"/>
          </p:cNvSpPr>
          <p:nvPr>
            <p:ph type="sldNum" sz="quarter" idx="12"/>
          </p:nvPr>
        </p:nvSpPr>
        <p:spPr>
          <a:ln/>
        </p:spPr>
        <p:txBody>
          <a:bodyPr/>
          <a:lstStyle>
            <a:lvl1pPr>
              <a:defRPr/>
            </a:lvl1pPr>
          </a:lstStyle>
          <a:p>
            <a:fld id="{C9A81279-A827-4B76-9FF1-364AEB2EA9A5}" type="slidenum">
              <a:rPr lang="zh-CN" altLang="en-US"/>
              <a:pPr/>
              <a:t>‹#›</a:t>
            </a:fld>
            <a:endParaRPr lang="en-US" altLang="zh-CN"/>
          </a:p>
        </p:txBody>
      </p:sp>
    </p:spTree>
    <p:extLst>
      <p:ext uri="{BB962C8B-B14F-4D97-AF65-F5344CB8AC3E}">
        <p14:creationId xmlns:p14="http://schemas.microsoft.com/office/powerpoint/2010/main" val="163975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a:extLst>
              <a:ext uri="{FF2B5EF4-FFF2-40B4-BE49-F238E27FC236}">
                <a16:creationId xmlns:a16="http://schemas.microsoft.com/office/drawing/2014/main" id="{2B117D95-E826-4FF2-A656-6E0E9FE842D6}"/>
              </a:ext>
            </a:extLst>
          </p:cNvPr>
          <p:cNvSpPr>
            <a:spLocks noGrp="1" noChangeArrowheads="1"/>
          </p:cNvSpPr>
          <p:nvPr>
            <p:ph type="dt" sz="half" idx="10"/>
          </p:nvPr>
        </p:nvSpPr>
        <p:spPr>
          <a:ln/>
        </p:spPr>
        <p:txBody>
          <a:bodyPr/>
          <a:lstStyle>
            <a:lvl1pPr>
              <a:defRPr/>
            </a:lvl1pPr>
          </a:lstStyle>
          <a:p>
            <a:pPr>
              <a:defRPr/>
            </a:pPr>
            <a:fld id="{B859B8B3-65B4-47C5-B303-0501EF72CAEE}" type="datetimeFigureOut">
              <a:rPr lang="zh-CN" altLang="en-US"/>
              <a:pPr>
                <a:defRPr/>
              </a:pPr>
              <a:t>2018/12/13</a:t>
            </a:fld>
            <a:endParaRPr lang="en-US" altLang="zh-CN"/>
          </a:p>
        </p:txBody>
      </p:sp>
      <p:sp>
        <p:nvSpPr>
          <p:cNvPr id="6" name="Rectangle 6">
            <a:extLst>
              <a:ext uri="{FF2B5EF4-FFF2-40B4-BE49-F238E27FC236}">
                <a16:creationId xmlns:a16="http://schemas.microsoft.com/office/drawing/2014/main" id="{2CBA8907-DEBB-43DC-846C-C3C32059CBD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a:extLst>
              <a:ext uri="{FF2B5EF4-FFF2-40B4-BE49-F238E27FC236}">
                <a16:creationId xmlns:a16="http://schemas.microsoft.com/office/drawing/2014/main" id="{005E24A8-F71A-4CAC-A0B1-3D6350FAEB53}"/>
              </a:ext>
            </a:extLst>
          </p:cNvPr>
          <p:cNvSpPr>
            <a:spLocks noGrp="1" noChangeArrowheads="1"/>
          </p:cNvSpPr>
          <p:nvPr>
            <p:ph type="sldNum" sz="quarter" idx="12"/>
          </p:nvPr>
        </p:nvSpPr>
        <p:spPr>
          <a:ln/>
        </p:spPr>
        <p:txBody>
          <a:bodyPr/>
          <a:lstStyle>
            <a:lvl1pPr>
              <a:defRPr/>
            </a:lvl1pPr>
          </a:lstStyle>
          <a:p>
            <a:fld id="{A2D7DF72-3B3A-401A-B99C-6899C25952D8}" type="slidenum">
              <a:rPr lang="zh-CN" altLang="en-US"/>
              <a:pPr/>
              <a:t>‹#›</a:t>
            </a:fld>
            <a:endParaRPr lang="en-US" altLang="zh-CN"/>
          </a:p>
        </p:txBody>
      </p:sp>
    </p:spTree>
    <p:extLst>
      <p:ext uri="{BB962C8B-B14F-4D97-AF65-F5344CB8AC3E}">
        <p14:creationId xmlns:p14="http://schemas.microsoft.com/office/powerpoint/2010/main" val="111901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a:extLst>
              <a:ext uri="{FF2B5EF4-FFF2-40B4-BE49-F238E27FC236}">
                <a16:creationId xmlns:a16="http://schemas.microsoft.com/office/drawing/2014/main" id="{3110B0E4-B7EE-4FCB-99B2-A6900840AC47}"/>
              </a:ext>
            </a:extLst>
          </p:cNvPr>
          <p:cNvSpPr>
            <a:spLocks noGrp="1" noChangeArrowheads="1"/>
          </p:cNvSpPr>
          <p:nvPr>
            <p:ph type="dt" sz="half" idx="10"/>
          </p:nvPr>
        </p:nvSpPr>
        <p:spPr>
          <a:ln/>
        </p:spPr>
        <p:txBody>
          <a:bodyPr/>
          <a:lstStyle>
            <a:lvl1pPr>
              <a:defRPr/>
            </a:lvl1pPr>
          </a:lstStyle>
          <a:p>
            <a:pPr>
              <a:defRPr/>
            </a:pPr>
            <a:fld id="{4291366D-CB96-474E-85C9-E2FB07BBB5B5}" type="datetimeFigureOut">
              <a:rPr lang="zh-CN" altLang="en-US"/>
              <a:pPr>
                <a:defRPr/>
              </a:pPr>
              <a:t>2018/12/13</a:t>
            </a:fld>
            <a:endParaRPr lang="en-US" altLang="zh-CN"/>
          </a:p>
        </p:txBody>
      </p:sp>
      <p:sp>
        <p:nvSpPr>
          <p:cNvPr id="8" name="Rectangle 6">
            <a:extLst>
              <a:ext uri="{FF2B5EF4-FFF2-40B4-BE49-F238E27FC236}">
                <a16:creationId xmlns:a16="http://schemas.microsoft.com/office/drawing/2014/main" id="{B23AE4F7-D256-48FD-9CD1-521158ED9C9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a:extLst>
              <a:ext uri="{FF2B5EF4-FFF2-40B4-BE49-F238E27FC236}">
                <a16:creationId xmlns:a16="http://schemas.microsoft.com/office/drawing/2014/main" id="{B0593CF5-E3CC-4FA7-8B0A-C49C9DD74C06}"/>
              </a:ext>
            </a:extLst>
          </p:cNvPr>
          <p:cNvSpPr>
            <a:spLocks noGrp="1" noChangeArrowheads="1"/>
          </p:cNvSpPr>
          <p:nvPr>
            <p:ph type="sldNum" sz="quarter" idx="12"/>
          </p:nvPr>
        </p:nvSpPr>
        <p:spPr>
          <a:ln/>
        </p:spPr>
        <p:txBody>
          <a:bodyPr/>
          <a:lstStyle>
            <a:lvl1pPr>
              <a:defRPr/>
            </a:lvl1pPr>
          </a:lstStyle>
          <a:p>
            <a:fld id="{6016D4D1-8112-4D0E-948B-74A43A41E46D}" type="slidenum">
              <a:rPr lang="zh-CN" altLang="en-US"/>
              <a:pPr/>
              <a:t>‹#›</a:t>
            </a:fld>
            <a:endParaRPr lang="en-US" altLang="zh-CN"/>
          </a:p>
        </p:txBody>
      </p:sp>
    </p:spTree>
    <p:extLst>
      <p:ext uri="{BB962C8B-B14F-4D97-AF65-F5344CB8AC3E}">
        <p14:creationId xmlns:p14="http://schemas.microsoft.com/office/powerpoint/2010/main" val="11337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a:extLst>
              <a:ext uri="{FF2B5EF4-FFF2-40B4-BE49-F238E27FC236}">
                <a16:creationId xmlns:a16="http://schemas.microsoft.com/office/drawing/2014/main" id="{EA837008-0B67-4FD4-B246-B443546FB467}"/>
              </a:ext>
            </a:extLst>
          </p:cNvPr>
          <p:cNvSpPr>
            <a:spLocks noGrp="1" noChangeArrowheads="1"/>
          </p:cNvSpPr>
          <p:nvPr>
            <p:ph type="dt" sz="half" idx="10"/>
          </p:nvPr>
        </p:nvSpPr>
        <p:spPr>
          <a:ln/>
        </p:spPr>
        <p:txBody>
          <a:bodyPr/>
          <a:lstStyle>
            <a:lvl1pPr>
              <a:defRPr/>
            </a:lvl1pPr>
          </a:lstStyle>
          <a:p>
            <a:pPr>
              <a:defRPr/>
            </a:pPr>
            <a:fld id="{8DD88725-A095-45C3-86CA-C13CC1AE8691}" type="datetimeFigureOut">
              <a:rPr lang="zh-CN" altLang="en-US"/>
              <a:pPr>
                <a:defRPr/>
              </a:pPr>
              <a:t>2018/12/13</a:t>
            </a:fld>
            <a:endParaRPr lang="en-US" altLang="zh-CN"/>
          </a:p>
        </p:txBody>
      </p:sp>
      <p:sp>
        <p:nvSpPr>
          <p:cNvPr id="4" name="Rectangle 6">
            <a:extLst>
              <a:ext uri="{FF2B5EF4-FFF2-40B4-BE49-F238E27FC236}">
                <a16:creationId xmlns:a16="http://schemas.microsoft.com/office/drawing/2014/main" id="{4BAE576E-F7C2-4615-AE9C-AFDB8393D85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a:extLst>
              <a:ext uri="{FF2B5EF4-FFF2-40B4-BE49-F238E27FC236}">
                <a16:creationId xmlns:a16="http://schemas.microsoft.com/office/drawing/2014/main" id="{0D17B3BB-A131-407F-A27F-EFFD029864FA}"/>
              </a:ext>
            </a:extLst>
          </p:cNvPr>
          <p:cNvSpPr>
            <a:spLocks noGrp="1" noChangeArrowheads="1"/>
          </p:cNvSpPr>
          <p:nvPr>
            <p:ph type="sldNum" sz="quarter" idx="12"/>
          </p:nvPr>
        </p:nvSpPr>
        <p:spPr>
          <a:ln/>
        </p:spPr>
        <p:txBody>
          <a:bodyPr/>
          <a:lstStyle>
            <a:lvl1pPr>
              <a:defRPr/>
            </a:lvl1pPr>
          </a:lstStyle>
          <a:p>
            <a:fld id="{932CC3D5-4FAE-4C3F-8EAC-939C4F4BFBEF}" type="slidenum">
              <a:rPr lang="zh-CN" altLang="en-US"/>
              <a:pPr/>
              <a:t>‹#›</a:t>
            </a:fld>
            <a:endParaRPr lang="en-US" altLang="zh-CN"/>
          </a:p>
        </p:txBody>
      </p:sp>
    </p:spTree>
    <p:extLst>
      <p:ext uri="{BB962C8B-B14F-4D97-AF65-F5344CB8AC3E}">
        <p14:creationId xmlns:p14="http://schemas.microsoft.com/office/powerpoint/2010/main" val="4207416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7AC9B8E-21F8-4B7A-BE67-25B5963FB496}"/>
              </a:ext>
            </a:extLst>
          </p:cNvPr>
          <p:cNvSpPr>
            <a:spLocks noGrp="1" noChangeArrowheads="1"/>
          </p:cNvSpPr>
          <p:nvPr>
            <p:ph type="dt" sz="half" idx="10"/>
          </p:nvPr>
        </p:nvSpPr>
        <p:spPr>
          <a:ln/>
        </p:spPr>
        <p:txBody>
          <a:bodyPr/>
          <a:lstStyle>
            <a:lvl1pPr>
              <a:defRPr/>
            </a:lvl1pPr>
          </a:lstStyle>
          <a:p>
            <a:pPr>
              <a:defRPr/>
            </a:pPr>
            <a:fld id="{63CD1D52-3188-4834-8BE6-996B1F285CD8}" type="datetimeFigureOut">
              <a:rPr lang="zh-CN" altLang="en-US"/>
              <a:pPr>
                <a:defRPr/>
              </a:pPr>
              <a:t>2018/12/13</a:t>
            </a:fld>
            <a:endParaRPr lang="en-US" altLang="zh-CN"/>
          </a:p>
        </p:txBody>
      </p:sp>
      <p:sp>
        <p:nvSpPr>
          <p:cNvPr id="3" name="Rectangle 6">
            <a:extLst>
              <a:ext uri="{FF2B5EF4-FFF2-40B4-BE49-F238E27FC236}">
                <a16:creationId xmlns:a16="http://schemas.microsoft.com/office/drawing/2014/main" id="{590C568F-E75D-463B-BC86-0CC10EDD678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a:extLst>
              <a:ext uri="{FF2B5EF4-FFF2-40B4-BE49-F238E27FC236}">
                <a16:creationId xmlns:a16="http://schemas.microsoft.com/office/drawing/2014/main" id="{0FF54DE1-3A8A-4EEE-AB01-3079C0D44045}"/>
              </a:ext>
            </a:extLst>
          </p:cNvPr>
          <p:cNvSpPr>
            <a:spLocks noGrp="1" noChangeArrowheads="1"/>
          </p:cNvSpPr>
          <p:nvPr>
            <p:ph type="sldNum" sz="quarter" idx="12"/>
          </p:nvPr>
        </p:nvSpPr>
        <p:spPr>
          <a:ln/>
        </p:spPr>
        <p:txBody>
          <a:bodyPr/>
          <a:lstStyle>
            <a:lvl1pPr>
              <a:defRPr/>
            </a:lvl1pPr>
          </a:lstStyle>
          <a:p>
            <a:fld id="{5DF8595A-7554-4270-82CA-162BA6288293}" type="slidenum">
              <a:rPr lang="zh-CN" altLang="en-US"/>
              <a:pPr/>
              <a:t>‹#›</a:t>
            </a:fld>
            <a:endParaRPr lang="en-US" altLang="zh-CN"/>
          </a:p>
        </p:txBody>
      </p:sp>
    </p:spTree>
    <p:extLst>
      <p:ext uri="{BB962C8B-B14F-4D97-AF65-F5344CB8AC3E}">
        <p14:creationId xmlns:p14="http://schemas.microsoft.com/office/powerpoint/2010/main" val="366192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a:extLst>
              <a:ext uri="{FF2B5EF4-FFF2-40B4-BE49-F238E27FC236}">
                <a16:creationId xmlns:a16="http://schemas.microsoft.com/office/drawing/2014/main" id="{FD3720D8-517F-4351-B95A-B861D4975257}"/>
              </a:ext>
            </a:extLst>
          </p:cNvPr>
          <p:cNvSpPr>
            <a:spLocks noGrp="1" noChangeArrowheads="1"/>
          </p:cNvSpPr>
          <p:nvPr>
            <p:ph type="dt" sz="half" idx="10"/>
          </p:nvPr>
        </p:nvSpPr>
        <p:spPr>
          <a:ln/>
        </p:spPr>
        <p:txBody>
          <a:bodyPr/>
          <a:lstStyle>
            <a:lvl1pPr>
              <a:defRPr/>
            </a:lvl1pPr>
          </a:lstStyle>
          <a:p>
            <a:pPr>
              <a:defRPr/>
            </a:pPr>
            <a:fld id="{CC443636-6E00-49F9-B207-0D88A7843158}" type="datetimeFigureOut">
              <a:rPr lang="zh-CN" altLang="en-US"/>
              <a:pPr>
                <a:defRPr/>
              </a:pPr>
              <a:t>2018/12/13</a:t>
            </a:fld>
            <a:endParaRPr lang="en-US" altLang="zh-CN"/>
          </a:p>
        </p:txBody>
      </p:sp>
      <p:sp>
        <p:nvSpPr>
          <p:cNvPr id="6" name="Rectangle 6">
            <a:extLst>
              <a:ext uri="{FF2B5EF4-FFF2-40B4-BE49-F238E27FC236}">
                <a16:creationId xmlns:a16="http://schemas.microsoft.com/office/drawing/2014/main" id="{54A3048E-5068-4F04-A219-2384FDCDB5C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a:extLst>
              <a:ext uri="{FF2B5EF4-FFF2-40B4-BE49-F238E27FC236}">
                <a16:creationId xmlns:a16="http://schemas.microsoft.com/office/drawing/2014/main" id="{41E98944-97C0-4A8D-B323-AAE314A16EE4}"/>
              </a:ext>
            </a:extLst>
          </p:cNvPr>
          <p:cNvSpPr>
            <a:spLocks noGrp="1" noChangeArrowheads="1"/>
          </p:cNvSpPr>
          <p:nvPr>
            <p:ph type="sldNum" sz="quarter" idx="12"/>
          </p:nvPr>
        </p:nvSpPr>
        <p:spPr>
          <a:ln/>
        </p:spPr>
        <p:txBody>
          <a:bodyPr/>
          <a:lstStyle>
            <a:lvl1pPr>
              <a:defRPr/>
            </a:lvl1pPr>
          </a:lstStyle>
          <a:p>
            <a:fld id="{F58159F2-8593-4D99-BA6F-BF0686FB0215}" type="slidenum">
              <a:rPr lang="zh-CN" altLang="en-US"/>
              <a:pPr/>
              <a:t>‹#›</a:t>
            </a:fld>
            <a:endParaRPr lang="en-US" altLang="zh-CN"/>
          </a:p>
        </p:txBody>
      </p:sp>
    </p:spTree>
    <p:extLst>
      <p:ext uri="{BB962C8B-B14F-4D97-AF65-F5344CB8AC3E}">
        <p14:creationId xmlns:p14="http://schemas.microsoft.com/office/powerpoint/2010/main" val="212922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a:extLst>
              <a:ext uri="{FF2B5EF4-FFF2-40B4-BE49-F238E27FC236}">
                <a16:creationId xmlns:a16="http://schemas.microsoft.com/office/drawing/2014/main" id="{51EBABB3-661B-4AE4-BA16-B6B38E736622}"/>
              </a:ext>
            </a:extLst>
          </p:cNvPr>
          <p:cNvSpPr>
            <a:spLocks noGrp="1" noChangeArrowheads="1"/>
          </p:cNvSpPr>
          <p:nvPr>
            <p:ph type="dt" sz="half" idx="10"/>
          </p:nvPr>
        </p:nvSpPr>
        <p:spPr>
          <a:ln/>
        </p:spPr>
        <p:txBody>
          <a:bodyPr/>
          <a:lstStyle>
            <a:lvl1pPr>
              <a:defRPr/>
            </a:lvl1pPr>
          </a:lstStyle>
          <a:p>
            <a:pPr>
              <a:defRPr/>
            </a:pPr>
            <a:fld id="{C37D7E01-8D83-4126-8EAA-CB5251EBFCE3}" type="datetimeFigureOut">
              <a:rPr lang="zh-CN" altLang="en-US"/>
              <a:pPr>
                <a:defRPr/>
              </a:pPr>
              <a:t>2018/12/13</a:t>
            </a:fld>
            <a:endParaRPr lang="en-US" altLang="zh-CN"/>
          </a:p>
        </p:txBody>
      </p:sp>
      <p:sp>
        <p:nvSpPr>
          <p:cNvPr id="6" name="Rectangle 6">
            <a:extLst>
              <a:ext uri="{FF2B5EF4-FFF2-40B4-BE49-F238E27FC236}">
                <a16:creationId xmlns:a16="http://schemas.microsoft.com/office/drawing/2014/main" id="{305C2F75-F118-4331-8D92-3D31386925C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a:extLst>
              <a:ext uri="{FF2B5EF4-FFF2-40B4-BE49-F238E27FC236}">
                <a16:creationId xmlns:a16="http://schemas.microsoft.com/office/drawing/2014/main" id="{6F21ECCF-7E3B-4711-B7CB-8A165DFBD0F5}"/>
              </a:ext>
            </a:extLst>
          </p:cNvPr>
          <p:cNvSpPr>
            <a:spLocks noGrp="1" noChangeArrowheads="1"/>
          </p:cNvSpPr>
          <p:nvPr>
            <p:ph type="sldNum" sz="quarter" idx="12"/>
          </p:nvPr>
        </p:nvSpPr>
        <p:spPr>
          <a:ln/>
        </p:spPr>
        <p:txBody>
          <a:bodyPr/>
          <a:lstStyle>
            <a:lvl1pPr>
              <a:defRPr/>
            </a:lvl1pPr>
          </a:lstStyle>
          <a:p>
            <a:fld id="{79CFD4D2-F8B1-4E3D-B505-DE568D2CC5CE}" type="slidenum">
              <a:rPr lang="zh-CN" altLang="en-US"/>
              <a:pPr/>
              <a:t>‹#›</a:t>
            </a:fld>
            <a:endParaRPr lang="en-US" altLang="zh-CN"/>
          </a:p>
        </p:txBody>
      </p:sp>
    </p:spTree>
    <p:extLst>
      <p:ext uri="{BB962C8B-B14F-4D97-AF65-F5344CB8AC3E}">
        <p14:creationId xmlns:p14="http://schemas.microsoft.com/office/powerpoint/2010/main" val="100486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id="{E6587C63-E8F9-42EC-A016-FA3EDB47CD55}"/>
              </a:ext>
            </a:extLst>
          </p:cNvPr>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7" name="Rectangle 3">
            <a:extLst>
              <a:ext uri="{FF2B5EF4-FFF2-40B4-BE49-F238E27FC236}">
                <a16:creationId xmlns:a16="http://schemas.microsoft.com/office/drawing/2014/main" id="{32A57B72-D48E-4065-ABA7-AAFD3F1FBE66}"/>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028" name="Rectangle 4">
            <a:extLst>
              <a:ext uri="{FF2B5EF4-FFF2-40B4-BE49-F238E27FC236}">
                <a16:creationId xmlns:a16="http://schemas.microsoft.com/office/drawing/2014/main" id="{42E3C421-8A49-4E79-B6B9-C401908824F1}"/>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4517" name="Rectangle 5">
            <a:extLst>
              <a:ext uri="{FF2B5EF4-FFF2-40B4-BE49-F238E27FC236}">
                <a16:creationId xmlns:a16="http://schemas.microsoft.com/office/drawing/2014/main" id="{6AC93CAE-4B7D-475C-9DC6-B03021DEDE8E}"/>
              </a:ext>
            </a:extLst>
          </p:cNvPr>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67DDD8C6-510A-4FA4-BFA6-0792B980CD92}" type="datetimeFigureOut">
              <a:rPr lang="zh-CN" altLang="en-US"/>
              <a:pPr>
                <a:defRPr/>
              </a:pPr>
              <a:t>2018/12/13</a:t>
            </a:fld>
            <a:endParaRPr lang="en-US" altLang="zh-CN"/>
          </a:p>
        </p:txBody>
      </p:sp>
      <p:sp>
        <p:nvSpPr>
          <p:cNvPr id="64518" name="Rectangle 6">
            <a:extLst>
              <a:ext uri="{FF2B5EF4-FFF2-40B4-BE49-F238E27FC236}">
                <a16:creationId xmlns:a16="http://schemas.microsoft.com/office/drawing/2014/main" id="{29067DAE-335F-42AB-B98C-1C484400A2DA}"/>
              </a:ext>
            </a:extLst>
          </p:cNvPr>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zh-CN"/>
          </a:p>
        </p:txBody>
      </p:sp>
      <p:sp>
        <p:nvSpPr>
          <p:cNvPr id="64519" name="Rectangle 7">
            <a:extLst>
              <a:ext uri="{FF2B5EF4-FFF2-40B4-BE49-F238E27FC236}">
                <a16:creationId xmlns:a16="http://schemas.microsoft.com/office/drawing/2014/main" id="{A253746B-B72C-441D-BDB2-5F859439EF4D}"/>
              </a:ext>
            </a:extLst>
          </p:cNvPr>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Comic Sans MS" panose="030F0702030302020204" pitchFamily="66" charset="0"/>
              </a:defRPr>
            </a:lvl1pPr>
          </a:lstStyle>
          <a:p>
            <a:fld id="{CE962DDE-18BB-4D13-A7E8-E4A975867A3C}" type="slidenum">
              <a:rPr lang="zh-CN" altLang="en-US"/>
              <a:pPr/>
              <a:t>‹#›</a:t>
            </a:fld>
            <a:endParaRPr lang="en-US" altLang="zh-CN"/>
          </a:p>
        </p:txBody>
      </p:sp>
      <p:sp>
        <p:nvSpPr>
          <p:cNvPr id="1032" name="Freeform 8">
            <a:extLst>
              <a:ext uri="{FF2B5EF4-FFF2-40B4-BE49-F238E27FC236}">
                <a16:creationId xmlns:a16="http://schemas.microsoft.com/office/drawing/2014/main" id="{06B2C3DE-9EB9-4E2B-A568-263121417C66}"/>
              </a:ext>
            </a:extLst>
          </p:cNvPr>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33" name="Freeform 9">
            <a:extLst>
              <a:ext uri="{FF2B5EF4-FFF2-40B4-BE49-F238E27FC236}">
                <a16:creationId xmlns:a16="http://schemas.microsoft.com/office/drawing/2014/main" id="{004198B4-5ADC-41B0-8A11-C3B91EEC22AF}"/>
              </a:ext>
            </a:extLst>
          </p:cNvPr>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034" name="Group 10">
            <a:extLst>
              <a:ext uri="{FF2B5EF4-FFF2-40B4-BE49-F238E27FC236}">
                <a16:creationId xmlns:a16="http://schemas.microsoft.com/office/drawing/2014/main" id="{E5E49978-E9E0-4F3A-B69D-17235DA694DC}"/>
              </a:ext>
            </a:extLst>
          </p:cNvPr>
          <p:cNvGrpSpPr>
            <a:grpSpLocks/>
          </p:cNvGrpSpPr>
          <p:nvPr/>
        </p:nvGrpSpPr>
        <p:grpSpPr bwMode="auto">
          <a:xfrm>
            <a:off x="7938" y="5540375"/>
            <a:ext cx="1784350" cy="1246188"/>
            <a:chOff x="5" y="3490"/>
            <a:chExt cx="1124" cy="785"/>
          </a:xfrm>
        </p:grpSpPr>
        <p:sp>
          <p:nvSpPr>
            <p:cNvPr id="1051" name="Freeform 11">
              <a:extLst>
                <a:ext uri="{FF2B5EF4-FFF2-40B4-BE49-F238E27FC236}">
                  <a16:creationId xmlns:a16="http://schemas.microsoft.com/office/drawing/2014/main" id="{643371D4-7D90-42DA-8F5D-9B41CB9BA9AA}"/>
                </a:ext>
              </a:extLst>
            </p:cNvPr>
            <p:cNvSpPr>
              <a:spLocks/>
            </p:cNvSpPr>
            <p:nvPr userDrawn="1"/>
          </p:nvSpPr>
          <p:spPr bwMode="auto">
            <a:xfrm>
              <a:off x="24" y="3505"/>
              <a:ext cx="1089" cy="649"/>
            </a:xfrm>
            <a:custGeom>
              <a:avLst/>
              <a:gdLst>
                <a:gd name="T0" fmla="*/ 50 w 2177"/>
                <a:gd name="T1" fmla="*/ 40 h 1298"/>
                <a:gd name="T2" fmla="*/ 45 w 2177"/>
                <a:gd name="T3" fmla="*/ 35 h 1298"/>
                <a:gd name="T4" fmla="*/ 42 w 2177"/>
                <a:gd name="T5" fmla="*/ 15 h 1298"/>
                <a:gd name="T6" fmla="*/ 67 w 2177"/>
                <a:gd name="T7" fmla="*/ 11 h 1298"/>
                <a:gd name="T8" fmla="*/ 69 w 2177"/>
                <a:gd name="T9" fmla="*/ 7 h 1298"/>
                <a:gd name="T10" fmla="*/ 66 w 2177"/>
                <a:gd name="T11" fmla="*/ 4 h 1298"/>
                <a:gd name="T12" fmla="*/ 40 w 2177"/>
                <a:gd name="T13" fmla="*/ 7 h 1298"/>
                <a:gd name="T14" fmla="*/ 39 w 2177"/>
                <a:gd name="T15" fmla="*/ 1 h 1298"/>
                <a:gd name="T16" fmla="*/ 34 w 2177"/>
                <a:gd name="T17" fmla="*/ 0 h 1298"/>
                <a:gd name="T18" fmla="*/ 30 w 2177"/>
                <a:gd name="T19" fmla="*/ 1 h 1298"/>
                <a:gd name="T20" fmla="*/ 28 w 2177"/>
                <a:gd name="T21" fmla="*/ 4 h 1298"/>
                <a:gd name="T22" fmla="*/ 30 w 2177"/>
                <a:gd name="T23" fmla="*/ 9 h 1298"/>
                <a:gd name="T24" fmla="*/ 21 w 2177"/>
                <a:gd name="T25" fmla="*/ 14 h 1298"/>
                <a:gd name="T26" fmla="*/ 31 w 2177"/>
                <a:gd name="T27" fmla="*/ 15 h 1298"/>
                <a:gd name="T28" fmla="*/ 35 w 2177"/>
                <a:gd name="T29" fmla="*/ 28 h 1298"/>
                <a:gd name="T30" fmla="*/ 5 w 2177"/>
                <a:gd name="T31" fmla="*/ 15 h 1298"/>
                <a:gd name="T32" fmla="*/ 2 w 2177"/>
                <a:gd name="T33" fmla="*/ 16 h 1298"/>
                <a:gd name="T34" fmla="*/ 0 w 2177"/>
                <a:gd name="T35" fmla="*/ 20 h 1298"/>
                <a:gd name="T36" fmla="*/ 2 w 2177"/>
                <a:gd name="T37" fmla="*/ 25 h 1298"/>
                <a:gd name="T38" fmla="*/ 36 w 2177"/>
                <a:gd name="T39" fmla="*/ 41 h 1298"/>
                <a:gd name="T40" fmla="*/ 44 w 2177"/>
                <a:gd name="T41" fmla="*/ 40 h 1298"/>
                <a:gd name="T42" fmla="*/ 50 w 2177"/>
                <a:gd name="T43" fmla="*/ 41 h 1298"/>
                <a:gd name="T44" fmla="*/ 50 w 2177"/>
                <a:gd name="T45" fmla="*/ 40 h 1298"/>
                <a:gd name="T46" fmla="*/ 50 w 2177"/>
                <a:gd name="T47" fmla="*/ 4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2" name="Freeform 12">
              <a:extLst>
                <a:ext uri="{FF2B5EF4-FFF2-40B4-BE49-F238E27FC236}">
                  <a16:creationId xmlns:a16="http://schemas.microsoft.com/office/drawing/2014/main" id="{A0B96341-1833-4D3D-846E-651D7714D652}"/>
                </a:ext>
              </a:extLst>
            </p:cNvPr>
            <p:cNvSpPr>
              <a:spLocks/>
            </p:cNvSpPr>
            <p:nvPr userDrawn="1"/>
          </p:nvSpPr>
          <p:spPr bwMode="auto">
            <a:xfrm>
              <a:off x="1022" y="3582"/>
              <a:ext cx="71" cy="129"/>
            </a:xfrm>
            <a:custGeom>
              <a:avLst/>
              <a:gdLst>
                <a:gd name="T0" fmla="*/ 0 w 143"/>
                <a:gd name="T1" fmla="*/ 1 h 258"/>
                <a:gd name="T2" fmla="*/ 3 w 143"/>
                <a:gd name="T3" fmla="*/ 0 h 258"/>
                <a:gd name="T4" fmla="*/ 4 w 143"/>
                <a:gd name="T5" fmla="*/ 8 h 258"/>
                <a:gd name="T6" fmla="*/ 0 w 143"/>
                <a:gd name="T7" fmla="*/ 9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3" name="Freeform 13">
              <a:extLst>
                <a:ext uri="{FF2B5EF4-FFF2-40B4-BE49-F238E27FC236}">
                  <a16:creationId xmlns:a16="http://schemas.microsoft.com/office/drawing/2014/main" id="{4C435649-B670-4EE6-A81C-2775AF3E10A7}"/>
                </a:ext>
              </a:extLst>
            </p:cNvPr>
            <p:cNvSpPr>
              <a:spLocks/>
            </p:cNvSpPr>
            <p:nvPr userDrawn="1"/>
          </p:nvSpPr>
          <p:spPr bwMode="auto">
            <a:xfrm>
              <a:off x="20" y="3774"/>
              <a:ext cx="792" cy="410"/>
            </a:xfrm>
            <a:custGeom>
              <a:avLst/>
              <a:gdLst>
                <a:gd name="T0" fmla="*/ 4 w 1586"/>
                <a:gd name="T1" fmla="*/ 0 h 821"/>
                <a:gd name="T2" fmla="*/ 41 w 1586"/>
                <a:gd name="T3" fmla="*/ 16 h 821"/>
                <a:gd name="T4" fmla="*/ 44 w 1586"/>
                <a:gd name="T5" fmla="*/ 19 h 821"/>
                <a:gd name="T6" fmla="*/ 49 w 1586"/>
                <a:gd name="T7" fmla="*/ 24 h 821"/>
                <a:gd name="T8" fmla="*/ 48 w 1586"/>
                <a:gd name="T9" fmla="*/ 25 h 821"/>
                <a:gd name="T10" fmla="*/ 42 w 1586"/>
                <a:gd name="T11" fmla="*/ 24 h 821"/>
                <a:gd name="T12" fmla="*/ 35 w 1586"/>
                <a:gd name="T13" fmla="*/ 25 h 821"/>
                <a:gd name="T14" fmla="*/ 1 w 1586"/>
                <a:gd name="T15" fmla="*/ 9 h 821"/>
                <a:gd name="T16" fmla="*/ 0 w 1586"/>
                <a:gd name="T17" fmla="*/ 4 h 821"/>
                <a:gd name="T18" fmla="*/ 1 w 1586"/>
                <a:gd name="T19" fmla="*/ 1 h 821"/>
                <a:gd name="T20" fmla="*/ 4 w 1586"/>
                <a:gd name="T21" fmla="*/ 0 h 821"/>
                <a:gd name="T22" fmla="*/ 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4" name="Freeform 14">
              <a:extLst>
                <a:ext uri="{FF2B5EF4-FFF2-40B4-BE49-F238E27FC236}">
                  <a16:creationId xmlns:a16="http://schemas.microsoft.com/office/drawing/2014/main" id="{1E833088-30FC-415E-A329-F1724C0D3DA4}"/>
                </a:ext>
              </a:extLst>
            </p:cNvPr>
            <p:cNvSpPr>
              <a:spLocks/>
            </p:cNvSpPr>
            <p:nvPr userDrawn="1"/>
          </p:nvSpPr>
          <p:spPr bwMode="auto">
            <a:xfrm>
              <a:off x="129" y="3808"/>
              <a:ext cx="525" cy="374"/>
            </a:xfrm>
            <a:custGeom>
              <a:avLst/>
              <a:gdLst>
                <a:gd name="T0" fmla="*/ 0 w 1049"/>
                <a:gd name="T1" fmla="*/ 11 h 747"/>
                <a:gd name="T2" fmla="*/ 29 w 1049"/>
                <a:gd name="T3" fmla="*/ 24 h 747"/>
                <a:gd name="T4" fmla="*/ 30 w 1049"/>
                <a:gd name="T5" fmla="*/ 17 h 747"/>
                <a:gd name="T6" fmla="*/ 33 w 1049"/>
                <a:gd name="T7" fmla="*/ 14 h 747"/>
                <a:gd name="T8" fmla="*/ 3 w 1049"/>
                <a:gd name="T9" fmla="*/ 0 h 747"/>
                <a:gd name="T10" fmla="*/ 0 w 1049"/>
                <a:gd name="T11" fmla="*/ 4 h 747"/>
                <a:gd name="T12" fmla="*/ 0 w 1049"/>
                <a:gd name="T13" fmla="*/ 11 h 747"/>
                <a:gd name="T14" fmla="*/ 0 w 1049"/>
                <a:gd name="T15" fmla="*/ 1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5" name="Freeform 15">
              <a:extLst>
                <a:ext uri="{FF2B5EF4-FFF2-40B4-BE49-F238E27FC236}">
                  <a16:creationId xmlns:a16="http://schemas.microsoft.com/office/drawing/2014/main" id="{00620DCC-A1CC-4FDC-8581-044B2C4C8F4D}"/>
                </a:ext>
              </a:extLst>
            </p:cNvPr>
            <p:cNvSpPr>
              <a:spLocks/>
            </p:cNvSpPr>
            <p:nvPr userDrawn="1"/>
          </p:nvSpPr>
          <p:spPr bwMode="auto">
            <a:xfrm>
              <a:off x="485" y="3532"/>
              <a:ext cx="135" cy="121"/>
            </a:xfrm>
            <a:custGeom>
              <a:avLst/>
              <a:gdLst>
                <a:gd name="T0" fmla="*/ 0 w 272"/>
                <a:gd name="T1" fmla="*/ 1 h 241"/>
                <a:gd name="T2" fmla="*/ 4 w 272"/>
                <a:gd name="T3" fmla="*/ 0 h 241"/>
                <a:gd name="T4" fmla="*/ 7 w 272"/>
                <a:gd name="T5" fmla="*/ 2 h 241"/>
                <a:gd name="T6" fmla="*/ 8 w 272"/>
                <a:gd name="T7" fmla="*/ 5 h 241"/>
                <a:gd name="T8" fmla="*/ 5 w 272"/>
                <a:gd name="T9" fmla="*/ 5 h 241"/>
                <a:gd name="T10" fmla="*/ 1 w 272"/>
                <a:gd name="T11" fmla="*/ 8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6" name="Freeform 16">
              <a:extLst>
                <a:ext uri="{FF2B5EF4-FFF2-40B4-BE49-F238E27FC236}">
                  <a16:creationId xmlns:a16="http://schemas.microsoft.com/office/drawing/2014/main" id="{71E2FDF6-20BD-4433-9EA6-B5FDBFAF9F2E}"/>
                </a:ext>
              </a:extLst>
            </p:cNvPr>
            <p:cNvSpPr>
              <a:spLocks/>
            </p:cNvSpPr>
            <p:nvPr userDrawn="1"/>
          </p:nvSpPr>
          <p:spPr bwMode="auto">
            <a:xfrm>
              <a:off x="641" y="4163"/>
              <a:ext cx="76" cy="112"/>
            </a:xfrm>
            <a:custGeom>
              <a:avLst/>
              <a:gdLst>
                <a:gd name="T0" fmla="*/ 5 w 152"/>
                <a:gd name="T1" fmla="*/ 1 h 224"/>
                <a:gd name="T2" fmla="*/ 5 w 152"/>
                <a:gd name="T3" fmla="*/ 7 h 224"/>
                <a:gd name="T4" fmla="*/ 0 w 152"/>
                <a:gd name="T5" fmla="*/ 1 h 224"/>
                <a:gd name="T6" fmla="*/ 3 w 152"/>
                <a:gd name="T7" fmla="*/ 0 h 224"/>
                <a:gd name="T8" fmla="*/ 5 w 152"/>
                <a:gd name="T9" fmla="*/ 1 h 224"/>
                <a:gd name="T10" fmla="*/ 5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7" name="Freeform 17">
              <a:extLst>
                <a:ext uri="{FF2B5EF4-FFF2-40B4-BE49-F238E27FC236}">
                  <a16:creationId xmlns:a16="http://schemas.microsoft.com/office/drawing/2014/main" id="{BD8E95F5-BB59-4AD0-9DF4-6252B7342364}"/>
                </a:ext>
              </a:extLst>
            </p:cNvPr>
            <p:cNvSpPr>
              <a:spLocks/>
            </p:cNvSpPr>
            <p:nvPr userDrawn="1"/>
          </p:nvSpPr>
          <p:spPr bwMode="auto">
            <a:xfrm>
              <a:off x="504" y="3607"/>
              <a:ext cx="193" cy="383"/>
            </a:xfrm>
            <a:custGeom>
              <a:avLst/>
              <a:gdLst>
                <a:gd name="T0" fmla="*/ 0 w 386"/>
                <a:gd name="T1" fmla="*/ 3 h 764"/>
                <a:gd name="T2" fmla="*/ 3 w 386"/>
                <a:gd name="T3" fmla="*/ 0 h 764"/>
                <a:gd name="T4" fmla="*/ 8 w 386"/>
                <a:gd name="T5" fmla="*/ 1 h 764"/>
                <a:gd name="T6" fmla="*/ 13 w 386"/>
                <a:gd name="T7" fmla="*/ 24 h 764"/>
                <a:gd name="T8" fmla="*/ 9 w 386"/>
                <a:gd name="T9" fmla="*/ 23 h 764"/>
                <a:gd name="T10" fmla="*/ 5 w 386"/>
                <a:gd name="T11" fmla="*/ 22 h 764"/>
                <a:gd name="T12" fmla="*/ 0 w 386"/>
                <a:gd name="T13" fmla="*/ 3 h 764"/>
                <a:gd name="T14" fmla="*/ 0 w 386"/>
                <a:gd name="T15" fmla="*/ 3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8" name="Freeform 18">
              <a:extLst>
                <a:ext uri="{FF2B5EF4-FFF2-40B4-BE49-F238E27FC236}">
                  <a16:creationId xmlns:a16="http://schemas.microsoft.com/office/drawing/2014/main" id="{F0148B47-A9A6-483A-A28C-C279B81BD3F5}"/>
                </a:ext>
              </a:extLst>
            </p:cNvPr>
            <p:cNvSpPr>
              <a:spLocks/>
            </p:cNvSpPr>
            <p:nvPr userDrawn="1"/>
          </p:nvSpPr>
          <p:spPr bwMode="auto">
            <a:xfrm>
              <a:off x="668" y="3590"/>
              <a:ext cx="364" cy="174"/>
            </a:xfrm>
            <a:custGeom>
              <a:avLst/>
              <a:gdLst>
                <a:gd name="T0" fmla="*/ 22 w 728"/>
                <a:gd name="T1" fmla="*/ 0 h 348"/>
                <a:gd name="T2" fmla="*/ 0 w 728"/>
                <a:gd name="T3" fmla="*/ 4 h 348"/>
                <a:gd name="T4" fmla="*/ 1 w 728"/>
                <a:gd name="T5" fmla="*/ 11 h 348"/>
                <a:gd name="T6" fmla="*/ 23 w 728"/>
                <a:gd name="T7" fmla="*/ 8 h 348"/>
                <a:gd name="T8" fmla="*/ 23 w 728"/>
                <a:gd name="T9" fmla="*/ 2 h 348"/>
                <a:gd name="T10" fmla="*/ 22 w 728"/>
                <a:gd name="T11" fmla="*/ 0 h 348"/>
                <a:gd name="T12" fmla="*/ 2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9" name="Freeform 19">
              <a:extLst>
                <a:ext uri="{FF2B5EF4-FFF2-40B4-BE49-F238E27FC236}">
                  <a16:creationId xmlns:a16="http://schemas.microsoft.com/office/drawing/2014/main" id="{AD3FD58F-6E47-431A-87A5-ED96C638367F}"/>
                </a:ext>
              </a:extLst>
            </p:cNvPr>
            <p:cNvSpPr>
              <a:spLocks/>
            </p:cNvSpPr>
            <p:nvPr userDrawn="1"/>
          </p:nvSpPr>
          <p:spPr bwMode="auto">
            <a:xfrm>
              <a:off x="347" y="3693"/>
              <a:ext cx="156" cy="67"/>
            </a:xfrm>
            <a:custGeom>
              <a:avLst/>
              <a:gdLst>
                <a:gd name="T0" fmla="*/ 9 w 312"/>
                <a:gd name="T1" fmla="*/ 0 h 135"/>
                <a:gd name="T2" fmla="*/ 0 w 312"/>
                <a:gd name="T3" fmla="*/ 2 h 135"/>
                <a:gd name="T4" fmla="*/ 10 w 312"/>
                <a:gd name="T5" fmla="*/ 4 h 135"/>
                <a:gd name="T6" fmla="*/ 9 w 312"/>
                <a:gd name="T7" fmla="*/ 0 h 135"/>
                <a:gd name="T8" fmla="*/ 9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060" name="Group 20">
              <a:extLst>
                <a:ext uri="{FF2B5EF4-FFF2-40B4-BE49-F238E27FC236}">
                  <a16:creationId xmlns:a16="http://schemas.microsoft.com/office/drawing/2014/main" id="{E3D3BAFD-7A91-4279-841E-EB2A6D797660}"/>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a16="http://schemas.microsoft.com/office/drawing/2014/main" id="{FEAD9CF6-97F6-4200-806B-08A9942348B7}"/>
                  </a:ext>
                </a:extLst>
              </p:cNvPr>
              <p:cNvGrpSpPr>
                <a:grpSpLocks/>
              </p:cNvGrpSpPr>
              <p:nvPr userDrawn="1"/>
            </p:nvGrpSpPr>
            <p:grpSpPr bwMode="auto">
              <a:xfrm>
                <a:off x="499" y="3562"/>
                <a:ext cx="548" cy="708"/>
                <a:chOff x="499" y="3562"/>
                <a:chExt cx="548" cy="708"/>
              </a:xfrm>
            </p:grpSpPr>
            <p:sp>
              <p:nvSpPr>
                <p:cNvPr id="1074" name="Freeform 22">
                  <a:extLst>
                    <a:ext uri="{FF2B5EF4-FFF2-40B4-BE49-F238E27FC236}">
                      <a16:creationId xmlns:a16="http://schemas.microsoft.com/office/drawing/2014/main" id="{148AE695-B759-4D2E-B353-6C40BF35FDE7}"/>
                    </a:ext>
                  </a:extLst>
                </p:cNvPr>
                <p:cNvSpPr>
                  <a:spLocks/>
                </p:cNvSpPr>
                <p:nvPr userDrawn="1"/>
              </p:nvSpPr>
              <p:spPr bwMode="auto">
                <a:xfrm>
                  <a:off x="499" y="3587"/>
                  <a:ext cx="157" cy="87"/>
                </a:xfrm>
                <a:custGeom>
                  <a:avLst/>
                  <a:gdLst>
                    <a:gd name="T0" fmla="*/ 0 w 313"/>
                    <a:gd name="T1" fmla="*/ 3 h 175"/>
                    <a:gd name="T2" fmla="*/ 4 w 313"/>
                    <a:gd name="T3" fmla="*/ 0 h 175"/>
                    <a:gd name="T4" fmla="*/ 7 w 313"/>
                    <a:gd name="T5" fmla="*/ 0 h 175"/>
                    <a:gd name="T6" fmla="*/ 10 w 313"/>
                    <a:gd name="T7" fmla="*/ 0 h 175"/>
                    <a:gd name="T8" fmla="*/ 10 w 313"/>
                    <a:gd name="T9" fmla="*/ 2 h 175"/>
                    <a:gd name="T10" fmla="*/ 6 w 313"/>
                    <a:gd name="T11" fmla="*/ 2 h 175"/>
                    <a:gd name="T12" fmla="*/ 3 w 313"/>
                    <a:gd name="T13" fmla="*/ 3 h 175"/>
                    <a:gd name="T14" fmla="*/ 1 w 313"/>
                    <a:gd name="T15" fmla="*/ 5 h 175"/>
                    <a:gd name="T16" fmla="*/ 0 w 313"/>
                    <a:gd name="T17" fmla="*/ 3 h 175"/>
                    <a:gd name="T18" fmla="*/ 0 w 313"/>
                    <a:gd name="T19" fmla="*/ 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5" name="Freeform 23">
                  <a:extLst>
                    <a:ext uri="{FF2B5EF4-FFF2-40B4-BE49-F238E27FC236}">
                      <a16:creationId xmlns:a16="http://schemas.microsoft.com/office/drawing/2014/main" id="{9D6BD216-B1D5-4C7B-B860-1683CA9F114D}"/>
                    </a:ext>
                  </a:extLst>
                </p:cNvPr>
                <p:cNvSpPr>
                  <a:spLocks/>
                </p:cNvSpPr>
                <p:nvPr userDrawn="1"/>
              </p:nvSpPr>
              <p:spPr bwMode="auto">
                <a:xfrm>
                  <a:off x="636" y="4137"/>
                  <a:ext cx="115" cy="133"/>
                </a:xfrm>
                <a:custGeom>
                  <a:avLst/>
                  <a:gdLst>
                    <a:gd name="T0" fmla="*/ 0 w 230"/>
                    <a:gd name="T1" fmla="*/ 2 h 266"/>
                    <a:gd name="T2" fmla="*/ 5 w 230"/>
                    <a:gd name="T3" fmla="*/ 9 h 266"/>
                    <a:gd name="T4" fmla="*/ 8 w 230"/>
                    <a:gd name="T5" fmla="*/ 8 h 266"/>
                    <a:gd name="T6" fmla="*/ 7 w 230"/>
                    <a:gd name="T7" fmla="*/ 1 h 266"/>
                    <a:gd name="T8" fmla="*/ 6 w 230"/>
                    <a:gd name="T9" fmla="*/ 0 h 266"/>
                    <a:gd name="T10" fmla="*/ 6 w 230"/>
                    <a:gd name="T11" fmla="*/ 7 h 266"/>
                    <a:gd name="T12" fmla="*/ 3 w 230"/>
                    <a:gd name="T13" fmla="*/ 1 h 266"/>
                    <a:gd name="T14" fmla="*/ 0 w 230"/>
                    <a:gd name="T15" fmla="*/ 2 h 266"/>
                    <a:gd name="T16" fmla="*/ 0 w 230"/>
                    <a:gd name="T17" fmla="*/ 2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6" name="Freeform 24">
                  <a:extLst>
                    <a:ext uri="{FF2B5EF4-FFF2-40B4-BE49-F238E27FC236}">
                      <a16:creationId xmlns:a16="http://schemas.microsoft.com/office/drawing/2014/main" id="{3CA7A9C7-D276-477F-B7FB-571B9CDDF401}"/>
                    </a:ext>
                  </a:extLst>
                </p:cNvPr>
                <p:cNvSpPr>
                  <a:spLocks/>
                </p:cNvSpPr>
                <p:nvPr userDrawn="1"/>
              </p:nvSpPr>
              <p:spPr bwMode="auto">
                <a:xfrm>
                  <a:off x="1004" y="3562"/>
                  <a:ext cx="43" cy="117"/>
                </a:xfrm>
                <a:custGeom>
                  <a:avLst/>
                  <a:gdLst>
                    <a:gd name="T0" fmla="*/ 0 w 87"/>
                    <a:gd name="T1" fmla="*/ 1 h 234"/>
                    <a:gd name="T2" fmla="*/ 1 w 87"/>
                    <a:gd name="T3" fmla="*/ 3 h 234"/>
                    <a:gd name="T4" fmla="*/ 1 w 87"/>
                    <a:gd name="T5" fmla="*/ 5 h 234"/>
                    <a:gd name="T6" fmla="*/ 0 w 87"/>
                    <a:gd name="T7" fmla="*/ 8 h 234"/>
                    <a:gd name="T8" fmla="*/ 2 w 87"/>
                    <a:gd name="T9" fmla="*/ 7 h 234"/>
                    <a:gd name="T10" fmla="*/ 2 w 87"/>
                    <a:gd name="T11" fmla="*/ 4 h 234"/>
                    <a:gd name="T12" fmla="*/ 1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062" name="Freeform 25">
                <a:extLst>
                  <a:ext uri="{FF2B5EF4-FFF2-40B4-BE49-F238E27FC236}">
                    <a16:creationId xmlns:a16="http://schemas.microsoft.com/office/drawing/2014/main" id="{D5E4A755-2D18-415D-98E4-14A71106A058}"/>
                  </a:ext>
                </a:extLst>
              </p:cNvPr>
              <p:cNvSpPr>
                <a:spLocks/>
              </p:cNvSpPr>
              <p:nvPr userDrawn="1"/>
            </p:nvSpPr>
            <p:spPr bwMode="auto">
              <a:xfrm>
                <a:off x="76" y="3732"/>
                <a:ext cx="595" cy="250"/>
              </a:xfrm>
              <a:custGeom>
                <a:avLst/>
                <a:gdLst>
                  <a:gd name="T0" fmla="*/ 4 w 1190"/>
                  <a:gd name="T1" fmla="*/ 0 h 500"/>
                  <a:gd name="T2" fmla="*/ 38 w 1190"/>
                  <a:gd name="T3" fmla="*/ 16 h 500"/>
                  <a:gd name="T4" fmla="*/ 34 w 1190"/>
                  <a:gd name="T5" fmla="*/ 16 h 500"/>
                  <a:gd name="T6" fmla="*/ 0 w 1190"/>
                  <a:gd name="T7" fmla="*/ 1 h 500"/>
                  <a:gd name="T8" fmla="*/ 4 w 1190"/>
                  <a:gd name="T9" fmla="*/ 0 h 500"/>
                  <a:gd name="T10" fmla="*/ 4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63" name="Freeform 26">
                <a:extLst>
                  <a:ext uri="{FF2B5EF4-FFF2-40B4-BE49-F238E27FC236}">
                    <a16:creationId xmlns:a16="http://schemas.microsoft.com/office/drawing/2014/main" id="{9A49E7FC-00FF-40F4-BEC2-82DDD2EDCC07}"/>
                  </a:ext>
                </a:extLst>
              </p:cNvPr>
              <p:cNvSpPr>
                <a:spLocks/>
              </p:cNvSpPr>
              <p:nvPr userDrawn="1"/>
            </p:nvSpPr>
            <p:spPr bwMode="auto">
              <a:xfrm>
                <a:off x="260" y="3886"/>
                <a:ext cx="244" cy="148"/>
              </a:xfrm>
              <a:custGeom>
                <a:avLst/>
                <a:gdLst>
                  <a:gd name="T0" fmla="*/ 0 w 489"/>
                  <a:gd name="T1" fmla="*/ 2 h 296"/>
                  <a:gd name="T2" fmla="*/ 5 w 489"/>
                  <a:gd name="T3" fmla="*/ 3 h 296"/>
                  <a:gd name="T4" fmla="*/ 10 w 489"/>
                  <a:gd name="T5" fmla="*/ 5 h 296"/>
                  <a:gd name="T6" fmla="*/ 13 w 489"/>
                  <a:gd name="T7" fmla="*/ 8 h 296"/>
                  <a:gd name="T8" fmla="*/ 10 w 489"/>
                  <a:gd name="T9" fmla="*/ 8 h 296"/>
                  <a:gd name="T10" fmla="*/ 4 w 489"/>
                  <a:gd name="T11" fmla="*/ 5 h 296"/>
                  <a:gd name="T12" fmla="*/ 1 w 489"/>
                  <a:gd name="T13" fmla="*/ 3 h 296"/>
                  <a:gd name="T14" fmla="*/ 3 w 489"/>
                  <a:gd name="T15" fmla="*/ 6 h 296"/>
                  <a:gd name="T16" fmla="*/ 8 w 489"/>
                  <a:gd name="T17" fmla="*/ 9 h 296"/>
                  <a:gd name="T18" fmla="*/ 14 w 489"/>
                  <a:gd name="T19" fmla="*/ 10 h 296"/>
                  <a:gd name="T20" fmla="*/ 15 w 489"/>
                  <a:gd name="T21" fmla="*/ 7 h 296"/>
                  <a:gd name="T22" fmla="*/ 12 w 489"/>
                  <a:gd name="T23" fmla="*/ 4 h 296"/>
                  <a:gd name="T24" fmla="*/ 5 w 489"/>
                  <a:gd name="T25" fmla="*/ 1 h 296"/>
                  <a:gd name="T26" fmla="*/ 0 w 489"/>
                  <a:gd name="T27" fmla="*/ 0 h 296"/>
                  <a:gd name="T28" fmla="*/ 0 w 489"/>
                  <a:gd name="T29" fmla="*/ 2 h 296"/>
                  <a:gd name="T30" fmla="*/ 0 w 489"/>
                  <a:gd name="T31" fmla="*/ 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64" name="Freeform 27">
                <a:extLst>
                  <a:ext uri="{FF2B5EF4-FFF2-40B4-BE49-F238E27FC236}">
                    <a16:creationId xmlns:a16="http://schemas.microsoft.com/office/drawing/2014/main" id="{CC526F08-696B-4BE2-9517-29E34CDD0F80}"/>
                  </a:ext>
                </a:extLst>
              </p:cNvPr>
              <p:cNvSpPr>
                <a:spLocks/>
              </p:cNvSpPr>
              <p:nvPr userDrawn="1"/>
            </p:nvSpPr>
            <p:spPr bwMode="auto">
              <a:xfrm>
                <a:off x="565" y="3680"/>
                <a:ext cx="107" cy="238"/>
              </a:xfrm>
              <a:custGeom>
                <a:avLst/>
                <a:gdLst>
                  <a:gd name="T0" fmla="*/ 1 w 213"/>
                  <a:gd name="T1" fmla="*/ 0 h 478"/>
                  <a:gd name="T2" fmla="*/ 3 w 213"/>
                  <a:gd name="T3" fmla="*/ 0 h 478"/>
                  <a:gd name="T4" fmla="*/ 3 w 213"/>
                  <a:gd name="T5" fmla="*/ 6 h 478"/>
                  <a:gd name="T6" fmla="*/ 4 w 213"/>
                  <a:gd name="T7" fmla="*/ 10 h 478"/>
                  <a:gd name="T8" fmla="*/ 7 w 213"/>
                  <a:gd name="T9" fmla="*/ 14 h 478"/>
                  <a:gd name="T10" fmla="*/ 4 w 213"/>
                  <a:gd name="T11" fmla="*/ 14 h 478"/>
                  <a:gd name="T12" fmla="*/ 1 w 213"/>
                  <a:gd name="T13" fmla="*/ 10 h 478"/>
                  <a:gd name="T14" fmla="*/ 0 w 213"/>
                  <a:gd name="T15" fmla="*/ 1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065" name="Group 28">
                <a:extLst>
                  <a:ext uri="{FF2B5EF4-FFF2-40B4-BE49-F238E27FC236}">
                    <a16:creationId xmlns:a16="http://schemas.microsoft.com/office/drawing/2014/main" id="{B6F5C12F-0BF4-46E9-8B95-4359123EC492}"/>
                  </a:ext>
                </a:extLst>
              </p:cNvPr>
              <p:cNvGrpSpPr>
                <a:grpSpLocks/>
              </p:cNvGrpSpPr>
              <p:nvPr userDrawn="1"/>
            </p:nvGrpSpPr>
            <p:grpSpPr bwMode="auto">
              <a:xfrm>
                <a:off x="5" y="3490"/>
                <a:ext cx="1124" cy="678"/>
                <a:chOff x="5" y="3490"/>
                <a:chExt cx="1124" cy="678"/>
              </a:xfrm>
            </p:grpSpPr>
            <p:sp>
              <p:nvSpPr>
                <p:cNvPr id="1066" name="Freeform 29">
                  <a:extLst>
                    <a:ext uri="{FF2B5EF4-FFF2-40B4-BE49-F238E27FC236}">
                      <a16:creationId xmlns:a16="http://schemas.microsoft.com/office/drawing/2014/main" id="{9BC4533C-3F4A-4D96-89F5-02049DC7A44B}"/>
                    </a:ext>
                  </a:extLst>
                </p:cNvPr>
                <p:cNvSpPr>
                  <a:spLocks/>
                </p:cNvSpPr>
                <p:nvPr userDrawn="1"/>
              </p:nvSpPr>
              <p:spPr bwMode="auto">
                <a:xfrm>
                  <a:off x="669" y="4048"/>
                  <a:ext cx="75" cy="87"/>
                </a:xfrm>
                <a:custGeom>
                  <a:avLst/>
                  <a:gdLst>
                    <a:gd name="T0" fmla="*/ 4 w 150"/>
                    <a:gd name="T1" fmla="*/ 0 h 173"/>
                    <a:gd name="T2" fmla="*/ 2 w 150"/>
                    <a:gd name="T3" fmla="*/ 3 h 173"/>
                    <a:gd name="T4" fmla="*/ 0 w 150"/>
                    <a:gd name="T5" fmla="*/ 6 h 173"/>
                    <a:gd name="T6" fmla="*/ 3 w 150"/>
                    <a:gd name="T7" fmla="*/ 5 h 173"/>
                    <a:gd name="T8" fmla="*/ 4 w 150"/>
                    <a:gd name="T9" fmla="*/ 3 h 173"/>
                    <a:gd name="T10" fmla="*/ 5 w 150"/>
                    <a:gd name="T11" fmla="*/ 1 h 173"/>
                    <a:gd name="T12" fmla="*/ 4 w 150"/>
                    <a:gd name="T13" fmla="*/ 0 h 173"/>
                    <a:gd name="T14" fmla="*/ 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67" name="Freeform 30">
                  <a:extLst>
                    <a:ext uri="{FF2B5EF4-FFF2-40B4-BE49-F238E27FC236}">
                      <a16:creationId xmlns:a16="http://schemas.microsoft.com/office/drawing/2014/main" id="{339FFD98-5F77-4DDF-93AD-4A5CB59965B0}"/>
                    </a:ext>
                  </a:extLst>
                </p:cNvPr>
                <p:cNvSpPr>
                  <a:spLocks/>
                </p:cNvSpPr>
                <p:nvPr userDrawn="1"/>
              </p:nvSpPr>
              <p:spPr bwMode="auto">
                <a:xfrm>
                  <a:off x="5" y="3728"/>
                  <a:ext cx="842" cy="440"/>
                </a:xfrm>
                <a:custGeom>
                  <a:avLst/>
                  <a:gdLst>
                    <a:gd name="T0" fmla="*/ 5 w 1684"/>
                    <a:gd name="T1" fmla="*/ 0 h 880"/>
                    <a:gd name="T2" fmla="*/ 2 w 1684"/>
                    <a:gd name="T3" fmla="*/ 2 h 880"/>
                    <a:gd name="T4" fmla="*/ 0 w 1684"/>
                    <a:gd name="T5" fmla="*/ 7 h 880"/>
                    <a:gd name="T6" fmla="*/ 3 w 1684"/>
                    <a:gd name="T7" fmla="*/ 12 h 880"/>
                    <a:gd name="T8" fmla="*/ 37 w 1684"/>
                    <a:gd name="T9" fmla="*/ 28 h 880"/>
                    <a:gd name="T10" fmla="*/ 45 w 1684"/>
                    <a:gd name="T11" fmla="*/ 27 h 880"/>
                    <a:gd name="T12" fmla="*/ 51 w 1684"/>
                    <a:gd name="T13" fmla="*/ 28 h 880"/>
                    <a:gd name="T14" fmla="*/ 53 w 1684"/>
                    <a:gd name="T15" fmla="*/ 26 h 880"/>
                    <a:gd name="T16" fmla="*/ 47 w 1684"/>
                    <a:gd name="T17" fmla="*/ 21 h 880"/>
                    <a:gd name="T18" fmla="*/ 45 w 1684"/>
                    <a:gd name="T19" fmla="*/ 16 h 880"/>
                    <a:gd name="T20" fmla="*/ 43 w 1684"/>
                    <a:gd name="T21" fmla="*/ 17 h 880"/>
                    <a:gd name="T22" fmla="*/ 45 w 1684"/>
                    <a:gd name="T23" fmla="*/ 21 h 880"/>
                    <a:gd name="T24" fmla="*/ 50 w 1684"/>
                    <a:gd name="T25" fmla="*/ 26 h 880"/>
                    <a:gd name="T26" fmla="*/ 45 w 1684"/>
                    <a:gd name="T27" fmla="*/ 25 h 880"/>
                    <a:gd name="T28" fmla="*/ 39 w 1684"/>
                    <a:gd name="T29" fmla="*/ 26 h 880"/>
                    <a:gd name="T30" fmla="*/ 40 w 1684"/>
                    <a:gd name="T31" fmla="*/ 21 h 880"/>
                    <a:gd name="T32" fmla="*/ 42 w 1684"/>
                    <a:gd name="T33" fmla="*/ 17 h 880"/>
                    <a:gd name="T34" fmla="*/ 39 w 1684"/>
                    <a:gd name="T35" fmla="*/ 18 h 880"/>
                    <a:gd name="T36" fmla="*/ 37 w 1684"/>
                    <a:gd name="T37" fmla="*/ 21 h 880"/>
                    <a:gd name="T38" fmla="*/ 36 w 1684"/>
                    <a:gd name="T39" fmla="*/ 25 h 880"/>
                    <a:gd name="T40" fmla="*/ 4 w 1684"/>
                    <a:gd name="T41" fmla="*/ 10 h 880"/>
                    <a:gd name="T42" fmla="*/ 3 w 1684"/>
                    <a:gd name="T43" fmla="*/ 7 h 880"/>
                    <a:gd name="T44" fmla="*/ 4 w 1684"/>
                    <a:gd name="T45" fmla="*/ 3 h 880"/>
                    <a:gd name="T46" fmla="*/ 7 w 1684"/>
                    <a:gd name="T47" fmla="*/ 0 h 880"/>
                    <a:gd name="T48" fmla="*/ 5 w 1684"/>
                    <a:gd name="T49" fmla="*/ 0 h 880"/>
                    <a:gd name="T50" fmla="*/ 5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68" name="Freeform 31">
                  <a:extLst>
                    <a:ext uri="{FF2B5EF4-FFF2-40B4-BE49-F238E27FC236}">
                      <a16:creationId xmlns:a16="http://schemas.microsoft.com/office/drawing/2014/main" id="{62F9DDD0-0CD6-42CF-9988-6D72BF63DF17}"/>
                    </a:ext>
                  </a:extLst>
                </p:cNvPr>
                <p:cNvSpPr>
                  <a:spLocks/>
                </p:cNvSpPr>
                <p:nvPr userDrawn="1"/>
              </p:nvSpPr>
              <p:spPr bwMode="auto">
                <a:xfrm>
                  <a:off x="106" y="3770"/>
                  <a:ext cx="80" cy="167"/>
                </a:xfrm>
                <a:custGeom>
                  <a:avLst/>
                  <a:gdLst>
                    <a:gd name="T0" fmla="*/ 4 w 160"/>
                    <a:gd name="T1" fmla="*/ 0 h 335"/>
                    <a:gd name="T2" fmla="*/ 1 w 160"/>
                    <a:gd name="T3" fmla="*/ 3 h 335"/>
                    <a:gd name="T4" fmla="*/ 0 w 160"/>
                    <a:gd name="T5" fmla="*/ 7 h 335"/>
                    <a:gd name="T6" fmla="*/ 2 w 160"/>
                    <a:gd name="T7" fmla="*/ 9 h 335"/>
                    <a:gd name="T8" fmla="*/ 3 w 160"/>
                    <a:gd name="T9" fmla="*/ 10 h 335"/>
                    <a:gd name="T10" fmla="*/ 3 w 160"/>
                    <a:gd name="T11" fmla="*/ 4 h 335"/>
                    <a:gd name="T12" fmla="*/ 5 w 160"/>
                    <a:gd name="T13" fmla="*/ 0 h 335"/>
                    <a:gd name="T14" fmla="*/ 4 w 160"/>
                    <a:gd name="T15" fmla="*/ 0 h 335"/>
                    <a:gd name="T16" fmla="*/ 4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69" name="Freeform 32">
                  <a:extLst>
                    <a:ext uri="{FF2B5EF4-FFF2-40B4-BE49-F238E27FC236}">
                      <a16:creationId xmlns:a16="http://schemas.microsoft.com/office/drawing/2014/main" id="{83962523-55A3-43CC-87F5-95DD4ABCFCA6}"/>
                    </a:ext>
                  </a:extLst>
                </p:cNvPr>
                <p:cNvSpPr>
                  <a:spLocks/>
                </p:cNvSpPr>
                <p:nvPr userDrawn="1"/>
              </p:nvSpPr>
              <p:spPr bwMode="auto">
                <a:xfrm>
                  <a:off x="449" y="3490"/>
                  <a:ext cx="322" cy="594"/>
                </a:xfrm>
                <a:custGeom>
                  <a:avLst/>
                  <a:gdLst>
                    <a:gd name="T0" fmla="*/ 7 w 642"/>
                    <a:gd name="T1" fmla="*/ 28 h 1188"/>
                    <a:gd name="T2" fmla="*/ 0 w 642"/>
                    <a:gd name="T3" fmla="*/ 4 h 1188"/>
                    <a:gd name="T4" fmla="*/ 3 w 642"/>
                    <a:gd name="T5" fmla="*/ 2 h 1188"/>
                    <a:gd name="T6" fmla="*/ 9 w 642"/>
                    <a:gd name="T7" fmla="*/ 0 h 1188"/>
                    <a:gd name="T8" fmla="*/ 13 w 642"/>
                    <a:gd name="T9" fmla="*/ 2 h 1188"/>
                    <a:gd name="T10" fmla="*/ 21 w 642"/>
                    <a:gd name="T11" fmla="*/ 38 h 1188"/>
                    <a:gd name="T12" fmla="*/ 18 w 642"/>
                    <a:gd name="T13" fmla="*/ 35 h 1188"/>
                    <a:gd name="T14" fmla="*/ 12 w 642"/>
                    <a:gd name="T15" fmla="*/ 4 h 1188"/>
                    <a:gd name="T16" fmla="*/ 8 w 642"/>
                    <a:gd name="T17" fmla="*/ 2 h 1188"/>
                    <a:gd name="T18" fmla="*/ 4 w 642"/>
                    <a:gd name="T19" fmla="*/ 3 h 1188"/>
                    <a:gd name="T20" fmla="*/ 3 w 642"/>
                    <a:gd name="T21" fmla="*/ 5 h 1188"/>
                    <a:gd name="T22" fmla="*/ 10 w 642"/>
                    <a:gd name="T23" fmla="*/ 29 h 1188"/>
                    <a:gd name="T24" fmla="*/ 7 w 642"/>
                    <a:gd name="T25" fmla="*/ 28 h 1188"/>
                    <a:gd name="T26" fmla="*/ 7 w 642"/>
                    <a:gd name="T27" fmla="*/ 28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0" name="Freeform 33">
                  <a:extLst>
                    <a:ext uri="{FF2B5EF4-FFF2-40B4-BE49-F238E27FC236}">
                      <a16:creationId xmlns:a16="http://schemas.microsoft.com/office/drawing/2014/main" id="{DA80F8D1-42A2-486F-9D1C-51ACF7AB3D05}"/>
                    </a:ext>
                  </a:extLst>
                </p:cNvPr>
                <p:cNvSpPr>
                  <a:spLocks/>
                </p:cNvSpPr>
                <p:nvPr userDrawn="1"/>
              </p:nvSpPr>
              <p:spPr bwMode="auto">
                <a:xfrm>
                  <a:off x="578" y="3650"/>
                  <a:ext cx="96" cy="252"/>
                </a:xfrm>
                <a:custGeom>
                  <a:avLst/>
                  <a:gdLst>
                    <a:gd name="T0" fmla="*/ 0 w 192"/>
                    <a:gd name="T1" fmla="*/ 1 h 504"/>
                    <a:gd name="T2" fmla="*/ 3 w 192"/>
                    <a:gd name="T3" fmla="*/ 7 h 504"/>
                    <a:gd name="T4" fmla="*/ 4 w 192"/>
                    <a:gd name="T5" fmla="*/ 10 h 504"/>
                    <a:gd name="T6" fmla="*/ 4 w 192"/>
                    <a:gd name="T7" fmla="*/ 16 h 504"/>
                    <a:gd name="T8" fmla="*/ 6 w 192"/>
                    <a:gd name="T9" fmla="*/ 16 h 504"/>
                    <a:gd name="T10" fmla="*/ 6 w 192"/>
                    <a:gd name="T11" fmla="*/ 12 h 504"/>
                    <a:gd name="T12" fmla="*/ 6 w 192"/>
                    <a:gd name="T13" fmla="*/ 7 h 504"/>
                    <a:gd name="T14" fmla="*/ 4 w 192"/>
                    <a:gd name="T15" fmla="*/ 2 h 504"/>
                    <a:gd name="T16" fmla="*/ 2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1" name="Freeform 34">
                  <a:extLst>
                    <a:ext uri="{FF2B5EF4-FFF2-40B4-BE49-F238E27FC236}">
                      <a16:creationId xmlns:a16="http://schemas.microsoft.com/office/drawing/2014/main" id="{2F697242-B29A-41F8-BAEB-53750359CAFE}"/>
                    </a:ext>
                  </a:extLst>
                </p:cNvPr>
                <p:cNvSpPr>
                  <a:spLocks/>
                </p:cNvSpPr>
                <p:nvPr userDrawn="1"/>
              </p:nvSpPr>
              <p:spPr bwMode="auto">
                <a:xfrm>
                  <a:off x="328" y="3630"/>
                  <a:ext cx="195" cy="135"/>
                </a:xfrm>
                <a:custGeom>
                  <a:avLst/>
                  <a:gdLst>
                    <a:gd name="T0" fmla="*/ 10 w 390"/>
                    <a:gd name="T1" fmla="*/ 0 h 269"/>
                    <a:gd name="T2" fmla="*/ 9 w 390"/>
                    <a:gd name="T3" fmla="*/ 1 h 269"/>
                    <a:gd name="T4" fmla="*/ 8 w 390"/>
                    <a:gd name="T5" fmla="*/ 3 h 269"/>
                    <a:gd name="T6" fmla="*/ 0 w 390"/>
                    <a:gd name="T7" fmla="*/ 6 h 269"/>
                    <a:gd name="T8" fmla="*/ 0 w 390"/>
                    <a:gd name="T9" fmla="*/ 7 h 269"/>
                    <a:gd name="T10" fmla="*/ 9 w 390"/>
                    <a:gd name="T11" fmla="*/ 8 h 269"/>
                    <a:gd name="T12" fmla="*/ 10 w 390"/>
                    <a:gd name="T13" fmla="*/ 9 h 269"/>
                    <a:gd name="T14" fmla="*/ 13 w 390"/>
                    <a:gd name="T15" fmla="*/ 9 h 269"/>
                    <a:gd name="T16" fmla="*/ 12 w 390"/>
                    <a:gd name="T17" fmla="*/ 6 h 269"/>
                    <a:gd name="T18" fmla="*/ 4 w 390"/>
                    <a:gd name="T19" fmla="*/ 6 h 269"/>
                    <a:gd name="T20" fmla="*/ 11 w 390"/>
                    <a:gd name="T21" fmla="*/ 3 h 269"/>
                    <a:gd name="T22" fmla="*/ 10 w 390"/>
                    <a:gd name="T23" fmla="*/ 0 h 269"/>
                    <a:gd name="T24" fmla="*/ 10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2" name="Freeform 35">
                  <a:extLst>
                    <a:ext uri="{FF2B5EF4-FFF2-40B4-BE49-F238E27FC236}">
                      <a16:creationId xmlns:a16="http://schemas.microsoft.com/office/drawing/2014/main" id="{5F5E100F-5BAC-4D46-A491-F125FDB14AF2}"/>
                    </a:ext>
                  </a:extLst>
                </p:cNvPr>
                <p:cNvSpPr>
                  <a:spLocks/>
                </p:cNvSpPr>
                <p:nvPr userDrawn="1"/>
              </p:nvSpPr>
              <p:spPr bwMode="auto">
                <a:xfrm>
                  <a:off x="658" y="3538"/>
                  <a:ext cx="471" cy="212"/>
                </a:xfrm>
                <a:custGeom>
                  <a:avLst/>
                  <a:gdLst>
                    <a:gd name="T0" fmla="*/ 0 w 941"/>
                    <a:gd name="T1" fmla="*/ 5 h 424"/>
                    <a:gd name="T2" fmla="*/ 27 w 941"/>
                    <a:gd name="T3" fmla="*/ 0 h 424"/>
                    <a:gd name="T4" fmla="*/ 29 w 941"/>
                    <a:gd name="T5" fmla="*/ 3 h 424"/>
                    <a:gd name="T6" fmla="*/ 30 w 941"/>
                    <a:gd name="T7" fmla="*/ 6 h 424"/>
                    <a:gd name="T8" fmla="*/ 29 w 941"/>
                    <a:gd name="T9" fmla="*/ 9 h 424"/>
                    <a:gd name="T10" fmla="*/ 2 w 941"/>
                    <a:gd name="T11" fmla="*/ 14 h 424"/>
                    <a:gd name="T12" fmla="*/ 2 w 941"/>
                    <a:gd name="T13" fmla="*/ 12 h 424"/>
                    <a:gd name="T14" fmla="*/ 27 w 941"/>
                    <a:gd name="T15" fmla="*/ 8 h 424"/>
                    <a:gd name="T16" fmla="*/ 28 w 941"/>
                    <a:gd name="T17" fmla="*/ 5 h 424"/>
                    <a:gd name="T18" fmla="*/ 27 w 941"/>
                    <a:gd name="T19" fmla="*/ 2 h 424"/>
                    <a:gd name="T20" fmla="*/ 0 w 941"/>
                    <a:gd name="T21" fmla="*/ 6 h 424"/>
                    <a:gd name="T22" fmla="*/ 0 w 941"/>
                    <a:gd name="T23" fmla="*/ 5 h 424"/>
                    <a:gd name="T24" fmla="*/ 0 w 941"/>
                    <a:gd name="T25" fmla="*/ 5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3" name="Freeform 36">
                  <a:extLst>
                    <a:ext uri="{FF2B5EF4-FFF2-40B4-BE49-F238E27FC236}">
                      <a16:creationId xmlns:a16="http://schemas.microsoft.com/office/drawing/2014/main" id="{056C1C15-8BAB-448A-866A-5F0B6FB46E99}"/>
                    </a:ext>
                  </a:extLst>
                </p:cNvPr>
                <p:cNvSpPr>
                  <a:spLocks/>
                </p:cNvSpPr>
                <p:nvPr userDrawn="1"/>
              </p:nvSpPr>
              <p:spPr bwMode="auto">
                <a:xfrm>
                  <a:off x="717" y="3606"/>
                  <a:ext cx="245" cy="86"/>
                </a:xfrm>
                <a:custGeom>
                  <a:avLst/>
                  <a:gdLst>
                    <a:gd name="T0" fmla="*/ 0 w 488"/>
                    <a:gd name="T1" fmla="*/ 3 h 173"/>
                    <a:gd name="T2" fmla="*/ 3 w 488"/>
                    <a:gd name="T3" fmla="*/ 5 h 173"/>
                    <a:gd name="T4" fmla="*/ 7 w 488"/>
                    <a:gd name="T5" fmla="*/ 5 h 173"/>
                    <a:gd name="T6" fmla="*/ 14 w 488"/>
                    <a:gd name="T7" fmla="*/ 3 h 173"/>
                    <a:gd name="T8" fmla="*/ 16 w 488"/>
                    <a:gd name="T9" fmla="*/ 1 h 173"/>
                    <a:gd name="T10" fmla="*/ 14 w 488"/>
                    <a:gd name="T11" fmla="*/ 0 h 173"/>
                    <a:gd name="T12" fmla="*/ 8 w 488"/>
                    <a:gd name="T13" fmla="*/ 0 h 173"/>
                    <a:gd name="T14" fmla="*/ 4 w 488"/>
                    <a:gd name="T15" fmla="*/ 0 h 173"/>
                    <a:gd name="T16" fmla="*/ 1 w 488"/>
                    <a:gd name="T17" fmla="*/ 2 h 173"/>
                    <a:gd name="T18" fmla="*/ 4 w 488"/>
                    <a:gd name="T19" fmla="*/ 2 h 173"/>
                    <a:gd name="T20" fmla="*/ 9 w 488"/>
                    <a:gd name="T21" fmla="*/ 1 h 173"/>
                    <a:gd name="T22" fmla="*/ 14 w 488"/>
                    <a:gd name="T23" fmla="*/ 1 h 173"/>
                    <a:gd name="T24" fmla="*/ 9 w 488"/>
                    <a:gd name="T25" fmla="*/ 3 h 173"/>
                    <a:gd name="T26" fmla="*/ 5 w 488"/>
                    <a:gd name="T27" fmla="*/ 3 h 173"/>
                    <a:gd name="T28" fmla="*/ 0 w 488"/>
                    <a:gd name="T29" fmla="*/ 3 h 173"/>
                    <a:gd name="T30" fmla="*/ 0 w 488"/>
                    <a:gd name="T31" fmla="*/ 3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grpSp>
        <p:nvGrpSpPr>
          <p:cNvPr id="1035" name="Group 37">
            <a:extLst>
              <a:ext uri="{FF2B5EF4-FFF2-40B4-BE49-F238E27FC236}">
                <a16:creationId xmlns:a16="http://schemas.microsoft.com/office/drawing/2014/main" id="{37FF277C-C80C-414E-8458-4AF257D56BB9}"/>
              </a:ext>
            </a:extLst>
          </p:cNvPr>
          <p:cNvGrpSpPr>
            <a:grpSpLocks/>
          </p:cNvGrpSpPr>
          <p:nvPr/>
        </p:nvGrpSpPr>
        <p:grpSpPr bwMode="auto">
          <a:xfrm>
            <a:off x="8680450" y="2116138"/>
            <a:ext cx="385763" cy="4308475"/>
            <a:chOff x="5468" y="1333"/>
            <a:chExt cx="243" cy="2714"/>
          </a:xfrm>
        </p:grpSpPr>
        <p:sp>
          <p:nvSpPr>
            <p:cNvPr id="1049" name="Freeform 38">
              <a:extLst>
                <a:ext uri="{FF2B5EF4-FFF2-40B4-BE49-F238E27FC236}">
                  <a16:creationId xmlns:a16="http://schemas.microsoft.com/office/drawing/2014/main" id="{4A1F024F-EAEF-46EE-A649-9BA800C339D8}"/>
                </a:ext>
              </a:extLst>
            </p:cNvPr>
            <p:cNvSpPr>
              <a:spLocks/>
            </p:cNvSpPr>
            <p:nvPr userDrawn="1"/>
          </p:nvSpPr>
          <p:spPr bwMode="auto">
            <a:xfrm flipH="1">
              <a:off x="5468" y="2620"/>
              <a:ext cx="205" cy="1427"/>
            </a:xfrm>
            <a:custGeom>
              <a:avLst/>
              <a:gdLst>
                <a:gd name="T0" fmla="*/ 1 w 772"/>
                <a:gd name="T1" fmla="*/ 50 h 3266"/>
                <a:gd name="T2" fmla="*/ 1 w 772"/>
                <a:gd name="T3" fmla="*/ 47 h 3266"/>
                <a:gd name="T4" fmla="*/ 1 w 772"/>
                <a:gd name="T5" fmla="*/ 44 h 3266"/>
                <a:gd name="T6" fmla="*/ 1 w 772"/>
                <a:gd name="T7" fmla="*/ 41 h 3266"/>
                <a:gd name="T8" fmla="*/ 1 w 772"/>
                <a:gd name="T9" fmla="*/ 36 h 3266"/>
                <a:gd name="T10" fmla="*/ 1 w 772"/>
                <a:gd name="T11" fmla="*/ 33 h 3266"/>
                <a:gd name="T12" fmla="*/ 1 w 772"/>
                <a:gd name="T13" fmla="*/ 31 h 3266"/>
                <a:gd name="T14" fmla="*/ 1 w 772"/>
                <a:gd name="T15" fmla="*/ 30 h 3266"/>
                <a:gd name="T16" fmla="*/ 1 w 772"/>
                <a:gd name="T17" fmla="*/ 28 h 3266"/>
                <a:gd name="T18" fmla="*/ 1 w 772"/>
                <a:gd name="T19" fmla="*/ 25 h 3266"/>
                <a:gd name="T20" fmla="*/ 1 w 772"/>
                <a:gd name="T21" fmla="*/ 18 h 3266"/>
                <a:gd name="T22" fmla="*/ 1 w 772"/>
                <a:gd name="T23" fmla="*/ 15 h 3266"/>
                <a:gd name="T24" fmla="*/ 1 w 772"/>
                <a:gd name="T25" fmla="*/ 11 h 3266"/>
                <a:gd name="T26" fmla="*/ 1 w 772"/>
                <a:gd name="T27" fmla="*/ 10 h 3266"/>
                <a:gd name="T28" fmla="*/ 0 w 772"/>
                <a:gd name="T29" fmla="*/ 7 h 3266"/>
                <a:gd name="T30" fmla="*/ 0 w 772"/>
                <a:gd name="T31" fmla="*/ 0 h 3266"/>
                <a:gd name="T32" fmla="*/ 0 w 772"/>
                <a:gd name="T33" fmla="*/ 6 h 3266"/>
                <a:gd name="T34" fmla="*/ 0 w 772"/>
                <a:gd name="T35" fmla="*/ 10 h 3266"/>
                <a:gd name="T36" fmla="*/ 1 w 772"/>
                <a:gd name="T37" fmla="*/ 12 h 3266"/>
                <a:gd name="T38" fmla="*/ 1 w 772"/>
                <a:gd name="T39" fmla="*/ 13 h 3266"/>
                <a:gd name="T40" fmla="*/ 1 w 772"/>
                <a:gd name="T41" fmla="*/ 17 h 3266"/>
                <a:gd name="T42" fmla="*/ 1 w 772"/>
                <a:gd name="T43" fmla="*/ 20 h 3266"/>
                <a:gd name="T44" fmla="*/ 0 w 772"/>
                <a:gd name="T45" fmla="*/ 26 h 3266"/>
                <a:gd name="T46" fmla="*/ 0 w 772"/>
                <a:gd name="T47" fmla="*/ 30 h 3266"/>
                <a:gd name="T48" fmla="*/ 1 w 772"/>
                <a:gd name="T49" fmla="*/ 33 h 3266"/>
                <a:gd name="T50" fmla="*/ 1 w 772"/>
                <a:gd name="T51" fmla="*/ 35 h 3266"/>
                <a:gd name="T52" fmla="*/ 0 w 772"/>
                <a:gd name="T53" fmla="*/ 39 h 3266"/>
                <a:gd name="T54" fmla="*/ 0 w 772"/>
                <a:gd name="T55" fmla="*/ 43 h 3266"/>
                <a:gd name="T56" fmla="*/ 0 w 772"/>
                <a:gd name="T57" fmla="*/ 48 h 3266"/>
                <a:gd name="T58" fmla="*/ 1 w 772"/>
                <a:gd name="T59" fmla="*/ 50 h 3266"/>
                <a:gd name="T60" fmla="*/ 1 w 772"/>
                <a:gd name="T61" fmla="*/ 52 h 3266"/>
                <a:gd name="T62" fmla="*/ 1 w 772"/>
                <a:gd name="T63" fmla="*/ 50 h 3266"/>
                <a:gd name="T64" fmla="*/ 1 w 772"/>
                <a:gd name="T65" fmla="*/ 5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0" name="Freeform 39">
              <a:extLst>
                <a:ext uri="{FF2B5EF4-FFF2-40B4-BE49-F238E27FC236}">
                  <a16:creationId xmlns:a16="http://schemas.microsoft.com/office/drawing/2014/main" id="{E5390105-7870-4055-8CA8-9DCBDAF0B7FD}"/>
                </a:ext>
              </a:extLst>
            </p:cNvPr>
            <p:cNvSpPr>
              <a:spLocks/>
            </p:cNvSpPr>
            <p:nvPr userDrawn="1"/>
          </p:nvSpPr>
          <p:spPr bwMode="auto">
            <a:xfrm flipH="1">
              <a:off x="5506" y="1333"/>
              <a:ext cx="205" cy="1633"/>
            </a:xfrm>
            <a:custGeom>
              <a:avLst/>
              <a:gdLst>
                <a:gd name="T0" fmla="*/ 1 w 772"/>
                <a:gd name="T1" fmla="*/ 99 h 3266"/>
                <a:gd name="T2" fmla="*/ 1 w 772"/>
                <a:gd name="T3" fmla="*/ 93 h 3266"/>
                <a:gd name="T4" fmla="*/ 1 w 772"/>
                <a:gd name="T5" fmla="*/ 87 h 3266"/>
                <a:gd name="T6" fmla="*/ 1 w 772"/>
                <a:gd name="T7" fmla="*/ 80 h 3266"/>
                <a:gd name="T8" fmla="*/ 1 w 772"/>
                <a:gd name="T9" fmla="*/ 71 h 3266"/>
                <a:gd name="T10" fmla="*/ 1 w 772"/>
                <a:gd name="T11" fmla="*/ 65 h 3266"/>
                <a:gd name="T12" fmla="*/ 1 w 772"/>
                <a:gd name="T13" fmla="*/ 61 h 3266"/>
                <a:gd name="T14" fmla="*/ 1 w 772"/>
                <a:gd name="T15" fmla="*/ 59 h 3266"/>
                <a:gd name="T16" fmla="*/ 1 w 772"/>
                <a:gd name="T17" fmla="*/ 55 h 3266"/>
                <a:gd name="T18" fmla="*/ 1 w 772"/>
                <a:gd name="T19" fmla="*/ 50 h 3266"/>
                <a:gd name="T20" fmla="*/ 1 w 772"/>
                <a:gd name="T21" fmla="*/ 37 h 3266"/>
                <a:gd name="T22" fmla="*/ 1 w 772"/>
                <a:gd name="T23" fmla="*/ 30 h 3266"/>
                <a:gd name="T24" fmla="*/ 1 w 772"/>
                <a:gd name="T25" fmla="*/ 23 h 3266"/>
                <a:gd name="T26" fmla="*/ 1 w 772"/>
                <a:gd name="T27" fmla="*/ 19 h 3266"/>
                <a:gd name="T28" fmla="*/ 0 w 772"/>
                <a:gd name="T29" fmla="*/ 14 h 3266"/>
                <a:gd name="T30" fmla="*/ 0 w 772"/>
                <a:gd name="T31" fmla="*/ 0 h 3266"/>
                <a:gd name="T32" fmla="*/ 0 w 772"/>
                <a:gd name="T33" fmla="*/ 12 h 3266"/>
                <a:gd name="T34" fmla="*/ 0 w 772"/>
                <a:gd name="T35" fmla="*/ 20 h 3266"/>
                <a:gd name="T36" fmla="*/ 1 w 772"/>
                <a:gd name="T37" fmla="*/ 24 h 3266"/>
                <a:gd name="T38" fmla="*/ 1 w 772"/>
                <a:gd name="T39" fmla="*/ 27 h 3266"/>
                <a:gd name="T40" fmla="*/ 1 w 772"/>
                <a:gd name="T41" fmla="*/ 33 h 3266"/>
                <a:gd name="T42" fmla="*/ 1 w 772"/>
                <a:gd name="T43" fmla="*/ 40 h 3266"/>
                <a:gd name="T44" fmla="*/ 0 w 772"/>
                <a:gd name="T45" fmla="*/ 52 h 3266"/>
                <a:gd name="T46" fmla="*/ 0 w 772"/>
                <a:gd name="T47" fmla="*/ 60 h 3266"/>
                <a:gd name="T48" fmla="*/ 1 w 772"/>
                <a:gd name="T49" fmla="*/ 65 h 3266"/>
                <a:gd name="T50" fmla="*/ 1 w 772"/>
                <a:gd name="T51" fmla="*/ 69 h 3266"/>
                <a:gd name="T52" fmla="*/ 0 w 772"/>
                <a:gd name="T53" fmla="*/ 77 h 3266"/>
                <a:gd name="T54" fmla="*/ 0 w 772"/>
                <a:gd name="T55" fmla="*/ 85 h 3266"/>
                <a:gd name="T56" fmla="*/ 0 w 772"/>
                <a:gd name="T57" fmla="*/ 94 h 3266"/>
                <a:gd name="T58" fmla="*/ 1 w 772"/>
                <a:gd name="T59" fmla="*/ 99 h 3266"/>
                <a:gd name="T60" fmla="*/ 1 w 772"/>
                <a:gd name="T61" fmla="*/ 103 h 3266"/>
                <a:gd name="T62" fmla="*/ 1 w 772"/>
                <a:gd name="T63" fmla="*/ 99 h 3266"/>
                <a:gd name="T64" fmla="*/ 1 w 772"/>
                <a:gd name="T65" fmla="*/ 9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036" name="Group 40">
            <a:extLst>
              <a:ext uri="{FF2B5EF4-FFF2-40B4-BE49-F238E27FC236}">
                <a16:creationId xmlns:a16="http://schemas.microsoft.com/office/drawing/2014/main" id="{0F138ED2-1C06-416F-B256-A147C8679F2E}"/>
              </a:ext>
            </a:extLst>
          </p:cNvPr>
          <p:cNvGrpSpPr>
            <a:grpSpLocks/>
          </p:cNvGrpSpPr>
          <p:nvPr/>
        </p:nvGrpSpPr>
        <p:grpSpPr bwMode="auto">
          <a:xfrm>
            <a:off x="7318375" y="90488"/>
            <a:ext cx="2133600" cy="1911350"/>
            <a:chOff x="4610" y="57"/>
            <a:chExt cx="1344" cy="1204"/>
          </a:xfrm>
        </p:grpSpPr>
        <p:grpSp>
          <p:nvGrpSpPr>
            <p:cNvPr id="1037" name="Group 41">
              <a:extLst>
                <a:ext uri="{FF2B5EF4-FFF2-40B4-BE49-F238E27FC236}">
                  <a16:creationId xmlns:a16="http://schemas.microsoft.com/office/drawing/2014/main" id="{8E7D9B13-B93C-4AE9-8CB0-81DD25E5AC3D}"/>
                </a:ext>
              </a:extLst>
            </p:cNvPr>
            <p:cNvGrpSpPr>
              <a:grpSpLocks/>
            </p:cNvGrpSpPr>
            <p:nvPr userDrawn="1"/>
          </p:nvGrpSpPr>
          <p:grpSpPr bwMode="auto">
            <a:xfrm>
              <a:off x="4610" y="57"/>
              <a:ext cx="1344" cy="1204"/>
              <a:chOff x="4610" y="57"/>
              <a:chExt cx="1344" cy="1204"/>
            </a:xfrm>
          </p:grpSpPr>
          <p:sp>
            <p:nvSpPr>
              <p:cNvPr id="1039" name="Freeform 42">
                <a:extLst>
                  <a:ext uri="{FF2B5EF4-FFF2-40B4-BE49-F238E27FC236}">
                    <a16:creationId xmlns:a16="http://schemas.microsoft.com/office/drawing/2014/main" id="{170C1053-805C-4807-9819-B6F8FB3B437A}"/>
                  </a:ext>
                </a:extLst>
              </p:cNvPr>
              <p:cNvSpPr>
                <a:spLocks/>
              </p:cNvSpPr>
              <p:nvPr userDrawn="1"/>
            </p:nvSpPr>
            <p:spPr bwMode="auto">
              <a:xfrm rot="-3172564">
                <a:off x="5430" y="1086"/>
                <a:ext cx="62" cy="288"/>
              </a:xfrm>
              <a:custGeom>
                <a:avLst/>
                <a:gdLst>
                  <a:gd name="T0" fmla="*/ 0 w 245"/>
                  <a:gd name="T1" fmla="*/ 0 h 806"/>
                  <a:gd name="T2" fmla="*/ 0 w 245"/>
                  <a:gd name="T3" fmla="*/ 2 h 806"/>
                  <a:gd name="T4" fmla="*/ 0 w 245"/>
                  <a:gd name="T5" fmla="*/ 5 h 806"/>
                  <a:gd name="T6" fmla="*/ 0 w 245"/>
                  <a:gd name="T7" fmla="*/ 5 h 806"/>
                  <a:gd name="T8" fmla="*/ 0 w 245"/>
                  <a:gd name="T9" fmla="*/ 2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040" name="Group 43">
                <a:extLst>
                  <a:ext uri="{FF2B5EF4-FFF2-40B4-BE49-F238E27FC236}">
                    <a16:creationId xmlns:a16="http://schemas.microsoft.com/office/drawing/2014/main" id="{BD8E56CA-3DBD-4308-8E79-3D89366089F2}"/>
                  </a:ext>
                </a:extLst>
              </p:cNvPr>
              <p:cNvGrpSpPr>
                <a:grpSpLocks/>
              </p:cNvGrpSpPr>
              <p:nvPr userDrawn="1"/>
            </p:nvGrpSpPr>
            <p:grpSpPr bwMode="auto">
              <a:xfrm>
                <a:off x="4610" y="57"/>
                <a:ext cx="1344" cy="985"/>
                <a:chOff x="4610" y="57"/>
                <a:chExt cx="1344" cy="985"/>
              </a:xfrm>
            </p:grpSpPr>
            <p:sp>
              <p:nvSpPr>
                <p:cNvPr id="1041" name="Freeform 44">
                  <a:extLst>
                    <a:ext uri="{FF2B5EF4-FFF2-40B4-BE49-F238E27FC236}">
                      <a16:creationId xmlns:a16="http://schemas.microsoft.com/office/drawing/2014/main" id="{72EA57F7-6E5A-43ED-B855-6CCCCC04B5D9}"/>
                    </a:ext>
                  </a:extLst>
                </p:cNvPr>
                <p:cNvSpPr>
                  <a:spLocks/>
                </p:cNvSpPr>
                <p:nvPr userDrawn="1"/>
              </p:nvSpPr>
              <p:spPr bwMode="auto">
                <a:xfrm rot="-3172564">
                  <a:off x="4966" y="71"/>
                  <a:ext cx="153" cy="125"/>
                </a:xfrm>
                <a:custGeom>
                  <a:avLst/>
                  <a:gdLst>
                    <a:gd name="T0" fmla="*/ 0 w 604"/>
                    <a:gd name="T1" fmla="*/ 0 h 349"/>
                    <a:gd name="T2" fmla="*/ 0 w 604"/>
                    <a:gd name="T3" fmla="*/ 1 h 349"/>
                    <a:gd name="T4" fmla="*/ 1 w 604"/>
                    <a:gd name="T5" fmla="*/ 2 h 349"/>
                    <a:gd name="T6" fmla="*/ 1 w 604"/>
                    <a:gd name="T7" fmla="*/ 1 h 349"/>
                    <a:gd name="T8" fmla="*/ 1 w 604"/>
                    <a:gd name="T9" fmla="*/ 0 h 349"/>
                    <a:gd name="T10" fmla="*/ 1 w 604"/>
                    <a:gd name="T11" fmla="*/ 1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2" name="Freeform 45">
                  <a:extLst>
                    <a:ext uri="{FF2B5EF4-FFF2-40B4-BE49-F238E27FC236}">
                      <a16:creationId xmlns:a16="http://schemas.microsoft.com/office/drawing/2014/main" id="{C50A0287-1AC8-49EF-82DA-B79BF3D8C295}"/>
                    </a:ext>
                  </a:extLst>
                </p:cNvPr>
                <p:cNvSpPr>
                  <a:spLocks/>
                </p:cNvSpPr>
                <p:nvPr userDrawn="1"/>
              </p:nvSpPr>
              <p:spPr bwMode="auto">
                <a:xfrm rot="-3172564">
                  <a:off x="5048" y="332"/>
                  <a:ext cx="269" cy="438"/>
                </a:xfrm>
                <a:custGeom>
                  <a:avLst/>
                  <a:gdLst>
                    <a:gd name="T0" fmla="*/ 1 w 1064"/>
                    <a:gd name="T1" fmla="*/ 1 h 1230"/>
                    <a:gd name="T2" fmla="*/ 1 w 1064"/>
                    <a:gd name="T3" fmla="*/ 2 h 1230"/>
                    <a:gd name="T4" fmla="*/ 0 w 1064"/>
                    <a:gd name="T5" fmla="*/ 4 h 1230"/>
                    <a:gd name="T6" fmla="*/ 0 w 1064"/>
                    <a:gd name="T7" fmla="*/ 6 h 1230"/>
                    <a:gd name="T8" fmla="*/ 0 w 1064"/>
                    <a:gd name="T9" fmla="*/ 7 h 1230"/>
                    <a:gd name="T10" fmla="*/ 0 w 1064"/>
                    <a:gd name="T11" fmla="*/ 7 h 1230"/>
                    <a:gd name="T12" fmla="*/ 1 w 1064"/>
                    <a:gd name="T13" fmla="*/ 5 h 1230"/>
                    <a:gd name="T14" fmla="*/ 1 w 1064"/>
                    <a:gd name="T15" fmla="*/ 3 h 1230"/>
                    <a:gd name="T16" fmla="*/ 1 w 1064"/>
                    <a:gd name="T17" fmla="*/ 1 h 1230"/>
                    <a:gd name="T18" fmla="*/ 1 w 1064"/>
                    <a:gd name="T19" fmla="*/ 0 h 1230"/>
                    <a:gd name="T20" fmla="*/ 1 w 1064"/>
                    <a:gd name="T21" fmla="*/ 0 h 1230"/>
                    <a:gd name="T22" fmla="*/ 1 w 1064"/>
                    <a:gd name="T23" fmla="*/ 0 h 1230"/>
                    <a:gd name="T24" fmla="*/ 1 w 1064"/>
                    <a:gd name="T25" fmla="*/ 1 h 1230"/>
                    <a:gd name="T26" fmla="*/ 1 w 1064"/>
                    <a:gd name="T27" fmla="*/ 2 h 1230"/>
                    <a:gd name="T28" fmla="*/ 1 w 1064"/>
                    <a:gd name="T29" fmla="*/ 4 h 1230"/>
                    <a:gd name="T30" fmla="*/ 1 w 1064"/>
                    <a:gd name="T31" fmla="*/ 6 h 1230"/>
                    <a:gd name="T32" fmla="*/ 0 w 1064"/>
                    <a:gd name="T33" fmla="*/ 6 h 1230"/>
                    <a:gd name="T34" fmla="*/ 0 w 1064"/>
                    <a:gd name="T35" fmla="*/ 5 h 1230"/>
                    <a:gd name="T36" fmla="*/ 1 w 1064"/>
                    <a:gd name="T37" fmla="*/ 3 h 1230"/>
                    <a:gd name="T38" fmla="*/ 1 w 1064"/>
                    <a:gd name="T39" fmla="*/ 1 h 1230"/>
                    <a:gd name="T40" fmla="*/ 1 w 1064"/>
                    <a:gd name="T41" fmla="*/ 1 h 1230"/>
                    <a:gd name="T42" fmla="*/ 1 w 1064"/>
                    <a:gd name="T43" fmla="*/ 1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3" name="Freeform 46">
                  <a:extLst>
                    <a:ext uri="{FF2B5EF4-FFF2-40B4-BE49-F238E27FC236}">
                      <a16:creationId xmlns:a16="http://schemas.microsoft.com/office/drawing/2014/main" id="{3A50AEAE-885D-4699-AC13-A996CC1EF9A3}"/>
                    </a:ext>
                  </a:extLst>
                </p:cNvPr>
                <p:cNvSpPr>
                  <a:spLocks/>
                </p:cNvSpPr>
                <p:nvPr userDrawn="1"/>
              </p:nvSpPr>
              <p:spPr bwMode="auto">
                <a:xfrm rot="-3172564">
                  <a:off x="4858" y="182"/>
                  <a:ext cx="505" cy="898"/>
                </a:xfrm>
                <a:custGeom>
                  <a:avLst/>
                  <a:gdLst>
                    <a:gd name="T0" fmla="*/ 2 w 2002"/>
                    <a:gd name="T1" fmla="*/ 0 h 2521"/>
                    <a:gd name="T2" fmla="*/ 0 w 2002"/>
                    <a:gd name="T3" fmla="*/ 15 h 2521"/>
                    <a:gd name="T4" fmla="*/ 0 w 2002"/>
                    <a:gd name="T5" fmla="*/ 14 h 2521"/>
                    <a:gd name="T6" fmla="*/ 2 w 2002"/>
                    <a:gd name="T7" fmla="*/ 0 h 2521"/>
                    <a:gd name="T8" fmla="*/ 2 w 2002"/>
                    <a:gd name="T9" fmla="*/ 0 h 2521"/>
                    <a:gd name="T10" fmla="*/ 2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 name="Freeform 47">
                  <a:extLst>
                    <a:ext uri="{FF2B5EF4-FFF2-40B4-BE49-F238E27FC236}">
                      <a16:creationId xmlns:a16="http://schemas.microsoft.com/office/drawing/2014/main" id="{2D62AF55-5AE4-4B61-BBB0-7E8B71BAA83E}"/>
                    </a:ext>
                  </a:extLst>
                </p:cNvPr>
                <p:cNvSpPr>
                  <a:spLocks/>
                </p:cNvSpPr>
                <p:nvPr userDrawn="1"/>
              </p:nvSpPr>
              <p:spPr bwMode="auto">
                <a:xfrm rot="-3172564">
                  <a:off x="4903" y="-19"/>
                  <a:ext cx="758" cy="1344"/>
                </a:xfrm>
                <a:custGeom>
                  <a:avLst/>
                  <a:gdLst>
                    <a:gd name="T0" fmla="*/ 0 w 3007"/>
                    <a:gd name="T1" fmla="*/ 16 h 3771"/>
                    <a:gd name="T2" fmla="*/ 1 w 3007"/>
                    <a:gd name="T3" fmla="*/ 16 h 3771"/>
                    <a:gd name="T4" fmla="*/ 1 w 3007"/>
                    <a:gd name="T5" fmla="*/ 17 h 3771"/>
                    <a:gd name="T6" fmla="*/ 1 w 3007"/>
                    <a:gd name="T7" fmla="*/ 16 h 3771"/>
                    <a:gd name="T8" fmla="*/ 1 w 3007"/>
                    <a:gd name="T9" fmla="*/ 15 h 3771"/>
                    <a:gd name="T10" fmla="*/ 1 w 3007"/>
                    <a:gd name="T11" fmla="*/ 16 h 3771"/>
                    <a:gd name="T12" fmla="*/ 1 w 3007"/>
                    <a:gd name="T13" fmla="*/ 16 h 3771"/>
                    <a:gd name="T14" fmla="*/ 3 w 3007"/>
                    <a:gd name="T15" fmla="*/ 2 h 3771"/>
                    <a:gd name="T16" fmla="*/ 3 w 3007"/>
                    <a:gd name="T17" fmla="*/ 1 h 3771"/>
                    <a:gd name="T18" fmla="*/ 2 w 3007"/>
                    <a:gd name="T19" fmla="*/ 0 h 3771"/>
                    <a:gd name="T20" fmla="*/ 3 w 3007"/>
                    <a:gd name="T21" fmla="*/ 0 h 3771"/>
                    <a:gd name="T22" fmla="*/ 3 w 3007"/>
                    <a:gd name="T23" fmla="*/ 2 h 3771"/>
                    <a:gd name="T24" fmla="*/ 1 w 3007"/>
                    <a:gd name="T25" fmla="*/ 19 h 3771"/>
                    <a:gd name="T26" fmla="*/ 1 w 3007"/>
                    <a:gd name="T27" fmla="*/ 20 h 3771"/>
                    <a:gd name="T28" fmla="*/ 0 w 3007"/>
                    <a:gd name="T29" fmla="*/ 22 h 3771"/>
                    <a:gd name="T30" fmla="*/ 0 w 3007"/>
                    <a:gd name="T31" fmla="*/ 21 h 3771"/>
                    <a:gd name="T32" fmla="*/ 0 w 3007"/>
                    <a:gd name="T33" fmla="*/ 21 h 3771"/>
                    <a:gd name="T34" fmla="*/ 1 w 3007"/>
                    <a:gd name="T35" fmla="*/ 20 h 3771"/>
                    <a:gd name="T36" fmla="*/ 0 w 3007"/>
                    <a:gd name="T37" fmla="*/ 19 h 3771"/>
                    <a:gd name="T38" fmla="*/ 0 w 3007"/>
                    <a:gd name="T39" fmla="*/ 18 h 3771"/>
                    <a:gd name="T40" fmla="*/ 1 w 3007"/>
                    <a:gd name="T41" fmla="*/ 19 h 3771"/>
                    <a:gd name="T42" fmla="*/ 1 w 3007"/>
                    <a:gd name="T43" fmla="*/ 18 h 3771"/>
                    <a:gd name="T44" fmla="*/ 1 w 3007"/>
                    <a:gd name="T45" fmla="*/ 19 h 3771"/>
                    <a:gd name="T46" fmla="*/ 1 w 3007"/>
                    <a:gd name="T47" fmla="*/ 18 h 3771"/>
                    <a:gd name="T48" fmla="*/ 1 w 3007"/>
                    <a:gd name="T49" fmla="*/ 18 h 3771"/>
                    <a:gd name="T50" fmla="*/ 0 w 3007"/>
                    <a:gd name="T51" fmla="*/ 16 h 3771"/>
                    <a:gd name="T52" fmla="*/ 0 w 3007"/>
                    <a:gd name="T53" fmla="*/ 16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 name="Freeform 48">
                  <a:extLst>
                    <a:ext uri="{FF2B5EF4-FFF2-40B4-BE49-F238E27FC236}">
                      <a16:creationId xmlns:a16="http://schemas.microsoft.com/office/drawing/2014/main" id="{E243FA78-066F-40A3-A4A3-FCEBFA691F2F}"/>
                    </a:ext>
                  </a:extLst>
                </p:cNvPr>
                <p:cNvSpPr>
                  <a:spLocks/>
                </p:cNvSpPr>
                <p:nvPr userDrawn="1"/>
              </p:nvSpPr>
              <p:spPr bwMode="auto">
                <a:xfrm rot="-3172564">
                  <a:off x="5297" y="897"/>
                  <a:ext cx="169" cy="122"/>
                </a:xfrm>
                <a:custGeom>
                  <a:avLst/>
                  <a:gdLst>
                    <a:gd name="T0" fmla="*/ 0 w 673"/>
                    <a:gd name="T1" fmla="*/ 0 h 342"/>
                    <a:gd name="T2" fmla="*/ 0 w 673"/>
                    <a:gd name="T3" fmla="*/ 1 h 342"/>
                    <a:gd name="T4" fmla="*/ 1 w 673"/>
                    <a:gd name="T5" fmla="*/ 2 h 342"/>
                    <a:gd name="T6" fmla="*/ 1 w 673"/>
                    <a:gd name="T7" fmla="*/ 2 h 342"/>
                    <a:gd name="T8" fmla="*/ 1 w 673"/>
                    <a:gd name="T9" fmla="*/ 1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6" name="Freeform 49">
                  <a:extLst>
                    <a:ext uri="{FF2B5EF4-FFF2-40B4-BE49-F238E27FC236}">
                      <a16:creationId xmlns:a16="http://schemas.microsoft.com/office/drawing/2014/main" id="{17B1D681-8D97-439D-8186-22BBA141D797}"/>
                    </a:ext>
                  </a:extLst>
                </p:cNvPr>
                <p:cNvSpPr>
                  <a:spLocks/>
                </p:cNvSpPr>
                <p:nvPr userDrawn="1"/>
              </p:nvSpPr>
              <p:spPr bwMode="auto">
                <a:xfrm rot="-3172564">
                  <a:off x="5253" y="806"/>
                  <a:ext cx="181" cy="144"/>
                </a:xfrm>
                <a:custGeom>
                  <a:avLst/>
                  <a:gdLst>
                    <a:gd name="T0" fmla="*/ 0 w 716"/>
                    <a:gd name="T1" fmla="*/ 0 h 403"/>
                    <a:gd name="T2" fmla="*/ 1 w 716"/>
                    <a:gd name="T3" fmla="*/ 1 h 403"/>
                    <a:gd name="T4" fmla="*/ 1 w 716"/>
                    <a:gd name="T5" fmla="*/ 2 h 403"/>
                    <a:gd name="T6" fmla="*/ 1 w 716"/>
                    <a:gd name="T7" fmla="*/ 2 h 403"/>
                    <a:gd name="T8" fmla="*/ 1 w 716"/>
                    <a:gd name="T9" fmla="*/ 1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7" name="Freeform 50">
                  <a:extLst>
                    <a:ext uri="{FF2B5EF4-FFF2-40B4-BE49-F238E27FC236}">
                      <a16:creationId xmlns:a16="http://schemas.microsoft.com/office/drawing/2014/main" id="{D5638D8F-623C-4501-BE50-FB9DBAE35DE9}"/>
                    </a:ext>
                  </a:extLst>
                </p:cNvPr>
                <p:cNvSpPr>
                  <a:spLocks/>
                </p:cNvSpPr>
                <p:nvPr userDrawn="1"/>
              </p:nvSpPr>
              <p:spPr bwMode="auto">
                <a:xfrm rot="-3172564">
                  <a:off x="4985" y="210"/>
                  <a:ext cx="181" cy="147"/>
                </a:xfrm>
                <a:custGeom>
                  <a:avLst/>
                  <a:gdLst>
                    <a:gd name="T0" fmla="*/ 0 w 717"/>
                    <a:gd name="T1" fmla="*/ 0 h 411"/>
                    <a:gd name="T2" fmla="*/ 0 w 717"/>
                    <a:gd name="T3" fmla="*/ 1 h 411"/>
                    <a:gd name="T4" fmla="*/ 1 w 717"/>
                    <a:gd name="T5" fmla="*/ 3 h 411"/>
                    <a:gd name="T6" fmla="*/ 1 w 717"/>
                    <a:gd name="T7" fmla="*/ 2 h 411"/>
                    <a:gd name="T8" fmla="*/ 1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8" name="Freeform 51">
                  <a:extLst>
                    <a:ext uri="{FF2B5EF4-FFF2-40B4-BE49-F238E27FC236}">
                      <a16:creationId xmlns:a16="http://schemas.microsoft.com/office/drawing/2014/main" id="{889EA52F-5773-494D-B9E5-7C7AD976A816}"/>
                    </a:ext>
                  </a:extLst>
                </p:cNvPr>
                <p:cNvSpPr>
                  <a:spLocks/>
                </p:cNvSpPr>
                <p:nvPr userDrawn="1"/>
              </p:nvSpPr>
              <p:spPr bwMode="auto">
                <a:xfrm rot="-3172564">
                  <a:off x="4948" y="142"/>
                  <a:ext cx="179" cy="138"/>
                </a:xfrm>
                <a:custGeom>
                  <a:avLst/>
                  <a:gdLst>
                    <a:gd name="T0" fmla="*/ 0 w 709"/>
                    <a:gd name="T1" fmla="*/ 0 h 386"/>
                    <a:gd name="T2" fmla="*/ 0 w 709"/>
                    <a:gd name="T3" fmla="*/ 1 h 386"/>
                    <a:gd name="T4" fmla="*/ 1 w 709"/>
                    <a:gd name="T5" fmla="*/ 2 h 386"/>
                    <a:gd name="T6" fmla="*/ 1 w 709"/>
                    <a:gd name="T7" fmla="*/ 2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
          <p:nvSpPr>
            <p:cNvPr id="1038" name="Line 52">
              <a:extLst>
                <a:ext uri="{FF2B5EF4-FFF2-40B4-BE49-F238E27FC236}">
                  <a16:creationId xmlns:a16="http://schemas.microsoft.com/office/drawing/2014/main" id="{A257BB7A-181E-41C1-94D9-BFDA11D13FEE}"/>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 bg1="lt1" tx1="dk1" bg2="lt2" tx2="dk2" accent1="accent1" accent2="accent2" accent3="accent3" accent4="accent4" accent5="accent5" accent6="accent6" hlink="hlink" folHlink="folHlink"/>
  <p:sldLayoutIdLst>
    <p:sldLayoutId id="2147484329"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pitchFamily="2" charset="-122"/>
        </a:defRPr>
      </a:lvl2pPr>
      <a:lvl3pPr algn="ctr" rtl="0" eaLnBrk="0" fontAlgn="base" hangingPunct="0">
        <a:spcBef>
          <a:spcPct val="0"/>
        </a:spcBef>
        <a:spcAft>
          <a:spcPct val="0"/>
        </a:spcAft>
        <a:defRPr sz="4400">
          <a:solidFill>
            <a:schemeClr val="tx1"/>
          </a:solidFill>
          <a:latin typeface="Comic Sans MS" pitchFamily="66" charset="0"/>
          <a:ea typeface="宋体" pitchFamily="2" charset="-122"/>
        </a:defRPr>
      </a:lvl3pPr>
      <a:lvl4pPr algn="ctr" rtl="0" eaLnBrk="0" fontAlgn="base" hangingPunct="0">
        <a:spcBef>
          <a:spcPct val="0"/>
        </a:spcBef>
        <a:spcAft>
          <a:spcPct val="0"/>
        </a:spcAft>
        <a:defRPr sz="4400">
          <a:solidFill>
            <a:schemeClr val="tx1"/>
          </a:solidFill>
          <a:latin typeface="Comic Sans MS" pitchFamily="66" charset="0"/>
          <a:ea typeface="宋体" pitchFamily="2" charset="-122"/>
        </a:defRPr>
      </a:lvl4pPr>
      <a:lvl5pPr algn="ctr" rtl="0" eaLnBrk="0" fontAlgn="base" hangingPunct="0">
        <a:spcBef>
          <a:spcPct val="0"/>
        </a:spcBef>
        <a:spcAft>
          <a:spcPct val="0"/>
        </a:spcAft>
        <a:defRPr sz="4400">
          <a:solidFill>
            <a:schemeClr val="tx1"/>
          </a:solidFill>
          <a:latin typeface="Comic Sans MS" pitchFamily="66" charset="0"/>
          <a:ea typeface="宋体" pitchFamily="2" charset="-122"/>
        </a:defRPr>
      </a:lvl5pPr>
      <a:lvl6pPr marL="457200" algn="ctr" rtl="0" fontAlgn="base">
        <a:spcBef>
          <a:spcPct val="0"/>
        </a:spcBef>
        <a:spcAft>
          <a:spcPct val="0"/>
        </a:spcAft>
        <a:defRPr sz="4400">
          <a:solidFill>
            <a:schemeClr val="tx1"/>
          </a:solidFill>
          <a:latin typeface="Comic Sans MS" pitchFamily="66" charset="0"/>
          <a:ea typeface="宋体" pitchFamily="2" charset="-122"/>
        </a:defRPr>
      </a:lvl6pPr>
      <a:lvl7pPr marL="914400" algn="ctr" rtl="0" fontAlgn="base">
        <a:spcBef>
          <a:spcPct val="0"/>
        </a:spcBef>
        <a:spcAft>
          <a:spcPct val="0"/>
        </a:spcAft>
        <a:defRPr sz="4400">
          <a:solidFill>
            <a:schemeClr val="tx1"/>
          </a:solidFill>
          <a:latin typeface="Comic Sans MS" pitchFamily="66" charset="0"/>
          <a:ea typeface="宋体" pitchFamily="2" charset="-122"/>
        </a:defRPr>
      </a:lvl7pPr>
      <a:lvl8pPr marL="1371600" algn="ctr" rtl="0" fontAlgn="base">
        <a:spcBef>
          <a:spcPct val="0"/>
        </a:spcBef>
        <a:spcAft>
          <a:spcPct val="0"/>
        </a:spcAft>
        <a:defRPr sz="4400">
          <a:solidFill>
            <a:schemeClr val="tx1"/>
          </a:solidFill>
          <a:latin typeface="Comic Sans MS" pitchFamily="66" charset="0"/>
          <a:ea typeface="宋体" pitchFamily="2" charset="-122"/>
        </a:defRPr>
      </a:lvl8pPr>
      <a:lvl9pPr marL="1828800" algn="ctr" rtl="0" fontAlgn="base">
        <a:spcBef>
          <a:spcPct val="0"/>
        </a:spcBef>
        <a:spcAft>
          <a:spcPct val="0"/>
        </a:spcAft>
        <a:defRPr sz="4400">
          <a:solidFill>
            <a:schemeClr val="tx1"/>
          </a:solidFill>
          <a:latin typeface="Comic Sans MS" pitchFamily="66"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2A5DA00-9EFC-45D1-9711-EA9ADF337707}"/>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defRPr/>
            </a:pPr>
            <a:endParaRPr kumimoji="1" lang="zh-CN" altLang="en-US" sz="2400">
              <a:latin typeface="Tahoma" pitchFamily="34" charset="0"/>
            </a:endParaRPr>
          </a:p>
        </p:txBody>
      </p:sp>
      <p:sp>
        <p:nvSpPr>
          <p:cNvPr id="2051" name="Rectangle 3">
            <a:extLst>
              <a:ext uri="{FF2B5EF4-FFF2-40B4-BE49-F238E27FC236}">
                <a16:creationId xmlns:a16="http://schemas.microsoft.com/office/drawing/2014/main" id="{43D8EDF4-2A81-4FB9-84FB-827101E0801F}"/>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defRPr/>
            </a:pPr>
            <a:endParaRPr kumimoji="1" lang="zh-CN" altLang="en-US" sz="2400">
              <a:latin typeface="Tahoma" pitchFamily="34" charset="0"/>
            </a:endParaRPr>
          </a:p>
        </p:txBody>
      </p:sp>
      <p:sp>
        <p:nvSpPr>
          <p:cNvPr id="2052" name="Rectangle 4">
            <a:extLst>
              <a:ext uri="{FF2B5EF4-FFF2-40B4-BE49-F238E27FC236}">
                <a16:creationId xmlns:a16="http://schemas.microsoft.com/office/drawing/2014/main" id="{35D7B1E6-8BA4-4F83-AE53-BDBDC06A22D2}"/>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defRPr/>
            </a:pPr>
            <a:endParaRPr kumimoji="1" lang="zh-CN" altLang="en-US" sz="2400">
              <a:latin typeface="Tahoma" pitchFamily="34" charset="0"/>
            </a:endParaRPr>
          </a:p>
        </p:txBody>
      </p:sp>
      <p:sp>
        <p:nvSpPr>
          <p:cNvPr id="2053" name="Rectangle 5">
            <a:extLst>
              <a:ext uri="{FF2B5EF4-FFF2-40B4-BE49-F238E27FC236}">
                <a16:creationId xmlns:a16="http://schemas.microsoft.com/office/drawing/2014/main" id="{67FC82F6-4087-4A82-A1C0-8517ADA77970}"/>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defRPr/>
            </a:pPr>
            <a:endParaRPr kumimoji="1" lang="zh-CN" altLang="en-US" sz="2400">
              <a:latin typeface="Tahoma" pitchFamily="34" charset="0"/>
            </a:endParaRPr>
          </a:p>
        </p:txBody>
      </p:sp>
      <p:sp>
        <p:nvSpPr>
          <p:cNvPr id="2054" name="Rectangle 6">
            <a:extLst>
              <a:ext uri="{FF2B5EF4-FFF2-40B4-BE49-F238E27FC236}">
                <a16:creationId xmlns:a16="http://schemas.microsoft.com/office/drawing/2014/main" id="{48AE2DD1-6E4F-42DE-965F-27973147B88D}"/>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defRPr/>
            </a:pPr>
            <a:endParaRPr kumimoji="1" lang="zh-CN" altLang="en-US" sz="2400">
              <a:latin typeface="Tahoma" pitchFamily="34" charset="0"/>
            </a:endParaRPr>
          </a:p>
        </p:txBody>
      </p:sp>
      <p:sp>
        <p:nvSpPr>
          <p:cNvPr id="2055" name="Rectangle 7">
            <a:extLst>
              <a:ext uri="{FF2B5EF4-FFF2-40B4-BE49-F238E27FC236}">
                <a16:creationId xmlns:a16="http://schemas.microsoft.com/office/drawing/2014/main" id="{AE73FF8B-7BE9-4588-9471-D353A10899D6}"/>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defRPr/>
            </a:pPr>
            <a:endParaRPr kumimoji="1" lang="zh-CN" altLang="en-US" sz="2400">
              <a:latin typeface="Tahoma" pitchFamily="34" charset="0"/>
            </a:endParaRPr>
          </a:p>
        </p:txBody>
      </p:sp>
      <p:sp>
        <p:nvSpPr>
          <p:cNvPr id="2056" name="Rectangle 8">
            <a:extLst>
              <a:ext uri="{FF2B5EF4-FFF2-40B4-BE49-F238E27FC236}">
                <a16:creationId xmlns:a16="http://schemas.microsoft.com/office/drawing/2014/main" id="{885DB859-5F1D-46A0-8190-1B927E55592B}"/>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defRPr/>
            </a:pPr>
            <a:endParaRPr kumimoji="1" lang="zh-CN" altLang="en-US" sz="2400">
              <a:latin typeface="Tahoma" pitchFamily="34" charset="0"/>
            </a:endParaRPr>
          </a:p>
        </p:txBody>
      </p:sp>
      <p:sp>
        <p:nvSpPr>
          <p:cNvPr id="2057" name="Rectangle 9">
            <a:extLst>
              <a:ext uri="{FF2B5EF4-FFF2-40B4-BE49-F238E27FC236}">
                <a16:creationId xmlns:a16="http://schemas.microsoft.com/office/drawing/2014/main" id="{C079BBB1-76C4-4008-AB9D-B0B0FA8947F9}"/>
              </a:ext>
            </a:extLst>
          </p:cNvPr>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2058" name="Rectangle 10">
            <a:extLst>
              <a:ext uri="{FF2B5EF4-FFF2-40B4-BE49-F238E27FC236}">
                <a16:creationId xmlns:a16="http://schemas.microsoft.com/office/drawing/2014/main" id="{05FBC6A3-7488-4EF2-8AF1-B003F7943427}"/>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7595" name="Rectangle 11">
            <a:extLst>
              <a:ext uri="{FF2B5EF4-FFF2-40B4-BE49-F238E27FC236}">
                <a16:creationId xmlns:a16="http://schemas.microsoft.com/office/drawing/2014/main" id="{49A3175A-EE31-4941-99CB-AE643D38A2D3}"/>
              </a:ext>
            </a:extLst>
          </p:cNvPr>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fld id="{3380F3BB-D033-48D2-A752-25C6B1B60DDA}" type="datetimeFigureOut">
              <a:rPr lang="zh-CN" altLang="en-US"/>
              <a:pPr>
                <a:defRPr/>
              </a:pPr>
              <a:t>2018/12/13</a:t>
            </a:fld>
            <a:endParaRPr lang="en-US" altLang="zh-CN"/>
          </a:p>
        </p:txBody>
      </p:sp>
      <p:sp>
        <p:nvSpPr>
          <p:cNvPr id="67596" name="Rectangle 12">
            <a:extLst>
              <a:ext uri="{FF2B5EF4-FFF2-40B4-BE49-F238E27FC236}">
                <a16:creationId xmlns:a16="http://schemas.microsoft.com/office/drawing/2014/main" id="{26444575-B220-4302-BCD4-4FDB05A4A2FD}"/>
              </a:ext>
            </a:extLst>
          </p:cNvPr>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n-US" altLang="zh-CN"/>
          </a:p>
        </p:txBody>
      </p:sp>
      <p:sp>
        <p:nvSpPr>
          <p:cNvPr id="67597" name="Rectangle 13">
            <a:extLst>
              <a:ext uri="{FF2B5EF4-FFF2-40B4-BE49-F238E27FC236}">
                <a16:creationId xmlns:a16="http://schemas.microsoft.com/office/drawing/2014/main" id="{EC213DA0-B4E1-4290-91A1-7EEA0EE9ED13}"/>
              </a:ext>
            </a:extLst>
          </p:cNvPr>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Tahoma" panose="020B0604030504040204" pitchFamily="34" charset="0"/>
              </a:defRPr>
            </a:lvl1pPr>
          </a:lstStyle>
          <a:p>
            <a:fld id="{60115B30-B034-41D7-986D-3EFE541DAF85}"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4330"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ea typeface="宋体" pitchFamily="2" charset="-122"/>
        </a:defRPr>
      </a:lvl2pPr>
      <a:lvl3pPr algn="l" rtl="0" eaLnBrk="0" fontAlgn="base" hangingPunct="0">
        <a:spcBef>
          <a:spcPct val="0"/>
        </a:spcBef>
        <a:spcAft>
          <a:spcPct val="0"/>
        </a:spcAft>
        <a:defRPr sz="4400">
          <a:solidFill>
            <a:schemeClr val="tx2"/>
          </a:solidFill>
          <a:latin typeface="Tahoma" charset="0"/>
          <a:ea typeface="宋体" pitchFamily="2" charset="-122"/>
        </a:defRPr>
      </a:lvl3pPr>
      <a:lvl4pPr algn="l" rtl="0" eaLnBrk="0" fontAlgn="base" hangingPunct="0">
        <a:spcBef>
          <a:spcPct val="0"/>
        </a:spcBef>
        <a:spcAft>
          <a:spcPct val="0"/>
        </a:spcAft>
        <a:defRPr sz="4400">
          <a:solidFill>
            <a:schemeClr val="tx2"/>
          </a:solidFill>
          <a:latin typeface="Tahoma" charset="0"/>
          <a:ea typeface="宋体" pitchFamily="2" charset="-122"/>
        </a:defRPr>
      </a:lvl4pPr>
      <a:lvl5pPr algn="l" rtl="0" eaLnBrk="0" fontAlgn="base" hangingPunct="0">
        <a:spcBef>
          <a:spcPct val="0"/>
        </a:spcBef>
        <a:spcAft>
          <a:spcPct val="0"/>
        </a:spcAft>
        <a:defRPr sz="4400">
          <a:solidFill>
            <a:schemeClr val="tx2"/>
          </a:solidFill>
          <a:latin typeface="Tahoma" charset="0"/>
          <a:ea typeface="宋体" pitchFamily="2" charset="-122"/>
        </a:defRPr>
      </a:lvl5pPr>
      <a:lvl6pPr marL="457200" algn="l" rtl="0" fontAlgn="base">
        <a:spcBef>
          <a:spcPct val="0"/>
        </a:spcBef>
        <a:spcAft>
          <a:spcPct val="0"/>
        </a:spcAft>
        <a:defRPr sz="4400">
          <a:solidFill>
            <a:schemeClr val="tx2"/>
          </a:solidFill>
          <a:latin typeface="Tahoma" charset="0"/>
          <a:ea typeface="宋体" pitchFamily="2" charset="-122"/>
        </a:defRPr>
      </a:lvl6pPr>
      <a:lvl7pPr marL="914400" algn="l" rtl="0" fontAlgn="base">
        <a:spcBef>
          <a:spcPct val="0"/>
        </a:spcBef>
        <a:spcAft>
          <a:spcPct val="0"/>
        </a:spcAft>
        <a:defRPr sz="4400">
          <a:solidFill>
            <a:schemeClr val="tx2"/>
          </a:solidFill>
          <a:latin typeface="Tahoma" charset="0"/>
          <a:ea typeface="宋体" pitchFamily="2" charset="-122"/>
        </a:defRPr>
      </a:lvl7pPr>
      <a:lvl8pPr marL="1371600" algn="l" rtl="0" fontAlgn="base">
        <a:spcBef>
          <a:spcPct val="0"/>
        </a:spcBef>
        <a:spcAft>
          <a:spcPct val="0"/>
        </a:spcAft>
        <a:defRPr sz="4400">
          <a:solidFill>
            <a:schemeClr val="tx2"/>
          </a:solidFill>
          <a:latin typeface="Tahoma" charset="0"/>
          <a:ea typeface="宋体" pitchFamily="2" charset="-122"/>
        </a:defRPr>
      </a:lvl8pPr>
      <a:lvl9pPr marL="1828800" algn="l" rtl="0" fontAlgn="base">
        <a:spcBef>
          <a:spcPct val="0"/>
        </a:spcBef>
        <a:spcAft>
          <a:spcPct val="0"/>
        </a:spcAft>
        <a:defRPr sz="4400">
          <a:solidFill>
            <a:schemeClr val="tx2"/>
          </a:solidFill>
          <a:latin typeface="Tahoma"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19978;&#28023;&#34892;&#25919;&#20107;&#19994;&#24615;&#25910;&#36153;&#30446;&#24405;.xls"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image" Target="../media/image22.wmf"/></Relationships>
</file>

<file path=ppt/slides/_rels/slide28.xml.rels><?xml version="1.0" encoding="UTF-8" standalone="yes"?>
<Relationships xmlns="http://schemas.openxmlformats.org/package/2006/relationships"><Relationship Id="rId3" Type="http://schemas.openxmlformats.org/officeDocument/2006/relationships/hyperlink" Target="&#36130;&#32508;%5b2011%5d4&#21495;_&#20851;&#20110;&#20844;&#24067;2010&#24180;&#20840;&#22269;&#25919;&#24220;&#24615;&#22522;&#37329;&#39033;&#30446;&#30446;&#24405;&#30340;&#36890;&#30693;.doc" TargetMode="External"/><Relationship Id="rId2" Type="http://schemas.openxmlformats.org/officeDocument/2006/relationships/hyperlink" Target="http://www.ahsfs.gov.cn/s5.asp" TargetMode="External"/><Relationship Id="rId1" Type="http://schemas.openxmlformats.org/officeDocument/2006/relationships/slideLayout" Target="../slideLayouts/slideLayout18.xml"/><Relationship Id="rId4" Type="http://schemas.openxmlformats.org/officeDocument/2006/relationships/hyperlink" Target="&#20851;&#20110;&#20174;&#22303;&#22320;&#20986;&#35753;&#25910;&#30410;&#20013;&#35745;&#25552;&#20892;&#30000;&#27700;&#21033;&#24314;&#35774;&#36164;&#37329;&#26377;&#20851;&#20107;&#39033;&#30340;&#36890;&#30693;.doc"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39.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 Target="slide38.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hyperlink" Target="&#29926;&#26684;&#32435;&#27861;&#21017;.doc"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710EE31-2B7E-4E3D-8F19-EC462DC80B73}"/>
              </a:ext>
            </a:extLst>
          </p:cNvPr>
          <p:cNvSpPr>
            <a:spLocks noGrp="1" noRot="1" noChangeArrowheads="1"/>
          </p:cNvSpPr>
          <p:nvPr>
            <p:ph type="ctrTitle" idx="4294967295"/>
          </p:nvPr>
        </p:nvSpPr>
        <p:spPr>
          <a:xfrm>
            <a:off x="611188" y="620713"/>
            <a:ext cx="7772400" cy="1503362"/>
          </a:xfrm>
        </p:spPr>
        <p:txBody>
          <a:bodyPr anchor="ctr">
            <a:normAutofit fontScale="90000"/>
          </a:bodyPr>
          <a:lstStyle/>
          <a:p>
            <a:pPr eaLnBrk="1" hangingPunct="1">
              <a:defRPr/>
            </a:pPr>
            <a:r>
              <a:rPr lang="zh-CN" altLang="en-US" sz="8700">
                <a:solidFill>
                  <a:srgbClr val="6567D6"/>
                </a:solidFill>
                <a:effectLst>
                  <a:outerShdw blurRad="38100" dist="38100" dir="2700000" algn="tl">
                    <a:srgbClr val="C0C0C0"/>
                  </a:outerShdw>
                </a:effectLst>
                <a:latin typeface="Arial" charset="0"/>
                <a:ea typeface="华文隶书" pitchFamily="2" charset="-122"/>
              </a:rPr>
              <a:t>   非税收入管理</a:t>
            </a:r>
            <a:br>
              <a:rPr lang="zh-CN" altLang="en-US" sz="5500">
                <a:solidFill>
                  <a:srgbClr val="6567D6"/>
                </a:solidFill>
                <a:effectLst>
                  <a:outerShdw blurRad="38100" dist="38100" dir="2700000" algn="tl">
                    <a:srgbClr val="C0C0C0"/>
                  </a:outerShdw>
                </a:effectLst>
                <a:latin typeface="Arial" charset="0"/>
              </a:rPr>
            </a:br>
            <a:r>
              <a:rPr lang="zh-CN" altLang="en-US" sz="5500">
                <a:solidFill>
                  <a:srgbClr val="6567D6"/>
                </a:solidFill>
                <a:effectLst>
                  <a:outerShdw blurRad="38100" dist="38100" dir="2700000" algn="tl">
                    <a:srgbClr val="C0C0C0"/>
                  </a:outerShdw>
                </a:effectLst>
                <a:latin typeface="幼圆" pitchFamily="49" charset="-122"/>
                <a:ea typeface="幼圆" pitchFamily="49" charset="-122"/>
              </a:rPr>
              <a:t>    政府非税收入管理制度</a:t>
            </a:r>
            <a:r>
              <a:rPr lang="en-US" altLang="zh-CN" sz="5500">
                <a:solidFill>
                  <a:srgbClr val="6567D6"/>
                </a:solidFill>
                <a:effectLst>
                  <a:outerShdw blurRad="38100" dist="38100" dir="2700000" algn="tl">
                    <a:srgbClr val="C0C0C0"/>
                  </a:outerShdw>
                </a:effectLst>
                <a:latin typeface="幼圆" pitchFamily="49" charset="-122"/>
                <a:ea typeface="幼圆" pitchFamily="49" charset="-122"/>
              </a:rPr>
              <a:t>(</a:t>
            </a:r>
            <a:r>
              <a:rPr lang="zh-CN" altLang="en-US" sz="5500">
                <a:solidFill>
                  <a:srgbClr val="6567D6"/>
                </a:solidFill>
                <a:effectLst>
                  <a:outerShdw blurRad="38100" dist="38100" dir="2700000" algn="tl">
                    <a:srgbClr val="C0C0C0"/>
                  </a:outerShdw>
                </a:effectLst>
                <a:latin typeface="幼圆" pitchFamily="49" charset="-122"/>
                <a:ea typeface="幼圆" pitchFamily="49" charset="-122"/>
              </a:rPr>
              <a:t>三</a:t>
            </a:r>
            <a:r>
              <a:rPr lang="en-US" altLang="zh-CN" sz="5500">
                <a:solidFill>
                  <a:srgbClr val="6567D6"/>
                </a:solidFill>
                <a:effectLst>
                  <a:outerShdw blurRad="38100" dist="38100" dir="2700000" algn="tl">
                    <a:srgbClr val="C0C0C0"/>
                  </a:outerShdw>
                </a:effectLst>
                <a:latin typeface="幼圆" pitchFamily="49" charset="-122"/>
                <a:ea typeface="幼圆" pitchFamily="49" charset="-122"/>
              </a:rPr>
              <a:t>)</a:t>
            </a:r>
            <a:endParaRPr lang="en-US" altLang="zh-CN">
              <a:solidFill>
                <a:srgbClr val="6567D6"/>
              </a:solidFill>
              <a:effectLst>
                <a:outerShdw blurRad="38100" dist="38100" dir="2700000" algn="tl">
                  <a:srgbClr val="C0C0C0"/>
                </a:outerShdw>
              </a:effectLst>
              <a:latin typeface="幼圆" pitchFamily="49" charset="-122"/>
              <a:ea typeface="幼圆" pitchFamily="49" charset="-122"/>
            </a:endParaRPr>
          </a:p>
        </p:txBody>
      </p:sp>
      <p:pic>
        <p:nvPicPr>
          <p:cNvPr id="5123" name="Picture 8" descr="http://www.njue.edu.cn/images/index_07.jpg">
            <a:extLst>
              <a:ext uri="{FF2B5EF4-FFF2-40B4-BE49-F238E27FC236}">
                <a16:creationId xmlns:a16="http://schemas.microsoft.com/office/drawing/2014/main" id="{656CF5AB-4919-445D-9865-94D4F37E1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805488"/>
            <a:ext cx="331152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4" name="对象 1">
            <a:extLst>
              <a:ext uri="{FF2B5EF4-FFF2-40B4-BE49-F238E27FC236}">
                <a16:creationId xmlns:a16="http://schemas.microsoft.com/office/drawing/2014/main" id="{6D4D88BF-0FFF-46FE-BA07-1688CB42F65E}"/>
              </a:ext>
            </a:extLst>
          </p:cNvPr>
          <p:cNvGraphicFramePr>
            <a:graphicFrameLocks noChangeAspect="1"/>
          </p:cNvGraphicFramePr>
          <p:nvPr/>
        </p:nvGraphicFramePr>
        <p:xfrm>
          <a:off x="0" y="0"/>
          <a:ext cx="9205913" cy="6858000"/>
        </p:xfrm>
        <a:graphic>
          <a:graphicData uri="http://schemas.openxmlformats.org/presentationml/2006/ole">
            <mc:AlternateContent xmlns:mc="http://schemas.openxmlformats.org/markup-compatibility/2006">
              <mc:Choice xmlns:v="urn:schemas-microsoft-com:vml" Requires="v">
                <p:oleObj spid="_x0000_s5127" name="演示文稿" r:id="rId4" imgW="4570586" imgH="3427608" progId="PowerPoint.Show.12">
                  <p:embed/>
                </p:oleObj>
              </mc:Choice>
              <mc:Fallback>
                <p:oleObj name="演示文稿" r:id="rId4" imgW="4570586" imgH="3427608" progId="PowerPoint.Show.12">
                  <p:embed/>
                  <p:pic>
                    <p:nvPicPr>
                      <p:cNvPr id="0" name="对象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05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Box 2">
            <a:extLst>
              <a:ext uri="{FF2B5EF4-FFF2-40B4-BE49-F238E27FC236}">
                <a16:creationId xmlns:a16="http://schemas.microsoft.com/office/drawing/2014/main" id="{578A8E3D-56AE-4F85-8CA7-2ACA3EAEB437}"/>
              </a:ext>
            </a:extLst>
          </p:cNvPr>
          <p:cNvSpPr txBox="1">
            <a:spLocks noChangeArrowheads="1"/>
          </p:cNvSpPr>
          <p:nvPr/>
        </p:nvSpPr>
        <p:spPr bwMode="auto">
          <a:xfrm>
            <a:off x="684213" y="1125538"/>
            <a:ext cx="748823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anose="030F0702030302020204" pitchFamily="66" charset="0"/>
                <a:ea typeface="宋体" panose="02010600030101010101" pitchFamily="2" charset="-122"/>
              </a:defRPr>
            </a:lvl1pPr>
            <a:lvl2pPr marL="742950" indent="-285750" eaLnBrk="0" hangingPunct="0">
              <a:spcBef>
                <a:spcPct val="20000"/>
              </a:spcBef>
              <a:buChar char="–"/>
              <a:defRPr sz="2800">
                <a:solidFill>
                  <a:schemeClr val="tx1"/>
                </a:solidFill>
                <a:latin typeface="Comic Sans MS" panose="030F0702030302020204" pitchFamily="66" charset="0"/>
                <a:ea typeface="宋体" panose="02010600030101010101" pitchFamily="2" charset="-122"/>
              </a:defRPr>
            </a:lvl2pPr>
            <a:lvl3pPr marL="1143000" indent="-228600" eaLnBrk="0" hangingPunct="0">
              <a:spcBef>
                <a:spcPct val="20000"/>
              </a:spcBef>
              <a:buChar char="•"/>
              <a:defRPr sz="2400">
                <a:solidFill>
                  <a:schemeClr val="tx1"/>
                </a:solidFill>
                <a:latin typeface="Comic Sans MS" panose="030F0702030302020204" pitchFamily="66" charset="0"/>
                <a:ea typeface="宋体" panose="02010600030101010101" pitchFamily="2" charset="-122"/>
              </a:defRPr>
            </a:lvl3pPr>
            <a:lvl4pPr marL="1600200" indent="-228600" eaLnBrk="0" hangingPunct="0">
              <a:spcBef>
                <a:spcPct val="20000"/>
              </a:spcBef>
              <a:buChar char="–"/>
              <a:defRPr sz="2000">
                <a:solidFill>
                  <a:schemeClr val="tx1"/>
                </a:solidFill>
                <a:latin typeface="Comic Sans MS" panose="030F0702030302020204" pitchFamily="66" charset="0"/>
                <a:ea typeface="宋体" panose="02010600030101010101" pitchFamily="2" charset="-122"/>
              </a:defRPr>
            </a:lvl4pPr>
            <a:lvl5pPr marL="2057400" indent="-228600" eaLnBrk="0" hangingPunct="0">
              <a:spcBef>
                <a:spcPct val="20000"/>
              </a:spcBef>
              <a:buChar char="»"/>
              <a:defRPr sz="2000">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宋体" panose="02010600030101010101" pitchFamily="2" charset="-122"/>
              </a:defRPr>
            </a:lvl9pPr>
          </a:lstStyle>
          <a:p>
            <a:pPr eaLnBrk="1" hangingPunct="1">
              <a:spcBef>
                <a:spcPct val="0"/>
              </a:spcBef>
              <a:buFontTx/>
              <a:buNone/>
            </a:pPr>
            <a:r>
              <a:rPr lang="zh-CN" altLang="en-US" sz="7200" b="1">
                <a:solidFill>
                  <a:srgbClr val="6567D6"/>
                </a:solidFill>
                <a:latin typeface="Arial" panose="020B0604020202020204" pitchFamily="34" charset="0"/>
                <a:ea typeface="华文隶书" panose="02010800040101010101" pitchFamily="2" charset="-122"/>
              </a:rPr>
              <a:t>非税收入管理</a:t>
            </a:r>
            <a:r>
              <a:rPr lang="en-US" altLang="zh-CN" sz="7200" b="1">
                <a:solidFill>
                  <a:srgbClr val="6567D6"/>
                </a:solidFill>
                <a:latin typeface="Arial" panose="020B0604020202020204" pitchFamily="34" charset="0"/>
                <a:ea typeface="华文隶书" panose="02010800040101010101" pitchFamily="2" charset="-122"/>
              </a:rPr>
              <a:t>(</a:t>
            </a:r>
            <a:r>
              <a:rPr lang="zh-CN" altLang="en-US" sz="7200" b="1">
                <a:solidFill>
                  <a:srgbClr val="6567D6"/>
                </a:solidFill>
                <a:latin typeface="Arial" panose="020B0604020202020204" pitchFamily="34" charset="0"/>
                <a:ea typeface="华文隶书" panose="02010800040101010101" pitchFamily="2" charset="-122"/>
              </a:rPr>
              <a:t>四</a:t>
            </a:r>
            <a:r>
              <a:rPr lang="en-US" altLang="zh-CN" sz="7200" b="1">
                <a:solidFill>
                  <a:srgbClr val="6567D6"/>
                </a:solidFill>
                <a:latin typeface="Arial" panose="020B0604020202020204" pitchFamily="34" charset="0"/>
                <a:ea typeface="华文隶书" panose="02010800040101010101" pitchFamily="2" charset="-122"/>
              </a:rPr>
              <a:t>)</a:t>
            </a:r>
            <a:br>
              <a:rPr lang="zh-CN" altLang="en-US" sz="7200" b="1">
                <a:solidFill>
                  <a:srgbClr val="6567D6"/>
                </a:solidFill>
                <a:latin typeface="Arial" panose="020B0604020202020204" pitchFamily="34" charset="0"/>
                <a:ea typeface="华文隶书" panose="02010800040101010101" pitchFamily="2" charset="-122"/>
              </a:rPr>
            </a:br>
            <a:r>
              <a:rPr lang="zh-CN" altLang="en-US" sz="2000" b="1">
                <a:solidFill>
                  <a:srgbClr val="6567D6"/>
                </a:solidFill>
                <a:latin typeface="幼圆" panose="02010509060101010101" pitchFamily="49" charset="-122"/>
                <a:ea typeface="幼圆" panose="02010509060101010101" pitchFamily="49" charset="-122"/>
              </a:rPr>
              <a:t>    </a:t>
            </a:r>
            <a:endParaRPr lang="zh-CN" altLang="en-US" sz="2000" b="1">
              <a:latin typeface="Arial" panose="020B0604020202020204" pitchFamily="34" charset="0"/>
            </a:endParaRPr>
          </a:p>
        </p:txBody>
      </p:sp>
      <p:sp>
        <p:nvSpPr>
          <p:cNvPr id="5126" name="TextBox 3">
            <a:extLst>
              <a:ext uri="{FF2B5EF4-FFF2-40B4-BE49-F238E27FC236}">
                <a16:creationId xmlns:a16="http://schemas.microsoft.com/office/drawing/2014/main" id="{14C6530B-97C8-494E-9022-EB4531316563}"/>
              </a:ext>
            </a:extLst>
          </p:cNvPr>
          <p:cNvSpPr txBox="1">
            <a:spLocks noChangeArrowheads="1"/>
          </p:cNvSpPr>
          <p:nvPr/>
        </p:nvSpPr>
        <p:spPr bwMode="auto">
          <a:xfrm>
            <a:off x="1403350" y="2349500"/>
            <a:ext cx="7596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anose="030F0702030302020204" pitchFamily="66" charset="0"/>
                <a:ea typeface="宋体" panose="02010600030101010101" pitchFamily="2" charset="-122"/>
              </a:defRPr>
            </a:lvl1pPr>
            <a:lvl2pPr marL="742950" indent="-285750" eaLnBrk="0" hangingPunct="0">
              <a:spcBef>
                <a:spcPct val="20000"/>
              </a:spcBef>
              <a:buChar char="–"/>
              <a:defRPr sz="2800">
                <a:solidFill>
                  <a:schemeClr val="tx1"/>
                </a:solidFill>
                <a:latin typeface="Comic Sans MS" panose="030F0702030302020204" pitchFamily="66" charset="0"/>
                <a:ea typeface="宋体" panose="02010600030101010101" pitchFamily="2" charset="-122"/>
              </a:defRPr>
            </a:lvl2pPr>
            <a:lvl3pPr marL="1143000" indent="-228600" eaLnBrk="0" hangingPunct="0">
              <a:spcBef>
                <a:spcPct val="20000"/>
              </a:spcBef>
              <a:buChar char="•"/>
              <a:defRPr sz="2400">
                <a:solidFill>
                  <a:schemeClr val="tx1"/>
                </a:solidFill>
                <a:latin typeface="Comic Sans MS" panose="030F0702030302020204" pitchFamily="66" charset="0"/>
                <a:ea typeface="宋体" panose="02010600030101010101" pitchFamily="2" charset="-122"/>
              </a:defRPr>
            </a:lvl3pPr>
            <a:lvl4pPr marL="1600200" indent="-228600" eaLnBrk="0" hangingPunct="0">
              <a:spcBef>
                <a:spcPct val="20000"/>
              </a:spcBef>
              <a:buChar char="–"/>
              <a:defRPr sz="2000">
                <a:solidFill>
                  <a:schemeClr val="tx1"/>
                </a:solidFill>
                <a:latin typeface="Comic Sans MS" panose="030F0702030302020204" pitchFamily="66" charset="0"/>
                <a:ea typeface="宋体" panose="02010600030101010101" pitchFamily="2" charset="-122"/>
              </a:defRPr>
            </a:lvl4pPr>
            <a:lvl5pPr marL="2057400" indent="-228600" eaLnBrk="0" hangingPunct="0">
              <a:spcBef>
                <a:spcPct val="20000"/>
              </a:spcBef>
              <a:buChar char="»"/>
              <a:defRPr sz="2000">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宋体" panose="02010600030101010101" pitchFamily="2" charset="-122"/>
              </a:defRPr>
            </a:lvl9pPr>
          </a:lstStyle>
          <a:p>
            <a:pPr eaLnBrk="1" hangingPunct="1">
              <a:spcBef>
                <a:spcPct val="0"/>
              </a:spcBef>
              <a:buFontTx/>
              <a:buNone/>
            </a:pPr>
            <a:r>
              <a:rPr lang="zh-CN" altLang="en-US" sz="3600">
                <a:solidFill>
                  <a:srgbClr val="6567D6"/>
                </a:solidFill>
                <a:latin typeface="幼圆" panose="02010509060101010101" pitchFamily="49" charset="-122"/>
                <a:ea typeface="幼圆" panose="02010509060101010101" pitchFamily="49" charset="-122"/>
              </a:rPr>
              <a:t>政府非税收入规模、结构、负担水平</a:t>
            </a:r>
            <a:endParaRPr lang="zh-CN" altLang="en-US" sz="3600">
              <a:latin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14F2F5E-383A-40B0-9A31-F8C9AC823692}"/>
              </a:ext>
            </a:extLst>
          </p:cNvPr>
          <p:cNvSpPr>
            <a:spLocks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000"/>
              <a:t>（三）非税收入占</a:t>
            </a:r>
            <a:r>
              <a:rPr lang="en-US" altLang="zh-CN" sz="4000"/>
              <a:t>GDP</a:t>
            </a:r>
            <a:r>
              <a:rPr lang="zh-CN" altLang="en-US" sz="4000"/>
              <a:t>比重</a:t>
            </a:r>
          </a:p>
        </p:txBody>
      </p:sp>
      <p:sp>
        <p:nvSpPr>
          <p:cNvPr id="14339" name="Rectangle 3">
            <a:extLst>
              <a:ext uri="{FF2B5EF4-FFF2-40B4-BE49-F238E27FC236}">
                <a16:creationId xmlns:a16="http://schemas.microsoft.com/office/drawing/2014/main" id="{ACDFFD99-986E-4E16-8C98-82C956CE765C}"/>
              </a:ext>
            </a:extLst>
          </p:cNvPr>
          <p:cNvSpPr>
            <a:spLocks noGrp="1" noChangeArrowheads="1"/>
          </p:cNvSpPr>
          <p:nvPr>
            <p:ph type="body" idx="4294967295"/>
          </p:nvPr>
        </p:nvSpPr>
        <p:spPr/>
        <p:txBody>
          <a:bodyPr/>
          <a:lstStyle/>
          <a:p>
            <a:pPr eaLnBrk="1" hangingPunct="1"/>
            <a:r>
              <a:rPr lang="zh-CN" altLang="en-US" sz="2800" b="1">
                <a:solidFill>
                  <a:srgbClr val="0070C0"/>
                </a:solidFill>
              </a:rPr>
              <a:t>国家财政总收入占</a:t>
            </a:r>
            <a:r>
              <a:rPr lang="en-US" altLang="zh-CN" sz="2800" b="1">
                <a:solidFill>
                  <a:srgbClr val="0070C0"/>
                </a:solidFill>
              </a:rPr>
              <a:t>GDP </a:t>
            </a:r>
            <a:r>
              <a:rPr lang="zh-CN" altLang="en-US" sz="2800" b="1">
                <a:solidFill>
                  <a:srgbClr val="0070C0"/>
                </a:solidFill>
              </a:rPr>
              <a:t>比重适中，但处于上升趋势。非税收入占财政总收入比重偏高，且处于上升阶段。</a:t>
            </a:r>
          </a:p>
          <a:p>
            <a:pPr eaLnBrk="1" hangingPunct="1"/>
            <a:r>
              <a:rPr lang="zh-CN" altLang="en-US" sz="2800" b="1">
                <a:solidFill>
                  <a:srgbClr val="0070C0"/>
                </a:solidFill>
              </a:rPr>
              <a:t>国家非税收入占</a:t>
            </a:r>
            <a:r>
              <a:rPr lang="en-US" altLang="zh-CN" sz="2800" b="1">
                <a:solidFill>
                  <a:srgbClr val="0070C0"/>
                </a:solidFill>
              </a:rPr>
              <a:t>GDP</a:t>
            </a:r>
            <a:r>
              <a:rPr lang="zh-CN" altLang="en-US" sz="2800" b="1">
                <a:solidFill>
                  <a:srgbClr val="0070C0"/>
                </a:solidFill>
              </a:rPr>
              <a:t>比重处于上升阶段，且比例偏高。非税收入占地方财政收入比重过高，说明地方政府对非税收入有着较强的依赖。</a:t>
            </a:r>
            <a:endParaRPr lang="en-US" altLang="zh-CN" sz="2800" b="1">
              <a:solidFill>
                <a:srgbClr val="0070C0"/>
              </a:solidFill>
            </a:endParaRPr>
          </a:p>
          <a:p>
            <a:pPr eaLnBrk="1" hangingPunct="1"/>
            <a:r>
              <a:rPr lang="en-US" altLang="zh-CN" sz="2800" b="1">
                <a:solidFill>
                  <a:srgbClr val="FF0000"/>
                </a:solidFill>
              </a:rPr>
              <a:t>【</a:t>
            </a:r>
            <a:r>
              <a:rPr lang="zh-CN" altLang="en-US" sz="2800" b="1">
                <a:solidFill>
                  <a:srgbClr val="FF0000"/>
                </a:solidFill>
              </a:rPr>
              <a:t>问题</a:t>
            </a:r>
            <a:r>
              <a:rPr lang="en-US" altLang="zh-CN" sz="2800" b="1">
                <a:solidFill>
                  <a:srgbClr val="FF0000"/>
                </a:solidFill>
              </a:rPr>
              <a:t>】</a:t>
            </a:r>
            <a:r>
              <a:rPr lang="zh-CN" altLang="en-US" sz="2800" b="1">
                <a:solidFill>
                  <a:srgbClr val="FF0000"/>
                </a:solidFill>
              </a:rPr>
              <a:t>非税收入</a:t>
            </a:r>
            <a:r>
              <a:rPr lang="en-US" altLang="zh-CN" sz="2800" b="1">
                <a:solidFill>
                  <a:srgbClr val="FF0000"/>
                </a:solidFill>
              </a:rPr>
              <a:t>/GDP</a:t>
            </a:r>
            <a:r>
              <a:rPr lang="zh-CN" altLang="en-US" sz="2800" b="1">
                <a:solidFill>
                  <a:srgbClr val="FF0000"/>
                </a:solidFill>
              </a:rPr>
              <a:t>代表何种经济性质？此指标过高会带来什么样的社会经济后果？</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a:extLst>
              <a:ext uri="{FF2B5EF4-FFF2-40B4-BE49-F238E27FC236}">
                <a16:creationId xmlns:a16="http://schemas.microsoft.com/office/drawing/2014/main" id="{29749E04-EB7E-44C4-8FDB-2A440C070216}"/>
              </a:ext>
            </a:extLst>
          </p:cNvPr>
          <p:cNvSpPr>
            <a:spLocks noGrp="1"/>
          </p:cNvSpPr>
          <p:nvPr>
            <p:ph type="title"/>
          </p:nvPr>
        </p:nvSpPr>
        <p:spPr/>
        <p:txBody>
          <a:bodyPr/>
          <a:lstStyle/>
          <a:p>
            <a:r>
              <a:rPr lang="zh-CN" altLang="zh-CN" sz="4000"/>
              <a:t>国家财政收入</a:t>
            </a:r>
            <a:r>
              <a:rPr lang="en-US" altLang="zh-CN" sz="4000"/>
              <a:t>/GDP</a:t>
            </a:r>
            <a:endParaRPr lang="zh-CN" altLang="en-US" sz="4000"/>
          </a:p>
        </p:txBody>
      </p:sp>
      <p:graphicFrame>
        <p:nvGraphicFramePr>
          <p:cNvPr id="4" name="内容占位符 3">
            <a:extLst>
              <a:ext uri="{FF2B5EF4-FFF2-40B4-BE49-F238E27FC236}">
                <a16:creationId xmlns:a16="http://schemas.microsoft.com/office/drawing/2014/main" id="{8934457D-34EA-48AA-B39E-2BEC4B2AF5B2}"/>
              </a:ext>
            </a:extLst>
          </p:cNvPr>
          <p:cNvGraphicFramePr>
            <a:graphicFrameLocks noGrp="1"/>
          </p:cNvGraphicFramePr>
          <p:nvPr>
            <p:ph idx="1"/>
          </p:nvPr>
        </p:nvGraphicFramePr>
        <p:xfrm>
          <a:off x="971600" y="1844824"/>
          <a:ext cx="7632848" cy="3816424"/>
        </p:xfrm>
        <a:graphic>
          <a:graphicData uri="http://schemas.openxmlformats.org/drawingml/2006/chart">
            <c:chart xmlns:c="http://schemas.openxmlformats.org/drawingml/2006/chart" xmlns:r="http://schemas.openxmlformats.org/officeDocument/2006/relationships" r:id="rId3"/>
          </a:graphicData>
        </a:graphic>
      </p:graphicFrame>
      <p:pic>
        <p:nvPicPr>
          <p:cNvPr id="15364" name="Picture 2">
            <a:extLst>
              <a:ext uri="{FF2B5EF4-FFF2-40B4-BE49-F238E27FC236}">
                <a16:creationId xmlns:a16="http://schemas.microsoft.com/office/drawing/2014/main" id="{EECA079A-C36F-4D07-AC41-97EE4C2467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5732463"/>
            <a:ext cx="6983413"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a:extLst>
              <a:ext uri="{FF2B5EF4-FFF2-40B4-BE49-F238E27FC236}">
                <a16:creationId xmlns:a16="http://schemas.microsoft.com/office/drawing/2014/main" id="{49274912-2E4D-4B24-9569-F8BA80435286}"/>
              </a:ext>
            </a:extLst>
          </p:cNvPr>
          <p:cNvSpPr>
            <a:spLocks noGrp="1"/>
          </p:cNvSpPr>
          <p:nvPr>
            <p:ph type="title"/>
          </p:nvPr>
        </p:nvSpPr>
        <p:spPr/>
        <p:txBody>
          <a:bodyPr/>
          <a:lstStyle/>
          <a:p>
            <a:r>
              <a:rPr lang="zh-CN" altLang="zh-CN" sz="4000"/>
              <a:t>国家非税收入</a:t>
            </a:r>
            <a:r>
              <a:rPr lang="en-US" altLang="zh-CN" sz="4000"/>
              <a:t>/</a:t>
            </a:r>
            <a:r>
              <a:rPr lang="zh-CN" altLang="zh-CN" sz="4000"/>
              <a:t>国家财政总收入</a:t>
            </a:r>
            <a:endParaRPr lang="zh-CN" altLang="en-US" sz="4000"/>
          </a:p>
        </p:txBody>
      </p:sp>
      <p:graphicFrame>
        <p:nvGraphicFramePr>
          <p:cNvPr id="16387" name="内容占位符 3">
            <a:extLst>
              <a:ext uri="{FF2B5EF4-FFF2-40B4-BE49-F238E27FC236}">
                <a16:creationId xmlns:a16="http://schemas.microsoft.com/office/drawing/2014/main" id="{39BACD71-05F8-4D52-81B6-5EF4E2EFCC19}"/>
              </a:ext>
            </a:extLst>
          </p:cNvPr>
          <p:cNvGraphicFramePr>
            <a:graphicFrameLocks noGrp="1"/>
          </p:cNvGraphicFramePr>
          <p:nvPr>
            <p:ph idx="1"/>
          </p:nvPr>
        </p:nvGraphicFramePr>
        <p:xfrm>
          <a:off x="776288" y="1966913"/>
          <a:ext cx="8094662" cy="3744912"/>
        </p:xfrm>
        <a:graphic>
          <a:graphicData uri="http://schemas.openxmlformats.org/presentationml/2006/ole">
            <mc:AlternateContent xmlns:mc="http://schemas.openxmlformats.org/markup-compatibility/2006">
              <mc:Choice xmlns:v="urn:schemas-microsoft-com:vml" Requires="v">
                <p:oleObj spid="_x0000_s16389" r:id="rId3" imgW="8096190" imgH="3743268" progId="Excel.Chart.8">
                  <p:embed/>
                </p:oleObj>
              </mc:Choice>
              <mc:Fallback>
                <p:oleObj r:id="rId3" imgW="8096190" imgH="3743268" progId="Excel.Chart.8">
                  <p:embed/>
                  <p:pic>
                    <p:nvPicPr>
                      <p:cNvPr id="0" name="内容占位符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8" y="1966913"/>
                        <a:ext cx="8094662" cy="374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6388" name="Picture 2">
            <a:extLst>
              <a:ext uri="{FF2B5EF4-FFF2-40B4-BE49-F238E27FC236}">
                <a16:creationId xmlns:a16="http://schemas.microsoft.com/office/drawing/2014/main" id="{C1972C85-3BBA-4874-8B87-3A92D0CA2E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5732463"/>
            <a:ext cx="7416800"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a:extLst>
              <a:ext uri="{FF2B5EF4-FFF2-40B4-BE49-F238E27FC236}">
                <a16:creationId xmlns:a16="http://schemas.microsoft.com/office/drawing/2014/main" id="{594099B6-3CB2-43AF-B6FB-E403C20B20DD}"/>
              </a:ext>
            </a:extLst>
          </p:cNvPr>
          <p:cNvSpPr>
            <a:spLocks noGrp="1"/>
          </p:cNvSpPr>
          <p:nvPr>
            <p:ph type="title"/>
          </p:nvPr>
        </p:nvSpPr>
        <p:spPr/>
        <p:txBody>
          <a:bodyPr/>
          <a:lstStyle/>
          <a:p>
            <a:r>
              <a:rPr lang="zh-CN" altLang="zh-CN" sz="4000"/>
              <a:t>国家非税收入</a:t>
            </a:r>
            <a:r>
              <a:rPr lang="en-US" altLang="zh-CN" sz="4000"/>
              <a:t>/GDP</a:t>
            </a:r>
            <a:endParaRPr lang="zh-CN" altLang="en-US" sz="4000"/>
          </a:p>
        </p:txBody>
      </p:sp>
      <p:graphicFrame>
        <p:nvGraphicFramePr>
          <p:cNvPr id="4" name="内容占位符 3">
            <a:extLst>
              <a:ext uri="{FF2B5EF4-FFF2-40B4-BE49-F238E27FC236}">
                <a16:creationId xmlns:a16="http://schemas.microsoft.com/office/drawing/2014/main" id="{D28D4CF0-AAB7-4B6D-AFD0-35F50E3F815D}"/>
              </a:ext>
            </a:extLst>
          </p:cNvPr>
          <p:cNvGraphicFramePr>
            <a:graphicFrameLocks noGrp="1"/>
          </p:cNvGraphicFramePr>
          <p:nvPr>
            <p:ph idx="1"/>
          </p:nvPr>
        </p:nvGraphicFramePr>
        <p:xfrm>
          <a:off x="1043608" y="1844824"/>
          <a:ext cx="7772400" cy="3960440"/>
        </p:xfrm>
        <a:graphic>
          <a:graphicData uri="http://schemas.openxmlformats.org/drawingml/2006/chart">
            <c:chart xmlns:c="http://schemas.openxmlformats.org/drawingml/2006/chart" xmlns:r="http://schemas.openxmlformats.org/officeDocument/2006/relationships" r:id="rId2"/>
          </a:graphicData>
        </a:graphic>
      </p:graphicFrame>
      <p:pic>
        <p:nvPicPr>
          <p:cNvPr id="17412" name="Picture 2">
            <a:extLst>
              <a:ext uri="{FF2B5EF4-FFF2-40B4-BE49-F238E27FC236}">
                <a16:creationId xmlns:a16="http://schemas.microsoft.com/office/drawing/2014/main" id="{312EAC28-BFB6-4853-B53C-FA0628A6A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5805488"/>
            <a:ext cx="7345363"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a:extLst>
              <a:ext uri="{FF2B5EF4-FFF2-40B4-BE49-F238E27FC236}">
                <a16:creationId xmlns:a16="http://schemas.microsoft.com/office/drawing/2014/main" id="{1F139FAC-5AC3-4929-B363-3485554C6D76}"/>
              </a:ext>
            </a:extLst>
          </p:cNvPr>
          <p:cNvSpPr>
            <a:spLocks noGrp="1"/>
          </p:cNvSpPr>
          <p:nvPr>
            <p:ph type="title"/>
          </p:nvPr>
        </p:nvSpPr>
        <p:spPr/>
        <p:txBody>
          <a:bodyPr/>
          <a:lstStyle/>
          <a:p>
            <a:r>
              <a:rPr lang="zh-CN" altLang="zh-CN" sz="4000"/>
              <a:t>地方非税收入</a:t>
            </a:r>
            <a:r>
              <a:rPr lang="en-US" altLang="zh-CN" sz="4000"/>
              <a:t>/</a:t>
            </a:r>
            <a:r>
              <a:rPr lang="zh-CN" altLang="zh-CN" sz="4000"/>
              <a:t>地方财政收入</a:t>
            </a:r>
            <a:endParaRPr lang="zh-CN" altLang="en-US" sz="4000"/>
          </a:p>
        </p:txBody>
      </p:sp>
      <p:graphicFrame>
        <p:nvGraphicFramePr>
          <p:cNvPr id="4" name="内容占位符 3">
            <a:extLst>
              <a:ext uri="{FF2B5EF4-FFF2-40B4-BE49-F238E27FC236}">
                <a16:creationId xmlns:a16="http://schemas.microsoft.com/office/drawing/2014/main" id="{8C15C0DF-3A60-4FB3-98B4-AF87EB88BF39}"/>
              </a:ext>
            </a:extLst>
          </p:cNvPr>
          <p:cNvGraphicFramePr>
            <a:graphicFrameLocks noGrp="1"/>
          </p:cNvGraphicFramePr>
          <p:nvPr>
            <p:ph idx="1"/>
          </p:nvPr>
        </p:nvGraphicFramePr>
        <p:xfrm>
          <a:off x="1115616" y="1772816"/>
          <a:ext cx="7772400" cy="4114800"/>
        </p:xfrm>
        <a:graphic>
          <a:graphicData uri="http://schemas.openxmlformats.org/drawingml/2006/chart">
            <c:chart xmlns:c="http://schemas.openxmlformats.org/drawingml/2006/chart" xmlns:r="http://schemas.openxmlformats.org/officeDocument/2006/relationships" r:id="rId2"/>
          </a:graphicData>
        </a:graphic>
      </p:graphicFrame>
      <p:pic>
        <p:nvPicPr>
          <p:cNvPr id="18436" name="Picture 2">
            <a:extLst>
              <a:ext uri="{FF2B5EF4-FFF2-40B4-BE49-F238E27FC236}">
                <a16:creationId xmlns:a16="http://schemas.microsoft.com/office/drawing/2014/main" id="{864F9E02-D674-4D2A-AB93-BA50F8B3F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5876925"/>
            <a:ext cx="705643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F1DE181-0DB4-4D1E-A613-6ABFB318D5C4}"/>
              </a:ext>
            </a:extLst>
          </p:cNvPr>
          <p:cNvSpPr>
            <a:spLocks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000"/>
              <a:t>江苏省非税收入规模（</a:t>
            </a:r>
            <a:r>
              <a:rPr lang="en-US" altLang="zh-CN" sz="4000"/>
              <a:t>2015</a:t>
            </a:r>
            <a:r>
              <a:rPr lang="zh-CN" altLang="en-US" sz="4000"/>
              <a:t>年）</a:t>
            </a:r>
          </a:p>
        </p:txBody>
      </p:sp>
      <p:sp>
        <p:nvSpPr>
          <p:cNvPr id="19459" name="Rectangle 3">
            <a:extLst>
              <a:ext uri="{FF2B5EF4-FFF2-40B4-BE49-F238E27FC236}">
                <a16:creationId xmlns:a16="http://schemas.microsoft.com/office/drawing/2014/main" id="{3732D652-1E01-491A-90B1-7B27D961EBDE}"/>
              </a:ext>
            </a:extLst>
          </p:cNvPr>
          <p:cNvSpPr>
            <a:spLocks noGrp="1" noChangeArrowheads="1"/>
          </p:cNvSpPr>
          <p:nvPr>
            <p:ph type="body" idx="4294967295"/>
          </p:nvPr>
        </p:nvSpPr>
        <p:spPr/>
        <p:txBody>
          <a:bodyPr/>
          <a:lstStyle/>
          <a:p>
            <a:pPr eaLnBrk="1" hangingPunct="1"/>
            <a:r>
              <a:rPr lang="zh-CN" altLang="en-US" sz="2400"/>
              <a:t>财政一般预算收入</a:t>
            </a:r>
            <a:r>
              <a:rPr lang="en-US" altLang="zh-CN" sz="2400"/>
              <a:t>8028.59</a:t>
            </a:r>
            <a:r>
              <a:rPr lang="zh-CN" altLang="en-US" sz="2400"/>
              <a:t>亿元，税收收入</a:t>
            </a:r>
            <a:r>
              <a:rPr lang="en-US" altLang="zh-CN" sz="2400"/>
              <a:t>6610.12</a:t>
            </a:r>
            <a:r>
              <a:rPr lang="zh-CN" altLang="en-US" sz="2400"/>
              <a:t>亿元，非税收入（</a:t>
            </a:r>
            <a:r>
              <a:rPr lang="en-US" altLang="zh-CN" sz="2400"/>
              <a:t>1</a:t>
            </a:r>
            <a:r>
              <a:rPr lang="zh-CN" altLang="en-US" sz="2400"/>
              <a:t>）</a:t>
            </a:r>
            <a:r>
              <a:rPr lang="en-US" altLang="zh-CN" sz="2400"/>
              <a:t> 1295.6</a:t>
            </a:r>
            <a:r>
              <a:rPr lang="zh-CN" altLang="en-US" sz="2400"/>
              <a:t>亿元； </a:t>
            </a:r>
          </a:p>
          <a:p>
            <a:pPr eaLnBrk="1" hangingPunct="1"/>
            <a:r>
              <a:rPr lang="zh-CN" altLang="en-US" sz="2400">
                <a:hlinkClick r:id="rId2" action="ppaction://hlinksldjump"/>
              </a:rPr>
              <a:t>政府性基金</a:t>
            </a:r>
            <a:r>
              <a:rPr lang="zh-CN" altLang="en-US" sz="2400"/>
              <a:t>收入</a:t>
            </a:r>
            <a:r>
              <a:rPr lang="en-US" altLang="zh-CN" sz="2400"/>
              <a:t>4618.08</a:t>
            </a:r>
            <a:r>
              <a:rPr lang="zh-CN" altLang="en-US" sz="2400"/>
              <a:t>亿元。</a:t>
            </a:r>
            <a:endParaRPr lang="en-US" altLang="zh-CN" sz="2400"/>
          </a:p>
          <a:p>
            <a:pPr eaLnBrk="1" hangingPunct="1"/>
            <a:r>
              <a:rPr lang="zh-CN" altLang="en-US" sz="2400"/>
              <a:t>国有资本经营预算收入</a:t>
            </a:r>
            <a:r>
              <a:rPr lang="en-US" altLang="zh-CN" sz="2400"/>
              <a:t>94.4</a:t>
            </a:r>
            <a:r>
              <a:rPr lang="zh-CN" altLang="en-US" sz="2400"/>
              <a:t>亿元</a:t>
            </a:r>
          </a:p>
          <a:p>
            <a:pPr eaLnBrk="1" hangingPunct="1"/>
            <a:r>
              <a:rPr lang="zh-CN" altLang="en-US" sz="2400"/>
              <a:t>社会保险基金收入</a:t>
            </a:r>
            <a:r>
              <a:rPr lang="en-US" altLang="zh-CN" sz="2400"/>
              <a:t>3580.22</a:t>
            </a:r>
            <a:r>
              <a:rPr lang="zh-CN" altLang="en-US" sz="2400"/>
              <a:t>亿元 </a:t>
            </a:r>
          </a:p>
          <a:p>
            <a:pPr eaLnBrk="1" hangingPunct="1"/>
            <a:r>
              <a:rPr lang="zh-CN" altLang="en-US" sz="2400"/>
              <a:t>财政总收入</a:t>
            </a:r>
            <a:r>
              <a:rPr lang="en-US" altLang="zh-CN" sz="2400">
                <a:solidFill>
                  <a:srgbClr val="D7181F"/>
                </a:solidFill>
              </a:rPr>
              <a:t>17841.6</a:t>
            </a:r>
            <a:r>
              <a:rPr lang="zh-CN" altLang="en-US" sz="2400"/>
              <a:t>亿元 </a:t>
            </a:r>
          </a:p>
          <a:p>
            <a:pPr eaLnBrk="1" hangingPunct="1"/>
            <a:r>
              <a:rPr lang="zh-CN" altLang="en-US" sz="2400"/>
              <a:t>纳入一般预算的非税收入占预算收入的比重：</a:t>
            </a:r>
            <a:r>
              <a:rPr lang="en-US" altLang="zh-CN" sz="2400"/>
              <a:t>16.14%</a:t>
            </a:r>
          </a:p>
          <a:p>
            <a:pPr eaLnBrk="1" hangingPunct="1"/>
            <a:r>
              <a:rPr lang="zh-CN" altLang="en-US" sz="2400"/>
              <a:t>非税收入</a:t>
            </a:r>
            <a:r>
              <a:rPr lang="en-US" altLang="zh-CN" sz="2400"/>
              <a:t>2</a:t>
            </a:r>
            <a:r>
              <a:rPr lang="zh-CN" altLang="en-US" sz="2400"/>
              <a:t>＝非税收入</a:t>
            </a:r>
            <a:r>
              <a:rPr lang="en-US" altLang="zh-CN" sz="2400"/>
              <a:t>1+</a:t>
            </a:r>
            <a:r>
              <a:rPr lang="zh-CN" altLang="en-US" sz="2400"/>
              <a:t>政府性基金</a:t>
            </a:r>
            <a:r>
              <a:rPr lang="en-US" altLang="zh-CN" sz="2400"/>
              <a:t>+</a:t>
            </a:r>
            <a:r>
              <a:rPr lang="zh-CN" altLang="en-US" sz="2400"/>
              <a:t>国有资本经营预算收入</a:t>
            </a:r>
            <a:r>
              <a:rPr lang="en-US" altLang="zh-CN" sz="2400"/>
              <a:t>+</a:t>
            </a:r>
            <a:r>
              <a:rPr lang="zh-CN" altLang="en-US" sz="2400"/>
              <a:t>社保基金</a:t>
            </a:r>
            <a:r>
              <a:rPr lang="en-US" altLang="zh-CN" sz="2400"/>
              <a:t>=9588.3</a:t>
            </a:r>
            <a:r>
              <a:rPr lang="zh-CN" altLang="en-US" sz="2400"/>
              <a:t>亿元</a:t>
            </a:r>
            <a:endParaRPr lang="en-US" altLang="zh-CN" sz="2400"/>
          </a:p>
          <a:p>
            <a:pPr eaLnBrk="1" hangingPunct="1"/>
            <a:r>
              <a:rPr lang="zh-CN" altLang="en-US" sz="2400"/>
              <a:t>非税收入</a:t>
            </a:r>
            <a:r>
              <a:rPr lang="en-US" altLang="zh-CN" sz="2400"/>
              <a:t>/</a:t>
            </a:r>
            <a:r>
              <a:rPr lang="zh-CN" altLang="en-US" sz="2400"/>
              <a:t>财政总收入：</a:t>
            </a:r>
            <a:r>
              <a:rPr lang="en-US" altLang="zh-CN" sz="2400"/>
              <a:t>53.74%</a:t>
            </a:r>
            <a:r>
              <a:rPr lang="zh-CN" altLang="en-US" sz="2400"/>
              <a:t>（</a:t>
            </a:r>
            <a:r>
              <a:rPr lang="en-US" altLang="zh-CN" sz="2400"/>
              <a:t>33.67%</a:t>
            </a:r>
            <a:r>
              <a:rPr lang="zh-CN" altLang="en-US" sz="2400"/>
              <a:t>不含社保）</a:t>
            </a:r>
          </a:p>
          <a:p>
            <a:pPr eaLnBrk="1" hangingPunct="1"/>
            <a:endParaRPr lang="zh-CN" altLang="en-US" sz="280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BCF88CA-747A-4A48-A40C-19795B973E75}"/>
              </a:ext>
            </a:extLst>
          </p:cNvPr>
          <p:cNvSpPr>
            <a:spLocks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000"/>
              <a:t>第二节 政府非税收入结构 </a:t>
            </a:r>
          </a:p>
        </p:txBody>
      </p:sp>
      <p:sp>
        <p:nvSpPr>
          <p:cNvPr id="20483" name="Rectangle 3">
            <a:extLst>
              <a:ext uri="{FF2B5EF4-FFF2-40B4-BE49-F238E27FC236}">
                <a16:creationId xmlns:a16="http://schemas.microsoft.com/office/drawing/2014/main" id="{6FE28107-B6B8-45DD-A957-0DB377652BF3}"/>
              </a:ext>
            </a:extLst>
          </p:cNvPr>
          <p:cNvSpPr>
            <a:spLocks noGrp="1" noChangeArrowheads="1"/>
          </p:cNvSpPr>
          <p:nvPr>
            <p:ph type="body" idx="4294967295"/>
          </p:nvPr>
        </p:nvSpPr>
        <p:spPr/>
        <p:txBody>
          <a:bodyPr/>
          <a:lstStyle/>
          <a:p>
            <a:pPr eaLnBrk="1" hangingPunct="1"/>
            <a:r>
              <a:rPr lang="zh-CN" altLang="en-US"/>
              <a:t> 非税收入与财政收入之间关系</a:t>
            </a:r>
          </a:p>
          <a:p>
            <a:pPr eaLnBrk="1" hangingPunct="1"/>
            <a:r>
              <a:rPr lang="zh-CN" altLang="en-US"/>
              <a:t>非税收入在财政收入中的位置，不同层级的政府以及同级的不同政府均存在差异。在中央财政中，非税收入占公共财政预算收入的比重约为</a:t>
            </a:r>
            <a:r>
              <a:rPr lang="en-US" altLang="zh-CN"/>
              <a:t>4%</a:t>
            </a:r>
            <a:r>
              <a:rPr lang="zh-CN" altLang="en-US"/>
              <a:t>，而在地方财政中，这一比例相对要高。就全国而言，非税收入占财政总收入的比例为</a:t>
            </a:r>
            <a:r>
              <a:rPr lang="en-US" altLang="zh-CN"/>
              <a:t>39%</a:t>
            </a:r>
            <a:r>
              <a:rPr lang="zh-CN" altLang="en-US"/>
              <a:t>。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a:extLst>
              <a:ext uri="{FF2B5EF4-FFF2-40B4-BE49-F238E27FC236}">
                <a16:creationId xmlns:a16="http://schemas.microsoft.com/office/drawing/2014/main" id="{E0AAE636-7C72-4776-B1BD-53DEACFCBFC2}"/>
              </a:ext>
            </a:extLst>
          </p:cNvPr>
          <p:cNvSpPr>
            <a:spLocks noGrp="1"/>
          </p:cNvSpPr>
          <p:nvPr>
            <p:ph type="title" idx="4294967295"/>
          </p:nvPr>
        </p:nvSpPr>
        <p:spPr/>
        <p:txBody>
          <a:bodyPr anchor="ctr"/>
          <a:lstStyle/>
          <a:p>
            <a:pPr eaLnBrk="1" hangingPunct="1"/>
            <a:endParaRPr lang="zh-CN" altLang="en-US"/>
          </a:p>
        </p:txBody>
      </p:sp>
      <p:pic>
        <p:nvPicPr>
          <p:cNvPr id="21507" name="内容占位符 3" descr="2011年中央政府财政收入情况.jpg">
            <a:extLst>
              <a:ext uri="{FF2B5EF4-FFF2-40B4-BE49-F238E27FC236}">
                <a16:creationId xmlns:a16="http://schemas.microsoft.com/office/drawing/2014/main" id="{42439024-E83A-4678-9DED-C01821AFA32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00063" y="357188"/>
            <a:ext cx="7700962" cy="5929312"/>
          </a:xfr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5B18276-A869-4651-BA0A-AFE21AB38A82}"/>
              </a:ext>
            </a:extLst>
          </p:cNvPr>
          <p:cNvSpPr>
            <a:spLocks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000"/>
              <a:t>中央公共财政预算收入结构</a:t>
            </a:r>
          </a:p>
        </p:txBody>
      </p:sp>
      <p:pic>
        <p:nvPicPr>
          <p:cNvPr id="22531" name="Picture 4" descr="u=924936289,240789465&amp;fm=23&amp;gp=0">
            <a:extLst>
              <a:ext uri="{FF2B5EF4-FFF2-40B4-BE49-F238E27FC236}">
                <a16:creationId xmlns:a16="http://schemas.microsoft.com/office/drawing/2014/main" id="{D45FFB81-3DA0-4C4B-A609-37B45A849371}"/>
              </a:ext>
            </a:extLst>
          </p:cNvPr>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476375" y="1916113"/>
            <a:ext cx="6769100" cy="3819525"/>
          </a:xfrm>
        </p:spPr>
      </p:pic>
      <p:sp>
        <p:nvSpPr>
          <p:cNvPr id="22532" name="TextBox 1">
            <a:extLst>
              <a:ext uri="{FF2B5EF4-FFF2-40B4-BE49-F238E27FC236}">
                <a16:creationId xmlns:a16="http://schemas.microsoft.com/office/drawing/2014/main" id="{AF86160D-F3A4-4FCD-A79E-C855EE3AB851}"/>
              </a:ext>
            </a:extLst>
          </p:cNvPr>
          <p:cNvSpPr txBox="1">
            <a:spLocks noChangeArrowheads="1"/>
          </p:cNvSpPr>
          <p:nvPr/>
        </p:nvSpPr>
        <p:spPr bwMode="auto">
          <a:xfrm>
            <a:off x="2124075" y="5949950"/>
            <a:ext cx="5761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a:latin typeface="Arial" panose="020B0604020202020204" pitchFamily="34" charset="0"/>
              </a:rPr>
              <a:t>7.18%</a:t>
            </a:r>
            <a:r>
              <a:rPr lang="zh-CN" altLang="en-US" sz="1800">
                <a:latin typeface="Arial" panose="020B0604020202020204" pitchFamily="34" charset="0"/>
              </a:rPr>
              <a:t>（</a:t>
            </a:r>
            <a:r>
              <a:rPr lang="en-US" altLang="zh-CN" sz="1800">
                <a:latin typeface="Arial" panose="020B0604020202020204" pitchFamily="34" charset="0"/>
              </a:rPr>
              <a:t>2014</a:t>
            </a:r>
            <a:r>
              <a:rPr lang="zh-CN" altLang="en-US" sz="1800">
                <a:latin typeface="Arial" panose="020B0604020202020204" pitchFamily="34" charset="0"/>
              </a:rPr>
              <a:t>）；</a:t>
            </a:r>
            <a:r>
              <a:rPr lang="en-US" altLang="zh-CN" sz="1800">
                <a:latin typeface="Arial" panose="020B0604020202020204" pitchFamily="34" charset="0"/>
              </a:rPr>
              <a:t>6.17%</a:t>
            </a:r>
            <a:r>
              <a:rPr lang="zh-CN" altLang="en-US" sz="1800">
                <a:latin typeface="Arial" panose="020B0604020202020204" pitchFamily="34" charset="0"/>
              </a:rPr>
              <a:t>（</a:t>
            </a:r>
            <a:r>
              <a:rPr lang="en-US" altLang="zh-CN" sz="1800">
                <a:latin typeface="Arial" panose="020B0604020202020204" pitchFamily="34" charset="0"/>
              </a:rPr>
              <a:t>2015</a:t>
            </a:r>
            <a:r>
              <a:rPr lang="zh-CN" altLang="en-US" sz="1800">
                <a:latin typeface="Arial" panose="020B0604020202020204" pitchFamily="34" charset="0"/>
              </a:rPr>
              <a: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a:extLst>
              <a:ext uri="{FF2B5EF4-FFF2-40B4-BE49-F238E27FC236}">
                <a16:creationId xmlns:a16="http://schemas.microsoft.com/office/drawing/2014/main" id="{C4CA6C2E-CFE0-4AA6-B852-8DE03C26622A}"/>
              </a:ext>
            </a:extLst>
          </p:cNvPr>
          <p:cNvSpPr>
            <a:spLocks noGrp="1"/>
          </p:cNvSpPr>
          <p:nvPr>
            <p:ph type="title"/>
          </p:nvPr>
        </p:nvSpPr>
        <p:spPr/>
        <p:txBody>
          <a:bodyPr/>
          <a:lstStyle/>
          <a:p>
            <a:r>
              <a:rPr lang="zh-CN" altLang="en-US"/>
              <a:t>中央政府非税收入结构</a:t>
            </a:r>
          </a:p>
        </p:txBody>
      </p:sp>
      <p:pic>
        <p:nvPicPr>
          <p:cNvPr id="23555" name="Picture 2">
            <a:extLst>
              <a:ext uri="{FF2B5EF4-FFF2-40B4-BE49-F238E27FC236}">
                <a16:creationId xmlns:a16="http://schemas.microsoft.com/office/drawing/2014/main" id="{018CFA71-92D4-4479-B9C4-50875FBCD0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2170113"/>
            <a:ext cx="7734300" cy="3886200"/>
          </a:xfrm>
          <a:noFill/>
        </p:spPr>
      </p:pic>
      <p:sp>
        <p:nvSpPr>
          <p:cNvPr id="23556" name="TextBox 3">
            <a:extLst>
              <a:ext uri="{FF2B5EF4-FFF2-40B4-BE49-F238E27FC236}">
                <a16:creationId xmlns:a16="http://schemas.microsoft.com/office/drawing/2014/main" id="{F56D43F6-46D2-47C4-B36D-EBBE11547778}"/>
              </a:ext>
            </a:extLst>
          </p:cNvPr>
          <p:cNvSpPr txBox="1">
            <a:spLocks noChangeArrowheads="1"/>
          </p:cNvSpPr>
          <p:nvPr/>
        </p:nvSpPr>
        <p:spPr bwMode="auto">
          <a:xfrm>
            <a:off x="7704138" y="2924175"/>
            <a:ext cx="863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600">
                <a:latin typeface="Arial" panose="020B0604020202020204" pitchFamily="34" charset="0"/>
              </a:rPr>
              <a:t>13.11</a:t>
            </a:r>
            <a:endParaRPr lang="zh-CN" altLang="en-US" sz="1600">
              <a:latin typeface="Arial" panose="020B0604020202020204" pitchFamily="34" charset="0"/>
            </a:endParaRPr>
          </a:p>
        </p:txBody>
      </p:sp>
      <p:sp>
        <p:nvSpPr>
          <p:cNvPr id="23557" name="TextBox 4">
            <a:extLst>
              <a:ext uri="{FF2B5EF4-FFF2-40B4-BE49-F238E27FC236}">
                <a16:creationId xmlns:a16="http://schemas.microsoft.com/office/drawing/2014/main" id="{BF535288-66D8-4C15-9246-88C8D70EB879}"/>
              </a:ext>
            </a:extLst>
          </p:cNvPr>
          <p:cNvSpPr txBox="1">
            <a:spLocks noChangeArrowheads="1"/>
          </p:cNvSpPr>
          <p:nvPr/>
        </p:nvSpPr>
        <p:spPr bwMode="auto">
          <a:xfrm>
            <a:off x="7775575" y="3432175"/>
            <a:ext cx="865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600">
                <a:latin typeface="Arial" panose="020B0604020202020204" pitchFamily="34" charset="0"/>
              </a:rPr>
              <a:t>8.9</a:t>
            </a:r>
            <a:endParaRPr lang="zh-CN" altLang="en-US" sz="1600">
              <a:latin typeface="Arial" panose="020B0604020202020204" pitchFamily="34" charset="0"/>
            </a:endParaRPr>
          </a:p>
        </p:txBody>
      </p:sp>
      <p:sp>
        <p:nvSpPr>
          <p:cNvPr id="23558" name="TextBox 5">
            <a:extLst>
              <a:ext uri="{FF2B5EF4-FFF2-40B4-BE49-F238E27FC236}">
                <a16:creationId xmlns:a16="http://schemas.microsoft.com/office/drawing/2014/main" id="{079FC380-521E-4AB9-B1CE-DD76B08E849E}"/>
              </a:ext>
            </a:extLst>
          </p:cNvPr>
          <p:cNvSpPr txBox="1">
            <a:spLocks noChangeArrowheads="1"/>
          </p:cNvSpPr>
          <p:nvPr/>
        </p:nvSpPr>
        <p:spPr bwMode="auto">
          <a:xfrm>
            <a:off x="7740650" y="3892550"/>
            <a:ext cx="792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600">
                <a:latin typeface="Arial" panose="020B0604020202020204" pitchFamily="34" charset="0"/>
              </a:rPr>
              <a:t>1.64</a:t>
            </a:r>
            <a:endParaRPr lang="zh-CN" altLang="en-US" sz="1600">
              <a:latin typeface="Arial" panose="020B0604020202020204" pitchFamily="34" charset="0"/>
            </a:endParaRPr>
          </a:p>
        </p:txBody>
      </p:sp>
      <p:sp>
        <p:nvSpPr>
          <p:cNvPr id="23559" name="TextBox 6">
            <a:extLst>
              <a:ext uri="{FF2B5EF4-FFF2-40B4-BE49-F238E27FC236}">
                <a16:creationId xmlns:a16="http://schemas.microsoft.com/office/drawing/2014/main" id="{53F71B4B-56D3-4C93-BF53-1300352E0E00}"/>
              </a:ext>
            </a:extLst>
          </p:cNvPr>
          <p:cNvSpPr txBox="1">
            <a:spLocks noChangeArrowheads="1"/>
          </p:cNvSpPr>
          <p:nvPr/>
        </p:nvSpPr>
        <p:spPr bwMode="auto">
          <a:xfrm>
            <a:off x="7812088" y="4364038"/>
            <a:ext cx="792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600">
                <a:latin typeface="Arial" panose="020B0604020202020204" pitchFamily="34" charset="0"/>
              </a:rPr>
              <a:t>58.2</a:t>
            </a:r>
            <a:endParaRPr lang="zh-CN" altLang="en-US" sz="1600">
              <a:latin typeface="Arial" panose="020B0604020202020204" pitchFamily="34" charset="0"/>
            </a:endParaRPr>
          </a:p>
        </p:txBody>
      </p:sp>
      <p:sp>
        <p:nvSpPr>
          <p:cNvPr id="23560" name="TextBox 7">
            <a:extLst>
              <a:ext uri="{FF2B5EF4-FFF2-40B4-BE49-F238E27FC236}">
                <a16:creationId xmlns:a16="http://schemas.microsoft.com/office/drawing/2014/main" id="{D3490E12-4346-418A-BED9-D1864A063017}"/>
              </a:ext>
            </a:extLst>
          </p:cNvPr>
          <p:cNvSpPr txBox="1">
            <a:spLocks noChangeArrowheads="1"/>
          </p:cNvSpPr>
          <p:nvPr/>
        </p:nvSpPr>
        <p:spPr bwMode="auto">
          <a:xfrm>
            <a:off x="7812088" y="5013325"/>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a:latin typeface="Arial" panose="020B0604020202020204" pitchFamily="34" charset="0"/>
              </a:rPr>
              <a:t>4.57</a:t>
            </a:r>
            <a:endParaRPr lang="zh-CN" altLang="en-US" sz="1800">
              <a:latin typeface="Arial" panose="020B0604020202020204" pitchFamily="34" charset="0"/>
            </a:endParaRPr>
          </a:p>
        </p:txBody>
      </p:sp>
      <p:sp>
        <p:nvSpPr>
          <p:cNvPr id="23561" name="TextBox 8">
            <a:extLst>
              <a:ext uri="{FF2B5EF4-FFF2-40B4-BE49-F238E27FC236}">
                <a16:creationId xmlns:a16="http://schemas.microsoft.com/office/drawing/2014/main" id="{C3B3990C-A700-4E93-911F-53D0141C6D36}"/>
              </a:ext>
            </a:extLst>
          </p:cNvPr>
          <p:cNvSpPr txBox="1">
            <a:spLocks noChangeArrowheads="1"/>
          </p:cNvSpPr>
          <p:nvPr/>
        </p:nvSpPr>
        <p:spPr bwMode="auto">
          <a:xfrm>
            <a:off x="7812088" y="5589588"/>
            <a:ext cx="792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a:latin typeface="Arial" panose="020B0604020202020204" pitchFamily="34" charset="0"/>
              </a:rPr>
              <a:t>13.58</a:t>
            </a:r>
            <a:endParaRPr lang="zh-CN" altLang="en-US" sz="1800">
              <a:latin typeface="Arial" panose="020B0604020202020204" pitchFamily="34" charset="0"/>
            </a:endParaRPr>
          </a:p>
        </p:txBody>
      </p:sp>
      <p:sp>
        <p:nvSpPr>
          <p:cNvPr id="23562" name="TextBox 9">
            <a:extLst>
              <a:ext uri="{FF2B5EF4-FFF2-40B4-BE49-F238E27FC236}">
                <a16:creationId xmlns:a16="http://schemas.microsoft.com/office/drawing/2014/main" id="{2F2D17BF-3D65-44DA-9510-7DDF6027EF4D}"/>
              </a:ext>
            </a:extLst>
          </p:cNvPr>
          <p:cNvSpPr txBox="1">
            <a:spLocks noChangeArrowheads="1"/>
          </p:cNvSpPr>
          <p:nvPr/>
        </p:nvSpPr>
        <p:spPr bwMode="auto">
          <a:xfrm>
            <a:off x="4643438" y="1916113"/>
            <a:ext cx="720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600">
                <a:latin typeface="Arial" panose="020B0604020202020204" pitchFamily="34" charset="0"/>
              </a:rPr>
              <a:t>2014</a:t>
            </a:r>
            <a:endParaRPr lang="zh-CN" altLang="en-US" sz="1600">
              <a:latin typeface="Arial" panose="020B0604020202020204" pitchFamily="34" charset="0"/>
            </a:endParaRPr>
          </a:p>
        </p:txBody>
      </p:sp>
      <p:sp>
        <p:nvSpPr>
          <p:cNvPr id="23563" name="TextBox 10">
            <a:extLst>
              <a:ext uri="{FF2B5EF4-FFF2-40B4-BE49-F238E27FC236}">
                <a16:creationId xmlns:a16="http://schemas.microsoft.com/office/drawing/2014/main" id="{4D8890D3-8974-4841-AA40-2ADEF36D3253}"/>
              </a:ext>
            </a:extLst>
          </p:cNvPr>
          <p:cNvSpPr txBox="1">
            <a:spLocks noChangeArrowheads="1"/>
          </p:cNvSpPr>
          <p:nvPr/>
        </p:nvSpPr>
        <p:spPr bwMode="auto">
          <a:xfrm>
            <a:off x="5795963" y="1916113"/>
            <a:ext cx="720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600">
                <a:latin typeface="Arial" panose="020B0604020202020204" pitchFamily="34" charset="0"/>
              </a:rPr>
              <a:t>2015</a:t>
            </a:r>
            <a:endParaRPr lang="zh-CN" altLang="en-US" sz="1600">
              <a:latin typeface="Arial" panose="020B0604020202020204" pitchFamily="34" charset="0"/>
            </a:endParaRPr>
          </a:p>
        </p:txBody>
      </p:sp>
      <p:sp>
        <p:nvSpPr>
          <p:cNvPr id="23564" name="TextBox 11">
            <a:extLst>
              <a:ext uri="{FF2B5EF4-FFF2-40B4-BE49-F238E27FC236}">
                <a16:creationId xmlns:a16="http://schemas.microsoft.com/office/drawing/2014/main" id="{7FA1B6BC-2C4B-4600-AA24-F72622DC1E24}"/>
              </a:ext>
            </a:extLst>
          </p:cNvPr>
          <p:cNvSpPr txBox="1">
            <a:spLocks noChangeArrowheads="1"/>
          </p:cNvSpPr>
          <p:nvPr/>
        </p:nvSpPr>
        <p:spPr bwMode="auto">
          <a:xfrm>
            <a:off x="6732588" y="1916113"/>
            <a:ext cx="12239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latin typeface="Arial" panose="020B0604020202020204" pitchFamily="34" charset="0"/>
              </a:rPr>
              <a:t>    增长</a:t>
            </a:r>
          </a:p>
        </p:txBody>
      </p:sp>
      <p:sp>
        <p:nvSpPr>
          <p:cNvPr id="23565" name="TextBox 12">
            <a:extLst>
              <a:ext uri="{FF2B5EF4-FFF2-40B4-BE49-F238E27FC236}">
                <a16:creationId xmlns:a16="http://schemas.microsoft.com/office/drawing/2014/main" id="{5A7F1539-9F36-4FB1-A90B-BA2BACB2B2F9}"/>
              </a:ext>
            </a:extLst>
          </p:cNvPr>
          <p:cNvSpPr txBox="1">
            <a:spLocks noChangeArrowheads="1"/>
          </p:cNvSpPr>
          <p:nvPr/>
        </p:nvSpPr>
        <p:spPr bwMode="auto">
          <a:xfrm>
            <a:off x="7716838" y="1885950"/>
            <a:ext cx="1044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latin typeface="Arial" panose="020B0604020202020204" pitchFamily="34" charset="0"/>
              </a:rPr>
              <a:t>各项占比（</a:t>
            </a:r>
            <a:r>
              <a:rPr lang="en-US" altLang="zh-CN" sz="1600">
                <a:latin typeface="Arial" panose="020B0604020202020204" pitchFamily="34" charset="0"/>
              </a:rPr>
              <a:t>2015</a:t>
            </a:r>
            <a:r>
              <a:rPr lang="zh-CN" altLang="en-US" sz="1600">
                <a:latin typeface="Arial" panose="020B0604020202020204"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a:extLst>
              <a:ext uri="{FF2B5EF4-FFF2-40B4-BE49-F238E27FC236}">
                <a16:creationId xmlns:a16="http://schemas.microsoft.com/office/drawing/2014/main" id="{2DBA6637-E938-4117-AC20-350E483297DA}"/>
              </a:ext>
            </a:extLst>
          </p:cNvPr>
          <p:cNvSpPr>
            <a:spLocks noGrp="1"/>
          </p:cNvSpPr>
          <p:nvPr>
            <p:ph type="title"/>
          </p:nvPr>
        </p:nvSpPr>
        <p:spPr/>
        <p:txBody>
          <a:bodyPr/>
          <a:lstStyle/>
          <a:p>
            <a:pPr eaLnBrk="1" hangingPunct="1"/>
            <a:r>
              <a:rPr lang="zh-CN" altLang="en-US"/>
              <a:t>复习与回顾</a:t>
            </a:r>
          </a:p>
        </p:txBody>
      </p:sp>
      <p:sp>
        <p:nvSpPr>
          <p:cNvPr id="6147" name="内容占位符 2">
            <a:extLst>
              <a:ext uri="{FF2B5EF4-FFF2-40B4-BE49-F238E27FC236}">
                <a16:creationId xmlns:a16="http://schemas.microsoft.com/office/drawing/2014/main" id="{09A744A4-17A7-44EF-8F4D-5B09003A0AB2}"/>
              </a:ext>
            </a:extLst>
          </p:cNvPr>
          <p:cNvSpPr>
            <a:spLocks noGrp="1"/>
          </p:cNvSpPr>
          <p:nvPr>
            <p:ph idx="1"/>
          </p:nvPr>
        </p:nvSpPr>
        <p:spPr/>
        <p:txBody>
          <a:bodyPr/>
          <a:lstStyle/>
          <a:p>
            <a:pPr eaLnBrk="1" hangingPunct="1"/>
            <a:r>
              <a:rPr lang="zh-CN" altLang="en-US"/>
              <a:t>财政参与</a:t>
            </a:r>
            <a:r>
              <a:rPr lang="zh-CN" altLang="en-US">
                <a:hlinkClick r:id="rId2" action="ppaction://hlinksldjump"/>
              </a:rPr>
              <a:t>国有企业利润分配</a:t>
            </a:r>
            <a:r>
              <a:rPr lang="zh-CN" altLang="en-US"/>
              <a:t>的理论依据是什么？</a:t>
            </a:r>
            <a:endParaRPr lang="en-US" altLang="zh-CN"/>
          </a:p>
          <a:p>
            <a:pPr eaLnBrk="1" hangingPunct="1"/>
            <a:r>
              <a:rPr lang="zh-CN" altLang="en-US"/>
              <a:t>政府向石油开采企业征收石油特别收益金的理论依据是什么？</a:t>
            </a:r>
            <a:endParaRPr lang="en-US" altLang="zh-CN"/>
          </a:p>
          <a:p>
            <a:pPr eaLnBrk="1" hangingPunct="1"/>
            <a:r>
              <a:rPr lang="zh-CN" altLang="en-US"/>
              <a:t>非税收入是否也存在规模问题？如何判断非税收入规模是合适的？</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60A0EEF-DA81-4286-8A35-7521D41F0651}"/>
              </a:ext>
            </a:extLst>
          </p:cNvPr>
          <p:cNvSpPr>
            <a:spLocks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000"/>
              <a:t>非税收入构成</a:t>
            </a:r>
          </a:p>
        </p:txBody>
      </p:sp>
      <p:sp>
        <p:nvSpPr>
          <p:cNvPr id="24579" name="Rectangle 3">
            <a:extLst>
              <a:ext uri="{FF2B5EF4-FFF2-40B4-BE49-F238E27FC236}">
                <a16:creationId xmlns:a16="http://schemas.microsoft.com/office/drawing/2014/main" id="{9215E366-B509-4AAD-BB11-47DC2509F11A}"/>
              </a:ext>
            </a:extLst>
          </p:cNvPr>
          <p:cNvSpPr>
            <a:spLocks noGrp="1" noChangeArrowheads="1"/>
          </p:cNvSpPr>
          <p:nvPr>
            <p:ph type="body" idx="4294967295"/>
          </p:nvPr>
        </p:nvSpPr>
        <p:spPr>
          <a:xfrm>
            <a:off x="755650" y="1916113"/>
            <a:ext cx="8199438" cy="4216400"/>
          </a:xfrm>
        </p:spPr>
        <p:txBody>
          <a:bodyPr/>
          <a:lstStyle/>
          <a:p>
            <a:pPr eaLnBrk="1" hangingPunct="1">
              <a:lnSpc>
                <a:spcPct val="90000"/>
              </a:lnSpc>
            </a:pPr>
            <a:r>
              <a:rPr lang="zh-CN" altLang="en-US" sz="2000" b="1">
                <a:solidFill>
                  <a:srgbClr val="0070C0"/>
                </a:solidFill>
              </a:rPr>
              <a:t>行政事业费</a:t>
            </a:r>
            <a:r>
              <a:rPr lang="zh-CN" altLang="en-US" sz="2000"/>
              <a:t>：</a:t>
            </a:r>
            <a:r>
              <a:rPr lang="en-US" altLang="zh-CN" sz="2000"/>
              <a:t>2016</a:t>
            </a:r>
            <a:r>
              <a:rPr lang="zh-CN" altLang="en-US" sz="2000"/>
              <a:t>年度</a:t>
            </a:r>
            <a:r>
              <a:rPr lang="zh-CN" altLang="en-US" sz="2000">
                <a:hlinkClick r:id="rId2" action="ppaction://hlinkfile"/>
              </a:rPr>
              <a:t>上海市</a:t>
            </a:r>
            <a:r>
              <a:rPr lang="zh-CN" altLang="en-US" sz="2000"/>
              <a:t>有</a:t>
            </a:r>
            <a:r>
              <a:rPr lang="en-US" altLang="zh-CN" sz="2000"/>
              <a:t>204</a:t>
            </a:r>
            <a:r>
              <a:rPr lang="zh-CN" altLang="en-US" sz="2000"/>
              <a:t>小项收费。三种入库类型：中央金库（主要），中央和地方金库、地方金库。资金管理方式：国库，财政专户（高等教育的各种考试费）</a:t>
            </a:r>
          </a:p>
          <a:p>
            <a:pPr eaLnBrk="1" hangingPunct="1">
              <a:lnSpc>
                <a:spcPct val="90000"/>
              </a:lnSpc>
              <a:buFont typeface="Wingdings" panose="05000000000000000000" pitchFamily="2" charset="2"/>
              <a:buNone/>
            </a:pPr>
            <a:r>
              <a:rPr lang="zh-CN" altLang="en-US" sz="2000">
                <a:solidFill>
                  <a:schemeClr val="accent1"/>
                </a:solidFill>
              </a:rPr>
              <a:t>    </a:t>
            </a:r>
            <a:r>
              <a:rPr lang="zh-CN" altLang="en-US" sz="2000" b="1">
                <a:solidFill>
                  <a:srgbClr val="0070C0"/>
                </a:solidFill>
              </a:rPr>
              <a:t>专项收入</a:t>
            </a:r>
            <a:r>
              <a:rPr lang="zh-CN" altLang="en-US" sz="2000"/>
              <a:t>：</a:t>
            </a:r>
          </a:p>
          <a:p>
            <a:pPr eaLnBrk="1" hangingPunct="1">
              <a:lnSpc>
                <a:spcPct val="90000"/>
              </a:lnSpc>
              <a:buFont typeface="Wingdings" panose="05000000000000000000" pitchFamily="2" charset="2"/>
              <a:buNone/>
            </a:pPr>
            <a:r>
              <a:rPr lang="en-US" altLang="zh-CN" sz="2000"/>
              <a:t>    1.</a:t>
            </a:r>
            <a:r>
              <a:rPr lang="zh-CN" altLang="en-US" sz="2000"/>
              <a:t>排污费收入</a:t>
            </a:r>
            <a:r>
              <a:rPr lang="en-US" altLang="zh-CN" sz="2000"/>
              <a:t>,</a:t>
            </a:r>
            <a:r>
              <a:rPr lang="zh-CN" altLang="en-US" sz="2000"/>
              <a:t>中央与地方共用收入（环保部门收取）</a:t>
            </a:r>
          </a:p>
          <a:p>
            <a:pPr eaLnBrk="1" hangingPunct="1">
              <a:lnSpc>
                <a:spcPct val="90000"/>
              </a:lnSpc>
              <a:buFont typeface="Wingdings" panose="05000000000000000000" pitchFamily="2" charset="2"/>
              <a:buNone/>
            </a:pPr>
            <a:r>
              <a:rPr lang="en-US" altLang="zh-CN" sz="2000"/>
              <a:t>    2.</a:t>
            </a:r>
            <a:r>
              <a:rPr lang="zh-CN" altLang="en-US" sz="2000"/>
              <a:t>水资源费收入，地方收入</a:t>
            </a:r>
            <a:r>
              <a:rPr lang="en-US" altLang="zh-CN" sz="2000"/>
              <a:t>(</a:t>
            </a:r>
            <a:r>
              <a:rPr lang="zh-CN" altLang="en-US" sz="2000"/>
              <a:t>水利部门收取</a:t>
            </a:r>
            <a:r>
              <a:rPr lang="en-US" altLang="zh-CN" sz="2000"/>
              <a:t>)</a:t>
            </a:r>
          </a:p>
          <a:p>
            <a:pPr eaLnBrk="1" hangingPunct="1">
              <a:lnSpc>
                <a:spcPct val="90000"/>
              </a:lnSpc>
              <a:buFont typeface="Wingdings" panose="05000000000000000000" pitchFamily="2" charset="2"/>
              <a:buNone/>
            </a:pPr>
            <a:r>
              <a:rPr lang="en-US" altLang="zh-CN" sz="2000"/>
              <a:t>    3.</a:t>
            </a:r>
            <a:r>
              <a:rPr lang="zh-CN" altLang="en-US" sz="2000"/>
              <a:t>教育费附加收入，中央与地方共用收入（税务部门收取）</a:t>
            </a:r>
          </a:p>
          <a:p>
            <a:pPr eaLnBrk="1" hangingPunct="1">
              <a:lnSpc>
                <a:spcPct val="90000"/>
              </a:lnSpc>
              <a:buFont typeface="Wingdings" panose="05000000000000000000" pitchFamily="2" charset="2"/>
              <a:buNone/>
            </a:pPr>
            <a:r>
              <a:rPr lang="en-US" altLang="zh-CN" sz="2000"/>
              <a:t>    4.</a:t>
            </a:r>
            <a:r>
              <a:rPr lang="zh-CN" altLang="en-US" sz="2000"/>
              <a:t>矿产资源补偿费收入，中央与地方共用收入（国土资源部门收取）</a:t>
            </a:r>
          </a:p>
          <a:p>
            <a:pPr eaLnBrk="1" hangingPunct="1">
              <a:lnSpc>
                <a:spcPct val="90000"/>
              </a:lnSpc>
              <a:buFont typeface="Wingdings" panose="05000000000000000000" pitchFamily="2" charset="2"/>
              <a:buNone/>
            </a:pPr>
            <a:r>
              <a:rPr lang="en-US" altLang="zh-CN" sz="2000"/>
              <a:t>    5.</a:t>
            </a:r>
            <a:r>
              <a:rPr lang="zh-CN" altLang="en-US" sz="2000"/>
              <a:t>探矿权、采矿权使用费及价款收入，中央与地方共用收入（国土资源部门收取）</a:t>
            </a:r>
          </a:p>
          <a:p>
            <a:pPr eaLnBrk="1" hangingPunct="1">
              <a:lnSpc>
                <a:spcPct val="90000"/>
              </a:lnSpc>
              <a:buFont typeface="Wingdings" panose="05000000000000000000" pitchFamily="2" charset="2"/>
              <a:buNone/>
            </a:pPr>
            <a:r>
              <a:rPr lang="en-US" altLang="zh-CN" sz="2000"/>
              <a:t>    6.</a:t>
            </a:r>
            <a:r>
              <a:rPr lang="zh-CN" altLang="en-US" sz="2000"/>
              <a:t>内河航道养护费收入，</a:t>
            </a:r>
          </a:p>
          <a:p>
            <a:pPr eaLnBrk="1" hangingPunct="1">
              <a:lnSpc>
                <a:spcPct val="90000"/>
              </a:lnSpc>
              <a:buFont typeface="Wingdings" panose="05000000000000000000" pitchFamily="2" charset="2"/>
              <a:buNone/>
            </a:pPr>
            <a:r>
              <a:rPr lang="en-US" altLang="zh-CN" sz="2000"/>
              <a:t>    7.</a:t>
            </a:r>
            <a:r>
              <a:rPr lang="zh-CN" altLang="en-US" sz="2000"/>
              <a:t>交通部门收取公路运输管理费收入</a:t>
            </a:r>
          </a:p>
          <a:p>
            <a:pPr eaLnBrk="1" hangingPunct="1">
              <a:lnSpc>
                <a:spcPct val="90000"/>
              </a:lnSpc>
              <a:buFont typeface="Wingdings" panose="05000000000000000000" pitchFamily="2" charset="2"/>
              <a:buNone/>
            </a:pPr>
            <a:r>
              <a:rPr lang="en-US" altLang="zh-CN" sz="2000"/>
              <a:t>    8.</a:t>
            </a:r>
            <a:r>
              <a:rPr lang="zh-CN" altLang="en-US" sz="2000"/>
              <a:t>交通部门收取水路运输管理费收入</a:t>
            </a:r>
          </a:p>
          <a:p>
            <a:pPr eaLnBrk="1" hangingPunct="1">
              <a:lnSpc>
                <a:spcPct val="90000"/>
              </a:lnSpc>
              <a:buFont typeface="Wingdings" panose="05000000000000000000" pitchFamily="2" charset="2"/>
              <a:buNone/>
            </a:pPr>
            <a:r>
              <a:rPr lang="en-US" altLang="zh-CN" sz="2000"/>
              <a:t>    9.</a:t>
            </a:r>
            <a:r>
              <a:rPr lang="zh-CN" altLang="en-US" sz="2000"/>
              <a:t>交通部门收取其他专项收入，中央与地方共用收入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4C7B7AA-CBE8-45A2-BAC1-997114C3213B}"/>
              </a:ext>
            </a:extLst>
          </p:cNvPr>
          <p:cNvSpPr>
            <a:spLocks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zh-CN" altLang="en-US"/>
          </a:p>
        </p:txBody>
      </p:sp>
      <p:sp>
        <p:nvSpPr>
          <p:cNvPr id="25603" name="Rectangle 3">
            <a:extLst>
              <a:ext uri="{FF2B5EF4-FFF2-40B4-BE49-F238E27FC236}">
                <a16:creationId xmlns:a16="http://schemas.microsoft.com/office/drawing/2014/main" id="{5480E89E-8686-4D76-AC1D-F8ECC8C7C5A9}"/>
              </a:ext>
            </a:extLst>
          </p:cNvPr>
          <p:cNvSpPr>
            <a:spLocks noGrp="1" noChangeArrowheads="1"/>
          </p:cNvSpPr>
          <p:nvPr>
            <p:ph type="body" idx="4294967295"/>
          </p:nvPr>
        </p:nvSpPr>
        <p:spPr>
          <a:xfrm>
            <a:off x="304800" y="620713"/>
            <a:ext cx="8382000" cy="5976937"/>
          </a:xfrm>
        </p:spPr>
        <p:txBody>
          <a:bodyPr/>
          <a:lstStyle/>
          <a:p>
            <a:pPr eaLnBrk="1" hangingPunct="1"/>
            <a:endParaRPr lang="zh-CN" altLang="en-US"/>
          </a:p>
        </p:txBody>
      </p:sp>
      <p:pic>
        <p:nvPicPr>
          <p:cNvPr id="25604" name="Picture 4">
            <a:extLst>
              <a:ext uri="{FF2B5EF4-FFF2-40B4-BE49-F238E27FC236}">
                <a16:creationId xmlns:a16="http://schemas.microsoft.com/office/drawing/2014/main" id="{1644AC39-D5CE-4FAA-8FCE-E14FA88D1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0"/>
            <a:ext cx="72009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a:extLst>
              <a:ext uri="{FF2B5EF4-FFF2-40B4-BE49-F238E27FC236}">
                <a16:creationId xmlns:a16="http://schemas.microsoft.com/office/drawing/2014/main" id="{F973308D-2BF3-49D8-B21D-183CB27804AC}"/>
              </a:ext>
            </a:extLst>
          </p:cNvPr>
          <p:cNvSpPr txBox="1">
            <a:spLocks noChangeArrowheads="1"/>
          </p:cNvSpPr>
          <p:nvPr/>
        </p:nvSpPr>
        <p:spPr bwMode="auto">
          <a:xfrm>
            <a:off x="849313" y="1484313"/>
            <a:ext cx="554037"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800">
                <a:latin typeface="Arial" panose="020B0604020202020204" pitchFamily="34" charset="0"/>
              </a:rPr>
              <a:t>      </a:t>
            </a:r>
            <a:r>
              <a:rPr lang="zh-CN" altLang="en-US" sz="2400" b="1">
                <a:solidFill>
                  <a:srgbClr val="0070C0"/>
                </a:solidFill>
                <a:latin typeface="Arial" panose="020B0604020202020204" pitchFamily="34" charset="0"/>
              </a:rPr>
              <a:t>罚  没  收  入  项  目</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BFCF2DD-2E5D-4E85-A57C-6303A0B4276D}"/>
              </a:ext>
            </a:extLst>
          </p:cNvPr>
          <p:cNvSpPr>
            <a:spLocks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000" b="1"/>
              <a:t>国有资源</a:t>
            </a:r>
            <a:r>
              <a:rPr lang="en-US" altLang="zh-CN" sz="4000" b="1"/>
              <a:t>(</a:t>
            </a:r>
            <a:r>
              <a:rPr lang="zh-CN" altLang="en-US" sz="4000" b="1"/>
              <a:t>资产</a:t>
            </a:r>
            <a:r>
              <a:rPr lang="en-US" altLang="zh-CN" sz="4000" b="1"/>
              <a:t>)</a:t>
            </a:r>
            <a:r>
              <a:rPr lang="zh-CN" altLang="en-US" sz="4000" b="1"/>
              <a:t>有偿使用收入</a:t>
            </a:r>
          </a:p>
        </p:txBody>
      </p:sp>
      <p:sp>
        <p:nvSpPr>
          <p:cNvPr id="26627" name="Rectangle 3">
            <a:extLst>
              <a:ext uri="{FF2B5EF4-FFF2-40B4-BE49-F238E27FC236}">
                <a16:creationId xmlns:a16="http://schemas.microsoft.com/office/drawing/2014/main" id="{06AA8B04-0B58-4B75-BE60-4068ED56B62A}"/>
              </a:ext>
            </a:extLst>
          </p:cNvPr>
          <p:cNvSpPr>
            <a:spLocks noGrp="1" noChangeArrowheads="1"/>
          </p:cNvSpPr>
          <p:nvPr>
            <p:ph type="body" idx="4294967295"/>
          </p:nvPr>
        </p:nvSpPr>
        <p:spPr>
          <a:xfrm>
            <a:off x="842963" y="1844675"/>
            <a:ext cx="8316912" cy="4114800"/>
          </a:xfrm>
        </p:spPr>
        <p:txBody>
          <a:bodyPr/>
          <a:lstStyle/>
          <a:p>
            <a:pPr eaLnBrk="1" hangingPunct="1"/>
            <a:r>
              <a:rPr lang="zh-CN" altLang="en-US" sz="2400" b="1"/>
              <a:t>海域使用金收入</a:t>
            </a:r>
          </a:p>
          <a:p>
            <a:pPr eaLnBrk="1" hangingPunct="1"/>
            <a:r>
              <a:rPr lang="zh-CN" altLang="en-US" sz="2400" b="1"/>
              <a:t>场地和矿区使用费收入</a:t>
            </a:r>
          </a:p>
          <a:p>
            <a:pPr eaLnBrk="1" hangingPunct="1"/>
            <a:r>
              <a:rPr lang="zh-CN" altLang="en-US" sz="2400" b="1"/>
              <a:t>特种矿产品出售收入</a:t>
            </a:r>
          </a:p>
          <a:p>
            <a:pPr eaLnBrk="1" hangingPunct="1"/>
            <a:r>
              <a:rPr lang="zh-CN" altLang="en-US" sz="2400" b="1"/>
              <a:t>专项储备物资销售收入</a:t>
            </a:r>
          </a:p>
          <a:p>
            <a:pPr eaLnBrk="1" hangingPunct="1"/>
            <a:r>
              <a:rPr lang="zh-CN" altLang="en-US" sz="2400" b="1"/>
              <a:t>利息收入</a:t>
            </a:r>
          </a:p>
          <a:p>
            <a:pPr eaLnBrk="1" hangingPunct="1"/>
            <a:r>
              <a:rPr lang="zh-CN" altLang="en-US" sz="2400" b="1"/>
              <a:t>非经营性国有资产经营收入</a:t>
            </a:r>
          </a:p>
          <a:p>
            <a:pPr eaLnBrk="1" hangingPunct="1"/>
            <a:r>
              <a:rPr lang="zh-CN" altLang="en-US" sz="2400" b="1"/>
              <a:t>出租车经营权有偿出让和转让收入</a:t>
            </a:r>
          </a:p>
          <a:p>
            <a:pPr eaLnBrk="1" hangingPunct="1"/>
            <a:r>
              <a:rPr lang="zh-CN" altLang="en-US" sz="2400" b="1"/>
              <a:t>其他国有资源</a:t>
            </a:r>
            <a:r>
              <a:rPr lang="en-US" altLang="zh-CN" sz="2400" b="1"/>
              <a:t>(</a:t>
            </a:r>
            <a:r>
              <a:rPr lang="zh-CN" altLang="en-US" sz="2400" b="1"/>
              <a:t>资产</a:t>
            </a:r>
            <a:r>
              <a:rPr lang="en-US" altLang="zh-CN" sz="2400" b="1"/>
              <a:t>)</a:t>
            </a:r>
            <a:r>
              <a:rPr lang="zh-CN" altLang="en-US" sz="2400" b="1"/>
              <a:t>有偿使用收入</a:t>
            </a:r>
            <a:r>
              <a:rPr lang="zh-CN" altLang="en-US" sz="2400"/>
              <a:t> </a:t>
            </a:r>
          </a:p>
          <a:p>
            <a:pPr eaLnBrk="1" hangingPunct="1"/>
            <a:r>
              <a:rPr lang="zh-CN" altLang="en-US" sz="2400" b="1"/>
              <a:t>土地出让收入（理论归类，实际是进入政府性基金收入，进地方国库）</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B7FB57F-A509-45C9-9998-379215C00163}"/>
              </a:ext>
            </a:extLst>
          </p:cNvPr>
          <p:cNvSpPr>
            <a:spLocks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000">
                <a:solidFill>
                  <a:schemeClr val="accent1"/>
                </a:solidFill>
              </a:rPr>
              <a:t>国有资本经营收入</a:t>
            </a:r>
            <a:r>
              <a:rPr lang="en-US" altLang="zh-CN" sz="4000">
                <a:solidFill>
                  <a:schemeClr val="accent1"/>
                </a:solidFill>
              </a:rPr>
              <a:t>(</a:t>
            </a:r>
            <a:r>
              <a:rPr lang="zh-CN" altLang="en-US" sz="4000">
                <a:solidFill>
                  <a:schemeClr val="accent1"/>
                </a:solidFill>
              </a:rPr>
              <a:t>中央地方共用科目</a:t>
            </a:r>
            <a:r>
              <a:rPr lang="en-US" altLang="zh-CN" sz="4000">
                <a:solidFill>
                  <a:schemeClr val="accent1"/>
                </a:solidFill>
              </a:rPr>
              <a:t>)</a:t>
            </a:r>
            <a:endParaRPr lang="zh-CN" altLang="en-US" sz="4000">
              <a:solidFill>
                <a:schemeClr val="accent1"/>
              </a:solidFill>
            </a:endParaRPr>
          </a:p>
        </p:txBody>
      </p:sp>
      <p:sp>
        <p:nvSpPr>
          <p:cNvPr id="27651" name="Rectangle 3">
            <a:extLst>
              <a:ext uri="{FF2B5EF4-FFF2-40B4-BE49-F238E27FC236}">
                <a16:creationId xmlns:a16="http://schemas.microsoft.com/office/drawing/2014/main" id="{CC66AB21-1ADE-4A71-AD0D-8E948C583F4D}"/>
              </a:ext>
            </a:extLst>
          </p:cNvPr>
          <p:cNvSpPr>
            <a:spLocks noGrp="1" noChangeArrowheads="1"/>
          </p:cNvSpPr>
          <p:nvPr>
            <p:ph type="body" idx="4294967295"/>
          </p:nvPr>
        </p:nvSpPr>
        <p:spPr>
          <a:xfrm>
            <a:off x="468313" y="1916113"/>
            <a:ext cx="8347075" cy="4608512"/>
          </a:xfrm>
        </p:spPr>
        <p:txBody>
          <a:bodyPr/>
          <a:lstStyle/>
          <a:p>
            <a:pPr eaLnBrk="1" hangingPunct="1">
              <a:lnSpc>
                <a:spcPct val="90000"/>
              </a:lnSpc>
              <a:buFont typeface="Wingdings" panose="05000000000000000000" pitchFamily="2" charset="2"/>
              <a:buNone/>
            </a:pPr>
            <a:r>
              <a:rPr lang="zh-CN" altLang="en-US" sz="2400" b="1"/>
              <a:t>   </a:t>
            </a:r>
            <a:r>
              <a:rPr lang="zh-CN" altLang="en-US" sz="2400" b="1">
                <a:solidFill>
                  <a:srgbClr val="D43636"/>
                </a:solidFill>
              </a:rPr>
              <a:t>利润收入</a:t>
            </a:r>
            <a:r>
              <a:rPr lang="en-US" altLang="zh-CN" sz="2400" b="1"/>
              <a:t>[</a:t>
            </a:r>
            <a:r>
              <a:rPr lang="zh-CN" altLang="en-US" sz="2400" b="1"/>
              <a:t>含中国人民银行</a:t>
            </a:r>
            <a:r>
              <a:rPr lang="en-US" altLang="zh-CN" sz="2400" b="1"/>
              <a:t>(</a:t>
            </a:r>
            <a:r>
              <a:rPr lang="zh-CN" altLang="en-US" sz="2400" b="1"/>
              <a:t>中央科目</a:t>
            </a:r>
            <a:r>
              <a:rPr lang="en-US" altLang="zh-CN" sz="2400" b="1"/>
              <a:t>)</a:t>
            </a:r>
            <a:r>
              <a:rPr lang="zh-CN" altLang="en-US" sz="2400" b="1"/>
              <a:t>、金融、烟草</a:t>
            </a:r>
            <a:r>
              <a:rPr lang="en-US" altLang="zh-CN" sz="2400" b="1"/>
              <a:t>(</a:t>
            </a:r>
            <a:r>
              <a:rPr lang="zh-CN" altLang="en-US" sz="2400" b="1"/>
              <a:t>中央科目</a:t>
            </a:r>
            <a:r>
              <a:rPr lang="en-US" altLang="zh-CN" sz="2400" b="1"/>
              <a:t>)</a:t>
            </a:r>
            <a:r>
              <a:rPr lang="zh-CN" altLang="en-US" sz="2400" b="1"/>
              <a:t>、石油石化、电力、电信、煤炭、有色冶金采掘、钢铁、化工、运输、电子、机械、投资服务、纺织轻工、贸易、建筑施工、房地产、建材、境外、对外合作、医药、农林牧渔、其他国有资本经营预算</a:t>
            </a:r>
            <a:r>
              <a:rPr lang="en-US" altLang="zh-CN" sz="2400" b="1"/>
              <a:t>(98)</a:t>
            </a:r>
            <a:r>
              <a:rPr lang="zh-CN" altLang="en-US" sz="2400" b="1"/>
              <a:t>、其他</a:t>
            </a:r>
            <a:r>
              <a:rPr lang="en-US" altLang="zh-CN" sz="2400" b="1"/>
              <a:t>(99)</a:t>
            </a:r>
            <a:r>
              <a:rPr lang="zh-CN" altLang="en-US" sz="2400" b="1"/>
              <a:t>等企业目</a:t>
            </a:r>
            <a:r>
              <a:rPr lang="en-US" altLang="zh-CN" sz="2400" b="1"/>
              <a:t>]</a:t>
            </a:r>
            <a:endParaRPr lang="zh-CN" altLang="en-US" sz="2400" b="1"/>
          </a:p>
          <a:p>
            <a:pPr eaLnBrk="1" hangingPunct="1">
              <a:lnSpc>
                <a:spcPct val="90000"/>
              </a:lnSpc>
            </a:pPr>
            <a:r>
              <a:rPr lang="zh-CN" altLang="en-US" sz="2400" b="1">
                <a:solidFill>
                  <a:srgbClr val="D43636"/>
                </a:solidFill>
              </a:rPr>
              <a:t>股利股息收入</a:t>
            </a:r>
            <a:r>
              <a:rPr lang="en-US" altLang="zh-CN" sz="2400" b="1"/>
              <a:t>[</a:t>
            </a:r>
            <a:r>
              <a:rPr lang="zh-CN" altLang="en-US" sz="2400" b="1"/>
              <a:t>含金融业、国有控股、国有参股、其他国有资本经营预算</a:t>
            </a:r>
            <a:r>
              <a:rPr lang="en-US" altLang="zh-CN" sz="2400" b="1"/>
              <a:t>(98)</a:t>
            </a:r>
            <a:r>
              <a:rPr lang="zh-CN" altLang="en-US" sz="2400" b="1"/>
              <a:t>、其他</a:t>
            </a:r>
            <a:r>
              <a:rPr lang="en-US" altLang="zh-CN" sz="2400" b="1"/>
              <a:t>(99)</a:t>
            </a:r>
            <a:r>
              <a:rPr lang="zh-CN" altLang="en-US" sz="2400" b="1"/>
              <a:t>目</a:t>
            </a:r>
            <a:r>
              <a:rPr lang="en-US" altLang="zh-CN" sz="2400" b="1"/>
              <a:t>]</a:t>
            </a:r>
            <a:endParaRPr lang="zh-CN" altLang="en-US" sz="2400" b="1"/>
          </a:p>
          <a:p>
            <a:pPr eaLnBrk="1" hangingPunct="1">
              <a:lnSpc>
                <a:spcPct val="90000"/>
              </a:lnSpc>
            </a:pPr>
            <a:r>
              <a:rPr lang="zh-CN" altLang="en-US" sz="2400" b="1">
                <a:solidFill>
                  <a:srgbClr val="D43636"/>
                </a:solidFill>
              </a:rPr>
              <a:t>产权转让收入</a:t>
            </a:r>
            <a:r>
              <a:rPr lang="en-US" altLang="zh-CN" sz="2400" b="1"/>
              <a:t>[</a:t>
            </a:r>
            <a:r>
              <a:rPr lang="zh-CN" altLang="en-US" sz="2400" b="1"/>
              <a:t>含国有股减持</a:t>
            </a:r>
            <a:r>
              <a:rPr lang="en-US" altLang="zh-CN" sz="2400" b="1"/>
              <a:t>(</a:t>
            </a:r>
            <a:r>
              <a:rPr lang="zh-CN" altLang="en-US" sz="2400" b="1"/>
              <a:t>中央科目</a:t>
            </a:r>
            <a:r>
              <a:rPr lang="en-US" altLang="zh-CN" sz="2400" b="1"/>
              <a:t>)</a:t>
            </a:r>
            <a:r>
              <a:rPr lang="zh-CN" altLang="en-US" sz="2400" b="1"/>
              <a:t>、电力改革预留资产变化</a:t>
            </a:r>
            <a:r>
              <a:rPr lang="en-US" altLang="zh-CN" sz="2400" b="1"/>
              <a:t>(</a:t>
            </a:r>
            <a:r>
              <a:rPr lang="zh-CN" altLang="en-US" sz="2400" b="1"/>
              <a:t>同上</a:t>
            </a:r>
            <a:r>
              <a:rPr lang="en-US" altLang="zh-CN" sz="2400" b="1"/>
              <a:t>)</a:t>
            </a:r>
            <a:r>
              <a:rPr lang="zh-CN" altLang="en-US" sz="2400" b="1"/>
              <a:t>、铁路资产变现</a:t>
            </a:r>
            <a:r>
              <a:rPr lang="en-US" altLang="zh-CN" sz="2400" b="1"/>
              <a:t>(</a:t>
            </a:r>
            <a:r>
              <a:rPr lang="zh-CN" altLang="en-US" sz="2400" b="1"/>
              <a:t>同上</a:t>
            </a:r>
            <a:r>
              <a:rPr lang="en-US" altLang="zh-CN" sz="2400" b="1"/>
              <a:t>)</a:t>
            </a:r>
            <a:r>
              <a:rPr lang="zh-CN" altLang="en-US" sz="2400" b="1"/>
              <a:t>、国有股权、股份、国有独资企业、其他国有资本经营预算企业</a:t>
            </a:r>
            <a:r>
              <a:rPr lang="en-US" altLang="zh-CN" sz="2400" b="1"/>
              <a:t>(98)</a:t>
            </a:r>
            <a:r>
              <a:rPr lang="zh-CN" altLang="en-US" sz="2400" b="1"/>
              <a:t>、其他</a:t>
            </a:r>
            <a:r>
              <a:rPr lang="en-US" altLang="zh-CN" sz="2400" b="1"/>
              <a:t>(99)</a:t>
            </a:r>
            <a:r>
              <a:rPr lang="zh-CN" altLang="en-US" sz="2400" b="1"/>
              <a:t>目</a:t>
            </a:r>
            <a:r>
              <a:rPr lang="en-US" altLang="zh-CN" sz="2400" b="1"/>
              <a:t>]</a:t>
            </a:r>
            <a:endParaRPr lang="zh-CN" altLang="en-US" sz="2400" b="1"/>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CF8B0C2-2E57-48E3-92BD-B2BB9231CD5C}"/>
              </a:ext>
            </a:extLst>
          </p:cNvPr>
          <p:cNvSpPr>
            <a:spLocks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a:solidFill>
                  <a:schemeClr val="accent1"/>
                </a:solidFill>
              </a:rPr>
              <a:t>国有资本经营收入</a:t>
            </a:r>
            <a:r>
              <a:rPr lang="en-US" altLang="zh-CN">
                <a:solidFill>
                  <a:schemeClr val="accent1"/>
                </a:solidFill>
              </a:rPr>
              <a:t>(</a:t>
            </a:r>
            <a:r>
              <a:rPr lang="zh-CN" altLang="en-US">
                <a:solidFill>
                  <a:schemeClr val="accent1"/>
                </a:solidFill>
              </a:rPr>
              <a:t>中央地方共用科目</a:t>
            </a:r>
            <a:r>
              <a:rPr lang="en-US" altLang="zh-CN">
                <a:solidFill>
                  <a:schemeClr val="accent1"/>
                </a:solidFill>
              </a:rPr>
              <a:t>)</a:t>
            </a:r>
            <a:endParaRPr lang="zh-CN" altLang="en-US"/>
          </a:p>
        </p:txBody>
      </p:sp>
      <p:sp>
        <p:nvSpPr>
          <p:cNvPr id="28675" name="Rectangle 3">
            <a:extLst>
              <a:ext uri="{FF2B5EF4-FFF2-40B4-BE49-F238E27FC236}">
                <a16:creationId xmlns:a16="http://schemas.microsoft.com/office/drawing/2014/main" id="{441A133F-6A15-471C-8EA9-578820F88BFF}"/>
              </a:ext>
            </a:extLst>
          </p:cNvPr>
          <p:cNvSpPr>
            <a:spLocks noGrp="1" noChangeArrowheads="1"/>
          </p:cNvSpPr>
          <p:nvPr>
            <p:ph type="body" idx="4294967295"/>
          </p:nvPr>
        </p:nvSpPr>
        <p:spPr>
          <a:xfrm>
            <a:off x="827088" y="2017713"/>
            <a:ext cx="8128000" cy="4940300"/>
          </a:xfrm>
        </p:spPr>
        <p:txBody>
          <a:bodyPr/>
          <a:lstStyle/>
          <a:p>
            <a:pPr eaLnBrk="1" hangingPunct="1">
              <a:lnSpc>
                <a:spcPct val="90000"/>
              </a:lnSpc>
            </a:pPr>
            <a:r>
              <a:rPr lang="zh-CN" altLang="en-US" sz="2800" b="1">
                <a:solidFill>
                  <a:srgbClr val="D43636"/>
                </a:solidFill>
              </a:rPr>
              <a:t>清算收入</a:t>
            </a:r>
            <a:r>
              <a:rPr lang="en-US" altLang="zh-CN" sz="2800" b="1"/>
              <a:t>[</a:t>
            </a:r>
            <a:r>
              <a:rPr lang="zh-CN" altLang="en-US" sz="2800" b="1"/>
              <a:t>含国有股权股份、国有独资企业、其他国有资本预算企业</a:t>
            </a:r>
            <a:r>
              <a:rPr lang="en-US" altLang="zh-CN" sz="2800" b="1"/>
              <a:t>(98)</a:t>
            </a:r>
            <a:r>
              <a:rPr lang="zh-CN" altLang="en-US" sz="2800" b="1"/>
              <a:t>目</a:t>
            </a:r>
            <a:r>
              <a:rPr lang="en-US" altLang="zh-CN" sz="2800" b="1"/>
              <a:t>]</a:t>
            </a:r>
            <a:r>
              <a:rPr lang="zh-CN" altLang="en-US" sz="2800" b="1"/>
              <a:t>、国有资本经营收入退库、国有企业计划亏损补贴</a:t>
            </a:r>
            <a:r>
              <a:rPr lang="en-US" altLang="zh-CN" sz="2800" b="1"/>
              <a:t>[</a:t>
            </a:r>
            <a:r>
              <a:rPr lang="zh-CN" altLang="en-US" sz="2800" b="1"/>
              <a:t>含工业、农业、外贸、其他</a:t>
            </a:r>
            <a:r>
              <a:rPr lang="en-US" altLang="zh-CN" sz="2800" b="1"/>
              <a:t>(99)</a:t>
            </a:r>
            <a:r>
              <a:rPr lang="zh-CN" altLang="en-US" sz="2800" b="1"/>
              <a:t>目</a:t>
            </a:r>
            <a:r>
              <a:rPr lang="en-US" altLang="zh-CN" sz="2800" b="1"/>
              <a:t>]</a:t>
            </a:r>
          </a:p>
          <a:p>
            <a:pPr eaLnBrk="1" hangingPunct="1">
              <a:lnSpc>
                <a:spcPct val="90000"/>
              </a:lnSpc>
            </a:pPr>
            <a:r>
              <a:rPr lang="zh-CN" altLang="en-US" sz="2800" b="1">
                <a:solidFill>
                  <a:srgbClr val="D43636"/>
                </a:solidFill>
              </a:rPr>
              <a:t>其他国有资本经营预算收入</a:t>
            </a:r>
            <a:r>
              <a:rPr lang="en-US" altLang="zh-CN" sz="2800" b="1"/>
              <a:t>(98)</a:t>
            </a:r>
          </a:p>
          <a:p>
            <a:pPr eaLnBrk="1" hangingPunct="1">
              <a:lnSpc>
                <a:spcPct val="90000"/>
              </a:lnSpc>
            </a:pPr>
            <a:r>
              <a:rPr lang="zh-CN" altLang="en-US" sz="2800" b="1">
                <a:solidFill>
                  <a:srgbClr val="D43636"/>
                </a:solidFill>
              </a:rPr>
              <a:t>其他国有资本经营收入</a:t>
            </a:r>
            <a:r>
              <a:rPr lang="en-US" altLang="zh-CN" sz="2800" b="1"/>
              <a:t>(99)</a:t>
            </a:r>
            <a:r>
              <a:rPr lang="zh-CN" altLang="en-US" sz="2800" b="1"/>
              <a:t>等项。</a:t>
            </a:r>
            <a:r>
              <a:rPr lang="zh-CN" altLang="en-US" sz="2800"/>
              <a:t> </a:t>
            </a:r>
            <a:endParaRPr lang="en-US" altLang="zh-CN" sz="2800"/>
          </a:p>
          <a:p>
            <a:pPr eaLnBrk="1" hangingPunct="1"/>
            <a:r>
              <a:rPr lang="zh-CN" altLang="en-US" sz="2800" b="1">
                <a:solidFill>
                  <a:srgbClr val="00B050"/>
                </a:solidFill>
              </a:rPr>
              <a:t>其它收入：</a:t>
            </a:r>
            <a:r>
              <a:rPr lang="zh-CN" altLang="en-US" sz="2800"/>
              <a:t>主要包括主管部门集中收入、以政府名义取得的捐赠收入、政府财政资金产生的利息收入，以及依法收取的其他非税收入。这在官方基本上没有一个公开的统计资料。</a:t>
            </a:r>
            <a:endParaRPr lang="en-US" altLang="zh-CN" sz="2800"/>
          </a:p>
          <a:p>
            <a:pPr eaLnBrk="1" hangingPunct="1"/>
            <a:r>
              <a:rPr lang="zh-CN" altLang="en-US" sz="2800">
                <a:solidFill>
                  <a:srgbClr val="D43636"/>
                </a:solidFill>
              </a:rPr>
              <a:t>财政的透明性？</a:t>
            </a:r>
            <a:r>
              <a:rPr lang="zh-CN" altLang="en-US" sz="2800"/>
              <a:t>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76A3B46-52B6-4B74-86A5-34B8C7135342}"/>
              </a:ext>
            </a:extLst>
          </p:cNvPr>
          <p:cNvSpPr>
            <a:spLocks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zh-CN" altLang="en-US"/>
          </a:p>
        </p:txBody>
      </p:sp>
      <p:sp>
        <p:nvSpPr>
          <p:cNvPr id="29699" name="Rectangle 3">
            <a:extLst>
              <a:ext uri="{FF2B5EF4-FFF2-40B4-BE49-F238E27FC236}">
                <a16:creationId xmlns:a16="http://schemas.microsoft.com/office/drawing/2014/main" id="{A6DE29A6-AE23-474F-8CC1-4B6F00BA2C3D}"/>
              </a:ext>
            </a:extLst>
          </p:cNvPr>
          <p:cNvSpPr>
            <a:spLocks noGrp="1" noChangeArrowheads="1"/>
          </p:cNvSpPr>
          <p:nvPr>
            <p:ph type="body" idx="4294967295"/>
          </p:nvPr>
        </p:nvSpPr>
        <p:spPr/>
        <p:txBody>
          <a:bodyPr/>
          <a:lstStyle/>
          <a:p>
            <a:pPr eaLnBrk="1" hangingPunct="1"/>
            <a:endParaRPr lang="zh-CN" altLang="en-US"/>
          </a:p>
        </p:txBody>
      </p:sp>
      <p:pic>
        <p:nvPicPr>
          <p:cNvPr id="29700" name="Picture 5">
            <a:extLst>
              <a:ext uri="{FF2B5EF4-FFF2-40B4-BE49-F238E27FC236}">
                <a16:creationId xmlns:a16="http://schemas.microsoft.com/office/drawing/2014/main" id="{18AB3FEB-98E8-49F2-B3F1-9361FD27B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2225"/>
            <a:ext cx="9180513" cy="690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29DB87A-A68F-4798-92B4-F751F4F6C148}"/>
              </a:ext>
            </a:extLst>
          </p:cNvPr>
          <p:cNvSpPr>
            <a:spLocks noChangeArrowheads="1"/>
          </p:cNvSpPr>
          <p:nvPr>
            <p:ph type="title" idx="4294967295"/>
          </p:nvPr>
        </p:nvSpPr>
        <p:spPr>
          <a:xfrm>
            <a:off x="827088" y="333375"/>
            <a:ext cx="7239000" cy="563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000"/>
              <a:t>非税收入内部结构（</a:t>
            </a:r>
            <a:r>
              <a:rPr lang="en-US" altLang="zh-CN" sz="4000"/>
              <a:t>2014</a:t>
            </a:r>
            <a:r>
              <a:rPr lang="zh-CN" altLang="en-US" sz="4000"/>
              <a:t>）</a:t>
            </a:r>
          </a:p>
        </p:txBody>
      </p:sp>
      <p:pic>
        <p:nvPicPr>
          <p:cNvPr id="30723" name="Picture 4" descr="360截图20160302204336253">
            <a:extLst>
              <a:ext uri="{FF2B5EF4-FFF2-40B4-BE49-F238E27FC236}">
                <a16:creationId xmlns:a16="http://schemas.microsoft.com/office/drawing/2014/main" id="{FDFDEC61-1D88-4C49-BE49-43B9AF6898EC}"/>
              </a:ext>
            </a:extLst>
          </p:cNvPr>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755650" y="1989138"/>
            <a:ext cx="8056563" cy="3841750"/>
          </a:xfrm>
        </p:spPr>
      </p:pic>
      <p:sp>
        <p:nvSpPr>
          <p:cNvPr id="30724" name="Text Box 6">
            <a:extLst>
              <a:ext uri="{FF2B5EF4-FFF2-40B4-BE49-F238E27FC236}">
                <a16:creationId xmlns:a16="http://schemas.microsoft.com/office/drawing/2014/main" id="{4B4A654B-9FAE-441C-9DB9-5D994BF75095}"/>
              </a:ext>
            </a:extLst>
          </p:cNvPr>
          <p:cNvSpPr txBox="1">
            <a:spLocks noChangeArrowheads="1"/>
          </p:cNvSpPr>
          <p:nvPr/>
        </p:nvSpPr>
        <p:spPr bwMode="auto">
          <a:xfrm>
            <a:off x="5940425" y="981075"/>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800">
                <a:latin typeface="Arial" panose="020B0604020202020204" pitchFamily="34" charset="0"/>
              </a:rPr>
              <a:t>中央</a:t>
            </a:r>
          </a:p>
        </p:txBody>
      </p:sp>
      <p:sp>
        <p:nvSpPr>
          <p:cNvPr id="30725" name="Text Box 7">
            <a:extLst>
              <a:ext uri="{FF2B5EF4-FFF2-40B4-BE49-F238E27FC236}">
                <a16:creationId xmlns:a16="http://schemas.microsoft.com/office/drawing/2014/main" id="{DDB8A7D7-318A-48B5-89EE-9B85DA28BE1B}"/>
              </a:ext>
            </a:extLst>
          </p:cNvPr>
          <p:cNvSpPr txBox="1">
            <a:spLocks noChangeArrowheads="1"/>
          </p:cNvSpPr>
          <p:nvPr/>
        </p:nvSpPr>
        <p:spPr bwMode="auto">
          <a:xfrm>
            <a:off x="7596188" y="1052513"/>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endParaRPr lang="zh-CN" altLang="en-US" sz="1800">
              <a:latin typeface="Arial" panose="020B0604020202020204" pitchFamily="34" charset="0"/>
            </a:endParaRPr>
          </a:p>
        </p:txBody>
      </p:sp>
      <p:sp>
        <p:nvSpPr>
          <p:cNvPr id="30726" name="Text Box 8">
            <a:extLst>
              <a:ext uri="{FF2B5EF4-FFF2-40B4-BE49-F238E27FC236}">
                <a16:creationId xmlns:a16="http://schemas.microsoft.com/office/drawing/2014/main" id="{4DC4FB09-DAB3-4B0E-9145-9D6D786747F3}"/>
              </a:ext>
            </a:extLst>
          </p:cNvPr>
          <p:cNvSpPr txBox="1">
            <a:spLocks noChangeArrowheads="1"/>
          </p:cNvSpPr>
          <p:nvPr/>
        </p:nvSpPr>
        <p:spPr bwMode="auto">
          <a:xfrm>
            <a:off x="7451725" y="981075"/>
            <a:ext cx="649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800">
                <a:latin typeface="Arial" panose="020B0604020202020204" pitchFamily="34" charset="0"/>
              </a:rPr>
              <a:t>地方</a:t>
            </a:r>
          </a:p>
        </p:txBody>
      </p:sp>
      <p:sp>
        <p:nvSpPr>
          <p:cNvPr id="30727" name="Text Box 9">
            <a:extLst>
              <a:ext uri="{FF2B5EF4-FFF2-40B4-BE49-F238E27FC236}">
                <a16:creationId xmlns:a16="http://schemas.microsoft.com/office/drawing/2014/main" id="{E51DD848-54FE-4699-92D6-479A11D1C2A0}"/>
              </a:ext>
            </a:extLst>
          </p:cNvPr>
          <p:cNvSpPr txBox="1">
            <a:spLocks noChangeArrowheads="1"/>
          </p:cNvSpPr>
          <p:nvPr/>
        </p:nvSpPr>
        <p:spPr bwMode="auto">
          <a:xfrm>
            <a:off x="4140200" y="981075"/>
            <a:ext cx="1008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1800">
                <a:latin typeface="Arial" panose="020B0604020202020204" pitchFamily="34" charset="0"/>
              </a:rPr>
              <a:t>总收入</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7003C075-3719-4D9F-B5A9-FD00C4A52FAC}"/>
              </a:ext>
            </a:extLst>
          </p:cNvPr>
          <p:cNvSpPr>
            <a:spLocks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000"/>
              <a:t>江苏省非税收入构成（</a:t>
            </a:r>
            <a:r>
              <a:rPr lang="en-US" altLang="zh-CN" sz="4000"/>
              <a:t>2012</a:t>
            </a:r>
            <a:r>
              <a:rPr lang="zh-CN" altLang="en-US" sz="4000"/>
              <a:t>）</a:t>
            </a:r>
          </a:p>
        </p:txBody>
      </p:sp>
      <p:graphicFrame>
        <p:nvGraphicFramePr>
          <p:cNvPr id="31747" name="Object 6">
            <a:extLst>
              <a:ext uri="{FF2B5EF4-FFF2-40B4-BE49-F238E27FC236}">
                <a16:creationId xmlns:a16="http://schemas.microsoft.com/office/drawing/2014/main" id="{14EEA671-47FE-4D3B-9AE9-7FAE9A793C35}"/>
              </a:ext>
            </a:extLst>
          </p:cNvPr>
          <p:cNvGraphicFramePr>
            <a:graphicFrameLocks noChangeAspect="1"/>
          </p:cNvGraphicFramePr>
          <p:nvPr>
            <p:ph idx="4294967295"/>
          </p:nvPr>
        </p:nvGraphicFramePr>
        <p:xfrm>
          <a:off x="684213" y="1341438"/>
          <a:ext cx="7848600" cy="5199062"/>
        </p:xfrm>
        <a:graphic>
          <a:graphicData uri="http://schemas.openxmlformats.org/presentationml/2006/ole">
            <mc:AlternateContent xmlns:mc="http://schemas.openxmlformats.org/markup-compatibility/2006">
              <mc:Choice xmlns:v="urn:schemas-microsoft-com:vml" Requires="v">
                <p:oleObj spid="_x0000_s31748" name="图表" r:id="rId3" imgW="3667125" imgH="2809875" progId="Excel.Chart.8">
                  <p:embed/>
                </p:oleObj>
              </mc:Choice>
              <mc:Fallback>
                <p:oleObj name="图表" r:id="rId3" imgW="3667125" imgH="2809875" progId="Excel.Char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684213" y="1341438"/>
                        <a:ext cx="7848600" cy="519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FC2D76C-279A-4343-8F25-4CC2B1737CF3}"/>
              </a:ext>
            </a:extLst>
          </p:cNvPr>
          <p:cNvSpPr>
            <a:spLocks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000"/>
              <a:t>非税收入变化情况</a:t>
            </a:r>
          </a:p>
        </p:txBody>
      </p:sp>
      <p:sp>
        <p:nvSpPr>
          <p:cNvPr id="32771" name="Rectangle 3">
            <a:extLst>
              <a:ext uri="{FF2B5EF4-FFF2-40B4-BE49-F238E27FC236}">
                <a16:creationId xmlns:a16="http://schemas.microsoft.com/office/drawing/2014/main" id="{AB417722-4C4E-48A7-922D-9DC435E7F04B}"/>
              </a:ext>
            </a:extLst>
          </p:cNvPr>
          <p:cNvSpPr>
            <a:spLocks noGrp="1" noChangeArrowheads="1"/>
          </p:cNvSpPr>
          <p:nvPr>
            <p:ph type="body" idx="4294967295"/>
          </p:nvPr>
        </p:nvSpPr>
        <p:spPr>
          <a:xfrm>
            <a:off x="611188" y="1916113"/>
            <a:ext cx="8532812" cy="4216400"/>
          </a:xfrm>
        </p:spPr>
        <p:txBody>
          <a:bodyPr/>
          <a:lstStyle/>
          <a:p>
            <a:pPr eaLnBrk="1" hangingPunct="1"/>
            <a:r>
              <a:rPr lang="zh-CN" altLang="en-US" sz="2800"/>
              <a:t>国有资本经营收入增加较快</a:t>
            </a:r>
          </a:p>
          <a:p>
            <a:pPr eaLnBrk="1" hangingPunct="1"/>
            <a:r>
              <a:rPr lang="zh-CN" altLang="en-US" sz="2800"/>
              <a:t>罚没收入减少。有两种可能，一是收支脱钩，收入单位收入积极性下降；二是管理趋于人性化，以教育为主，罚款为辅。不排除相关人员基本素质提高，遵纪守法的意识增强。</a:t>
            </a:r>
          </a:p>
          <a:p>
            <a:pPr eaLnBrk="1" hangingPunct="1"/>
            <a:r>
              <a:rPr lang="zh-CN" altLang="en-US" sz="2800"/>
              <a:t>其它收入不明晰。</a:t>
            </a:r>
          </a:p>
          <a:p>
            <a:pPr eaLnBrk="1" hangingPunct="1"/>
            <a:r>
              <a:rPr lang="zh-CN" altLang="en-US" sz="2800"/>
              <a:t>还有较多项目没有进入非税收入体系。如 ，</a:t>
            </a:r>
            <a:r>
              <a:rPr lang="zh-CN" altLang="en-US" sz="2800">
                <a:hlinkClick r:id="rId2"/>
              </a:rPr>
              <a:t>彩票资金收入</a:t>
            </a:r>
            <a:r>
              <a:rPr lang="zh-CN" altLang="en-US" sz="2800"/>
              <a:t> ，</a:t>
            </a:r>
            <a:r>
              <a:rPr lang="zh-CN" altLang="en-US" sz="2800">
                <a:hlinkClick r:id="rId3" action="ppaction://hlinkfile"/>
              </a:rPr>
              <a:t>政府性基金收入 </a:t>
            </a:r>
            <a:r>
              <a:rPr lang="zh-CN" altLang="en-US" sz="2800"/>
              <a:t>，（</a:t>
            </a:r>
            <a:r>
              <a:rPr lang="zh-CN" altLang="en-US" sz="2800">
                <a:solidFill>
                  <a:srgbClr val="D43636"/>
                </a:solidFill>
                <a:hlinkClick r:id="rId4" action="ppaction://hlinkfile"/>
              </a:rPr>
              <a:t>土地出让金收入形成在政府性基金收入内</a:t>
            </a:r>
            <a:r>
              <a:rPr lang="zh-CN" altLang="en-US" sz="2800">
                <a:solidFill>
                  <a:srgbClr val="D43636"/>
                </a:solidFill>
              </a:rPr>
              <a:t>，</a:t>
            </a:r>
            <a:r>
              <a:rPr lang="zh-CN" altLang="en-US" sz="2800"/>
              <a:t>通常在市级政府）</a:t>
            </a:r>
          </a:p>
          <a:p>
            <a:pPr eaLnBrk="1" hangingPunct="1"/>
            <a:endParaRPr lang="zh-CN" altLang="en-US"/>
          </a:p>
          <a:p>
            <a:pPr eaLnBrk="1" hangingPunct="1"/>
            <a:endParaRPr lang="zh-CN" alt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7A656A1-883C-4892-9701-D6B7449E0525}"/>
              </a:ext>
            </a:extLst>
          </p:cNvPr>
          <p:cNvSpPr>
            <a:spLocks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800">
                <a:latin typeface="华文琥珀" panose="02010800040101010101" pitchFamily="2" charset="-122"/>
                <a:ea typeface="华文琥珀" panose="02010800040101010101" pitchFamily="2" charset="-122"/>
              </a:rPr>
              <a:t>第三节 非税收入负担水平</a:t>
            </a:r>
          </a:p>
        </p:txBody>
      </p:sp>
      <p:sp>
        <p:nvSpPr>
          <p:cNvPr id="33795" name="Rectangle 3">
            <a:extLst>
              <a:ext uri="{FF2B5EF4-FFF2-40B4-BE49-F238E27FC236}">
                <a16:creationId xmlns:a16="http://schemas.microsoft.com/office/drawing/2014/main" id="{0A121898-193B-4E7A-BF64-4D56212FCE1B}"/>
              </a:ext>
            </a:extLst>
          </p:cNvPr>
          <p:cNvSpPr>
            <a:spLocks noGrp="1" noChangeArrowheads="1"/>
          </p:cNvSpPr>
          <p:nvPr>
            <p:ph type="body" idx="4294967295"/>
          </p:nvPr>
        </p:nvSpPr>
        <p:spPr>
          <a:xfrm>
            <a:off x="971550" y="1989138"/>
            <a:ext cx="7843838" cy="4114800"/>
          </a:xfrm>
        </p:spPr>
        <p:txBody>
          <a:bodyPr/>
          <a:lstStyle/>
          <a:p>
            <a:pPr eaLnBrk="1" hangingPunct="1">
              <a:buFont typeface="Wingdings" panose="05000000000000000000" pitchFamily="2" charset="2"/>
              <a:buNone/>
            </a:pPr>
            <a:r>
              <a:rPr lang="zh-CN" altLang="en-US"/>
              <a:t>  非税收入是政府拥有和使用的资源，也就是在社会总资源中政府占有了一部分，但因其取得和使用的情况不同，因而对社会所产生的实质性负担是不一样的。也因此，在财政上实行分类预算。纳入一般共预算的非税收入给予缴款者的痛苦最大，而社保基金给予缴费者的痛苦最小，它实际上是延期消费。因而非税收入统计有三口径</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404F5BA2-DE25-46F7-A01E-912F0ABEAFD6}"/>
              </a:ext>
            </a:extLst>
          </p:cNvPr>
          <p:cNvSpPr>
            <a:spLocks noGrp="1"/>
          </p:cNvSpPr>
          <p:nvPr>
            <p:ph type="title"/>
          </p:nvPr>
        </p:nvSpPr>
        <p:spPr>
          <a:xfrm>
            <a:off x="611188" y="214313"/>
            <a:ext cx="8332787" cy="1462087"/>
          </a:xfrm>
        </p:spPr>
        <p:txBody>
          <a:bodyPr/>
          <a:lstStyle/>
          <a:p>
            <a:r>
              <a:rPr lang="zh-CN" altLang="en-US" sz="4000"/>
              <a:t>  第一节  政府非税收入规模与结构</a:t>
            </a:r>
          </a:p>
        </p:txBody>
      </p:sp>
      <p:sp>
        <p:nvSpPr>
          <p:cNvPr id="4" name="AutoShape 6">
            <a:extLst>
              <a:ext uri="{FF2B5EF4-FFF2-40B4-BE49-F238E27FC236}">
                <a16:creationId xmlns:a16="http://schemas.microsoft.com/office/drawing/2014/main" id="{A51BB27A-8B98-47D0-B514-365473CB5DC4}"/>
              </a:ext>
            </a:extLst>
          </p:cNvPr>
          <p:cNvSpPr>
            <a:spLocks noGrp="1" noChangeArrowheads="1"/>
          </p:cNvSpPr>
          <p:nvPr>
            <p:ph idx="1"/>
          </p:nvPr>
        </p:nvSpPr>
        <p:spPr>
          <a:xfrm>
            <a:off x="1403350" y="3500438"/>
            <a:ext cx="1728788" cy="2747962"/>
          </a:xfrm>
          <a:prstGeom prst="roundRect">
            <a:avLst>
              <a:gd name="adj" fmla="val 13745"/>
            </a:avLst>
          </a:prstGeom>
          <a:ln w="38100">
            <a:solidFill>
              <a:schemeClr val="accent3">
                <a:lumMod val="75000"/>
              </a:schemeClr>
            </a:solidFill>
            <a:round/>
            <a:headEnd/>
            <a:tailEnd/>
          </a:ln>
          <a:extLst>
            <a:ext uri="{909E8E84-426E-40DD-AFC4-6F175D3DCCD1}">
              <a14:hiddenFill xmlns:a14="http://schemas.microsoft.com/office/drawing/2010/main">
                <a:solidFill>
                  <a:schemeClr val="tx1"/>
                </a:solidFill>
              </a14:hiddenFill>
            </a:ext>
          </a:extLst>
        </p:spPr>
        <p:txBody>
          <a:bodyPr wrap="none" anchor="ctr"/>
          <a:lstStyle/>
          <a:p>
            <a:pPr marL="0" indent="0">
              <a:buFont typeface="Wingdings" panose="05000000000000000000" pitchFamily="2" charset="2"/>
              <a:buNone/>
              <a:defRPr/>
            </a:pPr>
            <a:r>
              <a:rPr lang="zh-CN" altLang="en-US" sz="2400" b="1" dirty="0">
                <a:latin typeface="仿宋" pitchFamily="49" charset="-122"/>
                <a:ea typeface="仿宋" pitchFamily="49" charset="-122"/>
              </a:rPr>
              <a:t>政府非税收</a:t>
            </a:r>
            <a:endParaRPr lang="en-US" altLang="zh-CN" sz="2400" b="1" dirty="0">
              <a:latin typeface="仿宋" pitchFamily="49" charset="-122"/>
              <a:ea typeface="仿宋" pitchFamily="49" charset="-122"/>
            </a:endParaRPr>
          </a:p>
          <a:p>
            <a:pPr marL="0" indent="0">
              <a:buFont typeface="Wingdings" panose="05000000000000000000" pitchFamily="2" charset="2"/>
              <a:buNone/>
              <a:defRPr/>
            </a:pPr>
            <a:r>
              <a:rPr lang="zh-CN" altLang="en-US" sz="2400" b="1" dirty="0">
                <a:latin typeface="仿宋" pitchFamily="49" charset="-122"/>
                <a:ea typeface="仿宋" pitchFamily="49" charset="-122"/>
              </a:rPr>
              <a:t>入规模取决</a:t>
            </a:r>
            <a:endParaRPr lang="en-US" altLang="zh-CN" sz="2400" b="1" dirty="0">
              <a:latin typeface="仿宋" pitchFamily="49" charset="-122"/>
              <a:ea typeface="仿宋" pitchFamily="49" charset="-122"/>
            </a:endParaRPr>
          </a:p>
          <a:p>
            <a:pPr marL="0" indent="0">
              <a:buFont typeface="Wingdings" panose="05000000000000000000" pitchFamily="2" charset="2"/>
              <a:buNone/>
              <a:defRPr/>
            </a:pPr>
            <a:r>
              <a:rPr lang="zh-CN" altLang="en-US" sz="2400" b="1" dirty="0">
                <a:latin typeface="仿宋" pitchFamily="49" charset="-122"/>
                <a:ea typeface="仿宋" pitchFamily="49" charset="-122"/>
              </a:rPr>
              <a:t>于政府的</a:t>
            </a:r>
            <a:r>
              <a:rPr lang="zh-CN" altLang="en-US" sz="2400" b="1" dirty="0">
                <a:solidFill>
                  <a:srgbClr val="D7181F"/>
                </a:solidFill>
                <a:latin typeface="仿宋" pitchFamily="49" charset="-122"/>
                <a:ea typeface="仿宋" pitchFamily="49" charset="-122"/>
              </a:rPr>
              <a:t>职</a:t>
            </a:r>
            <a:endParaRPr lang="en-US" altLang="zh-CN" sz="2400" b="1" dirty="0">
              <a:solidFill>
                <a:srgbClr val="D7181F"/>
              </a:solidFill>
              <a:latin typeface="仿宋" pitchFamily="49" charset="-122"/>
              <a:ea typeface="仿宋" pitchFamily="49" charset="-122"/>
            </a:endParaRPr>
          </a:p>
          <a:p>
            <a:pPr marL="0" indent="0">
              <a:buFont typeface="Wingdings" panose="05000000000000000000" pitchFamily="2" charset="2"/>
              <a:buNone/>
              <a:defRPr/>
            </a:pPr>
            <a:r>
              <a:rPr lang="zh-CN" altLang="en-US" sz="2400" b="1" dirty="0">
                <a:solidFill>
                  <a:srgbClr val="D7181F"/>
                </a:solidFill>
                <a:latin typeface="仿宋" pitchFamily="49" charset="-122"/>
                <a:ea typeface="仿宋" pitchFamily="49" charset="-122"/>
              </a:rPr>
              <a:t>能范围</a:t>
            </a:r>
            <a:r>
              <a:rPr lang="zh-CN" altLang="en-US" sz="2400" b="1" dirty="0">
                <a:latin typeface="仿宋" pitchFamily="49" charset="-122"/>
                <a:ea typeface="仿宋" pitchFamily="49" charset="-122"/>
              </a:rPr>
              <a:t>及其</a:t>
            </a:r>
            <a:endParaRPr lang="en-US" altLang="zh-CN" sz="2400" b="1" dirty="0">
              <a:latin typeface="仿宋" pitchFamily="49" charset="-122"/>
              <a:ea typeface="仿宋" pitchFamily="49" charset="-122"/>
            </a:endParaRPr>
          </a:p>
          <a:p>
            <a:pPr marL="0" indent="0">
              <a:buFont typeface="Wingdings" panose="05000000000000000000" pitchFamily="2" charset="2"/>
              <a:buNone/>
              <a:defRPr/>
            </a:pPr>
            <a:r>
              <a:rPr lang="zh-CN" altLang="en-US" sz="2400" b="1" dirty="0">
                <a:solidFill>
                  <a:srgbClr val="D7181F"/>
                </a:solidFill>
                <a:latin typeface="仿宋" pitchFamily="49" charset="-122"/>
                <a:ea typeface="仿宋" pitchFamily="49" charset="-122"/>
              </a:rPr>
              <a:t>履行职能的</a:t>
            </a:r>
            <a:endParaRPr lang="en-US" altLang="zh-CN" sz="2400" b="1" dirty="0">
              <a:solidFill>
                <a:srgbClr val="D7181F"/>
              </a:solidFill>
              <a:latin typeface="仿宋" pitchFamily="49" charset="-122"/>
              <a:ea typeface="仿宋" pitchFamily="49" charset="-122"/>
            </a:endParaRPr>
          </a:p>
          <a:p>
            <a:pPr marL="0" indent="0">
              <a:buFont typeface="Wingdings" panose="05000000000000000000" pitchFamily="2" charset="2"/>
              <a:buNone/>
              <a:defRPr/>
            </a:pPr>
            <a:r>
              <a:rPr lang="zh-CN" altLang="en-US" sz="2400" b="1" dirty="0">
                <a:solidFill>
                  <a:srgbClr val="D7181F"/>
                </a:solidFill>
                <a:latin typeface="仿宋" pitchFamily="49" charset="-122"/>
                <a:ea typeface="仿宋" pitchFamily="49" charset="-122"/>
              </a:rPr>
              <a:t>方式</a:t>
            </a:r>
            <a:endParaRPr lang="zh-CN" altLang="en-US" sz="2400" dirty="0"/>
          </a:p>
        </p:txBody>
      </p:sp>
      <p:pic>
        <p:nvPicPr>
          <p:cNvPr id="7172" name="Picture 2">
            <a:extLst>
              <a:ext uri="{FF2B5EF4-FFF2-40B4-BE49-F238E27FC236}">
                <a16:creationId xmlns:a16="http://schemas.microsoft.com/office/drawing/2014/main" id="{A6D1B99D-D191-4760-A48B-FF18353E7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3500438"/>
            <a:ext cx="1658938"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3">
            <a:extLst>
              <a:ext uri="{FF2B5EF4-FFF2-40B4-BE49-F238E27FC236}">
                <a16:creationId xmlns:a16="http://schemas.microsoft.com/office/drawing/2014/main" id="{FC1D5330-4854-412C-A4D5-A5B0AC6A3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3500438"/>
            <a:ext cx="1658937"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4" name="矩形 4">
            <a:extLst>
              <a:ext uri="{FF2B5EF4-FFF2-40B4-BE49-F238E27FC236}">
                <a16:creationId xmlns:a16="http://schemas.microsoft.com/office/drawing/2014/main" id="{435CDDB5-C44B-47C2-BED3-0D3A284D4503}"/>
              </a:ext>
            </a:extLst>
          </p:cNvPr>
          <p:cNvSpPr>
            <a:spLocks noChangeArrowheads="1"/>
          </p:cNvSpPr>
          <p:nvPr/>
        </p:nvSpPr>
        <p:spPr bwMode="auto">
          <a:xfrm>
            <a:off x="827088" y="1844675"/>
            <a:ext cx="72739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just" eaLnBrk="1" hangingPunct="1">
              <a:lnSpc>
                <a:spcPct val="110000"/>
              </a:lnSpc>
              <a:spcBef>
                <a:spcPts val="1200"/>
              </a:spcBef>
              <a:buClrTx/>
              <a:buSzTx/>
              <a:buFont typeface="Wingdings" panose="05000000000000000000" pitchFamily="2" charset="2"/>
              <a:buNone/>
            </a:pPr>
            <a:r>
              <a:rPr lang="zh-CN" altLang="en-US" sz="2800" b="1">
                <a:latin typeface="仿宋" panose="02010609060101010101" pitchFamily="49" charset="-122"/>
                <a:ea typeface="仿宋" panose="02010609060101010101" pitchFamily="49" charset="-122"/>
              </a:rPr>
              <a:t>一、政府非税收入规模影响因素和衡量指标</a:t>
            </a:r>
            <a:endParaRPr lang="zh-CN" altLang="en-US" sz="2800">
              <a:latin typeface="Arial" panose="020B0604020202020204" pitchFamily="34" charset="0"/>
            </a:endParaRPr>
          </a:p>
        </p:txBody>
      </p:sp>
      <p:pic>
        <p:nvPicPr>
          <p:cNvPr id="7175" name="Picture 5">
            <a:extLst>
              <a:ext uri="{FF2B5EF4-FFF2-40B4-BE49-F238E27FC236}">
                <a16:creationId xmlns:a16="http://schemas.microsoft.com/office/drawing/2014/main" id="{D0A2EDC1-FDE3-42E4-BE41-3B90B1E5F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755900"/>
            <a:ext cx="1865312"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7">
            <a:extLst>
              <a:ext uri="{FF2B5EF4-FFF2-40B4-BE49-F238E27FC236}">
                <a16:creationId xmlns:a16="http://schemas.microsoft.com/office/drawing/2014/main" id="{E950C246-E209-42FC-8253-8D965069E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3988" y="2755900"/>
            <a:ext cx="1865312"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8">
            <a:extLst>
              <a:ext uri="{FF2B5EF4-FFF2-40B4-BE49-F238E27FC236}">
                <a16:creationId xmlns:a16="http://schemas.microsoft.com/office/drawing/2014/main" id="{83BA0085-4432-4F71-A46A-D3A33A4C47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375" y="2763838"/>
            <a:ext cx="18653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8" name="TextBox 7">
            <a:extLst>
              <a:ext uri="{FF2B5EF4-FFF2-40B4-BE49-F238E27FC236}">
                <a16:creationId xmlns:a16="http://schemas.microsoft.com/office/drawing/2014/main" id="{431FA9E7-FD96-42DD-9711-EA66983EF712}"/>
              </a:ext>
            </a:extLst>
          </p:cNvPr>
          <p:cNvSpPr txBox="1">
            <a:spLocks noChangeArrowheads="1"/>
          </p:cNvSpPr>
          <p:nvPr/>
        </p:nvSpPr>
        <p:spPr bwMode="auto">
          <a:xfrm>
            <a:off x="4067175" y="3573463"/>
            <a:ext cx="17621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hlinkClick r:id="rId6" action="ppaction://hlinksldjump"/>
              </a:rPr>
              <a:t>中央</a:t>
            </a:r>
            <a:r>
              <a:rPr lang="en-US" altLang="zh-CN" sz="2400" b="1">
                <a:latin typeface="仿宋" panose="02010609060101010101" pitchFamily="49" charset="-122"/>
                <a:ea typeface="仿宋" panose="02010609060101010101" pitchFamily="49" charset="-122"/>
                <a:hlinkClick r:id="rId6" action="ppaction://hlinksldjump"/>
              </a:rPr>
              <a:t>/</a:t>
            </a:r>
            <a:r>
              <a:rPr lang="zh-CN" altLang="en-US" sz="2400" b="1">
                <a:latin typeface="仿宋" panose="02010609060101010101" pitchFamily="49" charset="-122"/>
                <a:ea typeface="仿宋" panose="02010609060101010101" pitchFamily="49" charset="-122"/>
                <a:hlinkClick r:id="rId6" action="ppaction://hlinksldjump"/>
              </a:rPr>
              <a:t>地方</a:t>
            </a:r>
            <a:r>
              <a:rPr lang="zh-CN" altLang="en-US" sz="2400" b="1">
                <a:latin typeface="仿宋" panose="02010609060101010101" pitchFamily="49" charset="-122"/>
                <a:ea typeface="仿宋" panose="02010609060101010101" pitchFamily="49" charset="-122"/>
              </a:rPr>
              <a:t>财政关系；地方各级政府间财政与各行政事业单位间的</a:t>
            </a:r>
            <a:r>
              <a:rPr lang="zh-CN" altLang="en-US" sz="2400" b="1">
                <a:latin typeface="仿宋" panose="02010609060101010101" pitchFamily="49" charset="-122"/>
                <a:ea typeface="仿宋" panose="02010609060101010101" pitchFamily="49" charset="-122"/>
                <a:hlinkClick r:id="rId7" action="ppaction://hlinksldjump"/>
              </a:rPr>
              <a:t>财政关系</a:t>
            </a:r>
            <a:endParaRPr lang="zh-CN" altLang="en-US" sz="2400">
              <a:latin typeface="Arial" panose="020B0604020202020204" pitchFamily="34" charset="0"/>
            </a:endParaRPr>
          </a:p>
        </p:txBody>
      </p:sp>
      <p:sp>
        <p:nvSpPr>
          <p:cNvPr id="7179" name="TextBox 8">
            <a:extLst>
              <a:ext uri="{FF2B5EF4-FFF2-40B4-BE49-F238E27FC236}">
                <a16:creationId xmlns:a16="http://schemas.microsoft.com/office/drawing/2014/main" id="{FAA41969-29DA-46F9-BAB2-109833DB93E4}"/>
              </a:ext>
            </a:extLst>
          </p:cNvPr>
          <p:cNvSpPr txBox="1">
            <a:spLocks noChangeArrowheads="1"/>
          </p:cNvSpPr>
          <p:nvPr/>
        </p:nvSpPr>
        <p:spPr bwMode="auto">
          <a:xfrm>
            <a:off x="6659563" y="3508375"/>
            <a:ext cx="17621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a:latin typeface="仿宋" panose="02010609060101010101" pitchFamily="49" charset="-122"/>
                <a:ea typeface="仿宋" panose="02010609060101010101" pitchFamily="49" charset="-122"/>
              </a:rPr>
              <a:t>经济发展阶段：起飞，基础设施建设；中期，弥补市场；成熟，社会福利支出</a:t>
            </a:r>
          </a:p>
        </p:txBody>
      </p:sp>
      <p:sp>
        <p:nvSpPr>
          <p:cNvPr id="7180" name="TextBox 9">
            <a:extLst>
              <a:ext uri="{FF2B5EF4-FFF2-40B4-BE49-F238E27FC236}">
                <a16:creationId xmlns:a16="http://schemas.microsoft.com/office/drawing/2014/main" id="{0CA0B88C-A782-414B-984F-2E5DFDA1FEB7}"/>
              </a:ext>
            </a:extLst>
          </p:cNvPr>
          <p:cNvSpPr txBox="1">
            <a:spLocks noChangeArrowheads="1"/>
          </p:cNvSpPr>
          <p:nvPr/>
        </p:nvSpPr>
        <p:spPr bwMode="auto">
          <a:xfrm>
            <a:off x="1476375" y="6381750"/>
            <a:ext cx="6480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solidFill>
                  <a:srgbClr val="FF0000"/>
                </a:solidFill>
                <a:latin typeface="华文新魏" panose="02010800040101010101" pitchFamily="2" charset="-122"/>
                <a:ea typeface="华文新魏" panose="02010800040101010101" pitchFamily="2" charset="-122"/>
              </a:rPr>
              <a:t>问题</a:t>
            </a:r>
            <a:r>
              <a:rPr lang="en-US" altLang="zh-CN" sz="2000">
                <a:solidFill>
                  <a:srgbClr val="FF0000"/>
                </a:solidFill>
                <a:latin typeface="华文新魏" panose="02010800040101010101" pitchFamily="2" charset="-122"/>
                <a:ea typeface="华文新魏" panose="02010800040101010101" pitchFamily="2" charset="-122"/>
              </a:rPr>
              <a:t>1 </a:t>
            </a:r>
            <a:r>
              <a:rPr lang="zh-CN" altLang="en-US" sz="2000">
                <a:solidFill>
                  <a:srgbClr val="FF0000"/>
                </a:solidFill>
                <a:latin typeface="华文新魏" panose="02010800040101010101" pitchFamily="2" charset="-122"/>
                <a:ea typeface="华文新魏" panose="02010800040101010101" pitchFamily="2" charset="-122"/>
              </a:rPr>
              <a:t>举例说明转变政府职能对非税收入的影响</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a:extLst>
              <a:ext uri="{FF2B5EF4-FFF2-40B4-BE49-F238E27FC236}">
                <a16:creationId xmlns:a16="http://schemas.microsoft.com/office/drawing/2014/main" id="{4339B9AA-BDA0-4AA9-AD3D-6A02664B0DCB}"/>
              </a:ext>
            </a:extLst>
          </p:cNvPr>
          <p:cNvSpPr>
            <a:spLocks noGrp="1"/>
          </p:cNvSpPr>
          <p:nvPr>
            <p:ph type="title"/>
          </p:nvPr>
        </p:nvSpPr>
        <p:spPr/>
        <p:txBody>
          <a:bodyPr/>
          <a:lstStyle/>
          <a:p>
            <a:r>
              <a:rPr lang="zh-CN" altLang="en-US"/>
              <a:t>一、宏观非税收入负担</a:t>
            </a:r>
          </a:p>
        </p:txBody>
      </p:sp>
      <p:sp>
        <p:nvSpPr>
          <p:cNvPr id="34819" name="内容占位符 2">
            <a:extLst>
              <a:ext uri="{FF2B5EF4-FFF2-40B4-BE49-F238E27FC236}">
                <a16:creationId xmlns:a16="http://schemas.microsoft.com/office/drawing/2014/main" id="{E5116819-1DC8-484B-A855-CFB6290EEB4D}"/>
              </a:ext>
            </a:extLst>
          </p:cNvPr>
          <p:cNvSpPr>
            <a:spLocks noGrp="1"/>
          </p:cNvSpPr>
          <p:nvPr>
            <p:ph idx="1"/>
          </p:nvPr>
        </p:nvSpPr>
        <p:spPr/>
        <p:txBody>
          <a:bodyPr/>
          <a:lstStyle/>
          <a:p>
            <a:r>
              <a:rPr lang="zh-CN" altLang="en-US"/>
              <a:t>衡量量指标</a:t>
            </a:r>
            <a:endParaRPr lang="en-US" altLang="zh-CN"/>
          </a:p>
          <a:p>
            <a:r>
              <a:rPr lang="zh-CN" altLang="en-US"/>
              <a:t>非税收入</a:t>
            </a:r>
            <a:r>
              <a:rPr lang="en-US" altLang="zh-CN"/>
              <a:t>/GDP</a:t>
            </a:r>
          </a:p>
          <a:p>
            <a:r>
              <a:rPr lang="zh-CN" altLang="en-US"/>
              <a:t>小口径：一般公共预算非税收入</a:t>
            </a:r>
            <a:r>
              <a:rPr lang="en-US" altLang="zh-CN"/>
              <a:t>/GDP</a:t>
            </a:r>
          </a:p>
          <a:p>
            <a:r>
              <a:rPr lang="zh-CN" altLang="en-US"/>
              <a:t>中口径：（一般公共预算非税收入</a:t>
            </a:r>
            <a:r>
              <a:rPr lang="en-US" altLang="zh-CN"/>
              <a:t>+</a:t>
            </a:r>
            <a:r>
              <a:rPr lang="zh-CN" altLang="en-US"/>
              <a:t>政府性基金</a:t>
            </a:r>
            <a:r>
              <a:rPr lang="en-US" altLang="zh-CN"/>
              <a:t>+</a:t>
            </a:r>
            <a:r>
              <a:rPr lang="zh-CN" altLang="en-US"/>
              <a:t>国有资本经营收入）</a:t>
            </a:r>
            <a:r>
              <a:rPr lang="en-US" altLang="zh-CN"/>
              <a:t>/GDP</a:t>
            </a:r>
          </a:p>
          <a:p>
            <a:r>
              <a:rPr lang="zh-CN" altLang="en-US"/>
              <a:t>大口径： （一般公共预算非税收入</a:t>
            </a:r>
            <a:r>
              <a:rPr lang="en-US" altLang="zh-CN"/>
              <a:t>+</a:t>
            </a:r>
            <a:r>
              <a:rPr lang="zh-CN" altLang="en-US"/>
              <a:t>政府性基金</a:t>
            </a:r>
            <a:r>
              <a:rPr lang="en-US" altLang="zh-CN"/>
              <a:t>+</a:t>
            </a:r>
            <a:r>
              <a:rPr lang="zh-CN" altLang="en-US"/>
              <a:t>国有资本经营收入</a:t>
            </a:r>
            <a:r>
              <a:rPr lang="en-US" altLang="zh-CN"/>
              <a:t>+</a:t>
            </a:r>
            <a:r>
              <a:rPr lang="zh-CN" altLang="en-US"/>
              <a:t>社保基金）</a:t>
            </a:r>
            <a:r>
              <a:rPr lang="en-US" altLang="zh-CN"/>
              <a:t>/GDP</a:t>
            </a: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45E65BE-D252-4E7A-AEC4-24D3AA521B13}"/>
              </a:ext>
            </a:extLst>
          </p:cNvPr>
          <p:cNvSpPr>
            <a:spLocks noGrp="1"/>
          </p:cNvSpPr>
          <p:nvPr>
            <p:ph type="title"/>
          </p:nvPr>
        </p:nvSpPr>
        <p:spPr>
          <a:xfrm>
            <a:off x="1150938" y="549275"/>
            <a:ext cx="7885112" cy="1127125"/>
          </a:xfrm>
        </p:spPr>
        <p:txBody>
          <a:bodyPr/>
          <a:lstStyle/>
          <a:p>
            <a:r>
              <a:rPr lang="zh-CN" altLang="en-US" sz="4000"/>
              <a:t>小口径宏观非税收入负担（较低）</a:t>
            </a:r>
          </a:p>
        </p:txBody>
      </p:sp>
      <p:sp>
        <p:nvSpPr>
          <p:cNvPr id="35843" name="内容占位符 2">
            <a:extLst>
              <a:ext uri="{FF2B5EF4-FFF2-40B4-BE49-F238E27FC236}">
                <a16:creationId xmlns:a16="http://schemas.microsoft.com/office/drawing/2014/main" id="{865F9F11-B488-43BC-B2F7-4C16ED2EB1C7}"/>
              </a:ext>
            </a:extLst>
          </p:cNvPr>
          <p:cNvSpPr>
            <a:spLocks noGrp="1"/>
          </p:cNvSpPr>
          <p:nvPr>
            <p:ph idx="1"/>
          </p:nvPr>
        </p:nvSpPr>
        <p:spPr>
          <a:xfrm>
            <a:off x="1187450" y="2060575"/>
            <a:ext cx="7772400" cy="4392613"/>
          </a:xfrm>
        </p:spPr>
        <p:txBody>
          <a:bodyPr/>
          <a:lstStyle/>
          <a:p>
            <a:endParaRPr lang="en-US" altLang="zh-CN"/>
          </a:p>
          <a:p>
            <a:endParaRPr lang="en-US" altLang="zh-CN"/>
          </a:p>
          <a:p>
            <a:endParaRPr lang="en-US" altLang="zh-CN"/>
          </a:p>
        </p:txBody>
      </p:sp>
      <p:graphicFrame>
        <p:nvGraphicFramePr>
          <p:cNvPr id="5" name="表格 4">
            <a:extLst>
              <a:ext uri="{FF2B5EF4-FFF2-40B4-BE49-F238E27FC236}">
                <a16:creationId xmlns:a16="http://schemas.microsoft.com/office/drawing/2014/main" id="{F76D6F8E-0672-41B9-9392-914DED699367}"/>
              </a:ext>
            </a:extLst>
          </p:cNvPr>
          <p:cNvGraphicFramePr>
            <a:graphicFrameLocks noGrp="1"/>
          </p:cNvGraphicFramePr>
          <p:nvPr/>
        </p:nvGraphicFramePr>
        <p:xfrm>
          <a:off x="900113" y="2060575"/>
          <a:ext cx="7308850" cy="3816350"/>
        </p:xfrm>
        <a:graphic>
          <a:graphicData uri="http://schemas.openxmlformats.org/drawingml/2006/table">
            <a:tbl>
              <a:tblPr firstRow="1" firstCol="1" bandRow="1"/>
              <a:tblGrid>
                <a:gridCol w="931629">
                  <a:extLst>
                    <a:ext uri="{9D8B030D-6E8A-4147-A177-3AD203B41FA5}">
                      <a16:colId xmlns:a16="http://schemas.microsoft.com/office/drawing/2014/main" val="20000"/>
                    </a:ext>
                  </a:extLst>
                </a:gridCol>
                <a:gridCol w="709812">
                  <a:extLst>
                    <a:ext uri="{9D8B030D-6E8A-4147-A177-3AD203B41FA5}">
                      <a16:colId xmlns:a16="http://schemas.microsoft.com/office/drawing/2014/main" val="20001"/>
                    </a:ext>
                  </a:extLst>
                </a:gridCol>
                <a:gridCol w="654358">
                  <a:extLst>
                    <a:ext uri="{9D8B030D-6E8A-4147-A177-3AD203B41FA5}">
                      <a16:colId xmlns:a16="http://schemas.microsoft.com/office/drawing/2014/main" val="20002"/>
                    </a:ext>
                  </a:extLst>
                </a:gridCol>
                <a:gridCol w="709812">
                  <a:extLst>
                    <a:ext uri="{9D8B030D-6E8A-4147-A177-3AD203B41FA5}">
                      <a16:colId xmlns:a16="http://schemas.microsoft.com/office/drawing/2014/main" val="20003"/>
                    </a:ext>
                  </a:extLst>
                </a:gridCol>
                <a:gridCol w="798539">
                  <a:extLst>
                    <a:ext uri="{9D8B030D-6E8A-4147-A177-3AD203B41FA5}">
                      <a16:colId xmlns:a16="http://schemas.microsoft.com/office/drawing/2014/main" val="20004"/>
                    </a:ext>
                  </a:extLst>
                </a:gridCol>
                <a:gridCol w="676540">
                  <a:extLst>
                    <a:ext uri="{9D8B030D-6E8A-4147-A177-3AD203B41FA5}">
                      <a16:colId xmlns:a16="http://schemas.microsoft.com/office/drawing/2014/main" val="20005"/>
                    </a:ext>
                  </a:extLst>
                </a:gridCol>
                <a:gridCol w="698722">
                  <a:extLst>
                    <a:ext uri="{9D8B030D-6E8A-4147-A177-3AD203B41FA5}">
                      <a16:colId xmlns:a16="http://schemas.microsoft.com/office/drawing/2014/main" val="20006"/>
                    </a:ext>
                  </a:extLst>
                </a:gridCol>
                <a:gridCol w="654358">
                  <a:extLst>
                    <a:ext uri="{9D8B030D-6E8A-4147-A177-3AD203B41FA5}">
                      <a16:colId xmlns:a16="http://schemas.microsoft.com/office/drawing/2014/main" val="20007"/>
                    </a:ext>
                  </a:extLst>
                </a:gridCol>
                <a:gridCol w="798539">
                  <a:extLst>
                    <a:ext uri="{9D8B030D-6E8A-4147-A177-3AD203B41FA5}">
                      <a16:colId xmlns:a16="http://schemas.microsoft.com/office/drawing/2014/main" val="20008"/>
                    </a:ext>
                  </a:extLst>
                </a:gridCol>
                <a:gridCol w="676540">
                  <a:extLst>
                    <a:ext uri="{9D8B030D-6E8A-4147-A177-3AD203B41FA5}">
                      <a16:colId xmlns:a16="http://schemas.microsoft.com/office/drawing/2014/main" val="20009"/>
                    </a:ext>
                  </a:extLst>
                </a:gridCol>
              </a:tblGrid>
              <a:tr h="946614">
                <a:tc>
                  <a:txBody>
                    <a:bodyPr/>
                    <a:lstStyle/>
                    <a:p>
                      <a:pPr algn="ctr">
                        <a:spcAft>
                          <a:spcPts val="0"/>
                        </a:spcAft>
                      </a:pPr>
                      <a:r>
                        <a:rPr lang="en-US" sz="900" kern="100" dirty="0">
                          <a:solidFill>
                            <a:srgbClr val="000000"/>
                          </a:solidFill>
                          <a:effectLst/>
                          <a:latin typeface="宋体"/>
                          <a:ea typeface="宋体"/>
                          <a:cs typeface="宋体"/>
                        </a:rPr>
                        <a:t> </a:t>
                      </a:r>
                      <a:endParaRPr lang="zh-CN" sz="1000" kern="100" dirty="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Arial"/>
                          <a:ea typeface="宋体"/>
                          <a:cs typeface="Times New Roman"/>
                        </a:rPr>
                        <a:t>2007</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Arial"/>
                          <a:ea typeface="宋体"/>
                          <a:cs typeface="Times New Roman"/>
                        </a:rPr>
                        <a:t>2008</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Arial"/>
                          <a:ea typeface="宋体"/>
                          <a:cs typeface="Times New Roman"/>
                        </a:rPr>
                        <a:t>2009</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Arial"/>
                          <a:ea typeface="宋体"/>
                          <a:cs typeface="Times New Roman"/>
                        </a:rPr>
                        <a:t>2010</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Arial"/>
                          <a:ea typeface="宋体"/>
                          <a:cs typeface="Times New Roman"/>
                        </a:rPr>
                        <a:t>2011</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Arial"/>
                          <a:ea typeface="宋体"/>
                          <a:cs typeface="Times New Roman"/>
                        </a:rPr>
                        <a:t>2012</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Arial"/>
                          <a:ea typeface="宋体"/>
                          <a:cs typeface="Times New Roman"/>
                        </a:rPr>
                        <a:t>2013</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Arial"/>
                          <a:ea typeface="宋体"/>
                          <a:cs typeface="Times New Roman"/>
                        </a:rPr>
                        <a:t>2014</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Arial"/>
                          <a:ea typeface="宋体"/>
                          <a:cs typeface="Times New Roman"/>
                        </a:rPr>
                        <a:t>2015</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46614">
                <a:tc>
                  <a:txBody>
                    <a:bodyPr/>
                    <a:lstStyle/>
                    <a:p>
                      <a:pPr algn="ctr" fontAlgn="ctr">
                        <a:spcAft>
                          <a:spcPts val="0"/>
                        </a:spcAft>
                      </a:pPr>
                      <a:r>
                        <a:rPr lang="zh-CN" sz="900" kern="0">
                          <a:solidFill>
                            <a:srgbClr val="000000"/>
                          </a:solidFill>
                          <a:effectLst/>
                          <a:latin typeface="Calibri"/>
                          <a:ea typeface="宋体"/>
                          <a:cs typeface="宋体"/>
                        </a:rPr>
                        <a:t>国家非税收入</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5699.81</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7106.56</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8996.71</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9890.72</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14136.04</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16639.24</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18678.94</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21194.72</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27347.03</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46614">
                <a:tc>
                  <a:txBody>
                    <a:bodyPr/>
                    <a:lstStyle/>
                    <a:p>
                      <a:pPr algn="ctr" fontAlgn="ctr">
                        <a:spcAft>
                          <a:spcPts val="0"/>
                        </a:spcAft>
                      </a:pPr>
                      <a:r>
                        <a:rPr lang="en-US" sz="900" kern="0">
                          <a:solidFill>
                            <a:srgbClr val="000000"/>
                          </a:solidFill>
                          <a:effectLst/>
                          <a:latin typeface="宋体"/>
                          <a:ea typeface="宋体"/>
                          <a:cs typeface="宋体"/>
                        </a:rPr>
                        <a:t>GDP</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270232.30</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319515.50</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349081.40</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413030.30</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489300.60</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540367.40</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595244.40</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643974.00</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689052.10</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76508">
                <a:tc>
                  <a:txBody>
                    <a:bodyPr/>
                    <a:lstStyle/>
                    <a:p>
                      <a:pPr algn="ctr" fontAlgn="ctr">
                        <a:spcAft>
                          <a:spcPts val="0"/>
                        </a:spcAft>
                      </a:pPr>
                      <a:r>
                        <a:rPr lang="zh-CN" sz="1100" kern="0">
                          <a:solidFill>
                            <a:srgbClr val="000000"/>
                          </a:solidFill>
                          <a:effectLst/>
                          <a:latin typeface="Calibri"/>
                          <a:ea typeface="宋体"/>
                          <a:cs typeface="宋体"/>
                        </a:rPr>
                        <a:t>占比</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2.11%</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2.22%</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2.58%</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dirty="0">
                          <a:solidFill>
                            <a:srgbClr val="000000"/>
                          </a:solidFill>
                          <a:effectLst/>
                          <a:latin typeface="Times New Roman"/>
                          <a:ea typeface="宋体"/>
                          <a:cs typeface="Times New Roman"/>
                        </a:rPr>
                        <a:t>2.39%</a:t>
                      </a:r>
                      <a:endParaRPr lang="zh-CN" sz="1000" kern="100" dirty="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2.89%</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3.08%</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3.14%</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a:solidFill>
                            <a:srgbClr val="000000"/>
                          </a:solidFill>
                          <a:effectLst/>
                          <a:latin typeface="Times New Roman"/>
                          <a:ea typeface="宋体"/>
                          <a:cs typeface="Times New Roman"/>
                        </a:rPr>
                        <a:t>3.29%</a:t>
                      </a:r>
                      <a:endParaRPr lang="zh-CN" sz="1000" kern="10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900" kern="0" dirty="0">
                          <a:solidFill>
                            <a:srgbClr val="000000"/>
                          </a:solidFill>
                          <a:effectLst/>
                          <a:latin typeface="Times New Roman"/>
                          <a:ea typeface="宋体"/>
                          <a:cs typeface="Times New Roman"/>
                        </a:rPr>
                        <a:t>3.97%</a:t>
                      </a:r>
                      <a:endParaRPr lang="zh-CN" sz="1000" kern="100" dirty="0">
                        <a:effectLst/>
                        <a:latin typeface="Calibri"/>
                        <a:ea typeface="宋体"/>
                        <a:cs typeface="Times New Roman"/>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a:extLst>
              <a:ext uri="{FF2B5EF4-FFF2-40B4-BE49-F238E27FC236}">
                <a16:creationId xmlns:a16="http://schemas.microsoft.com/office/drawing/2014/main" id="{2FDFD613-53D3-49BD-8776-AF291270791F}"/>
              </a:ext>
            </a:extLst>
          </p:cNvPr>
          <p:cNvSpPr>
            <a:spLocks noGrp="1"/>
          </p:cNvSpPr>
          <p:nvPr>
            <p:ph type="title"/>
          </p:nvPr>
        </p:nvSpPr>
        <p:spPr/>
        <p:txBody>
          <a:bodyPr/>
          <a:lstStyle/>
          <a:p>
            <a:br>
              <a:rPr lang="zh-CN" altLang="en-US"/>
            </a:br>
            <a:r>
              <a:rPr lang="zh-CN" altLang="en-US"/>
              <a:t>查阅资料并思考以下问题</a:t>
            </a:r>
          </a:p>
        </p:txBody>
      </p:sp>
      <p:sp>
        <p:nvSpPr>
          <p:cNvPr id="36867" name="内容占位符 2">
            <a:extLst>
              <a:ext uri="{FF2B5EF4-FFF2-40B4-BE49-F238E27FC236}">
                <a16:creationId xmlns:a16="http://schemas.microsoft.com/office/drawing/2014/main" id="{7B2B45EB-B5F3-455C-9C8A-05AD22CE4C8B}"/>
              </a:ext>
            </a:extLst>
          </p:cNvPr>
          <p:cNvSpPr>
            <a:spLocks noGrp="1"/>
          </p:cNvSpPr>
          <p:nvPr>
            <p:ph idx="1"/>
          </p:nvPr>
        </p:nvSpPr>
        <p:spPr/>
        <p:txBody>
          <a:bodyPr/>
          <a:lstStyle/>
          <a:p>
            <a:r>
              <a:rPr lang="zh-CN" altLang="en-US"/>
              <a:t>我国中口径宏观非税收入负担？</a:t>
            </a:r>
            <a:endParaRPr lang="en-US" altLang="zh-CN"/>
          </a:p>
          <a:p>
            <a:r>
              <a:rPr lang="zh-CN" altLang="en-US"/>
              <a:t>我国大口径宏观非税收入负担？</a:t>
            </a:r>
            <a:endParaRPr lang="en-US" altLang="zh-CN"/>
          </a:p>
          <a:p>
            <a:r>
              <a:rPr lang="zh-CN" altLang="en-US"/>
              <a:t>美国、</a:t>
            </a:r>
            <a:r>
              <a:rPr lang="en-US" altLang="zh-CN"/>
              <a:t>OECD</a:t>
            </a:r>
            <a:r>
              <a:rPr lang="zh-CN" altLang="en-US"/>
              <a:t>国家非税收入负担？</a:t>
            </a:r>
            <a:endParaRPr lang="en-US" altLang="zh-CN"/>
          </a:p>
          <a:p>
            <a:r>
              <a:rPr lang="zh-CN" altLang="en-US"/>
              <a:t>通过比较，请评价我国的非税收入负担水平，并针对近年来中央政府不断取消行政性收费和政府性基金的这一举措的认识。</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a:extLst>
              <a:ext uri="{FF2B5EF4-FFF2-40B4-BE49-F238E27FC236}">
                <a16:creationId xmlns:a16="http://schemas.microsoft.com/office/drawing/2014/main" id="{F1B5E89D-DBBD-4E6C-A7C4-CA5F9D457B47}"/>
              </a:ext>
            </a:extLst>
          </p:cNvPr>
          <p:cNvSpPr>
            <a:spLocks noGrp="1"/>
          </p:cNvSpPr>
          <p:nvPr>
            <p:ph type="title"/>
          </p:nvPr>
        </p:nvSpPr>
        <p:spPr/>
        <p:txBody>
          <a:bodyPr/>
          <a:lstStyle/>
          <a:p>
            <a:r>
              <a:rPr lang="zh-CN" altLang="en-US"/>
              <a:t>二、微观非税收入负担</a:t>
            </a:r>
          </a:p>
        </p:txBody>
      </p:sp>
      <p:sp>
        <p:nvSpPr>
          <p:cNvPr id="37891" name="内容占位符 2">
            <a:extLst>
              <a:ext uri="{FF2B5EF4-FFF2-40B4-BE49-F238E27FC236}">
                <a16:creationId xmlns:a16="http://schemas.microsoft.com/office/drawing/2014/main" id="{5A3E331D-6F70-4E10-9E63-49AAD72AFA45}"/>
              </a:ext>
            </a:extLst>
          </p:cNvPr>
          <p:cNvSpPr>
            <a:spLocks noGrp="1"/>
          </p:cNvSpPr>
          <p:nvPr>
            <p:ph idx="1"/>
          </p:nvPr>
        </p:nvSpPr>
        <p:spPr/>
        <p:txBody>
          <a:bodyPr/>
          <a:lstStyle/>
          <a:p>
            <a:r>
              <a:rPr lang="zh-CN" altLang="en-US"/>
              <a:t>行业非税收入负担</a:t>
            </a:r>
            <a:endParaRPr lang="en-US" altLang="zh-CN"/>
          </a:p>
          <a:p>
            <a:r>
              <a:rPr lang="zh-CN" altLang="en-US"/>
              <a:t>产业非税收入负担</a:t>
            </a:r>
            <a:endParaRPr lang="en-US" altLang="zh-CN"/>
          </a:p>
          <a:p>
            <a:r>
              <a:rPr lang="zh-CN" altLang="en-US"/>
              <a:t>不同性质的企业非税收入负担</a:t>
            </a:r>
            <a:endParaRPr lang="en-US" altLang="zh-CN"/>
          </a:p>
          <a:p>
            <a:r>
              <a:rPr lang="zh-CN" altLang="en-US"/>
              <a:t>居民个人非税收入负担</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a:extLst>
              <a:ext uri="{FF2B5EF4-FFF2-40B4-BE49-F238E27FC236}">
                <a16:creationId xmlns:a16="http://schemas.microsoft.com/office/drawing/2014/main" id="{8F3F3468-E5A9-461A-98F3-797F2A4D2AE2}"/>
              </a:ext>
            </a:extLst>
          </p:cNvPr>
          <p:cNvSpPr>
            <a:spLocks noGrp="1"/>
          </p:cNvSpPr>
          <p:nvPr>
            <p:ph type="title"/>
          </p:nvPr>
        </p:nvSpPr>
        <p:spPr/>
        <p:txBody>
          <a:bodyPr/>
          <a:lstStyle/>
          <a:p>
            <a:r>
              <a:rPr lang="zh-CN" altLang="en-US"/>
              <a:t>案例</a:t>
            </a:r>
            <a:r>
              <a:rPr lang="en-US" altLang="zh-CN"/>
              <a:t>1 </a:t>
            </a:r>
            <a:r>
              <a:rPr lang="zh-CN" altLang="en-US"/>
              <a:t>哇哈哈集团税费重</a:t>
            </a:r>
          </a:p>
        </p:txBody>
      </p:sp>
      <p:sp>
        <p:nvSpPr>
          <p:cNvPr id="38915" name="内容占位符 2">
            <a:extLst>
              <a:ext uri="{FF2B5EF4-FFF2-40B4-BE49-F238E27FC236}">
                <a16:creationId xmlns:a16="http://schemas.microsoft.com/office/drawing/2014/main" id="{31B92D3E-F721-4DF1-9777-C536E35C931E}"/>
              </a:ext>
            </a:extLst>
          </p:cNvPr>
          <p:cNvSpPr>
            <a:spLocks noGrp="1"/>
          </p:cNvSpPr>
          <p:nvPr>
            <p:ph idx="1"/>
          </p:nvPr>
        </p:nvSpPr>
        <p:spPr/>
        <p:txBody>
          <a:bodyPr/>
          <a:lstStyle/>
          <a:p>
            <a:r>
              <a:rPr lang="en-US" altLang="zh-CN" sz="2800"/>
              <a:t>2016</a:t>
            </a:r>
            <a:r>
              <a:rPr lang="zh-CN" altLang="en-US" sz="2800"/>
              <a:t>年</a:t>
            </a:r>
            <a:r>
              <a:rPr lang="en-US" altLang="zh-CN" sz="2800"/>
              <a:t>12</a:t>
            </a:r>
            <a:r>
              <a:rPr lang="zh-CN" altLang="en-US" sz="2800"/>
              <a:t>月底，在接受浙江卫视经济生活频道专访时，宗庆后说：“我们要交</a:t>
            </a:r>
            <a:r>
              <a:rPr lang="en-US" altLang="zh-CN" sz="2800"/>
              <a:t>500</a:t>
            </a:r>
            <a:r>
              <a:rPr lang="zh-CN" altLang="en-US" sz="2800"/>
              <a:t>多种费，今年</a:t>
            </a:r>
            <a:r>
              <a:rPr lang="en-US" altLang="zh-CN" sz="2800"/>
              <a:t>1</a:t>
            </a:r>
            <a:r>
              <a:rPr lang="zh-CN" altLang="en-US" sz="2800"/>
              <a:t>到</a:t>
            </a:r>
            <a:r>
              <a:rPr lang="en-US" altLang="zh-CN" sz="2800"/>
              <a:t>11</a:t>
            </a:r>
            <a:r>
              <a:rPr lang="zh-CN" altLang="en-US" sz="2800"/>
              <a:t>月份，已经交了</a:t>
            </a:r>
            <a:r>
              <a:rPr lang="en-US" altLang="zh-CN" sz="2800"/>
              <a:t>4000</a:t>
            </a:r>
            <a:r>
              <a:rPr lang="zh-CN" altLang="en-US" sz="2800"/>
              <a:t>多万了。</a:t>
            </a:r>
            <a:endParaRPr lang="en-US" altLang="zh-CN" sz="2800"/>
          </a:p>
          <a:p>
            <a:r>
              <a:rPr lang="zh-CN" altLang="en-US" sz="2800"/>
              <a:t>针对娃哈哈集团反映缴纳了</a:t>
            </a:r>
            <a:r>
              <a:rPr lang="en-US" altLang="zh-CN" sz="2800"/>
              <a:t>500</a:t>
            </a:r>
            <a:r>
              <a:rPr lang="zh-CN" altLang="en-US" sz="2800"/>
              <a:t>多种费的问题</a:t>
            </a:r>
            <a:r>
              <a:rPr lang="en-US" altLang="zh-CN" sz="2800"/>
              <a:t>,</a:t>
            </a:r>
            <a:r>
              <a:rPr lang="zh-CN" altLang="en-US" sz="2800"/>
              <a:t>财政部、国家发展改革委</a:t>
            </a:r>
            <a:r>
              <a:rPr lang="en-US" altLang="zh-CN" sz="2800"/>
              <a:t>18</a:t>
            </a:r>
            <a:r>
              <a:rPr lang="zh-CN" altLang="en-US" sz="2800"/>
              <a:t>日对外公布</a:t>
            </a:r>
            <a:r>
              <a:rPr lang="en-US" altLang="zh-CN" sz="2800"/>
              <a:t>,</a:t>
            </a:r>
            <a:r>
              <a:rPr lang="zh-CN" altLang="en-US" sz="2800"/>
              <a:t>经过调查核实</a:t>
            </a:r>
            <a:r>
              <a:rPr lang="en-US" altLang="zh-CN" sz="2800"/>
              <a:t>,2015</a:t>
            </a:r>
            <a:r>
              <a:rPr lang="zh-CN" altLang="en-US" sz="2800"/>
              <a:t>年该集团有支出数据的实际缴费项目为</a:t>
            </a:r>
            <a:r>
              <a:rPr lang="en-US" altLang="zh-CN" sz="2800"/>
              <a:t>317</a:t>
            </a:r>
            <a:r>
              <a:rPr lang="zh-CN" altLang="en-US" sz="2800"/>
              <a:t>项</a:t>
            </a:r>
            <a:r>
              <a:rPr lang="en-US" altLang="zh-CN" sz="2800"/>
              <a:t>,</a:t>
            </a:r>
            <a:r>
              <a:rPr lang="zh-CN" altLang="en-US" sz="2800"/>
              <a:t>与企业提供缴费项目相差</a:t>
            </a:r>
            <a:r>
              <a:rPr lang="en-US" altLang="zh-CN" sz="2800"/>
              <a:t>216</a:t>
            </a:r>
            <a:r>
              <a:rPr lang="zh-CN" altLang="en-US" sz="2800"/>
              <a:t>项。而剔除重复计算后</a:t>
            </a:r>
            <a:r>
              <a:rPr lang="en-US" altLang="zh-CN" sz="2800"/>
              <a:t>,</a:t>
            </a:r>
            <a:r>
              <a:rPr lang="zh-CN" altLang="en-US" sz="2800"/>
              <a:t>该集团及所属企业实际缴费项目为</a:t>
            </a:r>
            <a:r>
              <a:rPr lang="en-US" altLang="zh-CN" sz="2800"/>
              <a:t>212</a:t>
            </a:r>
            <a:r>
              <a:rPr lang="zh-CN" altLang="en-US" sz="2800"/>
              <a:t>项，缴费金额</a:t>
            </a:r>
            <a:r>
              <a:rPr lang="en-US" altLang="zh-CN" sz="2800"/>
              <a:t>7412.07</a:t>
            </a:r>
            <a:r>
              <a:rPr lang="zh-CN" altLang="en-US" sz="2800"/>
              <a:t>万元。</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a:extLst>
              <a:ext uri="{FF2B5EF4-FFF2-40B4-BE49-F238E27FC236}">
                <a16:creationId xmlns:a16="http://schemas.microsoft.com/office/drawing/2014/main" id="{8F9AC0ED-A752-4951-8998-63828CA351ED}"/>
              </a:ext>
            </a:extLst>
          </p:cNvPr>
          <p:cNvSpPr>
            <a:spLocks noGrp="1"/>
          </p:cNvSpPr>
          <p:nvPr>
            <p:ph type="title"/>
          </p:nvPr>
        </p:nvSpPr>
        <p:spPr/>
        <p:txBody>
          <a:bodyPr/>
          <a:lstStyle/>
          <a:p>
            <a:r>
              <a:rPr lang="zh-CN" altLang="en-US"/>
              <a:t>案例</a:t>
            </a:r>
            <a:r>
              <a:rPr lang="en-US" altLang="zh-CN"/>
              <a:t>2 </a:t>
            </a:r>
            <a:r>
              <a:rPr lang="zh-CN" altLang="en-US"/>
              <a:t>浙江省慈溪市江南化纤有限公司的成本帐</a:t>
            </a:r>
          </a:p>
        </p:txBody>
      </p:sp>
      <p:sp>
        <p:nvSpPr>
          <p:cNvPr id="39939" name="内容占位符 2">
            <a:extLst>
              <a:ext uri="{FF2B5EF4-FFF2-40B4-BE49-F238E27FC236}">
                <a16:creationId xmlns:a16="http://schemas.microsoft.com/office/drawing/2014/main" id="{9D2F3E7F-D3FE-45B4-B6E8-75EB5D507F4E}"/>
              </a:ext>
            </a:extLst>
          </p:cNvPr>
          <p:cNvSpPr>
            <a:spLocks noGrp="1"/>
          </p:cNvSpPr>
          <p:nvPr>
            <p:ph idx="1"/>
          </p:nvPr>
        </p:nvSpPr>
        <p:spPr/>
        <p:txBody>
          <a:bodyPr/>
          <a:lstStyle/>
          <a:p>
            <a:r>
              <a:rPr lang="en-US" altLang="zh-CN" sz="2000"/>
              <a:t>1</a:t>
            </a:r>
            <a:r>
              <a:rPr lang="zh-CN" altLang="en-US" sz="2000"/>
              <a:t>、土地成本：中国是美国的</a:t>
            </a:r>
            <a:r>
              <a:rPr lang="en-US" altLang="zh-CN" sz="2000"/>
              <a:t>9</a:t>
            </a:r>
            <a:r>
              <a:rPr lang="zh-CN" altLang="en-US" sz="2000"/>
              <a:t>倍</a:t>
            </a:r>
            <a:endParaRPr lang="en-US" altLang="zh-CN" sz="2000"/>
          </a:p>
          <a:p>
            <a:r>
              <a:rPr lang="en-US" altLang="zh-CN" sz="2000"/>
              <a:t>2</a:t>
            </a:r>
            <a:r>
              <a:rPr lang="zh-CN" altLang="en-US" sz="2000"/>
              <a:t>、物流成本：中国是美国的</a:t>
            </a:r>
            <a:r>
              <a:rPr lang="en-US" altLang="zh-CN" sz="2000"/>
              <a:t>2</a:t>
            </a:r>
            <a:r>
              <a:rPr lang="zh-CN" altLang="en-US" sz="2000"/>
              <a:t>倍</a:t>
            </a:r>
            <a:endParaRPr lang="en-US" altLang="zh-CN" sz="2000"/>
          </a:p>
          <a:p>
            <a:r>
              <a:rPr lang="en-US" altLang="zh-CN" sz="2000"/>
              <a:t>3</a:t>
            </a:r>
            <a:r>
              <a:rPr lang="zh-CN" altLang="en-US" sz="2000"/>
              <a:t>、银行借款成本：中国是美国的</a:t>
            </a:r>
            <a:r>
              <a:rPr lang="en-US" altLang="zh-CN" sz="2000"/>
              <a:t>2.4</a:t>
            </a:r>
            <a:r>
              <a:rPr lang="zh-CN" altLang="en-US" sz="2000"/>
              <a:t>倍</a:t>
            </a:r>
            <a:endParaRPr lang="en-US" altLang="zh-CN" sz="2000"/>
          </a:p>
          <a:p>
            <a:r>
              <a:rPr lang="en-US" altLang="zh-CN" sz="2000"/>
              <a:t>4</a:t>
            </a:r>
            <a:r>
              <a:rPr lang="zh-CN" altLang="en-US" sz="2000"/>
              <a:t>、电力</a:t>
            </a:r>
            <a:r>
              <a:rPr lang="en-US" altLang="zh-CN" sz="2000"/>
              <a:t>/</a:t>
            </a:r>
            <a:r>
              <a:rPr lang="zh-CN" altLang="en-US" sz="2000"/>
              <a:t>天然气成本：中国是美国的</a:t>
            </a:r>
            <a:r>
              <a:rPr lang="en-US" altLang="zh-CN" sz="2000"/>
              <a:t>2</a:t>
            </a:r>
            <a:r>
              <a:rPr lang="zh-CN" altLang="en-US" sz="2000"/>
              <a:t>倍以上</a:t>
            </a:r>
            <a:endParaRPr lang="en-US" altLang="zh-CN" sz="2000"/>
          </a:p>
          <a:p>
            <a:r>
              <a:rPr lang="en-US" altLang="zh-CN" sz="2000"/>
              <a:t>5</a:t>
            </a:r>
            <a:r>
              <a:rPr lang="zh-CN" altLang="en-US" sz="2000"/>
              <a:t>、蒸汽成本：中国是美国的</a:t>
            </a:r>
            <a:r>
              <a:rPr lang="en-US" altLang="zh-CN" sz="2000"/>
              <a:t>1.1</a:t>
            </a:r>
            <a:r>
              <a:rPr lang="zh-CN" altLang="en-US" sz="2000"/>
              <a:t>倍</a:t>
            </a:r>
            <a:endParaRPr lang="en-US" altLang="zh-CN" sz="2000"/>
          </a:p>
          <a:p>
            <a:r>
              <a:rPr lang="en-US" altLang="zh-CN" sz="2000"/>
              <a:t>6</a:t>
            </a:r>
            <a:r>
              <a:rPr lang="zh-CN" altLang="en-US" sz="2000"/>
              <a:t>、配件成本：中国是美国的</a:t>
            </a:r>
            <a:r>
              <a:rPr lang="en-US" altLang="zh-CN" sz="2000"/>
              <a:t>3.2</a:t>
            </a:r>
            <a:r>
              <a:rPr lang="zh-CN" altLang="en-US" sz="2000"/>
              <a:t>倍</a:t>
            </a:r>
            <a:endParaRPr lang="en-US" altLang="zh-CN" sz="2000"/>
          </a:p>
          <a:p>
            <a:r>
              <a:rPr lang="en-US" altLang="zh-CN" sz="2000"/>
              <a:t>7</a:t>
            </a:r>
            <a:r>
              <a:rPr lang="zh-CN" altLang="en-US" sz="2000"/>
              <a:t>、税收成本：美国税收优惠力度大</a:t>
            </a:r>
            <a:endParaRPr lang="en-US" altLang="zh-CN" sz="2000"/>
          </a:p>
          <a:p>
            <a:r>
              <a:rPr lang="en-US" altLang="zh-CN" sz="2000"/>
              <a:t>8</a:t>
            </a:r>
            <a:r>
              <a:rPr lang="zh-CN" altLang="en-US" sz="2000"/>
              <a:t>、清关成本：美国无需支付进出口清关成本</a:t>
            </a:r>
            <a:endParaRPr lang="en-US" altLang="zh-CN" sz="2000"/>
          </a:p>
          <a:p>
            <a:r>
              <a:rPr lang="en-US" altLang="zh-CN" sz="2000"/>
              <a:t>9</a:t>
            </a:r>
            <a:r>
              <a:rPr lang="zh-CN" altLang="en-US" sz="2000"/>
              <a:t>、人工成本：中国成本优势趋弱</a:t>
            </a:r>
            <a:endParaRPr lang="en-US" altLang="zh-CN" sz="2000"/>
          </a:p>
          <a:p>
            <a:r>
              <a:rPr lang="en-US" altLang="zh-CN" sz="2000"/>
              <a:t>10</a:t>
            </a:r>
            <a:r>
              <a:rPr lang="zh-CN" altLang="en-US" sz="2000"/>
              <a:t>、折旧成本：美国是中国的</a:t>
            </a:r>
            <a:r>
              <a:rPr lang="en-US" altLang="zh-CN" sz="2000"/>
              <a:t>1.7</a:t>
            </a:r>
            <a:r>
              <a:rPr lang="zh-CN" altLang="en-US" sz="2000"/>
              <a:t>倍</a:t>
            </a:r>
            <a:endParaRPr lang="en-US" altLang="zh-CN" sz="2000"/>
          </a:p>
          <a:p>
            <a:r>
              <a:rPr lang="en-US" altLang="zh-CN" sz="2000"/>
              <a:t>11</a:t>
            </a:r>
            <a:r>
              <a:rPr lang="zh-CN" altLang="en-US" sz="2000"/>
              <a:t>、厂房建设成本：美国是中国的</a:t>
            </a:r>
            <a:r>
              <a:rPr lang="en-US" altLang="zh-CN" sz="2000"/>
              <a:t>4</a:t>
            </a:r>
            <a:r>
              <a:rPr lang="zh-CN" altLang="en-US" sz="2000"/>
              <a:t>倍</a:t>
            </a:r>
          </a:p>
        </p:txBody>
      </p:sp>
      <p:sp>
        <p:nvSpPr>
          <p:cNvPr id="39940" name="TextBox 3">
            <a:extLst>
              <a:ext uri="{FF2B5EF4-FFF2-40B4-BE49-F238E27FC236}">
                <a16:creationId xmlns:a16="http://schemas.microsoft.com/office/drawing/2014/main" id="{0EADA9D4-F3D0-4554-9944-31F0A29650E4}"/>
              </a:ext>
            </a:extLst>
          </p:cNvPr>
          <p:cNvSpPr txBox="1">
            <a:spLocks noChangeArrowheads="1"/>
          </p:cNvSpPr>
          <p:nvPr/>
        </p:nvSpPr>
        <p:spPr bwMode="auto">
          <a:xfrm>
            <a:off x="971550" y="6165850"/>
            <a:ext cx="7561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a:solidFill>
                  <a:srgbClr val="FF0000"/>
                </a:solidFill>
                <a:latin typeface="华文行楷" panose="02010800040101010101" pitchFamily="2" charset="-122"/>
                <a:ea typeface="华文行楷" panose="02010800040101010101" pitchFamily="2" charset="-122"/>
              </a:rPr>
              <a:t>结合以上资料，谈谈你对我国非税收入管理改革的思考</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A474FEA-B4A1-4849-8AAB-4077964DC51E}"/>
              </a:ext>
            </a:extLst>
          </p:cNvPr>
          <p:cNvSpPr>
            <a:spLocks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000"/>
              <a:t>土地出让金排名靠前的城市</a:t>
            </a:r>
          </a:p>
        </p:txBody>
      </p:sp>
      <p:sp>
        <p:nvSpPr>
          <p:cNvPr id="40963" name="Rectangle 3">
            <a:extLst>
              <a:ext uri="{FF2B5EF4-FFF2-40B4-BE49-F238E27FC236}">
                <a16:creationId xmlns:a16="http://schemas.microsoft.com/office/drawing/2014/main" id="{5A274345-B62C-4CD3-87DB-619D0E9DD056}"/>
              </a:ext>
            </a:extLst>
          </p:cNvPr>
          <p:cNvSpPr>
            <a:spLocks noGrp="1" noChangeArrowheads="1"/>
          </p:cNvSpPr>
          <p:nvPr>
            <p:ph type="body" idx="4294967295"/>
          </p:nvPr>
        </p:nvSpPr>
        <p:spPr>
          <a:xfrm>
            <a:off x="755650" y="1773238"/>
            <a:ext cx="8204200" cy="4114800"/>
          </a:xfrm>
        </p:spPr>
        <p:txBody>
          <a:bodyPr/>
          <a:lstStyle/>
          <a:p>
            <a:pPr eaLnBrk="1" hangingPunct="1">
              <a:lnSpc>
                <a:spcPct val="80000"/>
              </a:lnSpc>
            </a:pPr>
            <a:r>
              <a:rPr lang="zh-CN" altLang="en-US" sz="2000"/>
              <a:t>土地出让金收入（亿元）</a:t>
            </a:r>
          </a:p>
          <a:p>
            <a:pPr eaLnBrk="1" hangingPunct="1">
              <a:lnSpc>
                <a:spcPct val="80000"/>
              </a:lnSpc>
            </a:pPr>
            <a:r>
              <a:rPr lang="zh-CN" altLang="en-US" sz="2000"/>
              <a:t>　　排名      城市       </a:t>
            </a:r>
            <a:r>
              <a:rPr lang="en-US" altLang="zh-CN" sz="2000"/>
              <a:t>2010       2009         </a:t>
            </a:r>
            <a:r>
              <a:rPr lang="zh-CN" altLang="en-US" sz="2000"/>
              <a:t>增幅</a:t>
            </a:r>
          </a:p>
          <a:p>
            <a:pPr eaLnBrk="1" hangingPunct="1">
              <a:lnSpc>
                <a:spcPct val="80000"/>
              </a:lnSpc>
            </a:pPr>
            <a:r>
              <a:rPr lang="zh-CN" altLang="en-US" sz="2000"/>
              <a:t>　　</a:t>
            </a:r>
          </a:p>
          <a:p>
            <a:pPr eaLnBrk="1" hangingPunct="1">
              <a:lnSpc>
                <a:spcPct val="80000"/>
              </a:lnSpc>
            </a:pPr>
            <a:r>
              <a:rPr lang="zh-CN" altLang="en-US" sz="2000"/>
              <a:t>　　</a:t>
            </a:r>
            <a:r>
              <a:rPr lang="en-US" altLang="zh-CN" sz="2000"/>
              <a:t>1         </a:t>
            </a:r>
            <a:r>
              <a:rPr lang="zh-CN" altLang="en-US" sz="2000"/>
              <a:t>上海       </a:t>
            </a:r>
            <a:r>
              <a:rPr lang="en-US" altLang="zh-CN" sz="2000"/>
              <a:t>1417         995         42%</a:t>
            </a:r>
          </a:p>
          <a:p>
            <a:pPr eaLnBrk="1" hangingPunct="1">
              <a:lnSpc>
                <a:spcPct val="80000"/>
              </a:lnSpc>
            </a:pPr>
            <a:r>
              <a:rPr lang="zh-CN" altLang="en-US" sz="2000"/>
              <a:t>　　</a:t>
            </a:r>
            <a:r>
              <a:rPr lang="en-US" altLang="zh-CN" sz="2000"/>
              <a:t>2         </a:t>
            </a:r>
            <a:r>
              <a:rPr lang="zh-CN" altLang="en-US" sz="2000"/>
              <a:t>北京       </a:t>
            </a:r>
            <a:r>
              <a:rPr lang="en-US" altLang="zh-CN" sz="2000"/>
              <a:t>1124         933         21%</a:t>
            </a:r>
          </a:p>
          <a:p>
            <a:pPr eaLnBrk="1" hangingPunct="1">
              <a:lnSpc>
                <a:spcPct val="80000"/>
              </a:lnSpc>
            </a:pPr>
            <a:r>
              <a:rPr lang="zh-CN" altLang="en-US" sz="2000"/>
              <a:t>　　</a:t>
            </a:r>
            <a:r>
              <a:rPr lang="en-US" altLang="zh-CN" sz="2000"/>
              <a:t>3         </a:t>
            </a:r>
            <a:r>
              <a:rPr lang="zh-CN" altLang="en-US" sz="2000"/>
              <a:t>天津        </a:t>
            </a:r>
            <a:r>
              <a:rPr lang="en-US" altLang="zh-CN" sz="2000"/>
              <a:t>860          622         38%</a:t>
            </a:r>
          </a:p>
          <a:p>
            <a:pPr eaLnBrk="1" hangingPunct="1">
              <a:lnSpc>
                <a:spcPct val="80000"/>
              </a:lnSpc>
            </a:pPr>
            <a:r>
              <a:rPr lang="zh-CN" altLang="en-US" sz="2000"/>
              <a:t>　　</a:t>
            </a:r>
            <a:r>
              <a:rPr lang="en-US" altLang="zh-CN" sz="2000"/>
              <a:t>4         </a:t>
            </a:r>
            <a:r>
              <a:rPr lang="zh-CN" altLang="en-US" sz="2000"/>
              <a:t>武汉        </a:t>
            </a:r>
            <a:r>
              <a:rPr lang="en-US" altLang="zh-CN" sz="2000"/>
              <a:t>676          296         128%</a:t>
            </a:r>
          </a:p>
          <a:p>
            <a:pPr eaLnBrk="1" hangingPunct="1">
              <a:lnSpc>
                <a:spcPct val="80000"/>
              </a:lnSpc>
            </a:pPr>
            <a:r>
              <a:rPr lang="zh-CN" altLang="en-US" sz="2000"/>
              <a:t>　　</a:t>
            </a:r>
            <a:r>
              <a:rPr lang="en-US" altLang="zh-CN" sz="2000"/>
              <a:t>5         </a:t>
            </a:r>
            <a:r>
              <a:rPr lang="zh-CN" altLang="en-US" sz="2000"/>
              <a:t>成都        </a:t>
            </a:r>
            <a:r>
              <a:rPr lang="en-US" altLang="zh-CN" sz="2000"/>
              <a:t>552          322         72%</a:t>
            </a:r>
          </a:p>
          <a:p>
            <a:pPr eaLnBrk="1" hangingPunct="1">
              <a:lnSpc>
                <a:spcPct val="80000"/>
              </a:lnSpc>
            </a:pPr>
            <a:r>
              <a:rPr lang="zh-CN" altLang="en-US" sz="2000"/>
              <a:t>　　</a:t>
            </a:r>
            <a:r>
              <a:rPr lang="en-US" altLang="zh-CN" sz="2000"/>
              <a:t>6         </a:t>
            </a:r>
            <a:r>
              <a:rPr lang="zh-CN" altLang="en-US" sz="2000"/>
              <a:t>杭州        </a:t>
            </a:r>
            <a:r>
              <a:rPr lang="en-US" altLang="zh-CN" sz="2000"/>
              <a:t>499          788        -37%</a:t>
            </a:r>
          </a:p>
          <a:p>
            <a:pPr eaLnBrk="1" hangingPunct="1">
              <a:lnSpc>
                <a:spcPct val="80000"/>
              </a:lnSpc>
            </a:pPr>
            <a:r>
              <a:rPr lang="zh-CN" altLang="en-US" sz="2000"/>
              <a:t>　　</a:t>
            </a:r>
            <a:r>
              <a:rPr lang="en-US" altLang="zh-CN" sz="2000"/>
              <a:t>7         </a:t>
            </a:r>
            <a:r>
              <a:rPr lang="zh-CN" altLang="en-US" sz="2000"/>
              <a:t>南京        </a:t>
            </a:r>
            <a:r>
              <a:rPr lang="en-US" altLang="zh-CN" sz="2000"/>
              <a:t>479          227          111%</a:t>
            </a:r>
          </a:p>
          <a:p>
            <a:pPr eaLnBrk="1" hangingPunct="1">
              <a:lnSpc>
                <a:spcPct val="80000"/>
              </a:lnSpc>
            </a:pPr>
            <a:r>
              <a:rPr lang="zh-CN" altLang="en-US" sz="2000"/>
              <a:t>　　</a:t>
            </a:r>
            <a:r>
              <a:rPr lang="en-US" altLang="zh-CN" sz="2000"/>
              <a:t>8         </a:t>
            </a:r>
            <a:r>
              <a:rPr lang="zh-CN" altLang="en-US" sz="2000"/>
              <a:t>重庆        </a:t>
            </a:r>
            <a:r>
              <a:rPr lang="en-US" altLang="zh-CN" sz="2000"/>
              <a:t>405          428         -6%</a:t>
            </a:r>
          </a:p>
          <a:p>
            <a:pPr eaLnBrk="1" hangingPunct="1">
              <a:lnSpc>
                <a:spcPct val="80000"/>
              </a:lnSpc>
            </a:pPr>
            <a:r>
              <a:rPr lang="zh-CN" altLang="en-US" sz="2000"/>
              <a:t>　　</a:t>
            </a:r>
            <a:r>
              <a:rPr lang="en-US" altLang="zh-CN" sz="2000"/>
              <a:t>9         </a:t>
            </a:r>
            <a:r>
              <a:rPr lang="zh-CN" altLang="en-US" sz="2000"/>
              <a:t>广州        </a:t>
            </a:r>
            <a:r>
              <a:rPr lang="en-US" altLang="zh-CN" sz="2000"/>
              <a:t>347          463         -25%</a:t>
            </a:r>
          </a:p>
          <a:p>
            <a:pPr eaLnBrk="1" hangingPunct="1">
              <a:lnSpc>
                <a:spcPct val="80000"/>
              </a:lnSpc>
            </a:pPr>
            <a:r>
              <a:rPr lang="zh-CN" altLang="en-US" sz="2000"/>
              <a:t>　　</a:t>
            </a:r>
            <a:r>
              <a:rPr lang="en-US" altLang="zh-CN" sz="2000"/>
              <a:t>10       </a:t>
            </a:r>
            <a:r>
              <a:rPr lang="zh-CN" altLang="en-US" sz="2000"/>
              <a:t>长春        </a:t>
            </a:r>
            <a:r>
              <a:rPr lang="en-US" altLang="zh-CN" sz="2000"/>
              <a:t>286           82           251%</a:t>
            </a:r>
          </a:p>
          <a:p>
            <a:pPr eaLnBrk="1" hangingPunct="1">
              <a:lnSpc>
                <a:spcPct val="80000"/>
              </a:lnSpc>
            </a:pPr>
            <a:r>
              <a:rPr lang="zh-CN" altLang="en-US" sz="2000"/>
              <a:t>　　</a:t>
            </a:r>
            <a:r>
              <a:rPr lang="en-US" altLang="zh-CN" sz="2000"/>
              <a:t>11       </a:t>
            </a:r>
            <a:r>
              <a:rPr lang="zh-CN" altLang="en-US" sz="2000"/>
              <a:t>沈阳        </a:t>
            </a:r>
            <a:r>
              <a:rPr lang="en-US" altLang="zh-CN" sz="2000"/>
              <a:t>228          178          28%</a:t>
            </a:r>
          </a:p>
          <a:p>
            <a:pPr eaLnBrk="1" hangingPunct="1">
              <a:lnSpc>
                <a:spcPct val="80000"/>
              </a:lnSpc>
            </a:pPr>
            <a:r>
              <a:rPr lang="zh-CN" altLang="en-US" sz="2000"/>
              <a:t>　　</a:t>
            </a:r>
            <a:r>
              <a:rPr lang="en-US" altLang="zh-CN" sz="2000"/>
              <a:t>12       </a:t>
            </a:r>
            <a:r>
              <a:rPr lang="zh-CN" altLang="en-US" sz="2000"/>
              <a:t>深圳        </a:t>
            </a:r>
            <a:r>
              <a:rPr lang="en-US" altLang="zh-CN" sz="2000"/>
              <a:t>115          122          -6%</a:t>
            </a:r>
          </a:p>
          <a:p>
            <a:pPr eaLnBrk="1" hangingPunct="1">
              <a:lnSpc>
                <a:spcPct val="80000"/>
              </a:lnSpc>
            </a:pPr>
            <a:r>
              <a:rPr lang="zh-CN" altLang="en-US" sz="2000"/>
              <a:t>　　           合计      </a:t>
            </a:r>
            <a:r>
              <a:rPr lang="en-US" altLang="zh-CN" sz="2000"/>
              <a:t>6986         5456         28%</a:t>
            </a:r>
            <a:endParaRPr lang="zh-CN" altLang="en-US" sz="200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a:extLst>
              <a:ext uri="{FF2B5EF4-FFF2-40B4-BE49-F238E27FC236}">
                <a16:creationId xmlns:a16="http://schemas.microsoft.com/office/drawing/2014/main" id="{E7F9CE39-7103-424F-ABFD-A7BA407CB25A}"/>
              </a:ext>
            </a:extLst>
          </p:cNvPr>
          <p:cNvSpPr>
            <a:spLocks noGrp="1"/>
          </p:cNvSpPr>
          <p:nvPr>
            <p:ph type="title"/>
          </p:nvPr>
        </p:nvSpPr>
        <p:spPr/>
        <p:txBody>
          <a:bodyPr/>
          <a:lstStyle/>
          <a:p>
            <a:pPr eaLnBrk="1" hangingPunct="1"/>
            <a:r>
              <a:rPr lang="zh-CN" altLang="en-US">
                <a:hlinkClick r:id="rId2" action="ppaction://hlinksldjump"/>
              </a:rPr>
              <a:t>五大类央企收益“上缴”比例</a:t>
            </a:r>
            <a:endParaRPr lang="zh-CN" altLang="en-US"/>
          </a:p>
        </p:txBody>
      </p:sp>
      <p:sp>
        <p:nvSpPr>
          <p:cNvPr id="41987" name="内容占位符 2">
            <a:extLst>
              <a:ext uri="{FF2B5EF4-FFF2-40B4-BE49-F238E27FC236}">
                <a16:creationId xmlns:a16="http://schemas.microsoft.com/office/drawing/2014/main" id="{A177FCF7-E41E-4628-AD8F-F38C4D210EE2}"/>
              </a:ext>
            </a:extLst>
          </p:cNvPr>
          <p:cNvSpPr>
            <a:spLocks noGrp="1"/>
          </p:cNvSpPr>
          <p:nvPr>
            <p:ph idx="1"/>
          </p:nvPr>
        </p:nvSpPr>
        <p:spPr>
          <a:xfrm>
            <a:off x="1042988" y="2017713"/>
            <a:ext cx="7912100" cy="4114800"/>
          </a:xfrm>
        </p:spPr>
        <p:txBody>
          <a:bodyPr/>
          <a:lstStyle/>
          <a:p>
            <a:pPr eaLnBrk="1" hangingPunct="1">
              <a:lnSpc>
                <a:spcPct val="150000"/>
              </a:lnSpc>
            </a:pPr>
            <a:r>
              <a:rPr lang="zh-CN" altLang="en-US"/>
              <a:t>第一类为</a:t>
            </a:r>
            <a:r>
              <a:rPr lang="zh-CN" altLang="en-US" b="1">
                <a:solidFill>
                  <a:srgbClr val="FF0000"/>
                </a:solidFill>
              </a:rPr>
              <a:t>烟草企业</a:t>
            </a:r>
            <a:r>
              <a:rPr lang="zh-CN" altLang="en-US"/>
              <a:t>，收取比例</a:t>
            </a:r>
            <a:r>
              <a:rPr lang="en-US" altLang="zh-CN"/>
              <a:t>25%;</a:t>
            </a:r>
            <a:r>
              <a:rPr lang="zh-CN" altLang="en-US"/>
              <a:t>第二类为</a:t>
            </a:r>
            <a:r>
              <a:rPr lang="zh-CN" altLang="en-US" b="1">
                <a:solidFill>
                  <a:srgbClr val="D7181F"/>
                </a:solidFill>
              </a:rPr>
              <a:t>石油石化</a:t>
            </a:r>
            <a:r>
              <a:rPr lang="zh-CN" altLang="en-US"/>
              <a:t>等资源型企业，收取比例</a:t>
            </a:r>
            <a:r>
              <a:rPr lang="en-US" altLang="zh-CN"/>
              <a:t>20%;</a:t>
            </a:r>
            <a:r>
              <a:rPr lang="zh-CN" altLang="en-US"/>
              <a:t>第三类为</a:t>
            </a:r>
            <a:r>
              <a:rPr lang="zh-CN" altLang="en-US" b="1">
                <a:solidFill>
                  <a:srgbClr val="7030A0"/>
                </a:solidFill>
              </a:rPr>
              <a:t>钢铁等</a:t>
            </a:r>
            <a:r>
              <a:rPr lang="zh-CN" altLang="en-US"/>
              <a:t>一般竞争型企业，收取比例</a:t>
            </a:r>
            <a:r>
              <a:rPr lang="en-US" altLang="zh-CN"/>
              <a:t>15%;</a:t>
            </a:r>
            <a:r>
              <a:rPr lang="zh-CN" altLang="en-US"/>
              <a:t>第四类为</a:t>
            </a:r>
            <a:r>
              <a:rPr lang="zh-CN" altLang="en-US" b="1">
                <a:solidFill>
                  <a:srgbClr val="0070C0"/>
                </a:solidFill>
              </a:rPr>
              <a:t>军工</a:t>
            </a:r>
            <a:r>
              <a:rPr lang="zh-CN" altLang="en-US"/>
              <a:t>企业、中央文化企业等收取比例</a:t>
            </a:r>
            <a:r>
              <a:rPr lang="en-US" altLang="zh-CN"/>
              <a:t>10%;</a:t>
            </a:r>
            <a:r>
              <a:rPr lang="zh-CN" altLang="en-US"/>
              <a:t>第五类为</a:t>
            </a:r>
            <a:r>
              <a:rPr lang="zh-CN" altLang="en-US">
                <a:solidFill>
                  <a:srgbClr val="92D050"/>
                </a:solidFill>
              </a:rPr>
              <a:t>政策性企业</a:t>
            </a:r>
            <a:r>
              <a:rPr lang="zh-CN" altLang="en-US"/>
              <a:t>，免交当年应交利润。</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a:extLst>
              <a:ext uri="{FF2B5EF4-FFF2-40B4-BE49-F238E27FC236}">
                <a16:creationId xmlns:a16="http://schemas.microsoft.com/office/drawing/2014/main" id="{CA0C6160-43CD-4466-B1A9-7AF4E846770A}"/>
              </a:ext>
            </a:extLst>
          </p:cNvPr>
          <p:cNvSpPr>
            <a:spLocks noGrp="1"/>
          </p:cNvSpPr>
          <p:nvPr>
            <p:ph type="title"/>
          </p:nvPr>
        </p:nvSpPr>
        <p:spPr/>
        <p:txBody>
          <a:bodyPr/>
          <a:lstStyle/>
          <a:p>
            <a:r>
              <a:rPr lang="zh-CN" altLang="en-US">
                <a:hlinkClick r:id="rId2" action="ppaction://hlinksldjump"/>
              </a:rPr>
              <a:t>中央与地方财政事权划分</a:t>
            </a:r>
            <a:endParaRPr lang="zh-CN" altLang="en-US"/>
          </a:p>
        </p:txBody>
      </p:sp>
      <p:sp>
        <p:nvSpPr>
          <p:cNvPr id="43011" name="内容占位符 2">
            <a:extLst>
              <a:ext uri="{FF2B5EF4-FFF2-40B4-BE49-F238E27FC236}">
                <a16:creationId xmlns:a16="http://schemas.microsoft.com/office/drawing/2014/main" id="{FD8A6F86-7170-4724-9BAB-D5C752F2533E}"/>
              </a:ext>
            </a:extLst>
          </p:cNvPr>
          <p:cNvSpPr>
            <a:spLocks noGrp="1"/>
          </p:cNvSpPr>
          <p:nvPr>
            <p:ph idx="1"/>
          </p:nvPr>
        </p:nvSpPr>
        <p:spPr>
          <a:xfrm>
            <a:off x="468313" y="2017713"/>
            <a:ext cx="8567737" cy="4506912"/>
          </a:xfrm>
        </p:spPr>
        <p:txBody>
          <a:bodyPr/>
          <a:lstStyle/>
          <a:p>
            <a:r>
              <a:rPr lang="en-US" altLang="zh-CN" sz="2000"/>
              <a:t>1.</a:t>
            </a:r>
            <a:r>
              <a:rPr lang="zh-CN" altLang="en-US" sz="2000"/>
              <a:t>适度加强中央的财政事权。国防、外交、国家安全、出入境管理、国防公路、国界河湖治理、全国性重大传染病防治、全国性大通道、全国性战略性自然资源使用和保护等基本公共服务确定或上划为中央的财政事权。</a:t>
            </a:r>
          </a:p>
          <a:p>
            <a:r>
              <a:rPr lang="en-US" altLang="zh-CN" sz="2000"/>
              <a:t>2.</a:t>
            </a:r>
            <a:r>
              <a:rPr lang="zh-CN" altLang="en-US" sz="2000"/>
              <a:t>保障地方履行财政事权。社会治安、市政交通、农村公路、城乡社区事务等受益范围地域性强、信息较为复杂且主要与当地居民密切相关的基本公共服务</a:t>
            </a:r>
          </a:p>
          <a:p>
            <a:r>
              <a:rPr lang="en-US" altLang="zh-CN" sz="2000"/>
              <a:t>3.</a:t>
            </a:r>
            <a:r>
              <a:rPr lang="zh-CN" altLang="en-US" sz="2000"/>
              <a:t>减少并规范中央与地方共同财政事权。要逐步将义务教育、高等教育、科技研发、公共文化、基本养老保险、基本医疗和公共卫生、城乡居民基本医疗保险、就业、粮食安全、跨省（区、市）重大基础设施项目建设和环境保护与治理等体现中央战略意图、跨省（区、市）且具有地域管理信息优势的基本公共服务</a:t>
            </a:r>
          </a:p>
          <a:p>
            <a:r>
              <a:rPr lang="en-US" altLang="zh-CN" sz="2000"/>
              <a:t>4.</a:t>
            </a:r>
            <a:r>
              <a:rPr lang="zh-CN" altLang="en-US" sz="2000"/>
              <a:t>建立财政事权划分动态调整机制。财政事权划分要根据客观条件变化进行动态调整。</a:t>
            </a:r>
            <a:endParaRPr lang="en-US" altLang="zh-CN" sz="2000"/>
          </a:p>
          <a:p>
            <a:endParaRPr lang="zh-CN" altLang="en-US" sz="2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a:extLst>
              <a:ext uri="{FF2B5EF4-FFF2-40B4-BE49-F238E27FC236}">
                <a16:creationId xmlns:a16="http://schemas.microsoft.com/office/drawing/2014/main" id="{C76CA27F-6083-4A24-8525-81B7472E3A64}"/>
              </a:ext>
            </a:extLst>
          </p:cNvPr>
          <p:cNvSpPr>
            <a:spLocks noGrp="1"/>
          </p:cNvSpPr>
          <p:nvPr>
            <p:ph type="title"/>
          </p:nvPr>
        </p:nvSpPr>
        <p:spPr/>
        <p:txBody>
          <a:bodyPr/>
          <a:lstStyle/>
          <a:p>
            <a:r>
              <a:rPr lang="zh-CN" altLang="en-US">
                <a:hlinkClick r:id="rId2" action="ppaction://hlinksldjump"/>
              </a:rPr>
              <a:t>中央与地方支出责任划分</a:t>
            </a:r>
            <a:endParaRPr lang="zh-CN" altLang="en-US"/>
          </a:p>
        </p:txBody>
      </p:sp>
      <p:sp>
        <p:nvSpPr>
          <p:cNvPr id="44035" name="内容占位符 2">
            <a:extLst>
              <a:ext uri="{FF2B5EF4-FFF2-40B4-BE49-F238E27FC236}">
                <a16:creationId xmlns:a16="http://schemas.microsoft.com/office/drawing/2014/main" id="{87BBB8EE-B18A-41A4-941B-E79AFFC9E669}"/>
              </a:ext>
            </a:extLst>
          </p:cNvPr>
          <p:cNvSpPr>
            <a:spLocks noGrp="1"/>
          </p:cNvSpPr>
          <p:nvPr>
            <p:ph idx="1"/>
          </p:nvPr>
        </p:nvSpPr>
        <p:spPr>
          <a:xfrm>
            <a:off x="468313" y="2017713"/>
            <a:ext cx="8486775" cy="4364037"/>
          </a:xfrm>
        </p:spPr>
        <p:txBody>
          <a:bodyPr/>
          <a:lstStyle/>
          <a:p>
            <a:r>
              <a:rPr lang="en-US" altLang="zh-CN" sz="2000"/>
              <a:t>1.</a:t>
            </a:r>
            <a:r>
              <a:rPr lang="zh-CN" altLang="en-US" sz="2000"/>
              <a:t>中央的财政事权由中央承担支出责任。属于中央的财政事权，应当由中央财政安排经费，中央各职能部门和直属机构不得要求地方安排配套资金。</a:t>
            </a:r>
          </a:p>
          <a:p>
            <a:r>
              <a:rPr lang="en-US" altLang="zh-CN" sz="2000"/>
              <a:t>2.</a:t>
            </a:r>
            <a:r>
              <a:rPr lang="zh-CN" altLang="en-US" sz="2000"/>
              <a:t>地方的财政事权由地方承担支出责任。收支缺口除部分资本性支出通过依法发行政府性债券等方式安排外，主要通过上级政府给予的一般性转移支付弥补。</a:t>
            </a:r>
            <a:endParaRPr lang="en-US" altLang="zh-CN" sz="2000"/>
          </a:p>
          <a:p>
            <a:r>
              <a:rPr lang="en-US" altLang="zh-CN" sz="2000"/>
              <a:t>3.</a:t>
            </a:r>
            <a:r>
              <a:rPr lang="zh-CN" altLang="en-US" sz="2000"/>
              <a:t>中央与地方共同财政事权区分情况划分支出责任。体现国民待遇和公民权利如基本养老保险、基本公共卫生服务、义务教育等，由中央与地方按比例或以中央为主承担支出责任；对受益范围较广、信息相对复杂的财政事权，如跨省（区、市）重大基础设施项目建设、环境保护与治理、公共文化等，根据财政事权外溢程度，由中央和地方按比例或中央给予适当补助方式承担支出责任；对中央和地方有各自机构承担相应职责的财政事权，如科技研发、高等教育等，中央和地方各自承担相应支出责任；</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41F49B5F-6181-4746-B96B-EA3D27432AA3}"/>
              </a:ext>
            </a:extLst>
          </p:cNvPr>
          <p:cNvSpPr>
            <a:spLocks noGrp="1"/>
          </p:cNvSpPr>
          <p:nvPr>
            <p:ph type="title"/>
          </p:nvPr>
        </p:nvSpPr>
        <p:spPr/>
        <p:txBody>
          <a:bodyPr/>
          <a:lstStyle/>
          <a:p>
            <a:r>
              <a:rPr lang="zh-CN" altLang="en-US"/>
              <a:t>非税收入规模衡量指标</a:t>
            </a:r>
          </a:p>
        </p:txBody>
      </p:sp>
      <p:sp>
        <p:nvSpPr>
          <p:cNvPr id="8195" name="内容占位符 2">
            <a:extLst>
              <a:ext uri="{FF2B5EF4-FFF2-40B4-BE49-F238E27FC236}">
                <a16:creationId xmlns:a16="http://schemas.microsoft.com/office/drawing/2014/main" id="{F02FB2C2-4BE2-4C05-AC46-388419EBB459}"/>
              </a:ext>
            </a:extLst>
          </p:cNvPr>
          <p:cNvSpPr>
            <a:spLocks noGrp="1"/>
          </p:cNvSpPr>
          <p:nvPr>
            <p:ph idx="1"/>
          </p:nvPr>
        </p:nvSpPr>
        <p:spPr>
          <a:xfrm>
            <a:off x="1116013" y="2017713"/>
            <a:ext cx="7839075" cy="4114800"/>
          </a:xfrm>
        </p:spPr>
        <p:txBody>
          <a:bodyPr/>
          <a:lstStyle/>
          <a:p>
            <a:r>
              <a:rPr lang="zh-CN" altLang="en-US" b="1">
                <a:latin typeface="华文细黑" panose="02010600040101010101" pitchFamily="2" charset="-122"/>
                <a:ea typeface="华文细黑" panose="02010600040101010101" pitchFamily="2" charset="-122"/>
              </a:rPr>
              <a:t>绝对量指标。政府非税收入额（几种统计口径：纳入一般公共预算的非税收入；全部非税收入：一般公共预算收入</a:t>
            </a:r>
            <a:r>
              <a:rPr lang="en-US" altLang="zh-CN" b="1">
                <a:latin typeface="华文细黑" panose="02010600040101010101" pitchFamily="2" charset="-122"/>
                <a:ea typeface="华文细黑" panose="02010600040101010101" pitchFamily="2" charset="-122"/>
              </a:rPr>
              <a:t>+</a:t>
            </a:r>
            <a:r>
              <a:rPr lang="zh-CN" altLang="en-US" b="1">
                <a:latin typeface="华文细黑" panose="02010600040101010101" pitchFamily="2" charset="-122"/>
                <a:ea typeface="华文细黑" panose="02010600040101010101" pitchFamily="2" charset="-122"/>
              </a:rPr>
              <a:t>政府性基金收入</a:t>
            </a:r>
            <a:r>
              <a:rPr lang="en-US" altLang="zh-CN" b="1">
                <a:latin typeface="华文细黑" panose="02010600040101010101" pitchFamily="2" charset="-122"/>
                <a:ea typeface="华文细黑" panose="02010600040101010101" pitchFamily="2" charset="-122"/>
              </a:rPr>
              <a:t>+</a:t>
            </a:r>
            <a:r>
              <a:rPr lang="zh-CN" altLang="en-US" b="1">
                <a:latin typeface="华文细黑" panose="02010600040101010101" pitchFamily="2" charset="-122"/>
                <a:ea typeface="华文细黑" panose="02010600040101010101" pitchFamily="2" charset="-122"/>
              </a:rPr>
              <a:t>国有资本经营收入）</a:t>
            </a:r>
            <a:r>
              <a:rPr lang="en-US" altLang="zh-CN" b="1">
                <a:latin typeface="华文细黑" panose="02010600040101010101" pitchFamily="2" charset="-122"/>
                <a:ea typeface="华文细黑" panose="02010600040101010101" pitchFamily="2" charset="-122"/>
              </a:rPr>
              <a:t>,</a:t>
            </a:r>
            <a:r>
              <a:rPr lang="zh-CN" altLang="en-US" b="1">
                <a:latin typeface="华文细黑" panose="02010600040101010101" pitchFamily="2" charset="-122"/>
                <a:ea typeface="华文细黑" panose="02010600040101010101" pitchFamily="2" charset="-122"/>
              </a:rPr>
              <a:t>以增长率分析意义更为重要。</a:t>
            </a:r>
            <a:endParaRPr lang="en-US" altLang="zh-CN" b="1">
              <a:latin typeface="华文细黑" panose="02010600040101010101" pitchFamily="2" charset="-122"/>
              <a:ea typeface="华文细黑" panose="02010600040101010101" pitchFamily="2" charset="-122"/>
            </a:endParaRPr>
          </a:p>
          <a:p>
            <a:r>
              <a:rPr lang="zh-CN" altLang="en-US" b="1">
                <a:latin typeface="华文细黑" panose="02010600040101010101" pitchFamily="2" charset="-122"/>
                <a:ea typeface="华文细黑" panose="02010600040101010101" pitchFamily="2" charset="-122"/>
              </a:rPr>
              <a:t>相对量指标。政府非税收入</a:t>
            </a:r>
            <a:r>
              <a:rPr lang="en-US" altLang="zh-CN" b="1">
                <a:latin typeface="华文细黑" panose="02010600040101010101" pitchFamily="2" charset="-122"/>
                <a:ea typeface="华文细黑" panose="02010600040101010101" pitchFamily="2" charset="-122"/>
              </a:rPr>
              <a:t>/</a:t>
            </a:r>
            <a:r>
              <a:rPr lang="zh-CN" altLang="en-US" b="1">
                <a:latin typeface="华文细黑" panose="02010600040101010101" pitchFamily="2" charset="-122"/>
                <a:ea typeface="华文细黑" panose="02010600040101010101" pitchFamily="2" charset="-122"/>
              </a:rPr>
              <a:t>财政收入（支出）</a:t>
            </a:r>
            <a:r>
              <a:rPr lang="en-US" altLang="zh-CN" b="1">
                <a:latin typeface="华文细黑" panose="02010600040101010101" pitchFamily="2" charset="-122"/>
                <a:ea typeface="华文细黑" panose="02010600040101010101" pitchFamily="2" charset="-122"/>
              </a:rPr>
              <a:t>,</a:t>
            </a:r>
            <a:r>
              <a:rPr lang="zh-CN" altLang="en-US" b="1">
                <a:latin typeface="华文细黑" panose="02010600040101010101" pitchFamily="2" charset="-122"/>
                <a:ea typeface="华文细黑" panose="02010600040101010101" pitchFamily="2" charset="-122"/>
              </a:rPr>
              <a:t>非税收入</a:t>
            </a:r>
            <a:r>
              <a:rPr lang="en-US" altLang="zh-CN" b="1">
                <a:latin typeface="华文细黑" panose="02010600040101010101" pitchFamily="2" charset="-122"/>
                <a:ea typeface="华文细黑" panose="02010600040101010101" pitchFamily="2" charset="-122"/>
              </a:rPr>
              <a:t>/</a:t>
            </a:r>
            <a:r>
              <a:rPr lang="en-US" altLang="zh-CN" b="1">
                <a:latin typeface="华文细黑" panose="02010600040101010101" pitchFamily="2" charset="-122"/>
                <a:ea typeface="华文细黑" panose="02010600040101010101" pitchFamily="2" charset="-122"/>
                <a:cs typeface="Times New Roman" panose="02020603050405020304" pitchFamily="18" charset="0"/>
              </a:rPr>
              <a:t>GDP</a:t>
            </a:r>
            <a:r>
              <a:rPr lang="zh-CN" altLang="en-US" b="1">
                <a:latin typeface="华文细黑" panose="02010600040101010101" pitchFamily="2" charset="-122"/>
                <a:ea typeface="华文细黑" panose="02010600040101010101" pitchFamily="2" charset="-122"/>
              </a:rPr>
              <a:t>。</a:t>
            </a:r>
          </a:p>
          <a:p>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a:extLst>
              <a:ext uri="{FF2B5EF4-FFF2-40B4-BE49-F238E27FC236}">
                <a16:creationId xmlns:a16="http://schemas.microsoft.com/office/drawing/2014/main" id="{34A0661F-A422-4FA7-80BE-6AEC074EB517}"/>
              </a:ext>
            </a:extLst>
          </p:cNvPr>
          <p:cNvSpPr>
            <a:spLocks noGrp="1"/>
          </p:cNvSpPr>
          <p:nvPr>
            <p:ph type="title"/>
          </p:nvPr>
        </p:nvSpPr>
        <p:spPr/>
        <p:txBody>
          <a:bodyPr/>
          <a:lstStyle/>
          <a:p>
            <a:r>
              <a:rPr lang="zh-CN" altLang="en-US">
                <a:hlinkClick r:id="rId2" action="ppaction://hlinksldjump"/>
              </a:rPr>
              <a:t>为何要收政府性基金？财政部副部长</a:t>
            </a:r>
            <a:r>
              <a:rPr lang="zh-CN" altLang="en-US" b="1">
                <a:hlinkClick r:id="rId2" action="ppaction://hlinksldjump"/>
              </a:rPr>
              <a:t>史耀斌</a:t>
            </a:r>
            <a:endParaRPr lang="zh-CN" altLang="en-US"/>
          </a:p>
        </p:txBody>
      </p:sp>
      <p:sp>
        <p:nvSpPr>
          <p:cNvPr id="45059" name="内容占位符 2">
            <a:extLst>
              <a:ext uri="{FF2B5EF4-FFF2-40B4-BE49-F238E27FC236}">
                <a16:creationId xmlns:a16="http://schemas.microsoft.com/office/drawing/2014/main" id="{240EA425-D544-4A95-979B-19A6C3873DC6}"/>
              </a:ext>
            </a:extLst>
          </p:cNvPr>
          <p:cNvSpPr>
            <a:spLocks noGrp="1"/>
          </p:cNvSpPr>
          <p:nvPr>
            <p:ph idx="1"/>
          </p:nvPr>
        </p:nvSpPr>
        <p:spPr>
          <a:xfrm>
            <a:off x="395288" y="2017713"/>
            <a:ext cx="8748712" cy="4506912"/>
          </a:xfrm>
        </p:spPr>
        <p:txBody>
          <a:bodyPr/>
          <a:lstStyle/>
          <a:p>
            <a:r>
              <a:rPr lang="zh-CN" altLang="en-US" sz="2400"/>
              <a:t>财政收入主要是两部分组成的，一是作为主体的税收收入；二是非税收入，其中包括政府性基金。政府提供满足部分群体受益的特定公共服务，不宜通过税收将成本转嫁给全体纳税人，而是按照“谁受益、谁付费”原则，通过收费方式分摊公共服务成本。如办护照。其产生的这部分费用，如果用税收收入来弥补，那就等于不需要办护照的人，也要替需要办护照的人承担一部分，不尽公平合理。（公平）</a:t>
            </a:r>
          </a:p>
          <a:p>
            <a:r>
              <a:rPr lang="zh-CN" altLang="en-US" sz="2400"/>
              <a:t>征收政府性基金还有两个原因。一方面，可以避免低效或无效占用公共资源。通过收费可以建立成本约束机制，避免产生过度需求和消费，提高公共物品的供给效率；另一方面，为特定公共基础设施建设和公共事业发展提供稳定的资金来源。（效率）</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CFD17B1-E6A7-48FD-87B4-C4BEF7DE1E55}"/>
              </a:ext>
            </a:extLst>
          </p:cNvPr>
          <p:cNvSpPr>
            <a:spLocks noChangeArrowheads="1"/>
          </p:cNvSpPr>
          <p:nvPr>
            <p:ph type="title" idx="4294967295"/>
          </p:nvPr>
        </p:nvSpPr>
        <p:spPr>
          <a:xfrm>
            <a:off x="1042988" y="188913"/>
            <a:ext cx="7793037" cy="936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000"/>
              <a:t>全国部分城市土地出让收入情况</a:t>
            </a:r>
          </a:p>
        </p:txBody>
      </p:sp>
      <p:sp>
        <p:nvSpPr>
          <p:cNvPr id="46083" name="Rectangle 3">
            <a:extLst>
              <a:ext uri="{FF2B5EF4-FFF2-40B4-BE49-F238E27FC236}">
                <a16:creationId xmlns:a16="http://schemas.microsoft.com/office/drawing/2014/main" id="{F865C40A-F9C1-4A20-BB86-0E79E57CCD9E}"/>
              </a:ext>
            </a:extLst>
          </p:cNvPr>
          <p:cNvSpPr>
            <a:spLocks noGrp="1" noChangeArrowheads="1"/>
          </p:cNvSpPr>
          <p:nvPr>
            <p:ph type="body" idx="4294967295"/>
          </p:nvPr>
        </p:nvSpPr>
        <p:spPr/>
        <p:txBody>
          <a:bodyPr/>
          <a:lstStyle/>
          <a:p>
            <a:pPr eaLnBrk="1" hangingPunct="1"/>
            <a:endParaRPr lang="zh-CN" altLang="en-US"/>
          </a:p>
        </p:txBody>
      </p:sp>
      <p:pic>
        <p:nvPicPr>
          <p:cNvPr id="46084" name="Picture 4" descr="360截图20160420232326436">
            <a:extLst>
              <a:ext uri="{FF2B5EF4-FFF2-40B4-BE49-F238E27FC236}">
                <a16:creationId xmlns:a16="http://schemas.microsoft.com/office/drawing/2014/main" id="{F514933F-B928-4A7C-A49A-A9F06C648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3" y="981075"/>
            <a:ext cx="8640762"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C8C9C72-AA18-4DD6-9BC3-85FD44B2DC7F}"/>
              </a:ext>
            </a:extLst>
          </p:cNvPr>
          <p:cNvSpPr>
            <a:spLocks noGrp="1" noRot="1" noChangeArrowheads="1"/>
          </p:cNvSpPr>
          <p:nvPr>
            <p:ph type="title" idx="4294967295"/>
          </p:nvPr>
        </p:nvSpPr>
        <p:spPr>
          <a:xfrm>
            <a:off x="228600" y="381000"/>
            <a:ext cx="8540750" cy="1143000"/>
          </a:xfrm>
        </p:spPr>
        <p:txBody>
          <a:bodyPr anchor="ctr"/>
          <a:lstStyle/>
          <a:p>
            <a:pPr marL="342900" indent="-342900" eaLnBrk="1" hangingPunct="1">
              <a:spcBef>
                <a:spcPts val="1200"/>
              </a:spcBef>
              <a:buClr>
                <a:schemeClr val="hlink"/>
              </a:buClr>
              <a:buFont typeface="Wingdings" panose="05000000000000000000" pitchFamily="2" charset="2"/>
              <a:buChar char="§"/>
            </a:pPr>
            <a:r>
              <a:rPr lang="zh-CN" altLang="en-US" sz="5400">
                <a:solidFill>
                  <a:srgbClr val="3D6F3B"/>
                </a:solidFill>
                <a:latin typeface="幼圆" panose="02010509060101010101" pitchFamily="49" charset="-122"/>
                <a:ea typeface="幼圆" panose="02010509060101010101" pitchFamily="49" charset="-122"/>
              </a:rPr>
              <a:t>  </a:t>
            </a:r>
            <a:r>
              <a:rPr lang="zh-CN" altLang="en-US">
                <a:solidFill>
                  <a:srgbClr val="3D6F3B"/>
                </a:solidFill>
                <a:latin typeface="幼圆" panose="02010509060101010101" pitchFamily="49" charset="-122"/>
                <a:ea typeface="幼圆" panose="02010509060101010101" pitchFamily="49" charset="-122"/>
              </a:rPr>
              <a:t>反映非税收入规模的指标</a:t>
            </a:r>
            <a:endParaRPr lang="zh-CN" altLang="zh-CN">
              <a:solidFill>
                <a:srgbClr val="3D6F3B"/>
              </a:solidFill>
              <a:latin typeface="幼圆" panose="02010509060101010101" pitchFamily="49" charset="-122"/>
              <a:ea typeface="幼圆" panose="02010509060101010101" pitchFamily="49" charset="-122"/>
            </a:endParaRPr>
          </a:p>
        </p:txBody>
      </p:sp>
      <p:sp>
        <p:nvSpPr>
          <p:cNvPr id="9219" name="Rectangle 3">
            <a:extLst>
              <a:ext uri="{FF2B5EF4-FFF2-40B4-BE49-F238E27FC236}">
                <a16:creationId xmlns:a16="http://schemas.microsoft.com/office/drawing/2014/main" id="{3C3EB6F5-995F-4201-8121-40DE60619F3A}"/>
              </a:ext>
            </a:extLst>
          </p:cNvPr>
          <p:cNvSpPr>
            <a:spLocks noGrp="1" noRot="1" noChangeArrowheads="1"/>
          </p:cNvSpPr>
          <p:nvPr>
            <p:ph type="body" idx="4294967295"/>
          </p:nvPr>
        </p:nvSpPr>
        <p:spPr>
          <a:xfrm>
            <a:off x="642938" y="1285875"/>
            <a:ext cx="8153400" cy="4498975"/>
          </a:xfrm>
        </p:spPr>
        <p:txBody>
          <a:bodyPr/>
          <a:lstStyle/>
          <a:p>
            <a:pPr eaLnBrk="1" hangingPunct="1">
              <a:lnSpc>
                <a:spcPct val="90000"/>
              </a:lnSpc>
            </a:pPr>
            <a:endParaRPr lang="zh-CN" altLang="en-US">
              <a:latin typeface="幼圆" panose="02010509060101010101" pitchFamily="49" charset="-122"/>
              <a:ea typeface="幼圆" panose="02010509060101010101" pitchFamily="49" charset="-122"/>
            </a:endParaRPr>
          </a:p>
          <a:p>
            <a:pPr eaLnBrk="1" hangingPunct="1">
              <a:lnSpc>
                <a:spcPct val="110000"/>
              </a:lnSpc>
              <a:spcBef>
                <a:spcPts val="1600"/>
              </a:spcBef>
              <a:buClr>
                <a:srgbClr val="7CD10E"/>
              </a:buClr>
              <a:buFont typeface="Wingdings" panose="05000000000000000000" pitchFamily="2" charset="2"/>
              <a:buChar char="ü"/>
            </a:pPr>
            <a:r>
              <a:rPr lang="zh-CN" altLang="en-US" b="1">
                <a:latin typeface="幼圆" panose="02010509060101010101" pitchFamily="49" charset="-122"/>
                <a:ea typeface="幼圆" panose="02010509060101010101" pitchFamily="49" charset="-122"/>
              </a:rPr>
              <a:t>非税收入增长率</a:t>
            </a:r>
            <a:r>
              <a:rPr lang="en-US" altLang="zh-CN" b="1">
                <a:latin typeface="幼圆" panose="02010509060101010101" pitchFamily="49" charset="-122"/>
                <a:ea typeface="幼圆" panose="02010509060101010101" pitchFamily="49" charset="-122"/>
              </a:rPr>
              <a:t>:</a:t>
            </a:r>
          </a:p>
          <a:p>
            <a:pPr eaLnBrk="1" hangingPunct="1">
              <a:lnSpc>
                <a:spcPct val="110000"/>
              </a:lnSpc>
              <a:buClr>
                <a:srgbClr val="7CD10E"/>
              </a:buClr>
              <a:buFont typeface="Wingdings" panose="05000000000000000000" pitchFamily="2" charset="2"/>
              <a:buChar char="ü"/>
            </a:pPr>
            <a:endParaRPr lang="en-US" altLang="zh-CN" b="1">
              <a:latin typeface="幼圆" panose="02010509060101010101" pitchFamily="49" charset="-122"/>
              <a:ea typeface="幼圆" panose="02010509060101010101" pitchFamily="49" charset="-122"/>
            </a:endParaRPr>
          </a:p>
          <a:p>
            <a:pPr eaLnBrk="1" hangingPunct="1">
              <a:lnSpc>
                <a:spcPct val="110000"/>
              </a:lnSpc>
              <a:buClr>
                <a:srgbClr val="7CD10E"/>
              </a:buClr>
              <a:buFont typeface="Wingdings" panose="05000000000000000000" pitchFamily="2" charset="2"/>
              <a:buChar char="ü"/>
            </a:pPr>
            <a:r>
              <a:rPr lang="zh-CN" altLang="en-US" b="1">
                <a:latin typeface="幼圆" panose="02010509060101010101" pitchFamily="49" charset="-122"/>
                <a:ea typeface="幼圆" panose="02010509060101010101" pitchFamily="49" charset="-122"/>
              </a:rPr>
              <a:t>非税收入增长弹性系数</a:t>
            </a:r>
            <a:r>
              <a:rPr lang="en-US" altLang="zh-CN" b="1">
                <a:latin typeface="幼圆" panose="02010509060101010101" pitchFamily="49" charset="-122"/>
                <a:ea typeface="幼圆" panose="02010509060101010101" pitchFamily="49" charset="-122"/>
              </a:rPr>
              <a:t>:</a:t>
            </a:r>
          </a:p>
          <a:p>
            <a:pPr eaLnBrk="1" hangingPunct="1">
              <a:lnSpc>
                <a:spcPct val="110000"/>
              </a:lnSpc>
              <a:buClr>
                <a:srgbClr val="7CD10E"/>
              </a:buClr>
              <a:buFont typeface="Wingdings" panose="05000000000000000000" pitchFamily="2" charset="2"/>
              <a:buChar char="ü"/>
            </a:pPr>
            <a:endParaRPr lang="en-US" altLang="zh-CN" b="1">
              <a:latin typeface="幼圆" panose="02010509060101010101" pitchFamily="49" charset="-122"/>
              <a:ea typeface="幼圆" panose="02010509060101010101" pitchFamily="49" charset="-122"/>
            </a:endParaRPr>
          </a:p>
          <a:p>
            <a:pPr eaLnBrk="1" hangingPunct="1">
              <a:lnSpc>
                <a:spcPct val="110000"/>
              </a:lnSpc>
              <a:buClr>
                <a:srgbClr val="7CD10E"/>
              </a:buClr>
              <a:buFont typeface="Wingdings" panose="05000000000000000000" pitchFamily="2" charset="2"/>
              <a:buChar char="ü"/>
            </a:pPr>
            <a:r>
              <a:rPr lang="zh-CN" altLang="en-US" b="1">
                <a:latin typeface="幼圆" panose="02010509060101010101" pitchFamily="49" charset="-122"/>
                <a:ea typeface="幼圆" panose="02010509060101010101" pitchFamily="49" charset="-122"/>
              </a:rPr>
              <a:t>非税收入增长边际倾向</a:t>
            </a:r>
            <a:r>
              <a:rPr lang="en-US" altLang="zh-CN" b="1">
                <a:latin typeface="幼圆" panose="02010509060101010101" pitchFamily="49" charset="-122"/>
                <a:ea typeface="幼圆" panose="02010509060101010101" pitchFamily="49" charset="-122"/>
              </a:rPr>
              <a:t>:</a:t>
            </a:r>
          </a:p>
          <a:p>
            <a:pPr eaLnBrk="1" hangingPunct="1"/>
            <a:endParaRPr lang="zh-CN" altLang="zh-CN"/>
          </a:p>
        </p:txBody>
      </p:sp>
      <p:graphicFrame>
        <p:nvGraphicFramePr>
          <p:cNvPr id="9220" name="Object 2">
            <a:extLst>
              <a:ext uri="{FF2B5EF4-FFF2-40B4-BE49-F238E27FC236}">
                <a16:creationId xmlns:a16="http://schemas.microsoft.com/office/drawing/2014/main" id="{8BD3F8E1-B39B-4230-B4D7-26FCA9A25D68}"/>
              </a:ext>
            </a:extLst>
          </p:cNvPr>
          <p:cNvGraphicFramePr>
            <a:graphicFrameLocks noChangeAspect="1"/>
          </p:cNvGraphicFramePr>
          <p:nvPr/>
        </p:nvGraphicFramePr>
        <p:xfrm>
          <a:off x="4414838" y="1676400"/>
          <a:ext cx="3605212" cy="990600"/>
        </p:xfrm>
        <a:graphic>
          <a:graphicData uri="http://schemas.openxmlformats.org/presentationml/2006/ole">
            <mc:AlternateContent xmlns:mc="http://schemas.openxmlformats.org/markup-compatibility/2006">
              <mc:Choice xmlns:v="urn:schemas-microsoft-com:vml" Requires="v">
                <p:oleObj spid="_x0000_s9223" name="Equation" r:id="rId3" imgW="1587500" imgH="431800" progId="Equation.DSMT4">
                  <p:embed/>
                </p:oleObj>
              </mc:Choice>
              <mc:Fallback>
                <p:oleObj name="Equation" r:id="rId3" imgW="1587500" imgH="431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4838" y="1676400"/>
                        <a:ext cx="36052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1" name="Object 3">
            <a:extLst>
              <a:ext uri="{FF2B5EF4-FFF2-40B4-BE49-F238E27FC236}">
                <a16:creationId xmlns:a16="http://schemas.microsoft.com/office/drawing/2014/main" id="{A7703B25-EB44-4714-ACF2-A4D9A1AF30D2}"/>
              </a:ext>
            </a:extLst>
          </p:cNvPr>
          <p:cNvGraphicFramePr>
            <a:graphicFrameLocks noChangeAspect="1"/>
          </p:cNvGraphicFramePr>
          <p:nvPr/>
        </p:nvGraphicFramePr>
        <p:xfrm>
          <a:off x="5657850" y="2743200"/>
          <a:ext cx="2460625" cy="990600"/>
        </p:xfrm>
        <a:graphic>
          <a:graphicData uri="http://schemas.openxmlformats.org/presentationml/2006/ole">
            <mc:AlternateContent xmlns:mc="http://schemas.openxmlformats.org/markup-compatibility/2006">
              <mc:Choice xmlns:v="urn:schemas-microsoft-com:vml" Requires="v">
                <p:oleObj spid="_x0000_s9224" name="Equation" r:id="rId5" imgW="1040948" imgH="418918" progId="Equation.DSMT4">
                  <p:embed/>
                </p:oleObj>
              </mc:Choice>
              <mc:Fallback>
                <p:oleObj name="Equation" r:id="rId5" imgW="1040948" imgH="418918"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7850" y="2743200"/>
                        <a:ext cx="24606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2" name="Object 4">
            <a:extLst>
              <a:ext uri="{FF2B5EF4-FFF2-40B4-BE49-F238E27FC236}">
                <a16:creationId xmlns:a16="http://schemas.microsoft.com/office/drawing/2014/main" id="{3A03B099-ED7C-467F-BE7E-33EB06C48654}"/>
              </a:ext>
            </a:extLst>
          </p:cNvPr>
          <p:cNvGraphicFramePr>
            <a:graphicFrameLocks noChangeAspect="1"/>
          </p:cNvGraphicFramePr>
          <p:nvPr/>
        </p:nvGraphicFramePr>
        <p:xfrm>
          <a:off x="5651500" y="3860800"/>
          <a:ext cx="2305050" cy="1016000"/>
        </p:xfrm>
        <a:graphic>
          <a:graphicData uri="http://schemas.openxmlformats.org/presentationml/2006/ole">
            <mc:AlternateContent xmlns:mc="http://schemas.openxmlformats.org/markup-compatibility/2006">
              <mc:Choice xmlns:v="urn:schemas-microsoft-com:vml" Requires="v">
                <p:oleObj spid="_x0000_s9225" name="Equation" r:id="rId7" imgW="965200" imgH="393700" progId="Equation.DSMT4">
                  <p:embed/>
                </p:oleObj>
              </mc:Choice>
              <mc:Fallback>
                <p:oleObj name="Equation" r:id="rId7" imgW="965200" imgH="3937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1500" y="3860800"/>
                        <a:ext cx="2305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内容占位符 2">
            <a:extLst>
              <a:ext uri="{FF2B5EF4-FFF2-40B4-BE49-F238E27FC236}">
                <a16:creationId xmlns:a16="http://schemas.microsoft.com/office/drawing/2014/main" id="{0BEF4368-F99E-4845-A397-24F2CEBF4D7C}"/>
              </a:ext>
            </a:extLst>
          </p:cNvPr>
          <p:cNvSpPr>
            <a:spLocks noGrp="1"/>
          </p:cNvSpPr>
          <p:nvPr>
            <p:ph idx="4294967295"/>
          </p:nvPr>
        </p:nvSpPr>
        <p:spPr>
          <a:xfrm>
            <a:off x="684213" y="2060575"/>
            <a:ext cx="7848600" cy="3816350"/>
          </a:xfrm>
        </p:spPr>
        <p:txBody>
          <a:bodyPr/>
          <a:lstStyle/>
          <a:p>
            <a:pPr algn="just" eaLnBrk="1" hangingPunct="1">
              <a:lnSpc>
                <a:spcPct val="110000"/>
              </a:lnSpc>
              <a:spcBef>
                <a:spcPts val="1200"/>
              </a:spcBef>
              <a:buFont typeface="Wingdings" panose="05000000000000000000" pitchFamily="2" charset="2"/>
              <a:buNone/>
            </a:pPr>
            <a:r>
              <a:rPr lang="zh-CN" altLang="en-US" sz="2800" b="1">
                <a:latin typeface="方正姚体" panose="02010601030101010101" pitchFamily="2" charset="-122"/>
                <a:ea typeface="方正姚体" panose="02010601030101010101" pitchFamily="2" charset="-122"/>
              </a:rPr>
              <a:t>（一）政府非税收入占财政收入比重的变化</a:t>
            </a:r>
            <a:endParaRPr lang="en-US" altLang="zh-CN" sz="2800" b="1">
              <a:latin typeface="方正姚体" panose="02010601030101010101" pitchFamily="2" charset="-122"/>
              <a:ea typeface="方正姚体" panose="02010601030101010101" pitchFamily="2" charset="-122"/>
            </a:endParaRPr>
          </a:p>
          <a:p>
            <a:pPr algn="just" eaLnBrk="1" hangingPunct="1">
              <a:lnSpc>
                <a:spcPct val="110000"/>
              </a:lnSpc>
              <a:spcBef>
                <a:spcPts val="1200"/>
              </a:spcBef>
              <a:buFont typeface="Wingdings" panose="05000000000000000000" pitchFamily="2" charset="2"/>
              <a:buNone/>
            </a:pPr>
            <a:r>
              <a:rPr lang="en-US" altLang="zh-CN" sz="2600" b="1">
                <a:latin typeface="仿宋" panose="02010609060101010101" pitchFamily="49" charset="-122"/>
                <a:ea typeface="仿宋" panose="02010609060101010101" pitchFamily="49" charset="-122"/>
              </a:rPr>
              <a:t>   20</a:t>
            </a:r>
            <a:r>
              <a:rPr lang="zh-CN" altLang="en-US" sz="2600" b="1">
                <a:latin typeface="仿宋" panose="02010609060101010101" pitchFamily="49" charset="-122"/>
                <a:ea typeface="仿宋" panose="02010609060101010101" pitchFamily="49" charset="-122"/>
              </a:rPr>
              <a:t>世纪</a:t>
            </a:r>
            <a:r>
              <a:rPr lang="en-US" altLang="zh-CN" sz="2600" b="1">
                <a:latin typeface="仿宋" panose="02010609060101010101" pitchFamily="49" charset="-122"/>
                <a:ea typeface="仿宋" panose="02010609060101010101" pitchFamily="49" charset="-122"/>
              </a:rPr>
              <a:t>80</a:t>
            </a:r>
            <a:r>
              <a:rPr lang="zh-CN" altLang="en-US" sz="2600" b="1">
                <a:latin typeface="仿宋" panose="02010609060101010101" pitchFamily="49" charset="-122"/>
                <a:ea typeface="仿宋" panose="02010609060101010101" pitchFamily="49" charset="-122"/>
              </a:rPr>
              <a:t>年代以来，伴随着我国改革开放的不断深入，政府非税收入规模一直呈上升趋势。表现在两个方面：</a:t>
            </a:r>
            <a:endParaRPr lang="en-US" altLang="zh-CN" sz="2600" b="1">
              <a:latin typeface="仿宋" panose="02010609060101010101" pitchFamily="49" charset="-122"/>
              <a:ea typeface="仿宋" panose="02010609060101010101" pitchFamily="49" charset="-122"/>
            </a:endParaRPr>
          </a:p>
          <a:p>
            <a:pPr algn="just" eaLnBrk="1" hangingPunct="1">
              <a:lnSpc>
                <a:spcPct val="110000"/>
              </a:lnSpc>
              <a:spcBef>
                <a:spcPts val="1200"/>
              </a:spcBef>
              <a:buFont typeface="Wingdings" panose="05000000000000000000" pitchFamily="2" charset="2"/>
              <a:buNone/>
            </a:pPr>
            <a:r>
              <a:rPr lang="en-US" altLang="zh-CN" sz="2600" b="1">
                <a:solidFill>
                  <a:schemeClr val="accent1"/>
                </a:solidFill>
                <a:latin typeface="仿宋" panose="02010609060101010101" pitchFamily="49" charset="-122"/>
                <a:ea typeface="仿宋" panose="02010609060101010101" pitchFamily="49" charset="-122"/>
              </a:rPr>
              <a:t>   </a:t>
            </a:r>
            <a:r>
              <a:rPr lang="zh-CN" altLang="en-US" sz="2600" b="1">
                <a:solidFill>
                  <a:schemeClr val="accent1"/>
                </a:solidFill>
                <a:latin typeface="仿宋" panose="02010609060101010101" pitchFamily="49" charset="-122"/>
                <a:ea typeface="仿宋" panose="02010609060101010101" pitchFamily="49" charset="-122"/>
              </a:rPr>
              <a:t>一是政府非税收入规模不断扩大。</a:t>
            </a:r>
            <a:endParaRPr lang="en-US" altLang="zh-CN" sz="2600" b="1">
              <a:solidFill>
                <a:schemeClr val="accent1"/>
              </a:solidFill>
              <a:latin typeface="仿宋" panose="02010609060101010101" pitchFamily="49" charset="-122"/>
              <a:ea typeface="仿宋" panose="02010609060101010101" pitchFamily="49" charset="-122"/>
            </a:endParaRPr>
          </a:p>
          <a:p>
            <a:pPr algn="just" eaLnBrk="1" hangingPunct="1">
              <a:lnSpc>
                <a:spcPct val="110000"/>
              </a:lnSpc>
              <a:spcBef>
                <a:spcPts val="1200"/>
              </a:spcBef>
              <a:buFont typeface="Wingdings" panose="05000000000000000000" pitchFamily="2" charset="2"/>
              <a:buNone/>
            </a:pPr>
            <a:r>
              <a:rPr lang="zh-CN" altLang="en-US" sz="2600" b="1">
                <a:solidFill>
                  <a:srgbClr val="7030A0"/>
                </a:solidFill>
                <a:latin typeface="仿宋" panose="02010609060101010101" pitchFamily="49" charset="-122"/>
                <a:ea typeface="仿宋" panose="02010609060101010101" pitchFamily="49" charset="-122"/>
              </a:rPr>
              <a:t>   二是地方政府非税收入规模迅速增长，政府非税收入占地方财政收入的比重较高。</a:t>
            </a:r>
            <a:endParaRPr lang="en-US" altLang="zh-CN" sz="2600" b="1">
              <a:solidFill>
                <a:srgbClr val="7030A0"/>
              </a:solidFill>
              <a:latin typeface="仿宋" panose="02010609060101010101" pitchFamily="49" charset="-122"/>
              <a:ea typeface="仿宋" panose="02010609060101010101" pitchFamily="49" charset="-122"/>
            </a:endParaRPr>
          </a:p>
          <a:p>
            <a:pPr algn="just" eaLnBrk="1" hangingPunct="1">
              <a:lnSpc>
                <a:spcPct val="110000"/>
              </a:lnSpc>
              <a:spcBef>
                <a:spcPts val="1200"/>
              </a:spcBef>
              <a:buFont typeface="Wingdings" panose="05000000000000000000" pitchFamily="2" charset="2"/>
              <a:buNone/>
            </a:pPr>
            <a:r>
              <a:rPr lang="zh-CN" altLang="en-US" sz="2800" b="1">
                <a:solidFill>
                  <a:srgbClr val="7030A0"/>
                </a:solidFill>
                <a:latin typeface="方正姚体" panose="02010601030101010101" pitchFamily="2" charset="-122"/>
                <a:ea typeface="方正姚体" panose="02010601030101010101" pitchFamily="2" charset="-122"/>
              </a:rPr>
              <a:t>     </a:t>
            </a:r>
            <a:r>
              <a:rPr lang="zh-CN" altLang="en-US" sz="2800" b="1">
                <a:solidFill>
                  <a:srgbClr val="D7181F"/>
                </a:solidFill>
                <a:latin typeface="方正姚体" panose="02010601030101010101" pitchFamily="2" charset="-122"/>
                <a:ea typeface="方正姚体" panose="02010601030101010101" pitchFamily="2" charset="-122"/>
              </a:rPr>
              <a:t>问题：非税收入是否存在瓦格拉法则效应？</a:t>
            </a:r>
            <a:endParaRPr lang="en-US" altLang="zh-CN" sz="2800" b="1">
              <a:solidFill>
                <a:srgbClr val="D7181F"/>
              </a:solidFill>
              <a:latin typeface="方正姚体" panose="02010601030101010101" pitchFamily="2" charset="-122"/>
              <a:ea typeface="方正姚体" panose="02010601030101010101" pitchFamily="2" charset="-122"/>
            </a:endParaRPr>
          </a:p>
          <a:p>
            <a:pPr eaLnBrk="1" hangingPunct="1">
              <a:buFont typeface="Wingdings" panose="05000000000000000000" pitchFamily="2" charset="2"/>
              <a:buNone/>
            </a:pPr>
            <a:endParaRPr lang="zh-CN" altLang="en-US" sz="2800" b="1"/>
          </a:p>
        </p:txBody>
      </p:sp>
      <p:sp>
        <p:nvSpPr>
          <p:cNvPr id="10243" name="矩形 1">
            <a:extLst>
              <a:ext uri="{FF2B5EF4-FFF2-40B4-BE49-F238E27FC236}">
                <a16:creationId xmlns:a16="http://schemas.microsoft.com/office/drawing/2014/main" id="{72412EBC-5CEE-4B70-9D98-EAE47B9C2DFB}"/>
              </a:ext>
            </a:extLst>
          </p:cNvPr>
          <p:cNvSpPr>
            <a:spLocks noChangeArrowheads="1"/>
          </p:cNvSpPr>
          <p:nvPr/>
        </p:nvSpPr>
        <p:spPr bwMode="auto">
          <a:xfrm>
            <a:off x="1403350" y="765175"/>
            <a:ext cx="6340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4000">
                <a:latin typeface="Arial" panose="020B0604020202020204" pitchFamily="34" charset="0"/>
              </a:rPr>
              <a:t>二、政府非税收入规模分析</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4AAA82A-5ABD-4677-B0A4-0E405CE50122}"/>
              </a:ext>
            </a:extLst>
          </p:cNvPr>
          <p:cNvSpPr>
            <a:spLocks noGrp="1" noChangeArrowheads="1"/>
          </p:cNvSpPr>
          <p:nvPr>
            <p:ph type="title" idx="4294967295"/>
          </p:nvPr>
        </p:nvSpPr>
        <p:spPr/>
        <p:txBody>
          <a:bodyPr anchor="ctr"/>
          <a:lstStyle/>
          <a:p>
            <a:pPr eaLnBrk="1" hangingPunct="1"/>
            <a:r>
              <a:rPr lang="zh-CN" altLang="en-US">
                <a:solidFill>
                  <a:srgbClr val="3D6F3B"/>
                </a:solidFill>
                <a:latin typeface="幼圆" panose="02010509060101010101" pitchFamily="49" charset="-122"/>
                <a:ea typeface="幼圆" panose="02010509060101010101" pitchFamily="49" charset="-122"/>
              </a:rPr>
              <a:t>        </a:t>
            </a:r>
            <a:r>
              <a:rPr lang="zh-CN" altLang="en-US">
                <a:solidFill>
                  <a:srgbClr val="3D6F3B"/>
                </a:solidFill>
                <a:latin typeface="幼圆" panose="02010509060101010101" pitchFamily="49" charset="-122"/>
                <a:ea typeface="幼圆" panose="02010509060101010101" pitchFamily="49" charset="-122"/>
                <a:hlinkClick r:id="rId2" action="ppaction://hlinkfile"/>
              </a:rPr>
              <a:t>瓦格纳法则</a:t>
            </a:r>
            <a:endParaRPr lang="zh-CN" altLang="en-US" sz="4000">
              <a:solidFill>
                <a:schemeClr val="tx1"/>
              </a:solidFill>
            </a:endParaRPr>
          </a:p>
        </p:txBody>
      </p:sp>
      <p:sp>
        <p:nvSpPr>
          <p:cNvPr id="56323" name="Text Box 3">
            <a:extLst>
              <a:ext uri="{FF2B5EF4-FFF2-40B4-BE49-F238E27FC236}">
                <a16:creationId xmlns:a16="http://schemas.microsoft.com/office/drawing/2014/main" id="{83EEEEAB-7A60-4F69-8132-98DF16721739}"/>
              </a:ext>
            </a:extLst>
          </p:cNvPr>
          <p:cNvSpPr txBox="1">
            <a:spLocks noChangeArrowheads="1"/>
          </p:cNvSpPr>
          <p:nvPr/>
        </p:nvSpPr>
        <p:spPr bwMode="auto">
          <a:xfrm>
            <a:off x="785813" y="2743200"/>
            <a:ext cx="685800" cy="4413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FontTx/>
              <a:buNone/>
            </a:pPr>
            <a:r>
              <a:rPr lang="en-US" altLang="zh-CN" b="1" i="1">
                <a:latin typeface="Times New Roman" panose="02020603050405020304" pitchFamily="18" charset="0"/>
              </a:rPr>
              <a:t>G</a:t>
            </a:r>
            <a:r>
              <a:rPr lang="en-US" altLang="zh-CN" b="1" i="1" baseline="-25000">
                <a:latin typeface="Times New Roman" panose="02020603050405020304" pitchFamily="18" charset="0"/>
              </a:rPr>
              <a:t>3</a:t>
            </a:r>
            <a:endParaRPr lang="en-US" altLang="zh-CN" b="1" i="1">
              <a:latin typeface="Arial" panose="020B0604020202020204" pitchFamily="34" charset="0"/>
            </a:endParaRPr>
          </a:p>
        </p:txBody>
      </p:sp>
      <p:sp>
        <p:nvSpPr>
          <p:cNvPr id="56324" name="Text Box 4">
            <a:extLst>
              <a:ext uri="{FF2B5EF4-FFF2-40B4-BE49-F238E27FC236}">
                <a16:creationId xmlns:a16="http://schemas.microsoft.com/office/drawing/2014/main" id="{618C2839-63D5-4EC4-9D1F-B05A6A2B95F2}"/>
              </a:ext>
            </a:extLst>
          </p:cNvPr>
          <p:cNvSpPr txBox="1">
            <a:spLocks noChangeArrowheads="1"/>
          </p:cNvSpPr>
          <p:nvPr/>
        </p:nvSpPr>
        <p:spPr bwMode="auto">
          <a:xfrm>
            <a:off x="785813" y="3352800"/>
            <a:ext cx="703262" cy="4397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FontTx/>
              <a:buNone/>
            </a:pPr>
            <a:r>
              <a:rPr lang="en-US" altLang="zh-CN" b="1" i="1">
                <a:latin typeface="Times New Roman" panose="02020603050405020304" pitchFamily="18" charset="0"/>
              </a:rPr>
              <a:t>G</a:t>
            </a:r>
            <a:r>
              <a:rPr lang="en-US" altLang="zh-CN" b="1" i="1" baseline="-25000">
                <a:latin typeface="Times New Roman" panose="02020603050405020304" pitchFamily="18" charset="0"/>
              </a:rPr>
              <a:t>2</a:t>
            </a:r>
            <a:endParaRPr lang="en-US" altLang="zh-CN" b="1" i="1">
              <a:latin typeface="Arial" panose="020B0604020202020204" pitchFamily="34" charset="0"/>
            </a:endParaRPr>
          </a:p>
        </p:txBody>
      </p:sp>
      <p:sp>
        <p:nvSpPr>
          <p:cNvPr id="56325" name="Text Box 5">
            <a:extLst>
              <a:ext uri="{FF2B5EF4-FFF2-40B4-BE49-F238E27FC236}">
                <a16:creationId xmlns:a16="http://schemas.microsoft.com/office/drawing/2014/main" id="{85E913FC-DF1F-4549-B465-0D06F8464469}"/>
              </a:ext>
            </a:extLst>
          </p:cNvPr>
          <p:cNvSpPr txBox="1">
            <a:spLocks noChangeArrowheads="1"/>
          </p:cNvSpPr>
          <p:nvPr/>
        </p:nvSpPr>
        <p:spPr bwMode="auto">
          <a:xfrm>
            <a:off x="857250" y="4114800"/>
            <a:ext cx="627063" cy="43815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FontTx/>
              <a:buNone/>
            </a:pPr>
            <a:r>
              <a:rPr lang="en-US" altLang="zh-CN" b="1" i="1">
                <a:latin typeface="Times New Roman" panose="02020603050405020304" pitchFamily="18" charset="0"/>
              </a:rPr>
              <a:t>G</a:t>
            </a:r>
            <a:r>
              <a:rPr lang="en-US" altLang="zh-CN" b="1" i="1" baseline="-25000">
                <a:latin typeface="Times New Roman" panose="02020603050405020304" pitchFamily="18" charset="0"/>
              </a:rPr>
              <a:t>1</a:t>
            </a:r>
            <a:endParaRPr lang="en-US" altLang="zh-CN" b="1" i="1">
              <a:latin typeface="Arial" panose="020B0604020202020204" pitchFamily="34" charset="0"/>
            </a:endParaRPr>
          </a:p>
        </p:txBody>
      </p:sp>
      <p:sp>
        <p:nvSpPr>
          <p:cNvPr id="56326" name="Text Box 6">
            <a:extLst>
              <a:ext uri="{FF2B5EF4-FFF2-40B4-BE49-F238E27FC236}">
                <a16:creationId xmlns:a16="http://schemas.microsoft.com/office/drawing/2014/main" id="{9EC1D15F-E8A1-4BD8-A13E-121B156665F7}"/>
              </a:ext>
            </a:extLst>
          </p:cNvPr>
          <p:cNvSpPr txBox="1">
            <a:spLocks noChangeArrowheads="1"/>
          </p:cNvSpPr>
          <p:nvPr/>
        </p:nvSpPr>
        <p:spPr bwMode="auto">
          <a:xfrm>
            <a:off x="4770438" y="5775325"/>
            <a:ext cx="809625" cy="4397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FontTx/>
              <a:buNone/>
            </a:pPr>
            <a:r>
              <a:rPr lang="en-US" altLang="zh-CN" b="1" i="1">
                <a:latin typeface="Times New Roman" panose="02020603050405020304" pitchFamily="18" charset="0"/>
              </a:rPr>
              <a:t>Y</a:t>
            </a:r>
            <a:r>
              <a:rPr lang="en-US" altLang="zh-CN" b="1" i="1" baseline="-25000">
                <a:latin typeface="Times New Roman" panose="02020603050405020304" pitchFamily="18" charset="0"/>
              </a:rPr>
              <a:t>3</a:t>
            </a:r>
            <a:endParaRPr lang="en-US" altLang="zh-CN" b="1" i="1">
              <a:latin typeface="Arial" panose="020B0604020202020204" pitchFamily="34" charset="0"/>
            </a:endParaRPr>
          </a:p>
        </p:txBody>
      </p:sp>
      <p:sp>
        <p:nvSpPr>
          <p:cNvPr id="56327" name="Text Box 7">
            <a:extLst>
              <a:ext uri="{FF2B5EF4-FFF2-40B4-BE49-F238E27FC236}">
                <a16:creationId xmlns:a16="http://schemas.microsoft.com/office/drawing/2014/main" id="{434E9DC1-D1AD-4F62-951B-770081023122}"/>
              </a:ext>
            </a:extLst>
          </p:cNvPr>
          <p:cNvSpPr txBox="1">
            <a:spLocks noChangeArrowheads="1"/>
          </p:cNvSpPr>
          <p:nvPr/>
        </p:nvSpPr>
        <p:spPr bwMode="auto">
          <a:xfrm>
            <a:off x="3071813" y="5775325"/>
            <a:ext cx="609600" cy="4397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FontTx/>
              <a:buNone/>
            </a:pPr>
            <a:r>
              <a:rPr lang="en-US" altLang="zh-CN" b="1" i="1">
                <a:latin typeface="Times New Roman" panose="02020603050405020304" pitchFamily="18" charset="0"/>
              </a:rPr>
              <a:t>Y</a:t>
            </a:r>
            <a:r>
              <a:rPr lang="en-US" altLang="zh-CN" b="1" i="1" baseline="-25000">
                <a:latin typeface="Times New Roman" panose="02020603050405020304" pitchFamily="18" charset="0"/>
              </a:rPr>
              <a:t>2</a:t>
            </a:r>
            <a:endParaRPr lang="en-US" altLang="zh-CN" b="1" i="1">
              <a:latin typeface="Arial" panose="020B0604020202020204" pitchFamily="34" charset="0"/>
            </a:endParaRPr>
          </a:p>
        </p:txBody>
      </p:sp>
      <p:sp>
        <p:nvSpPr>
          <p:cNvPr id="56328" name="Text Box 8">
            <a:extLst>
              <a:ext uri="{FF2B5EF4-FFF2-40B4-BE49-F238E27FC236}">
                <a16:creationId xmlns:a16="http://schemas.microsoft.com/office/drawing/2014/main" id="{AA5EF249-9F67-4912-B4C8-CB8D530F671A}"/>
              </a:ext>
            </a:extLst>
          </p:cNvPr>
          <p:cNvSpPr txBox="1">
            <a:spLocks noChangeArrowheads="1"/>
          </p:cNvSpPr>
          <p:nvPr/>
        </p:nvSpPr>
        <p:spPr bwMode="auto">
          <a:xfrm>
            <a:off x="2339975" y="5775325"/>
            <a:ext cx="692150" cy="5873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FontTx/>
              <a:buNone/>
            </a:pPr>
            <a:r>
              <a:rPr lang="en-US" altLang="zh-CN" b="1" i="1">
                <a:latin typeface="Times New Roman" panose="02020603050405020304" pitchFamily="18" charset="0"/>
              </a:rPr>
              <a:t>Y</a:t>
            </a:r>
            <a:r>
              <a:rPr lang="en-US" altLang="zh-CN" b="1" i="1" baseline="-25000">
                <a:latin typeface="Times New Roman" panose="02020603050405020304" pitchFamily="18" charset="0"/>
              </a:rPr>
              <a:t>1</a:t>
            </a:r>
            <a:endParaRPr lang="en-US" altLang="zh-CN" b="1" i="1">
              <a:latin typeface="Arial" panose="020B0604020202020204" pitchFamily="34" charset="0"/>
            </a:endParaRPr>
          </a:p>
        </p:txBody>
      </p:sp>
      <p:sp>
        <p:nvSpPr>
          <p:cNvPr id="56329" name="Text Box 9">
            <a:extLst>
              <a:ext uri="{FF2B5EF4-FFF2-40B4-BE49-F238E27FC236}">
                <a16:creationId xmlns:a16="http://schemas.microsoft.com/office/drawing/2014/main" id="{D2191526-8821-46EE-BDBA-3A8433F37B5E}"/>
              </a:ext>
            </a:extLst>
          </p:cNvPr>
          <p:cNvSpPr txBox="1">
            <a:spLocks noChangeArrowheads="1"/>
          </p:cNvSpPr>
          <p:nvPr/>
        </p:nvSpPr>
        <p:spPr bwMode="auto">
          <a:xfrm>
            <a:off x="928688" y="5557838"/>
            <a:ext cx="455612" cy="5857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FontTx/>
              <a:buNone/>
            </a:pPr>
            <a:r>
              <a:rPr lang="en-US" altLang="zh-CN" b="1" i="1">
                <a:latin typeface="Times New Roman" panose="02020603050405020304" pitchFamily="18" charset="0"/>
              </a:rPr>
              <a:t>0</a:t>
            </a:r>
            <a:endParaRPr lang="en-US" altLang="zh-CN" b="1" i="1">
              <a:latin typeface="Arial" panose="020B0604020202020204" pitchFamily="34" charset="0"/>
            </a:endParaRPr>
          </a:p>
        </p:txBody>
      </p:sp>
      <p:sp>
        <p:nvSpPr>
          <p:cNvPr id="56330" name="Line 10">
            <a:extLst>
              <a:ext uri="{FF2B5EF4-FFF2-40B4-BE49-F238E27FC236}">
                <a16:creationId xmlns:a16="http://schemas.microsoft.com/office/drawing/2014/main" id="{84F7FE89-2194-4D22-9FE2-C3234829116C}"/>
              </a:ext>
            </a:extLst>
          </p:cNvPr>
          <p:cNvSpPr>
            <a:spLocks noChangeShapeType="1"/>
          </p:cNvSpPr>
          <p:nvPr/>
        </p:nvSpPr>
        <p:spPr bwMode="auto">
          <a:xfrm>
            <a:off x="1571625" y="5715000"/>
            <a:ext cx="5832475" cy="0"/>
          </a:xfrm>
          <a:prstGeom prst="line">
            <a:avLst/>
          </a:prstGeom>
          <a:noFill/>
          <a:ln w="38100">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56331" name="Line 11">
            <a:extLst>
              <a:ext uri="{FF2B5EF4-FFF2-40B4-BE49-F238E27FC236}">
                <a16:creationId xmlns:a16="http://schemas.microsoft.com/office/drawing/2014/main" id="{2466E3AE-0389-4677-9886-8571CEB1C2B8}"/>
              </a:ext>
            </a:extLst>
          </p:cNvPr>
          <p:cNvSpPr>
            <a:spLocks noChangeShapeType="1"/>
          </p:cNvSpPr>
          <p:nvPr/>
        </p:nvSpPr>
        <p:spPr bwMode="auto">
          <a:xfrm flipV="1">
            <a:off x="1571625" y="2133600"/>
            <a:ext cx="0" cy="3563938"/>
          </a:xfrm>
          <a:prstGeom prst="line">
            <a:avLst/>
          </a:prstGeom>
          <a:noFill/>
          <a:ln w="38100">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56332" name="Line 12">
            <a:extLst>
              <a:ext uri="{FF2B5EF4-FFF2-40B4-BE49-F238E27FC236}">
                <a16:creationId xmlns:a16="http://schemas.microsoft.com/office/drawing/2014/main" id="{1C0C3AD8-4BC1-4B47-ADFE-CF730A96B632}"/>
              </a:ext>
            </a:extLst>
          </p:cNvPr>
          <p:cNvSpPr>
            <a:spLocks noChangeShapeType="1"/>
          </p:cNvSpPr>
          <p:nvPr/>
        </p:nvSpPr>
        <p:spPr bwMode="auto">
          <a:xfrm>
            <a:off x="1571625" y="4286250"/>
            <a:ext cx="971550" cy="0"/>
          </a:xfrm>
          <a:prstGeom prst="line">
            <a:avLst/>
          </a:prstGeom>
          <a:noFill/>
          <a:ln w="349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33" name="Line 13">
            <a:extLst>
              <a:ext uri="{FF2B5EF4-FFF2-40B4-BE49-F238E27FC236}">
                <a16:creationId xmlns:a16="http://schemas.microsoft.com/office/drawing/2014/main" id="{9A3BB406-9647-427C-985B-6891364B5C73}"/>
              </a:ext>
            </a:extLst>
          </p:cNvPr>
          <p:cNvSpPr>
            <a:spLocks noChangeShapeType="1"/>
          </p:cNvSpPr>
          <p:nvPr/>
        </p:nvSpPr>
        <p:spPr bwMode="auto">
          <a:xfrm>
            <a:off x="2571750" y="4286250"/>
            <a:ext cx="0" cy="1403350"/>
          </a:xfrm>
          <a:prstGeom prst="line">
            <a:avLst/>
          </a:prstGeom>
          <a:noFill/>
          <a:ln w="349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34" name="Line 14">
            <a:extLst>
              <a:ext uri="{FF2B5EF4-FFF2-40B4-BE49-F238E27FC236}">
                <a16:creationId xmlns:a16="http://schemas.microsoft.com/office/drawing/2014/main" id="{EBD27EF6-C6BA-4722-95EE-C64514ECEC76}"/>
              </a:ext>
            </a:extLst>
          </p:cNvPr>
          <p:cNvSpPr>
            <a:spLocks noChangeShapeType="1"/>
          </p:cNvSpPr>
          <p:nvPr/>
        </p:nvSpPr>
        <p:spPr bwMode="auto">
          <a:xfrm>
            <a:off x="1571625" y="3643313"/>
            <a:ext cx="1439863" cy="0"/>
          </a:xfrm>
          <a:prstGeom prst="line">
            <a:avLst/>
          </a:prstGeom>
          <a:noFill/>
          <a:ln w="349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35" name="Line 15">
            <a:extLst>
              <a:ext uri="{FF2B5EF4-FFF2-40B4-BE49-F238E27FC236}">
                <a16:creationId xmlns:a16="http://schemas.microsoft.com/office/drawing/2014/main" id="{75B18ED2-A962-4DCE-9713-852A76514D71}"/>
              </a:ext>
            </a:extLst>
          </p:cNvPr>
          <p:cNvSpPr>
            <a:spLocks noChangeShapeType="1"/>
          </p:cNvSpPr>
          <p:nvPr/>
        </p:nvSpPr>
        <p:spPr bwMode="auto">
          <a:xfrm>
            <a:off x="3000375" y="3686175"/>
            <a:ext cx="0" cy="2052638"/>
          </a:xfrm>
          <a:prstGeom prst="line">
            <a:avLst/>
          </a:prstGeom>
          <a:noFill/>
          <a:ln w="349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36" name="Line 16">
            <a:extLst>
              <a:ext uri="{FF2B5EF4-FFF2-40B4-BE49-F238E27FC236}">
                <a16:creationId xmlns:a16="http://schemas.microsoft.com/office/drawing/2014/main" id="{C64A11BD-76D2-4CE2-AD47-1F139900B868}"/>
              </a:ext>
            </a:extLst>
          </p:cNvPr>
          <p:cNvSpPr>
            <a:spLocks noChangeShapeType="1"/>
          </p:cNvSpPr>
          <p:nvPr/>
        </p:nvSpPr>
        <p:spPr bwMode="auto">
          <a:xfrm>
            <a:off x="1571625" y="2928938"/>
            <a:ext cx="3384550" cy="0"/>
          </a:xfrm>
          <a:prstGeom prst="line">
            <a:avLst/>
          </a:prstGeom>
          <a:noFill/>
          <a:ln w="349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37" name="Line 17">
            <a:extLst>
              <a:ext uri="{FF2B5EF4-FFF2-40B4-BE49-F238E27FC236}">
                <a16:creationId xmlns:a16="http://schemas.microsoft.com/office/drawing/2014/main" id="{F675014D-48A4-4E28-9D41-D4543A0FB176}"/>
              </a:ext>
            </a:extLst>
          </p:cNvPr>
          <p:cNvSpPr>
            <a:spLocks noChangeShapeType="1"/>
          </p:cNvSpPr>
          <p:nvPr/>
        </p:nvSpPr>
        <p:spPr bwMode="auto">
          <a:xfrm flipV="1">
            <a:off x="4929188" y="3016250"/>
            <a:ext cx="0" cy="2700338"/>
          </a:xfrm>
          <a:prstGeom prst="line">
            <a:avLst/>
          </a:prstGeom>
          <a:noFill/>
          <a:ln w="349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38" name="Freeform 18">
            <a:extLst>
              <a:ext uri="{FF2B5EF4-FFF2-40B4-BE49-F238E27FC236}">
                <a16:creationId xmlns:a16="http://schemas.microsoft.com/office/drawing/2014/main" id="{A50FC4AD-1299-4186-A606-F19DD9482ED9}"/>
              </a:ext>
            </a:extLst>
          </p:cNvPr>
          <p:cNvSpPr>
            <a:spLocks/>
          </p:cNvSpPr>
          <p:nvPr/>
        </p:nvSpPr>
        <p:spPr bwMode="auto">
          <a:xfrm>
            <a:off x="1571625" y="3016250"/>
            <a:ext cx="3094038" cy="2698750"/>
          </a:xfrm>
          <a:custGeom>
            <a:avLst/>
            <a:gdLst>
              <a:gd name="T0" fmla="*/ 0 w 4710"/>
              <a:gd name="T1" fmla="*/ 2147483647 h 1924"/>
              <a:gd name="T2" fmla="*/ 2147483647 w 4710"/>
              <a:gd name="T3" fmla="*/ 2147483647 h 1924"/>
              <a:gd name="T4" fmla="*/ 2147483647 w 4710"/>
              <a:gd name="T5" fmla="*/ 2147483647 h 1924"/>
              <a:gd name="T6" fmla="*/ 2147483647 w 4710"/>
              <a:gd name="T7" fmla="*/ 2147483647 h 1924"/>
              <a:gd name="T8" fmla="*/ 2147483647 w 4710"/>
              <a:gd name="T9" fmla="*/ 2147483647 h 1924"/>
              <a:gd name="T10" fmla="*/ 2147483647 w 4710"/>
              <a:gd name="T11" fmla="*/ 2147483647 h 1924"/>
              <a:gd name="T12" fmla="*/ 0 60000 65536"/>
              <a:gd name="T13" fmla="*/ 0 60000 65536"/>
              <a:gd name="T14" fmla="*/ 0 60000 65536"/>
              <a:gd name="T15" fmla="*/ 0 60000 65536"/>
              <a:gd name="T16" fmla="*/ 0 60000 65536"/>
              <a:gd name="T17" fmla="*/ 0 60000 65536"/>
              <a:gd name="T18" fmla="*/ 0 w 4710"/>
              <a:gd name="T19" fmla="*/ 0 h 1924"/>
              <a:gd name="T20" fmla="*/ 4710 w 4710"/>
              <a:gd name="T21" fmla="*/ 1924 h 1924"/>
            </a:gdLst>
            <a:ahLst/>
            <a:cxnLst>
              <a:cxn ang="T12">
                <a:pos x="T0" y="T1"/>
              </a:cxn>
              <a:cxn ang="T13">
                <a:pos x="T2" y="T3"/>
              </a:cxn>
              <a:cxn ang="T14">
                <a:pos x="T4" y="T5"/>
              </a:cxn>
              <a:cxn ang="T15">
                <a:pos x="T6" y="T7"/>
              </a:cxn>
              <a:cxn ang="T16">
                <a:pos x="T8" y="T9"/>
              </a:cxn>
              <a:cxn ang="T17">
                <a:pos x="T10" y="T11"/>
              </a:cxn>
            </a:cxnLst>
            <a:rect l="T18" t="T19" r="T20" b="T21"/>
            <a:pathLst>
              <a:path w="4710" h="1924">
                <a:moveTo>
                  <a:pt x="0" y="1924"/>
                </a:moveTo>
                <a:cubicBezTo>
                  <a:pt x="270" y="1898"/>
                  <a:pt x="540" y="1872"/>
                  <a:pt x="720" y="1768"/>
                </a:cubicBezTo>
                <a:cubicBezTo>
                  <a:pt x="900" y="1664"/>
                  <a:pt x="810" y="1534"/>
                  <a:pt x="1080" y="1300"/>
                </a:cubicBezTo>
                <a:cubicBezTo>
                  <a:pt x="1350" y="1066"/>
                  <a:pt x="1800" y="572"/>
                  <a:pt x="2340" y="364"/>
                </a:cubicBezTo>
                <a:cubicBezTo>
                  <a:pt x="2880" y="156"/>
                  <a:pt x="3930" y="104"/>
                  <a:pt x="4320" y="52"/>
                </a:cubicBezTo>
                <a:cubicBezTo>
                  <a:pt x="4710" y="0"/>
                  <a:pt x="4695" y="26"/>
                  <a:pt x="4680" y="52"/>
                </a:cubicBezTo>
              </a:path>
            </a:pathLst>
          </a:custGeom>
          <a:noFill/>
          <a:ln w="50800">
            <a:solidFill>
              <a:srgbClr val="7CD10E"/>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339" name="Freeform 19">
            <a:extLst>
              <a:ext uri="{FF2B5EF4-FFF2-40B4-BE49-F238E27FC236}">
                <a16:creationId xmlns:a16="http://schemas.microsoft.com/office/drawing/2014/main" id="{4BC9C9B2-0B13-49CC-A4E7-C5A30252D98F}"/>
              </a:ext>
            </a:extLst>
          </p:cNvPr>
          <p:cNvSpPr>
            <a:spLocks/>
          </p:cNvSpPr>
          <p:nvPr/>
        </p:nvSpPr>
        <p:spPr bwMode="auto">
          <a:xfrm>
            <a:off x="4665663" y="2870200"/>
            <a:ext cx="1073150" cy="200025"/>
          </a:xfrm>
          <a:custGeom>
            <a:avLst/>
            <a:gdLst>
              <a:gd name="T0" fmla="*/ 0 w 2184"/>
              <a:gd name="T1" fmla="*/ 2147483647 h 236"/>
              <a:gd name="T2" fmla="*/ 2147483647 w 2184"/>
              <a:gd name="T3" fmla="*/ 2147483647 h 236"/>
              <a:gd name="T4" fmla="*/ 2147483647 w 2184"/>
              <a:gd name="T5" fmla="*/ 2147483647 h 236"/>
              <a:gd name="T6" fmla="*/ 2147483647 w 2184"/>
              <a:gd name="T7" fmla="*/ 2147483647 h 236"/>
              <a:gd name="T8" fmla="*/ 2147483647 w 2184"/>
              <a:gd name="T9" fmla="*/ 2147483647 h 236"/>
              <a:gd name="T10" fmla="*/ 2147483647 w 2184"/>
              <a:gd name="T11" fmla="*/ 2147483647 h 236"/>
              <a:gd name="T12" fmla="*/ 2147483647 w 2184"/>
              <a:gd name="T13" fmla="*/ 2147483647 h 236"/>
              <a:gd name="T14" fmla="*/ 2147483647 w 2184"/>
              <a:gd name="T15" fmla="*/ 2147483647 h 236"/>
              <a:gd name="T16" fmla="*/ 2147483647 w 2184"/>
              <a:gd name="T17" fmla="*/ 2147483647 h 236"/>
              <a:gd name="T18" fmla="*/ 2147483647 w 2184"/>
              <a:gd name="T19" fmla="*/ 2147483647 h 236"/>
              <a:gd name="T20" fmla="*/ 2147483647 w 2184"/>
              <a:gd name="T21" fmla="*/ 2147483647 h 236"/>
              <a:gd name="T22" fmla="*/ 2147483647 w 2184"/>
              <a:gd name="T23" fmla="*/ 0 h 236"/>
              <a:gd name="T24" fmla="*/ 2147483647 w 2184"/>
              <a:gd name="T25" fmla="*/ 2147483647 h 2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84"/>
              <a:gd name="T40" fmla="*/ 0 h 236"/>
              <a:gd name="T41" fmla="*/ 2184 w 2184"/>
              <a:gd name="T42" fmla="*/ 236 h 2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84" h="236">
                <a:moveTo>
                  <a:pt x="0" y="192"/>
                </a:moveTo>
                <a:cubicBezTo>
                  <a:pt x="72" y="174"/>
                  <a:pt x="92" y="196"/>
                  <a:pt x="156" y="228"/>
                </a:cubicBezTo>
                <a:cubicBezTo>
                  <a:pt x="303" y="218"/>
                  <a:pt x="419" y="236"/>
                  <a:pt x="504" y="108"/>
                </a:cubicBezTo>
                <a:cubicBezTo>
                  <a:pt x="540" y="112"/>
                  <a:pt x="576" y="114"/>
                  <a:pt x="612" y="120"/>
                </a:cubicBezTo>
                <a:cubicBezTo>
                  <a:pt x="644" y="126"/>
                  <a:pt x="708" y="144"/>
                  <a:pt x="708" y="144"/>
                </a:cubicBezTo>
                <a:cubicBezTo>
                  <a:pt x="712" y="132"/>
                  <a:pt x="710" y="116"/>
                  <a:pt x="720" y="108"/>
                </a:cubicBezTo>
                <a:cubicBezTo>
                  <a:pt x="751" y="83"/>
                  <a:pt x="785" y="101"/>
                  <a:pt x="816" y="108"/>
                </a:cubicBezTo>
                <a:cubicBezTo>
                  <a:pt x="878" y="122"/>
                  <a:pt x="935" y="136"/>
                  <a:pt x="996" y="156"/>
                </a:cubicBezTo>
                <a:cubicBezTo>
                  <a:pt x="1100" y="144"/>
                  <a:pt x="1204" y="132"/>
                  <a:pt x="1308" y="120"/>
                </a:cubicBezTo>
                <a:cubicBezTo>
                  <a:pt x="1396" y="54"/>
                  <a:pt x="1481" y="81"/>
                  <a:pt x="1584" y="60"/>
                </a:cubicBezTo>
                <a:cubicBezTo>
                  <a:pt x="1755" y="98"/>
                  <a:pt x="1728" y="96"/>
                  <a:pt x="1944" y="84"/>
                </a:cubicBezTo>
                <a:cubicBezTo>
                  <a:pt x="2006" y="37"/>
                  <a:pt x="2061" y="22"/>
                  <a:pt x="2136" y="0"/>
                </a:cubicBezTo>
                <a:cubicBezTo>
                  <a:pt x="2152" y="8"/>
                  <a:pt x="2184" y="24"/>
                  <a:pt x="2184" y="24"/>
                </a:cubicBezTo>
              </a:path>
            </a:pathLst>
          </a:custGeom>
          <a:noFill/>
          <a:ln w="50800">
            <a:solidFill>
              <a:srgbClr val="7CD10E"/>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341" name="Text Box 21">
            <a:extLst>
              <a:ext uri="{FF2B5EF4-FFF2-40B4-BE49-F238E27FC236}">
                <a16:creationId xmlns:a16="http://schemas.microsoft.com/office/drawing/2014/main" id="{4294B083-7DF6-479E-9D70-D5CF8C335240}"/>
              </a:ext>
            </a:extLst>
          </p:cNvPr>
          <p:cNvSpPr txBox="1">
            <a:spLocks noChangeArrowheads="1"/>
          </p:cNvSpPr>
          <p:nvPr/>
        </p:nvSpPr>
        <p:spPr bwMode="auto">
          <a:xfrm>
            <a:off x="685800" y="1143000"/>
            <a:ext cx="2227263" cy="5937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FontTx/>
              <a:buNone/>
            </a:pPr>
            <a:r>
              <a:rPr lang="zh-CN" altLang="en-US" b="1">
                <a:latin typeface="幼圆" panose="02010509060101010101" pitchFamily="49" charset="-122"/>
                <a:ea typeface="幼圆" panose="02010509060101010101" pitchFamily="49" charset="-122"/>
              </a:rPr>
              <a:t>财政支出占</a:t>
            </a:r>
            <a:r>
              <a:rPr lang="en-US" altLang="zh-CN" b="1">
                <a:latin typeface="幼圆" panose="02010509060101010101" pitchFamily="49" charset="-122"/>
                <a:ea typeface="幼圆" panose="02010509060101010101" pitchFamily="49" charset="-122"/>
              </a:rPr>
              <a:t>GDP</a:t>
            </a:r>
            <a:r>
              <a:rPr lang="zh-CN" altLang="en-US" b="1">
                <a:latin typeface="幼圆" panose="02010509060101010101" pitchFamily="49" charset="-122"/>
                <a:ea typeface="幼圆" panose="02010509060101010101" pitchFamily="49" charset="-122"/>
              </a:rPr>
              <a:t>的比重</a:t>
            </a:r>
          </a:p>
        </p:txBody>
      </p:sp>
      <p:sp>
        <p:nvSpPr>
          <p:cNvPr id="56340" name="Text Box 20">
            <a:extLst>
              <a:ext uri="{FF2B5EF4-FFF2-40B4-BE49-F238E27FC236}">
                <a16:creationId xmlns:a16="http://schemas.microsoft.com/office/drawing/2014/main" id="{DD2640E9-28AC-45FE-A393-6E6AF2A429CC}"/>
              </a:ext>
            </a:extLst>
          </p:cNvPr>
          <p:cNvSpPr txBox="1">
            <a:spLocks noChangeArrowheads="1"/>
          </p:cNvSpPr>
          <p:nvPr/>
        </p:nvSpPr>
        <p:spPr bwMode="auto">
          <a:xfrm>
            <a:off x="6143625" y="4946650"/>
            <a:ext cx="1968500" cy="625475"/>
          </a:xfrm>
          <a:prstGeom prst="rect">
            <a:avLst/>
          </a:prstGeom>
          <a:noFill/>
          <a:ln w="9525">
            <a:solidFill>
              <a:srgbClr val="FFFFFF"/>
            </a:solidFill>
            <a:miter lim="800000"/>
            <a:headEnd/>
            <a:tailEnd/>
          </a:ln>
          <a:effectLst/>
        </p:spPr>
        <p:txBody>
          <a:bodyPr/>
          <a:lstStyle/>
          <a:p>
            <a:pPr>
              <a:defRPr/>
            </a:pPr>
            <a:r>
              <a:rPr lang="zh-CN" altLang="en-US" sz="3200" dirty="0">
                <a:latin typeface="幼圆" pitchFamily="49" charset="-122"/>
                <a:ea typeface="幼圆" pitchFamily="49" charset="-122"/>
              </a:rPr>
              <a:t>人均</a:t>
            </a:r>
            <a:r>
              <a:rPr lang="en-US" altLang="zh-CN" sz="3200" dirty="0">
                <a:latin typeface="+mj-lt"/>
                <a:ea typeface="幼圆" pitchFamily="49" charset="-122"/>
              </a:rPr>
              <a:t>GDP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56331"/>
                                        </p:tgtEl>
                                        <p:attrNameLst>
                                          <p:attrName>style.visibility</p:attrName>
                                        </p:attrNameLst>
                                      </p:cBhvr>
                                      <p:to>
                                        <p:strVal val="visible"/>
                                      </p:to>
                                    </p:set>
                                    <p:animEffect transition="in" filter="strips(upRight)">
                                      <p:cBhvr>
                                        <p:cTn id="7" dur="500"/>
                                        <p:tgtEl>
                                          <p:spTgt spid="56331"/>
                                        </p:tgtEl>
                                      </p:cBhvr>
                                    </p:animEffect>
                                  </p:childTnLst>
                                </p:cTn>
                              </p:par>
                              <p:par>
                                <p:cTn id="8" presetID="18" presetClass="entr" presetSubtype="3" fill="hold" nodeType="withEffect">
                                  <p:stCondLst>
                                    <p:cond delay="0"/>
                                  </p:stCondLst>
                                  <p:childTnLst>
                                    <p:set>
                                      <p:cBhvr>
                                        <p:cTn id="9" dur="1" fill="hold">
                                          <p:stCondLst>
                                            <p:cond delay="0"/>
                                          </p:stCondLst>
                                        </p:cTn>
                                        <p:tgtEl>
                                          <p:spTgt spid="56330"/>
                                        </p:tgtEl>
                                        <p:attrNameLst>
                                          <p:attrName>style.visibility</p:attrName>
                                        </p:attrNameLst>
                                      </p:cBhvr>
                                      <p:to>
                                        <p:strVal val="visible"/>
                                      </p:to>
                                    </p:set>
                                    <p:animEffect transition="in" filter="strips(upRight)">
                                      <p:cBhvr>
                                        <p:cTn id="10" dur="500"/>
                                        <p:tgtEl>
                                          <p:spTgt spid="56330"/>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56340"/>
                                        </p:tgtEl>
                                        <p:attrNameLst>
                                          <p:attrName>style.visibility</p:attrName>
                                        </p:attrNameLst>
                                      </p:cBhvr>
                                      <p:to>
                                        <p:strVal val="visible"/>
                                      </p:to>
                                    </p:set>
                                    <p:animEffect transition="in" filter="strips(upRight)">
                                      <p:cBhvr>
                                        <p:cTn id="13" dur="500"/>
                                        <p:tgtEl>
                                          <p:spTgt spid="56340"/>
                                        </p:tgtEl>
                                      </p:cBhvr>
                                    </p:animEffect>
                                  </p:childTnLst>
                                </p:cTn>
                              </p:par>
                              <p:par>
                                <p:cTn id="14" presetID="18" presetClass="entr" presetSubtype="3" fill="hold" grpId="0" nodeType="withEffect">
                                  <p:stCondLst>
                                    <p:cond delay="0"/>
                                  </p:stCondLst>
                                  <p:childTnLst>
                                    <p:set>
                                      <p:cBhvr>
                                        <p:cTn id="15" dur="1" fill="hold">
                                          <p:stCondLst>
                                            <p:cond delay="0"/>
                                          </p:stCondLst>
                                        </p:cTn>
                                        <p:tgtEl>
                                          <p:spTgt spid="56341"/>
                                        </p:tgtEl>
                                        <p:attrNameLst>
                                          <p:attrName>style.visibility</p:attrName>
                                        </p:attrNameLst>
                                      </p:cBhvr>
                                      <p:to>
                                        <p:strVal val="visible"/>
                                      </p:to>
                                    </p:set>
                                    <p:animEffect transition="in" filter="strips(upRight)">
                                      <p:cBhvr>
                                        <p:cTn id="16" dur="500"/>
                                        <p:tgtEl>
                                          <p:spTgt spid="56341"/>
                                        </p:tgtEl>
                                      </p:cBhvr>
                                    </p:animEffect>
                                  </p:childTnLst>
                                </p:cTn>
                              </p:par>
                              <p:par>
                                <p:cTn id="17" presetID="18" presetClass="entr" presetSubtype="3" fill="hold" grpId="0" nodeType="withEffect">
                                  <p:stCondLst>
                                    <p:cond delay="0"/>
                                  </p:stCondLst>
                                  <p:childTnLst>
                                    <p:set>
                                      <p:cBhvr>
                                        <p:cTn id="18" dur="1" fill="hold">
                                          <p:stCondLst>
                                            <p:cond delay="0"/>
                                          </p:stCondLst>
                                        </p:cTn>
                                        <p:tgtEl>
                                          <p:spTgt spid="56329"/>
                                        </p:tgtEl>
                                        <p:attrNameLst>
                                          <p:attrName>style.visibility</p:attrName>
                                        </p:attrNameLst>
                                      </p:cBhvr>
                                      <p:to>
                                        <p:strVal val="visible"/>
                                      </p:to>
                                    </p:set>
                                    <p:animEffect transition="in" filter="strips(upRight)">
                                      <p:cBhvr>
                                        <p:cTn id="19" dur="500"/>
                                        <p:tgtEl>
                                          <p:spTgt spid="5632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3" fill="hold" nodeType="clickEffect">
                                  <p:stCondLst>
                                    <p:cond delay="0"/>
                                  </p:stCondLst>
                                  <p:childTnLst>
                                    <p:set>
                                      <p:cBhvr>
                                        <p:cTn id="23" dur="1" fill="hold">
                                          <p:stCondLst>
                                            <p:cond delay="0"/>
                                          </p:stCondLst>
                                        </p:cTn>
                                        <p:tgtEl>
                                          <p:spTgt spid="56338"/>
                                        </p:tgtEl>
                                        <p:attrNameLst>
                                          <p:attrName>style.visibility</p:attrName>
                                        </p:attrNameLst>
                                      </p:cBhvr>
                                      <p:to>
                                        <p:strVal val="visible"/>
                                      </p:to>
                                    </p:set>
                                    <p:animEffect transition="in" filter="strips(upRight)">
                                      <p:cBhvr>
                                        <p:cTn id="24" dur="500"/>
                                        <p:tgtEl>
                                          <p:spTgt spid="56338"/>
                                        </p:tgtEl>
                                      </p:cBhvr>
                                    </p:animEffect>
                                  </p:childTnLst>
                                </p:cTn>
                              </p:par>
                              <p:par>
                                <p:cTn id="25" presetID="18" presetClass="entr" presetSubtype="3" fill="hold" nodeType="withEffect">
                                  <p:stCondLst>
                                    <p:cond delay="0"/>
                                  </p:stCondLst>
                                  <p:childTnLst>
                                    <p:set>
                                      <p:cBhvr>
                                        <p:cTn id="26" dur="1" fill="hold">
                                          <p:stCondLst>
                                            <p:cond delay="0"/>
                                          </p:stCondLst>
                                        </p:cTn>
                                        <p:tgtEl>
                                          <p:spTgt spid="56339"/>
                                        </p:tgtEl>
                                        <p:attrNameLst>
                                          <p:attrName>style.visibility</p:attrName>
                                        </p:attrNameLst>
                                      </p:cBhvr>
                                      <p:to>
                                        <p:strVal val="visible"/>
                                      </p:to>
                                    </p:set>
                                    <p:animEffect transition="in" filter="strips(upRight)">
                                      <p:cBhvr>
                                        <p:cTn id="27" dur="500"/>
                                        <p:tgtEl>
                                          <p:spTgt spid="563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56332"/>
                                        </p:tgtEl>
                                        <p:attrNameLst>
                                          <p:attrName>style.visibility</p:attrName>
                                        </p:attrNameLst>
                                      </p:cBhvr>
                                      <p:to>
                                        <p:strVal val="visible"/>
                                      </p:to>
                                    </p:set>
                                    <p:animEffect transition="in" filter="checkerboard(across)">
                                      <p:cBhvr>
                                        <p:cTn id="32" dur="500"/>
                                        <p:tgtEl>
                                          <p:spTgt spid="56332"/>
                                        </p:tgtEl>
                                      </p:cBhvr>
                                    </p:animEffect>
                                  </p:childTnLst>
                                </p:cTn>
                              </p:par>
                              <p:par>
                                <p:cTn id="33" presetID="5" presetClass="entr" presetSubtype="10" fill="hold" nodeType="withEffect">
                                  <p:stCondLst>
                                    <p:cond delay="0"/>
                                  </p:stCondLst>
                                  <p:childTnLst>
                                    <p:set>
                                      <p:cBhvr>
                                        <p:cTn id="34" dur="1" fill="hold">
                                          <p:stCondLst>
                                            <p:cond delay="0"/>
                                          </p:stCondLst>
                                        </p:cTn>
                                        <p:tgtEl>
                                          <p:spTgt spid="56333"/>
                                        </p:tgtEl>
                                        <p:attrNameLst>
                                          <p:attrName>style.visibility</p:attrName>
                                        </p:attrNameLst>
                                      </p:cBhvr>
                                      <p:to>
                                        <p:strVal val="visible"/>
                                      </p:to>
                                    </p:set>
                                    <p:animEffect transition="in" filter="checkerboard(across)">
                                      <p:cBhvr>
                                        <p:cTn id="35" dur="500"/>
                                        <p:tgtEl>
                                          <p:spTgt spid="56333"/>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56325"/>
                                        </p:tgtEl>
                                        <p:attrNameLst>
                                          <p:attrName>style.visibility</p:attrName>
                                        </p:attrNameLst>
                                      </p:cBhvr>
                                      <p:to>
                                        <p:strVal val="visible"/>
                                      </p:to>
                                    </p:set>
                                    <p:animEffect transition="in" filter="checkerboard(across)">
                                      <p:cBhvr>
                                        <p:cTn id="38" dur="500"/>
                                        <p:tgtEl>
                                          <p:spTgt spid="56325"/>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56328"/>
                                        </p:tgtEl>
                                        <p:attrNameLst>
                                          <p:attrName>style.visibility</p:attrName>
                                        </p:attrNameLst>
                                      </p:cBhvr>
                                      <p:to>
                                        <p:strVal val="visible"/>
                                      </p:to>
                                    </p:set>
                                    <p:animEffect transition="in" filter="checkerboard(across)">
                                      <p:cBhvr>
                                        <p:cTn id="41" dur="500"/>
                                        <p:tgtEl>
                                          <p:spTgt spid="5632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nodeType="clickEffect">
                                  <p:stCondLst>
                                    <p:cond delay="0"/>
                                  </p:stCondLst>
                                  <p:childTnLst>
                                    <p:set>
                                      <p:cBhvr>
                                        <p:cTn id="45" dur="1" fill="hold">
                                          <p:stCondLst>
                                            <p:cond delay="0"/>
                                          </p:stCondLst>
                                        </p:cTn>
                                        <p:tgtEl>
                                          <p:spTgt spid="56332"/>
                                        </p:tgtEl>
                                        <p:attrNameLst>
                                          <p:attrName>style.visibility</p:attrName>
                                        </p:attrNameLst>
                                      </p:cBhvr>
                                      <p:to>
                                        <p:strVal val="visible"/>
                                      </p:to>
                                    </p:set>
                                    <p:animEffect transition="in" filter="checkerboard(across)">
                                      <p:cBhvr>
                                        <p:cTn id="46" dur="500"/>
                                        <p:tgtEl>
                                          <p:spTgt spid="56332"/>
                                        </p:tgtEl>
                                      </p:cBhvr>
                                    </p:animEffect>
                                  </p:childTnLst>
                                </p:cTn>
                              </p:par>
                              <p:par>
                                <p:cTn id="47" presetID="5" presetClass="entr" presetSubtype="10" fill="hold" nodeType="withEffect">
                                  <p:stCondLst>
                                    <p:cond delay="0"/>
                                  </p:stCondLst>
                                  <p:childTnLst>
                                    <p:set>
                                      <p:cBhvr>
                                        <p:cTn id="48" dur="1" fill="hold">
                                          <p:stCondLst>
                                            <p:cond delay="0"/>
                                          </p:stCondLst>
                                        </p:cTn>
                                        <p:tgtEl>
                                          <p:spTgt spid="56333"/>
                                        </p:tgtEl>
                                        <p:attrNameLst>
                                          <p:attrName>style.visibility</p:attrName>
                                        </p:attrNameLst>
                                      </p:cBhvr>
                                      <p:to>
                                        <p:strVal val="visible"/>
                                      </p:to>
                                    </p:set>
                                    <p:animEffect transition="in" filter="checkerboard(across)">
                                      <p:cBhvr>
                                        <p:cTn id="49" dur="500"/>
                                        <p:tgtEl>
                                          <p:spTgt spid="56333"/>
                                        </p:tgtEl>
                                      </p:cBhvr>
                                    </p:animEffect>
                                  </p:childTnLst>
                                </p:cTn>
                              </p:par>
                              <p:par>
                                <p:cTn id="50" presetID="5" presetClass="entr" presetSubtype="10" fill="hold" grpId="1" nodeType="withEffect">
                                  <p:stCondLst>
                                    <p:cond delay="0"/>
                                  </p:stCondLst>
                                  <p:childTnLst>
                                    <p:set>
                                      <p:cBhvr>
                                        <p:cTn id="51" dur="1" fill="hold">
                                          <p:stCondLst>
                                            <p:cond delay="0"/>
                                          </p:stCondLst>
                                        </p:cTn>
                                        <p:tgtEl>
                                          <p:spTgt spid="56325"/>
                                        </p:tgtEl>
                                        <p:attrNameLst>
                                          <p:attrName>style.visibility</p:attrName>
                                        </p:attrNameLst>
                                      </p:cBhvr>
                                      <p:to>
                                        <p:strVal val="visible"/>
                                      </p:to>
                                    </p:set>
                                    <p:animEffect transition="in" filter="checkerboard(across)">
                                      <p:cBhvr>
                                        <p:cTn id="52" dur="500"/>
                                        <p:tgtEl>
                                          <p:spTgt spid="56325"/>
                                        </p:tgtEl>
                                      </p:cBhvr>
                                    </p:animEffect>
                                  </p:childTnLst>
                                </p:cTn>
                              </p:par>
                              <p:par>
                                <p:cTn id="53" presetID="5" presetClass="entr" presetSubtype="10" fill="hold" grpId="1" nodeType="withEffect">
                                  <p:stCondLst>
                                    <p:cond delay="0"/>
                                  </p:stCondLst>
                                  <p:childTnLst>
                                    <p:set>
                                      <p:cBhvr>
                                        <p:cTn id="54" dur="1" fill="hold">
                                          <p:stCondLst>
                                            <p:cond delay="0"/>
                                          </p:stCondLst>
                                        </p:cTn>
                                        <p:tgtEl>
                                          <p:spTgt spid="56328"/>
                                        </p:tgtEl>
                                        <p:attrNameLst>
                                          <p:attrName>style.visibility</p:attrName>
                                        </p:attrNameLst>
                                      </p:cBhvr>
                                      <p:to>
                                        <p:strVal val="visible"/>
                                      </p:to>
                                    </p:set>
                                    <p:animEffect transition="in" filter="checkerboard(across)">
                                      <p:cBhvr>
                                        <p:cTn id="55" dur="500"/>
                                        <p:tgtEl>
                                          <p:spTgt spid="56328"/>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56324"/>
                                        </p:tgtEl>
                                        <p:attrNameLst>
                                          <p:attrName>style.visibility</p:attrName>
                                        </p:attrNameLst>
                                      </p:cBhvr>
                                      <p:to>
                                        <p:strVal val="visible"/>
                                      </p:to>
                                    </p:set>
                                    <p:animEffect transition="in" filter="checkerboard(across)">
                                      <p:cBhvr>
                                        <p:cTn id="58" dur="500"/>
                                        <p:tgtEl>
                                          <p:spTgt spid="56324"/>
                                        </p:tgtEl>
                                      </p:cBhvr>
                                    </p:animEffect>
                                  </p:childTnLst>
                                </p:cTn>
                              </p:par>
                              <p:par>
                                <p:cTn id="59" presetID="5" presetClass="entr" presetSubtype="10" fill="hold" nodeType="withEffect">
                                  <p:stCondLst>
                                    <p:cond delay="0"/>
                                  </p:stCondLst>
                                  <p:childTnLst>
                                    <p:set>
                                      <p:cBhvr>
                                        <p:cTn id="60" dur="1" fill="hold">
                                          <p:stCondLst>
                                            <p:cond delay="0"/>
                                          </p:stCondLst>
                                        </p:cTn>
                                        <p:tgtEl>
                                          <p:spTgt spid="56334"/>
                                        </p:tgtEl>
                                        <p:attrNameLst>
                                          <p:attrName>style.visibility</p:attrName>
                                        </p:attrNameLst>
                                      </p:cBhvr>
                                      <p:to>
                                        <p:strVal val="visible"/>
                                      </p:to>
                                    </p:set>
                                    <p:animEffect transition="in" filter="checkerboard(across)">
                                      <p:cBhvr>
                                        <p:cTn id="61" dur="500"/>
                                        <p:tgtEl>
                                          <p:spTgt spid="56334"/>
                                        </p:tgtEl>
                                      </p:cBhvr>
                                    </p:animEffect>
                                  </p:childTnLst>
                                </p:cTn>
                              </p:par>
                              <p:par>
                                <p:cTn id="62" presetID="5" presetClass="entr" presetSubtype="10" fill="hold" nodeType="withEffect">
                                  <p:stCondLst>
                                    <p:cond delay="0"/>
                                  </p:stCondLst>
                                  <p:childTnLst>
                                    <p:set>
                                      <p:cBhvr>
                                        <p:cTn id="63" dur="1" fill="hold">
                                          <p:stCondLst>
                                            <p:cond delay="0"/>
                                          </p:stCondLst>
                                        </p:cTn>
                                        <p:tgtEl>
                                          <p:spTgt spid="56335"/>
                                        </p:tgtEl>
                                        <p:attrNameLst>
                                          <p:attrName>style.visibility</p:attrName>
                                        </p:attrNameLst>
                                      </p:cBhvr>
                                      <p:to>
                                        <p:strVal val="visible"/>
                                      </p:to>
                                    </p:set>
                                    <p:animEffect transition="in" filter="checkerboard(across)">
                                      <p:cBhvr>
                                        <p:cTn id="64" dur="500"/>
                                        <p:tgtEl>
                                          <p:spTgt spid="56335"/>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56327"/>
                                        </p:tgtEl>
                                        <p:attrNameLst>
                                          <p:attrName>style.visibility</p:attrName>
                                        </p:attrNameLst>
                                      </p:cBhvr>
                                      <p:to>
                                        <p:strVal val="visible"/>
                                      </p:to>
                                    </p:set>
                                    <p:animEffect transition="in" filter="checkerboard(across)">
                                      <p:cBhvr>
                                        <p:cTn id="67" dur="500"/>
                                        <p:tgtEl>
                                          <p:spTgt spid="5632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nodeType="clickEffect">
                                  <p:stCondLst>
                                    <p:cond delay="0"/>
                                  </p:stCondLst>
                                  <p:childTnLst>
                                    <p:set>
                                      <p:cBhvr>
                                        <p:cTn id="71" dur="1" fill="hold">
                                          <p:stCondLst>
                                            <p:cond delay="0"/>
                                          </p:stCondLst>
                                        </p:cTn>
                                        <p:tgtEl>
                                          <p:spTgt spid="56332"/>
                                        </p:tgtEl>
                                        <p:attrNameLst>
                                          <p:attrName>style.visibility</p:attrName>
                                        </p:attrNameLst>
                                      </p:cBhvr>
                                      <p:to>
                                        <p:strVal val="visible"/>
                                      </p:to>
                                    </p:set>
                                    <p:animEffect transition="in" filter="checkerboard(across)">
                                      <p:cBhvr>
                                        <p:cTn id="72" dur="500"/>
                                        <p:tgtEl>
                                          <p:spTgt spid="56332"/>
                                        </p:tgtEl>
                                      </p:cBhvr>
                                    </p:animEffect>
                                  </p:childTnLst>
                                </p:cTn>
                              </p:par>
                              <p:par>
                                <p:cTn id="73" presetID="5" presetClass="entr" presetSubtype="10" fill="hold" nodeType="withEffect">
                                  <p:stCondLst>
                                    <p:cond delay="0"/>
                                  </p:stCondLst>
                                  <p:childTnLst>
                                    <p:set>
                                      <p:cBhvr>
                                        <p:cTn id="74" dur="1" fill="hold">
                                          <p:stCondLst>
                                            <p:cond delay="0"/>
                                          </p:stCondLst>
                                        </p:cTn>
                                        <p:tgtEl>
                                          <p:spTgt spid="56333"/>
                                        </p:tgtEl>
                                        <p:attrNameLst>
                                          <p:attrName>style.visibility</p:attrName>
                                        </p:attrNameLst>
                                      </p:cBhvr>
                                      <p:to>
                                        <p:strVal val="visible"/>
                                      </p:to>
                                    </p:set>
                                    <p:animEffect transition="in" filter="checkerboard(across)">
                                      <p:cBhvr>
                                        <p:cTn id="75" dur="500"/>
                                        <p:tgtEl>
                                          <p:spTgt spid="56333"/>
                                        </p:tgtEl>
                                      </p:cBhvr>
                                    </p:animEffect>
                                  </p:childTnLst>
                                </p:cTn>
                              </p:par>
                              <p:par>
                                <p:cTn id="76" presetID="5" presetClass="entr" presetSubtype="10" fill="hold" grpId="2" nodeType="withEffect">
                                  <p:stCondLst>
                                    <p:cond delay="0"/>
                                  </p:stCondLst>
                                  <p:childTnLst>
                                    <p:set>
                                      <p:cBhvr>
                                        <p:cTn id="77" dur="1" fill="hold">
                                          <p:stCondLst>
                                            <p:cond delay="0"/>
                                          </p:stCondLst>
                                        </p:cTn>
                                        <p:tgtEl>
                                          <p:spTgt spid="56325"/>
                                        </p:tgtEl>
                                        <p:attrNameLst>
                                          <p:attrName>style.visibility</p:attrName>
                                        </p:attrNameLst>
                                      </p:cBhvr>
                                      <p:to>
                                        <p:strVal val="visible"/>
                                      </p:to>
                                    </p:set>
                                    <p:animEffect transition="in" filter="checkerboard(across)">
                                      <p:cBhvr>
                                        <p:cTn id="78" dur="500"/>
                                        <p:tgtEl>
                                          <p:spTgt spid="56325"/>
                                        </p:tgtEl>
                                      </p:cBhvr>
                                    </p:animEffect>
                                  </p:childTnLst>
                                </p:cTn>
                              </p:par>
                              <p:par>
                                <p:cTn id="79" presetID="5" presetClass="entr" presetSubtype="10" fill="hold" grpId="2" nodeType="withEffect">
                                  <p:stCondLst>
                                    <p:cond delay="0"/>
                                  </p:stCondLst>
                                  <p:childTnLst>
                                    <p:set>
                                      <p:cBhvr>
                                        <p:cTn id="80" dur="1" fill="hold">
                                          <p:stCondLst>
                                            <p:cond delay="0"/>
                                          </p:stCondLst>
                                        </p:cTn>
                                        <p:tgtEl>
                                          <p:spTgt spid="56328"/>
                                        </p:tgtEl>
                                        <p:attrNameLst>
                                          <p:attrName>style.visibility</p:attrName>
                                        </p:attrNameLst>
                                      </p:cBhvr>
                                      <p:to>
                                        <p:strVal val="visible"/>
                                      </p:to>
                                    </p:set>
                                    <p:animEffect transition="in" filter="checkerboard(across)">
                                      <p:cBhvr>
                                        <p:cTn id="81" dur="500"/>
                                        <p:tgtEl>
                                          <p:spTgt spid="56328"/>
                                        </p:tgtEl>
                                      </p:cBhvr>
                                    </p:animEffect>
                                  </p:childTnLst>
                                </p:cTn>
                              </p:par>
                              <p:par>
                                <p:cTn id="82" presetID="5" presetClass="entr" presetSubtype="10" fill="hold" grpId="1" nodeType="withEffect">
                                  <p:stCondLst>
                                    <p:cond delay="0"/>
                                  </p:stCondLst>
                                  <p:childTnLst>
                                    <p:set>
                                      <p:cBhvr>
                                        <p:cTn id="83" dur="1" fill="hold">
                                          <p:stCondLst>
                                            <p:cond delay="0"/>
                                          </p:stCondLst>
                                        </p:cTn>
                                        <p:tgtEl>
                                          <p:spTgt spid="56324"/>
                                        </p:tgtEl>
                                        <p:attrNameLst>
                                          <p:attrName>style.visibility</p:attrName>
                                        </p:attrNameLst>
                                      </p:cBhvr>
                                      <p:to>
                                        <p:strVal val="visible"/>
                                      </p:to>
                                    </p:set>
                                    <p:animEffect transition="in" filter="checkerboard(across)">
                                      <p:cBhvr>
                                        <p:cTn id="84" dur="500"/>
                                        <p:tgtEl>
                                          <p:spTgt spid="56324"/>
                                        </p:tgtEl>
                                      </p:cBhvr>
                                    </p:animEffect>
                                  </p:childTnLst>
                                </p:cTn>
                              </p:par>
                              <p:par>
                                <p:cTn id="85" presetID="5" presetClass="entr" presetSubtype="10" fill="hold" nodeType="withEffect">
                                  <p:stCondLst>
                                    <p:cond delay="0"/>
                                  </p:stCondLst>
                                  <p:childTnLst>
                                    <p:set>
                                      <p:cBhvr>
                                        <p:cTn id="86" dur="1" fill="hold">
                                          <p:stCondLst>
                                            <p:cond delay="0"/>
                                          </p:stCondLst>
                                        </p:cTn>
                                        <p:tgtEl>
                                          <p:spTgt spid="56334"/>
                                        </p:tgtEl>
                                        <p:attrNameLst>
                                          <p:attrName>style.visibility</p:attrName>
                                        </p:attrNameLst>
                                      </p:cBhvr>
                                      <p:to>
                                        <p:strVal val="visible"/>
                                      </p:to>
                                    </p:set>
                                    <p:animEffect transition="in" filter="checkerboard(across)">
                                      <p:cBhvr>
                                        <p:cTn id="87" dur="500"/>
                                        <p:tgtEl>
                                          <p:spTgt spid="56334"/>
                                        </p:tgtEl>
                                      </p:cBhvr>
                                    </p:animEffect>
                                  </p:childTnLst>
                                </p:cTn>
                              </p:par>
                              <p:par>
                                <p:cTn id="88" presetID="5" presetClass="entr" presetSubtype="10" fill="hold" nodeType="withEffect">
                                  <p:stCondLst>
                                    <p:cond delay="0"/>
                                  </p:stCondLst>
                                  <p:childTnLst>
                                    <p:set>
                                      <p:cBhvr>
                                        <p:cTn id="89" dur="1" fill="hold">
                                          <p:stCondLst>
                                            <p:cond delay="0"/>
                                          </p:stCondLst>
                                        </p:cTn>
                                        <p:tgtEl>
                                          <p:spTgt spid="56335"/>
                                        </p:tgtEl>
                                        <p:attrNameLst>
                                          <p:attrName>style.visibility</p:attrName>
                                        </p:attrNameLst>
                                      </p:cBhvr>
                                      <p:to>
                                        <p:strVal val="visible"/>
                                      </p:to>
                                    </p:set>
                                    <p:animEffect transition="in" filter="checkerboard(across)">
                                      <p:cBhvr>
                                        <p:cTn id="90" dur="500"/>
                                        <p:tgtEl>
                                          <p:spTgt spid="56335"/>
                                        </p:tgtEl>
                                      </p:cBhvr>
                                    </p:animEffect>
                                  </p:childTnLst>
                                </p:cTn>
                              </p:par>
                              <p:par>
                                <p:cTn id="91" presetID="5" presetClass="entr" presetSubtype="10" fill="hold" grpId="1" nodeType="withEffect">
                                  <p:stCondLst>
                                    <p:cond delay="0"/>
                                  </p:stCondLst>
                                  <p:childTnLst>
                                    <p:set>
                                      <p:cBhvr>
                                        <p:cTn id="92" dur="1" fill="hold">
                                          <p:stCondLst>
                                            <p:cond delay="0"/>
                                          </p:stCondLst>
                                        </p:cTn>
                                        <p:tgtEl>
                                          <p:spTgt spid="56327"/>
                                        </p:tgtEl>
                                        <p:attrNameLst>
                                          <p:attrName>style.visibility</p:attrName>
                                        </p:attrNameLst>
                                      </p:cBhvr>
                                      <p:to>
                                        <p:strVal val="visible"/>
                                      </p:to>
                                    </p:set>
                                    <p:animEffect transition="in" filter="checkerboard(across)">
                                      <p:cBhvr>
                                        <p:cTn id="93" dur="500"/>
                                        <p:tgtEl>
                                          <p:spTgt spid="56327"/>
                                        </p:tgtEl>
                                      </p:cBhvr>
                                    </p:animEffect>
                                  </p:childTnLst>
                                </p:cTn>
                              </p:par>
                              <p:par>
                                <p:cTn id="94" presetID="5" presetClass="entr" presetSubtype="10" fill="hold" nodeType="withEffect">
                                  <p:stCondLst>
                                    <p:cond delay="0"/>
                                  </p:stCondLst>
                                  <p:childTnLst>
                                    <p:set>
                                      <p:cBhvr>
                                        <p:cTn id="95" dur="1" fill="hold">
                                          <p:stCondLst>
                                            <p:cond delay="0"/>
                                          </p:stCondLst>
                                        </p:cTn>
                                        <p:tgtEl>
                                          <p:spTgt spid="56336"/>
                                        </p:tgtEl>
                                        <p:attrNameLst>
                                          <p:attrName>style.visibility</p:attrName>
                                        </p:attrNameLst>
                                      </p:cBhvr>
                                      <p:to>
                                        <p:strVal val="visible"/>
                                      </p:to>
                                    </p:set>
                                    <p:animEffect transition="in" filter="checkerboard(across)">
                                      <p:cBhvr>
                                        <p:cTn id="96" dur="500"/>
                                        <p:tgtEl>
                                          <p:spTgt spid="56336"/>
                                        </p:tgtEl>
                                      </p:cBhvr>
                                    </p:animEffect>
                                  </p:childTnLst>
                                </p:cTn>
                              </p:par>
                              <p:par>
                                <p:cTn id="97" presetID="5" presetClass="entr" presetSubtype="10" fill="hold" nodeType="withEffect">
                                  <p:stCondLst>
                                    <p:cond delay="0"/>
                                  </p:stCondLst>
                                  <p:childTnLst>
                                    <p:set>
                                      <p:cBhvr>
                                        <p:cTn id="98" dur="1" fill="hold">
                                          <p:stCondLst>
                                            <p:cond delay="0"/>
                                          </p:stCondLst>
                                        </p:cTn>
                                        <p:tgtEl>
                                          <p:spTgt spid="56337"/>
                                        </p:tgtEl>
                                        <p:attrNameLst>
                                          <p:attrName>style.visibility</p:attrName>
                                        </p:attrNameLst>
                                      </p:cBhvr>
                                      <p:to>
                                        <p:strVal val="visible"/>
                                      </p:to>
                                    </p:set>
                                    <p:animEffect transition="in" filter="checkerboard(across)">
                                      <p:cBhvr>
                                        <p:cTn id="99" dur="500"/>
                                        <p:tgtEl>
                                          <p:spTgt spid="56337"/>
                                        </p:tgtEl>
                                      </p:cBhvr>
                                    </p:animEffect>
                                  </p:childTnLst>
                                </p:cTn>
                              </p:par>
                              <p:par>
                                <p:cTn id="100" presetID="5" presetClass="entr" presetSubtype="10" fill="hold" grpId="0" nodeType="withEffect">
                                  <p:stCondLst>
                                    <p:cond delay="0"/>
                                  </p:stCondLst>
                                  <p:childTnLst>
                                    <p:set>
                                      <p:cBhvr>
                                        <p:cTn id="101" dur="1" fill="hold">
                                          <p:stCondLst>
                                            <p:cond delay="0"/>
                                          </p:stCondLst>
                                        </p:cTn>
                                        <p:tgtEl>
                                          <p:spTgt spid="56323"/>
                                        </p:tgtEl>
                                        <p:attrNameLst>
                                          <p:attrName>style.visibility</p:attrName>
                                        </p:attrNameLst>
                                      </p:cBhvr>
                                      <p:to>
                                        <p:strVal val="visible"/>
                                      </p:to>
                                    </p:set>
                                    <p:animEffect transition="in" filter="checkerboard(across)">
                                      <p:cBhvr>
                                        <p:cTn id="102" dur="500"/>
                                        <p:tgtEl>
                                          <p:spTgt spid="56323"/>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56326"/>
                                        </p:tgtEl>
                                        <p:attrNameLst>
                                          <p:attrName>style.visibility</p:attrName>
                                        </p:attrNameLst>
                                      </p:cBhvr>
                                      <p:to>
                                        <p:strVal val="visible"/>
                                      </p:to>
                                    </p:set>
                                    <p:animEffect transition="in" filter="checkerboard(across)">
                                      <p:cBhvr>
                                        <p:cTn id="105" dur="5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nimBg="1"/>
      <p:bldP spid="56324" grpId="0" animBg="1"/>
      <p:bldP spid="56324" grpId="1" animBg="1"/>
      <p:bldP spid="56325" grpId="0" animBg="1"/>
      <p:bldP spid="56325" grpId="1" animBg="1"/>
      <p:bldP spid="56325" grpId="2" animBg="1"/>
      <p:bldP spid="56326" grpId="0" animBg="1"/>
      <p:bldP spid="56327" grpId="0" animBg="1"/>
      <p:bldP spid="56327" grpId="1" animBg="1"/>
      <p:bldP spid="56328" grpId="0" animBg="1"/>
      <p:bldP spid="56328" grpId="1" animBg="1"/>
      <p:bldP spid="56328" grpId="2" animBg="1"/>
      <p:bldP spid="56329" grpId="0" animBg="1"/>
      <p:bldP spid="56341" grpId="0" animBg="1"/>
      <p:bldP spid="563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725CDE1-EED9-463A-8808-7277E29F771F}"/>
              </a:ext>
            </a:extLst>
          </p:cNvPr>
          <p:cNvSpPr>
            <a:spLocks noChangeArrowheads="1"/>
          </p:cNvSpPr>
          <p:nvPr>
            <p:ph type="title" idx="4294967295"/>
          </p:nvPr>
        </p:nvSpPr>
        <p:spPr>
          <a:xfrm>
            <a:off x="1042988" y="214313"/>
            <a:ext cx="7900987" cy="14620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sz="4000"/>
              <a:t>（二）政府非税收入规模发展趋势 </a:t>
            </a:r>
          </a:p>
        </p:txBody>
      </p:sp>
      <p:sp>
        <p:nvSpPr>
          <p:cNvPr id="12291" name="Rectangle 3">
            <a:extLst>
              <a:ext uri="{FF2B5EF4-FFF2-40B4-BE49-F238E27FC236}">
                <a16:creationId xmlns:a16="http://schemas.microsoft.com/office/drawing/2014/main" id="{C099A300-E315-4E1B-9409-53F2DA11FC85}"/>
              </a:ext>
            </a:extLst>
          </p:cNvPr>
          <p:cNvSpPr>
            <a:spLocks noGrp="1" noChangeArrowheads="1"/>
          </p:cNvSpPr>
          <p:nvPr>
            <p:ph type="body" idx="4294967295"/>
          </p:nvPr>
        </p:nvSpPr>
        <p:spPr>
          <a:xfrm>
            <a:off x="611188" y="2017713"/>
            <a:ext cx="8424862" cy="4114800"/>
          </a:xfrm>
        </p:spPr>
        <p:txBody>
          <a:bodyPr/>
          <a:lstStyle/>
          <a:p>
            <a:pPr eaLnBrk="1" hangingPunct="1"/>
            <a:r>
              <a:rPr lang="en-US" altLang="zh-CN" sz="2800"/>
              <a:t>1.</a:t>
            </a:r>
            <a:r>
              <a:rPr lang="zh-CN" altLang="en-US" sz="2800"/>
              <a:t>非税收入的绝对规模在增长 </a:t>
            </a:r>
          </a:p>
          <a:p>
            <a:pPr eaLnBrk="1" hangingPunct="1"/>
            <a:r>
              <a:rPr lang="zh-CN" altLang="en-US" sz="2800"/>
              <a:t>一般公共预算的非税收入：由</a:t>
            </a:r>
            <a:r>
              <a:rPr lang="en-US" altLang="zh-CN" sz="2800"/>
              <a:t>2011</a:t>
            </a:r>
            <a:r>
              <a:rPr lang="zh-CN" altLang="en-US" sz="2800"/>
              <a:t>年的</a:t>
            </a:r>
            <a:r>
              <a:rPr lang="en-US" altLang="zh-CN" sz="2800"/>
              <a:t>14136.04</a:t>
            </a:r>
            <a:r>
              <a:rPr lang="zh-CN" altLang="en-US" sz="2800"/>
              <a:t>亿元增加到</a:t>
            </a:r>
            <a:r>
              <a:rPr lang="en-US" altLang="zh-CN" sz="2800"/>
              <a:t>2015</a:t>
            </a:r>
            <a:r>
              <a:rPr lang="zh-CN" altLang="en-US" sz="2800"/>
              <a:t>年的</a:t>
            </a:r>
            <a:r>
              <a:rPr lang="en-US" altLang="zh-CN" sz="2800"/>
              <a:t>27347.03</a:t>
            </a:r>
            <a:r>
              <a:rPr lang="zh-CN" altLang="en-US" sz="2800"/>
              <a:t>亿元；政府性基金收入：由</a:t>
            </a:r>
            <a:r>
              <a:rPr lang="en-US" altLang="zh-CN" sz="2800"/>
              <a:t>2013</a:t>
            </a:r>
            <a:r>
              <a:rPr lang="zh-CN" altLang="en-US" sz="2800"/>
              <a:t>年的</a:t>
            </a:r>
            <a:r>
              <a:rPr lang="en-US" altLang="zh-CN" sz="2800"/>
              <a:t>52268.75</a:t>
            </a:r>
            <a:r>
              <a:rPr lang="zh-CN" altLang="en-US" sz="2800"/>
              <a:t>亿元增加到</a:t>
            </a:r>
            <a:r>
              <a:rPr lang="en-US" altLang="zh-CN" sz="2800"/>
              <a:t>2014</a:t>
            </a:r>
            <a:r>
              <a:rPr lang="zh-CN" altLang="en-US" sz="2800"/>
              <a:t>年的</a:t>
            </a:r>
            <a:r>
              <a:rPr lang="en-US" altLang="zh-CN" sz="2800"/>
              <a:t>54113.65</a:t>
            </a:r>
            <a:r>
              <a:rPr lang="zh-CN" altLang="en-US" sz="2800"/>
              <a:t>亿元；国有资本经营收入同样是增长的。 </a:t>
            </a:r>
          </a:p>
          <a:p>
            <a:pPr eaLnBrk="1" hangingPunct="1"/>
            <a:r>
              <a:rPr lang="en-US" altLang="zh-CN" sz="2800"/>
              <a:t>2.</a:t>
            </a:r>
            <a:r>
              <a:rPr lang="zh-CN" altLang="en-US" sz="2800"/>
              <a:t>非税收入占财政收入的比例</a:t>
            </a:r>
          </a:p>
          <a:p>
            <a:pPr eaLnBrk="1" hangingPunct="1">
              <a:buFont typeface="Wingdings" panose="05000000000000000000" pitchFamily="2" charset="2"/>
              <a:buNone/>
            </a:pPr>
            <a:r>
              <a:rPr lang="en-US" altLang="zh-CN" sz="2800"/>
              <a:t>   2014</a:t>
            </a:r>
            <a:r>
              <a:rPr lang="zh-CN" altLang="en-US" sz="2800"/>
              <a:t>年非税收入占财政收入的比例为</a:t>
            </a:r>
            <a:r>
              <a:rPr lang="en-US" altLang="zh-CN" sz="2800"/>
              <a:t>15.10%</a:t>
            </a:r>
            <a:r>
              <a:rPr lang="zh-CN" altLang="en-US" sz="2800"/>
              <a:t>，</a:t>
            </a:r>
            <a:r>
              <a:rPr lang="en-US" altLang="zh-CN" sz="2800"/>
              <a:t>2015</a:t>
            </a:r>
            <a:r>
              <a:rPr lang="zh-CN" altLang="en-US" sz="2800"/>
              <a:t>年为</a:t>
            </a:r>
            <a:r>
              <a:rPr lang="en-US" altLang="zh-CN" sz="2800"/>
              <a:t>17.96%</a:t>
            </a:r>
            <a:r>
              <a:rPr lang="zh-CN" altLang="en-US" sz="2800"/>
              <a:t>。可见，财政收入对非税收入有着较高的依存度。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CF94784-17D2-4BC3-A44D-6CF5C46DD453}"/>
              </a:ext>
            </a:extLst>
          </p:cNvPr>
          <p:cNvSpPr>
            <a:spLocks noChangeArrowheads="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CN" altLang="en-US"/>
              <a:t>政府非税收入规模</a:t>
            </a:r>
          </a:p>
        </p:txBody>
      </p:sp>
      <p:sp>
        <p:nvSpPr>
          <p:cNvPr id="13315" name="Rectangle 3">
            <a:extLst>
              <a:ext uri="{FF2B5EF4-FFF2-40B4-BE49-F238E27FC236}">
                <a16:creationId xmlns:a16="http://schemas.microsoft.com/office/drawing/2014/main" id="{BC09D5B3-E45E-4697-A7D3-03D21D273B32}"/>
              </a:ext>
            </a:extLst>
          </p:cNvPr>
          <p:cNvSpPr>
            <a:spLocks noGrp="1" noChangeArrowheads="1"/>
          </p:cNvSpPr>
          <p:nvPr>
            <p:ph type="body" idx="4294967295"/>
          </p:nvPr>
        </p:nvSpPr>
        <p:spPr>
          <a:xfrm>
            <a:off x="971550" y="2017713"/>
            <a:ext cx="7983538" cy="4114800"/>
          </a:xfrm>
        </p:spPr>
        <p:txBody>
          <a:bodyPr/>
          <a:lstStyle/>
          <a:p>
            <a:pPr eaLnBrk="1" hangingPunct="1"/>
            <a:endParaRPr lang="zh-CN" altLang="en-US"/>
          </a:p>
        </p:txBody>
      </p:sp>
      <p:pic>
        <p:nvPicPr>
          <p:cNvPr id="13316" name="Picture 4">
            <a:extLst>
              <a:ext uri="{FF2B5EF4-FFF2-40B4-BE49-F238E27FC236}">
                <a16:creationId xmlns:a16="http://schemas.microsoft.com/office/drawing/2014/main" id="{57553B93-6F35-4F63-AE34-711346F42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1989138"/>
            <a:ext cx="74168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Line 5">
            <a:extLst>
              <a:ext uri="{FF2B5EF4-FFF2-40B4-BE49-F238E27FC236}">
                <a16:creationId xmlns:a16="http://schemas.microsoft.com/office/drawing/2014/main" id="{7A962932-744E-44C9-89C4-B4581DFC82D6}"/>
              </a:ext>
            </a:extLst>
          </p:cNvPr>
          <p:cNvSpPr>
            <a:spLocks noChangeShapeType="1"/>
          </p:cNvSpPr>
          <p:nvPr/>
        </p:nvSpPr>
        <p:spPr bwMode="auto">
          <a:xfrm flipH="1">
            <a:off x="904875" y="2708275"/>
            <a:ext cx="14288" cy="30972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18" name="Line 6">
            <a:extLst>
              <a:ext uri="{FF2B5EF4-FFF2-40B4-BE49-F238E27FC236}">
                <a16:creationId xmlns:a16="http://schemas.microsoft.com/office/drawing/2014/main" id="{A2B6CF7E-2260-4A16-9D8A-C5B81B7D50C9}"/>
              </a:ext>
            </a:extLst>
          </p:cNvPr>
          <p:cNvSpPr>
            <a:spLocks noChangeShapeType="1"/>
          </p:cNvSpPr>
          <p:nvPr/>
        </p:nvSpPr>
        <p:spPr bwMode="auto">
          <a:xfrm flipV="1">
            <a:off x="900113" y="5805488"/>
            <a:ext cx="7416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19" name="Line 7">
            <a:extLst>
              <a:ext uri="{FF2B5EF4-FFF2-40B4-BE49-F238E27FC236}">
                <a16:creationId xmlns:a16="http://schemas.microsoft.com/office/drawing/2014/main" id="{F50B64DA-8747-40BC-922A-952C7D0A888F}"/>
              </a:ext>
            </a:extLst>
          </p:cNvPr>
          <p:cNvSpPr>
            <a:spLocks noChangeShapeType="1"/>
          </p:cNvSpPr>
          <p:nvPr/>
        </p:nvSpPr>
        <p:spPr bwMode="auto">
          <a:xfrm>
            <a:off x="1841500" y="2708275"/>
            <a:ext cx="0" cy="30972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20" name="Line 8">
            <a:extLst>
              <a:ext uri="{FF2B5EF4-FFF2-40B4-BE49-F238E27FC236}">
                <a16:creationId xmlns:a16="http://schemas.microsoft.com/office/drawing/2014/main" id="{205DAA2C-6318-45D3-9129-F700AA3CC62E}"/>
              </a:ext>
            </a:extLst>
          </p:cNvPr>
          <p:cNvSpPr>
            <a:spLocks noChangeShapeType="1"/>
          </p:cNvSpPr>
          <p:nvPr/>
        </p:nvSpPr>
        <p:spPr bwMode="auto">
          <a:xfrm>
            <a:off x="939800" y="4149725"/>
            <a:ext cx="73453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21" name="Line 9">
            <a:extLst>
              <a:ext uri="{FF2B5EF4-FFF2-40B4-BE49-F238E27FC236}">
                <a16:creationId xmlns:a16="http://schemas.microsoft.com/office/drawing/2014/main" id="{61B3CE2C-0D9E-4C40-9DF9-2D328DB90CD4}"/>
              </a:ext>
            </a:extLst>
          </p:cNvPr>
          <p:cNvSpPr>
            <a:spLocks noChangeShapeType="1"/>
          </p:cNvSpPr>
          <p:nvPr/>
        </p:nvSpPr>
        <p:spPr bwMode="auto">
          <a:xfrm>
            <a:off x="5095875" y="3284538"/>
            <a:ext cx="0" cy="2520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22" name="Line 10">
            <a:extLst>
              <a:ext uri="{FF2B5EF4-FFF2-40B4-BE49-F238E27FC236}">
                <a16:creationId xmlns:a16="http://schemas.microsoft.com/office/drawing/2014/main" id="{86722BE9-6464-4464-AEE8-22849B2B8B6B}"/>
              </a:ext>
            </a:extLst>
          </p:cNvPr>
          <p:cNvSpPr>
            <a:spLocks noChangeShapeType="1"/>
          </p:cNvSpPr>
          <p:nvPr/>
        </p:nvSpPr>
        <p:spPr bwMode="auto">
          <a:xfrm>
            <a:off x="6372225" y="2708275"/>
            <a:ext cx="0" cy="3097213"/>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23" name="Line 11">
            <a:extLst>
              <a:ext uri="{FF2B5EF4-FFF2-40B4-BE49-F238E27FC236}">
                <a16:creationId xmlns:a16="http://schemas.microsoft.com/office/drawing/2014/main" id="{1AE08453-9F11-4AA3-A0C2-B3C58B222A6C}"/>
              </a:ext>
            </a:extLst>
          </p:cNvPr>
          <p:cNvSpPr>
            <a:spLocks noChangeShapeType="1"/>
          </p:cNvSpPr>
          <p:nvPr/>
        </p:nvSpPr>
        <p:spPr bwMode="auto">
          <a:xfrm>
            <a:off x="933450" y="3284538"/>
            <a:ext cx="7416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24" name="Line 12">
            <a:extLst>
              <a:ext uri="{FF2B5EF4-FFF2-40B4-BE49-F238E27FC236}">
                <a16:creationId xmlns:a16="http://schemas.microsoft.com/office/drawing/2014/main" id="{7F0AAA99-822F-4641-ADEC-08DA1285EDDA}"/>
              </a:ext>
            </a:extLst>
          </p:cNvPr>
          <p:cNvSpPr>
            <a:spLocks noChangeShapeType="1"/>
          </p:cNvSpPr>
          <p:nvPr/>
        </p:nvSpPr>
        <p:spPr bwMode="auto">
          <a:xfrm>
            <a:off x="900113" y="5229225"/>
            <a:ext cx="73437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578TGp_CleanCity_light</Template>
  <TotalTime>7799</TotalTime>
  <Words>2862</Words>
  <Application>Microsoft Office PowerPoint</Application>
  <PresentationFormat>全屏显示(4:3)</PresentationFormat>
  <Paragraphs>235</Paragraphs>
  <Slides>41</Slides>
  <Notes>1</Notes>
  <HiddenSlides>0</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4</vt:i4>
      </vt:variant>
      <vt:variant>
        <vt:lpstr>幻灯片标题</vt:lpstr>
      </vt:variant>
      <vt:variant>
        <vt:i4>41</vt:i4>
      </vt:variant>
    </vt:vector>
  </HeadingPairs>
  <TitlesOfParts>
    <vt:vector size="62" baseType="lpstr">
      <vt:lpstr>Arial</vt:lpstr>
      <vt:lpstr>宋体</vt:lpstr>
      <vt:lpstr>Comic Sans MS</vt:lpstr>
      <vt:lpstr>Tahoma</vt:lpstr>
      <vt:lpstr>Wingdings</vt:lpstr>
      <vt:lpstr>华文隶书</vt:lpstr>
      <vt:lpstr>幼圆</vt:lpstr>
      <vt:lpstr>仿宋</vt:lpstr>
      <vt:lpstr>华文新魏</vt:lpstr>
      <vt:lpstr>华文细黑</vt:lpstr>
      <vt:lpstr>Times New Roman</vt:lpstr>
      <vt:lpstr>方正姚体</vt:lpstr>
      <vt:lpstr>华文琥珀</vt:lpstr>
      <vt:lpstr>Calibri</vt:lpstr>
      <vt:lpstr>华文行楷</vt:lpstr>
      <vt:lpstr>Crayons</vt:lpstr>
      <vt:lpstr>Blends</vt:lpstr>
      <vt:lpstr>Microsoft PowerPoint 演示文稿</vt:lpstr>
      <vt:lpstr>MathType 6.0 Equation</vt:lpstr>
      <vt:lpstr>Microsoft Excel 图表</vt:lpstr>
      <vt:lpstr>Microsoft Office Excel 图表</vt:lpstr>
      <vt:lpstr>   非税收入管理     政府非税收入管理制度(三)</vt:lpstr>
      <vt:lpstr>复习与回顾</vt:lpstr>
      <vt:lpstr>  第一节  政府非税收入规模与结构</vt:lpstr>
      <vt:lpstr>非税收入规模衡量指标</vt:lpstr>
      <vt:lpstr>  反映非税收入规模的指标</vt:lpstr>
      <vt:lpstr>PowerPoint 演示文稿</vt:lpstr>
      <vt:lpstr>        瓦格纳法则</vt:lpstr>
      <vt:lpstr>（二）政府非税收入规模发展趋势 </vt:lpstr>
      <vt:lpstr>政府非税收入规模</vt:lpstr>
      <vt:lpstr>（三）非税收入占GDP比重</vt:lpstr>
      <vt:lpstr>国家财政收入/GDP</vt:lpstr>
      <vt:lpstr>国家非税收入/国家财政总收入</vt:lpstr>
      <vt:lpstr>国家非税收入/GDP</vt:lpstr>
      <vt:lpstr>地方非税收入/地方财政收入</vt:lpstr>
      <vt:lpstr>江苏省非税收入规模（2015年）</vt:lpstr>
      <vt:lpstr>第二节 政府非税收入结构 </vt:lpstr>
      <vt:lpstr>PowerPoint 演示文稿</vt:lpstr>
      <vt:lpstr>中央公共财政预算收入结构</vt:lpstr>
      <vt:lpstr>中央政府非税收入结构</vt:lpstr>
      <vt:lpstr>非税收入构成</vt:lpstr>
      <vt:lpstr>PowerPoint 演示文稿</vt:lpstr>
      <vt:lpstr>国有资源(资产)有偿使用收入</vt:lpstr>
      <vt:lpstr>国有资本经营收入(中央地方共用科目)</vt:lpstr>
      <vt:lpstr>国有资本经营收入(中央地方共用科目)</vt:lpstr>
      <vt:lpstr>PowerPoint 演示文稿</vt:lpstr>
      <vt:lpstr>非税收入内部结构（2014）</vt:lpstr>
      <vt:lpstr>江苏省非税收入构成（2012）</vt:lpstr>
      <vt:lpstr>非税收入变化情况</vt:lpstr>
      <vt:lpstr>第三节 非税收入负担水平</vt:lpstr>
      <vt:lpstr>一、宏观非税收入负担</vt:lpstr>
      <vt:lpstr>小口径宏观非税收入负担（较低）</vt:lpstr>
      <vt:lpstr> 查阅资料并思考以下问题</vt:lpstr>
      <vt:lpstr>二、微观非税收入负担</vt:lpstr>
      <vt:lpstr>案例1 哇哈哈集团税费重</vt:lpstr>
      <vt:lpstr>案例2 浙江省慈溪市江南化纤有限公司的成本帐</vt:lpstr>
      <vt:lpstr>土地出让金排名靠前的城市</vt:lpstr>
      <vt:lpstr>五大类央企收益“上缴”比例</vt:lpstr>
      <vt:lpstr>中央与地方财政事权划分</vt:lpstr>
      <vt:lpstr>中央与地方支出责任划分</vt:lpstr>
      <vt:lpstr>为何要收政府性基金？财政部副部长史耀斌</vt:lpstr>
      <vt:lpstr>全国部分城市土地出让收入情况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wangchong</dc:creator>
  <cp:lastModifiedBy>wenjie zhang</cp:lastModifiedBy>
  <cp:revision>567</cp:revision>
  <dcterms:created xsi:type="dcterms:W3CDTF">2010-09-01T13:18:32Z</dcterms:created>
  <dcterms:modified xsi:type="dcterms:W3CDTF">2018-12-13T00:52:19Z</dcterms:modified>
</cp:coreProperties>
</file>