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730" r:id="rId4"/>
    <p:sldId id="729" r:id="rId5"/>
    <p:sldId id="706" r:id="rId6"/>
    <p:sldId id="754" r:id="rId7"/>
    <p:sldId id="755" r:id="rId8"/>
    <p:sldId id="709" r:id="rId9"/>
    <p:sldId id="756" r:id="rId10"/>
    <p:sldId id="757" r:id="rId11"/>
    <p:sldId id="710" r:id="rId12"/>
    <p:sldId id="758" r:id="rId13"/>
    <p:sldId id="715" r:id="rId14"/>
    <p:sldId id="716" r:id="rId15"/>
    <p:sldId id="718" r:id="rId16"/>
    <p:sldId id="719" r:id="rId17"/>
    <p:sldId id="720" r:id="rId18"/>
    <p:sldId id="721" r:id="rId19"/>
    <p:sldId id="722" r:id="rId20"/>
    <p:sldId id="723" r:id="rId21"/>
    <p:sldId id="724" r:id="rId22"/>
    <p:sldId id="725" r:id="rId23"/>
    <p:sldId id="731" r:id="rId24"/>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3F09EC-2C36-484D-874A-17D8E9FFB9FC}"/>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D0862B7-5B96-4BA2-B3C3-99067A417E6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358D2893-CF9F-4F13-93F0-43657ED29DDA}"/>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3C424CC5-CC4E-4091-9EDB-D859E68D3363}"/>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8F9B30F-231F-40A3-8547-BBE00621E361}"/>
              </a:ext>
            </a:extLst>
          </p:cNvPr>
          <p:cNvSpPr>
            <a:spLocks noGrp="1"/>
          </p:cNvSpPr>
          <p:nvPr>
            <p:ph type="sldNum" sz="quarter" idx="12"/>
          </p:nvPr>
        </p:nvSpPr>
        <p:spPr/>
        <p:txBody>
          <a:bodyPr/>
          <a:lstStyle>
            <a:lvl1pPr>
              <a:defRPr/>
            </a:lvl1pPr>
          </a:lstStyle>
          <a:p>
            <a:fld id="{FE6631CE-3007-4146-AB77-23D7ED68F03C}" type="slidenum">
              <a:rPr lang="zh-CN" altLang="en-US"/>
              <a:pPr/>
              <a:t>‹#›</a:t>
            </a:fld>
            <a:endParaRPr lang="zh-CN" altLang="en-US"/>
          </a:p>
        </p:txBody>
      </p:sp>
    </p:spTree>
    <p:extLst>
      <p:ext uri="{BB962C8B-B14F-4D97-AF65-F5344CB8AC3E}">
        <p14:creationId xmlns:p14="http://schemas.microsoft.com/office/powerpoint/2010/main" val="3556249191"/>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623600-E113-43E4-BE0F-E78317CBE13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4457E6D-5DA0-4677-858C-4E95F27FEF1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0877E36-F470-4E37-AFF0-6B6F12173416}"/>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AC6E49B4-39FE-47AC-950A-F610F6EF736B}"/>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1EABCA71-02CA-4F7A-9141-375C698CADF9}"/>
              </a:ext>
            </a:extLst>
          </p:cNvPr>
          <p:cNvSpPr>
            <a:spLocks noGrp="1"/>
          </p:cNvSpPr>
          <p:nvPr>
            <p:ph type="sldNum" sz="quarter" idx="12"/>
          </p:nvPr>
        </p:nvSpPr>
        <p:spPr/>
        <p:txBody>
          <a:bodyPr/>
          <a:lstStyle>
            <a:lvl1pPr>
              <a:defRPr/>
            </a:lvl1pPr>
          </a:lstStyle>
          <a:p>
            <a:fld id="{A54F24B5-1DF1-420D-986C-FC4A8B01A506}" type="slidenum">
              <a:rPr lang="zh-CN" altLang="en-US"/>
              <a:pPr/>
              <a:t>‹#›</a:t>
            </a:fld>
            <a:endParaRPr lang="zh-CN" altLang="en-US"/>
          </a:p>
        </p:txBody>
      </p:sp>
    </p:spTree>
    <p:extLst>
      <p:ext uri="{BB962C8B-B14F-4D97-AF65-F5344CB8AC3E}">
        <p14:creationId xmlns:p14="http://schemas.microsoft.com/office/powerpoint/2010/main" val="1944423133"/>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B70A912-A00F-48FF-AE9E-672B32113B70}"/>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2E23D7-9CFC-4D07-AF63-38A56F8C895E}"/>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07A94A7-1605-4903-9F81-20ACAC6A9644}"/>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1C196B53-4C11-455E-A127-66082A637F0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5EA60F27-3EAE-4467-A7BE-B407659127EB}"/>
              </a:ext>
            </a:extLst>
          </p:cNvPr>
          <p:cNvSpPr>
            <a:spLocks noGrp="1"/>
          </p:cNvSpPr>
          <p:nvPr>
            <p:ph type="sldNum" sz="quarter" idx="12"/>
          </p:nvPr>
        </p:nvSpPr>
        <p:spPr/>
        <p:txBody>
          <a:bodyPr/>
          <a:lstStyle>
            <a:lvl1pPr>
              <a:defRPr/>
            </a:lvl1pPr>
          </a:lstStyle>
          <a:p>
            <a:fld id="{A67354DE-29F2-4CBB-8690-BDB16F205953}" type="slidenum">
              <a:rPr lang="zh-CN" altLang="en-US"/>
              <a:pPr/>
              <a:t>‹#›</a:t>
            </a:fld>
            <a:endParaRPr lang="zh-CN" altLang="en-US"/>
          </a:p>
        </p:txBody>
      </p:sp>
    </p:spTree>
    <p:extLst>
      <p:ext uri="{BB962C8B-B14F-4D97-AF65-F5344CB8AC3E}">
        <p14:creationId xmlns:p14="http://schemas.microsoft.com/office/powerpoint/2010/main" val="1486082139"/>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4C7718-CBA0-480E-9D7F-D7EC6D08A0B2}"/>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1071376-DC6B-4EDB-BC81-FCB89035343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9342F83-EBE7-416A-9E54-90AB5759AF85}"/>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CF3A6882-9D89-4424-AF37-4EEDF322A8C7}"/>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303643359"/>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601560-89D3-46AF-9AFF-8AB580C23F8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5753593-9FB1-45A9-A42D-5A1C3F73FDFF}"/>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95DF8C3-4260-4BD2-9C66-B3D7739AC649}"/>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8C805A0F-D3CD-45F0-AFAA-E43F81F773C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266422564"/>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B50E9B-6080-46E5-8AF2-AF271BDF9AB4}"/>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A40056F-72A4-4821-93EA-EED0C612D7E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75DE9A7E-DBB3-4D11-ACDF-9A8002A714BC}"/>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2FAA9A07-77D4-4006-A68B-4913E3EAFDD6}"/>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531623159"/>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3C769E-4D8C-45E1-99E6-5FBE482DA53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E61F11A-8900-412F-B56E-4EDDEA1D1DD1}"/>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6FEE6639-DFC8-4A3F-B256-7499A1E7E932}"/>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E12BF817-4BEC-43EB-9911-6C362F30230C}"/>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D28E83E8-B6A1-4238-BD7E-E54759AFF06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482088126"/>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249427-854A-4B3A-92F8-C3DBE589A686}"/>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B8CD0DA-0018-486B-98CC-5EEE44D2005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A43CE6A-9B95-44C7-B4FE-872278CB9309}"/>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94CECB74-792B-4FB3-959F-092849C3EFA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A3E59CEF-062D-4181-82F8-93B3297DB594}"/>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3B31ADEB-D1BA-4CEF-8CF2-DF319C1B7F18}"/>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1CC07380-7311-401E-BDC7-9863A51B97C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067007888"/>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57F658-7DB0-42D8-9C04-A9E244155AD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6B891B4-8AFF-4FA1-A25B-A9177CB02358}"/>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9E5B85DB-781A-46F0-8EBA-8B709A6805E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473548693"/>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94F5EC6-49C4-48C4-A5C2-16CB0FE9CD1F}"/>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EE43919B-97F6-49AF-BCE7-993FE812095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996180572"/>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63A83F-A32B-4A8F-ACA5-13E1AC69660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8ECA6FC-B556-4901-919C-A274ACB7FA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46062C8-D0F9-4BD8-BF15-EA9D42864A7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8CC066C-8328-4805-A5F9-C2E13C842354}"/>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88E3463A-645F-4A50-86B6-9015316608D5}"/>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819375932"/>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8BE8CA-9C38-49AF-A240-8BD946FD8B2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9BD398E-7397-4B5D-A880-387C539DA80E}"/>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FBFAE3F-8B78-4AF1-B5A6-66B3175EA4A0}"/>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1B115D8-84CA-4DF1-A3BC-FE239EDB1A0F}"/>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F288654-C352-4E6D-B379-0B2FFEB09360}"/>
              </a:ext>
            </a:extLst>
          </p:cNvPr>
          <p:cNvSpPr>
            <a:spLocks noGrp="1"/>
          </p:cNvSpPr>
          <p:nvPr>
            <p:ph type="sldNum" sz="quarter" idx="12"/>
          </p:nvPr>
        </p:nvSpPr>
        <p:spPr/>
        <p:txBody>
          <a:bodyPr/>
          <a:lstStyle>
            <a:lvl1pPr>
              <a:defRPr/>
            </a:lvl1pPr>
          </a:lstStyle>
          <a:p>
            <a:fld id="{A29A5609-0687-4968-85A2-FF1EE8D29BB3}" type="slidenum">
              <a:rPr lang="zh-CN" altLang="en-US"/>
              <a:pPr/>
              <a:t>‹#›</a:t>
            </a:fld>
            <a:endParaRPr lang="zh-CN" altLang="en-US"/>
          </a:p>
        </p:txBody>
      </p:sp>
    </p:spTree>
    <p:extLst>
      <p:ext uri="{BB962C8B-B14F-4D97-AF65-F5344CB8AC3E}">
        <p14:creationId xmlns:p14="http://schemas.microsoft.com/office/powerpoint/2010/main" val="1736619842"/>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7F60A9-58DA-4A7A-ABD6-7CC773F8D3E4}"/>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BE9BDD7-2804-4800-B271-0AB4F0725FB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AD69189-E026-424C-93CA-D74F2A5B037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E5AED1D-76ED-42BF-A7ED-A81ED1659008}"/>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3358E7CB-6344-48E8-92B7-436E171F3B6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301205890"/>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96ED01-36D9-4814-8140-582355476E0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8E9805E-D140-4976-9EBC-3CFB3BA2E92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4021051-22CA-4D4D-A7E7-D8898F7590A6}"/>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294E74D7-2FF7-4D27-950A-6E1CE090E5F0}"/>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511646041"/>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7657ECA-6668-4244-BEB5-332F021C12D8}"/>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16E9C58-18F1-4202-A2F1-74163054BF48}"/>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1AF5057-18E3-4D98-8EE5-30FD5F393D9B}"/>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FA110435-74B3-49CC-8FC3-3952B2478072}"/>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7330791"/>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A697F1-BAD8-4228-91C9-46A5A7A001EA}"/>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F976BF4-02E8-452C-ADDF-5C84A4D1DA8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9CAAA27-52BE-4885-9DA5-1A50520812E9}"/>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56CD894E-8EFC-44AE-A9C2-439FE0D40AE5}"/>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CDE36831-82EF-40BE-96E2-037ACEEF7DCF}"/>
              </a:ext>
            </a:extLst>
          </p:cNvPr>
          <p:cNvSpPr>
            <a:spLocks noGrp="1"/>
          </p:cNvSpPr>
          <p:nvPr>
            <p:ph type="sldNum" sz="quarter" idx="12"/>
          </p:nvPr>
        </p:nvSpPr>
        <p:spPr/>
        <p:txBody>
          <a:bodyPr/>
          <a:lstStyle>
            <a:lvl1pPr>
              <a:defRPr/>
            </a:lvl1pPr>
          </a:lstStyle>
          <a:p>
            <a:fld id="{4FB2D167-0362-40E8-BC09-B6307D93484A}" type="slidenum">
              <a:rPr lang="zh-CN" altLang="en-US"/>
              <a:pPr/>
              <a:t>‹#›</a:t>
            </a:fld>
            <a:endParaRPr lang="zh-CN" altLang="en-US"/>
          </a:p>
        </p:txBody>
      </p:sp>
    </p:spTree>
    <p:extLst>
      <p:ext uri="{BB962C8B-B14F-4D97-AF65-F5344CB8AC3E}">
        <p14:creationId xmlns:p14="http://schemas.microsoft.com/office/powerpoint/2010/main" val="2115963790"/>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AAB1D7-C956-4EE3-AFBE-2D63D94ECF1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254ABD2-D4B4-4CDD-9F41-AFE8650D1B69}"/>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C34C733-45C3-46D2-AFB1-577898BA4CEF}"/>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8A8B4C8F-3A84-47A4-A5DB-3500BEF3125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E4C45FEB-9BF6-41C4-9086-BDEB5208C5E0}"/>
              </a:ext>
            </a:extLst>
          </p:cNvPr>
          <p:cNvSpPr>
            <a:spLocks noGrp="1"/>
          </p:cNvSpPr>
          <p:nvPr>
            <p:ph type="sldNum" sz="quarter" idx="12"/>
          </p:nvPr>
        </p:nvSpPr>
        <p:spPr/>
        <p:txBody>
          <a:bodyPr/>
          <a:lstStyle>
            <a:lvl1pPr>
              <a:defRPr/>
            </a:lvl1pPr>
          </a:lstStyle>
          <a:p>
            <a:fld id="{D88B0A22-1711-48AC-A60D-F09E7DF41551}" type="slidenum">
              <a:rPr lang="zh-CN" altLang="en-US"/>
              <a:pPr/>
              <a:t>‹#›</a:t>
            </a:fld>
            <a:endParaRPr lang="zh-CN" altLang="en-US"/>
          </a:p>
        </p:txBody>
      </p:sp>
    </p:spTree>
    <p:extLst>
      <p:ext uri="{BB962C8B-B14F-4D97-AF65-F5344CB8AC3E}">
        <p14:creationId xmlns:p14="http://schemas.microsoft.com/office/powerpoint/2010/main" val="3085704035"/>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8E0B51-1959-40EF-B3BC-5C0649027224}"/>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4C6A896-2FD7-4A82-B51A-763182606C8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CE7B1567-BB6A-4A8D-BD72-D9A20E7BA032}"/>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89D3453-E7C4-4527-BA96-F326C8D0CFAC}"/>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3BF98CA-A218-431F-B6A1-51E1C487FF59}"/>
              </a:ext>
            </a:extLst>
          </p:cNvPr>
          <p:cNvSpPr>
            <a:spLocks noGrp="1"/>
          </p:cNvSpPr>
          <p:nvPr>
            <p:ph type="sldNum" sz="quarter" idx="12"/>
          </p:nvPr>
        </p:nvSpPr>
        <p:spPr/>
        <p:txBody>
          <a:bodyPr/>
          <a:lstStyle>
            <a:lvl1pPr>
              <a:defRPr/>
            </a:lvl1pPr>
          </a:lstStyle>
          <a:p>
            <a:fld id="{9DA21FE5-0857-422B-AE89-13D4D29BFA57}" type="slidenum">
              <a:rPr lang="zh-CN" altLang="en-US"/>
              <a:pPr/>
              <a:t>‹#›</a:t>
            </a:fld>
            <a:endParaRPr lang="zh-CN" altLang="en-US"/>
          </a:p>
        </p:txBody>
      </p:sp>
    </p:spTree>
    <p:extLst>
      <p:ext uri="{BB962C8B-B14F-4D97-AF65-F5344CB8AC3E}">
        <p14:creationId xmlns:p14="http://schemas.microsoft.com/office/powerpoint/2010/main" val="2268104715"/>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1F4195-6BFD-47A0-A402-E1A45BC939E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150F7AE-22E1-464E-BA6E-17D878910FA9}"/>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67155AF-AB81-4A19-A544-2B7719B8D769}"/>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4BD89C3C-E200-4541-8611-D07CC16E8E25}"/>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A2358545-81FE-4371-A34C-A0A0429E40E7}"/>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75B861E-8022-4CD6-B45C-AC259719F55C}"/>
              </a:ext>
            </a:extLst>
          </p:cNvPr>
          <p:cNvSpPr>
            <a:spLocks noGrp="1"/>
          </p:cNvSpPr>
          <p:nvPr>
            <p:ph type="sldNum" sz="quarter" idx="12"/>
          </p:nvPr>
        </p:nvSpPr>
        <p:spPr/>
        <p:txBody>
          <a:bodyPr/>
          <a:lstStyle>
            <a:lvl1pPr>
              <a:defRPr/>
            </a:lvl1pPr>
          </a:lstStyle>
          <a:p>
            <a:fld id="{3FC1A21B-861D-4872-BABA-B46C6849342D}" type="slidenum">
              <a:rPr lang="zh-CN" altLang="en-US"/>
              <a:pPr/>
              <a:t>‹#›</a:t>
            </a:fld>
            <a:endParaRPr lang="zh-CN" altLang="en-US"/>
          </a:p>
        </p:txBody>
      </p:sp>
    </p:spTree>
    <p:extLst>
      <p:ext uri="{BB962C8B-B14F-4D97-AF65-F5344CB8AC3E}">
        <p14:creationId xmlns:p14="http://schemas.microsoft.com/office/powerpoint/2010/main" val="2523058135"/>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EFA86E-D570-4667-BB9D-8473F5E81405}"/>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6B13837-4B8E-4737-921C-CE586537C9B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5DE95F58-71E8-469D-AB00-9AD49A34759D}"/>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71202091-00E6-43C5-87E4-0DD85DED62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6745BBB-F927-40BB-B21E-3B0EA655ADC0}"/>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BFDDE833-0007-42C3-B087-251B433BB781}"/>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4813B43C-09DE-462A-A9FF-F851DEDA9930}"/>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1F060D88-112C-42CA-889A-004A1AA036C5}"/>
              </a:ext>
            </a:extLst>
          </p:cNvPr>
          <p:cNvSpPr>
            <a:spLocks noGrp="1"/>
          </p:cNvSpPr>
          <p:nvPr>
            <p:ph type="sldNum" sz="quarter" idx="12"/>
          </p:nvPr>
        </p:nvSpPr>
        <p:spPr/>
        <p:txBody>
          <a:bodyPr/>
          <a:lstStyle>
            <a:lvl1pPr>
              <a:defRPr/>
            </a:lvl1pPr>
          </a:lstStyle>
          <a:p>
            <a:fld id="{5F54B877-9404-4F2A-85B0-C680F9881BF5}" type="slidenum">
              <a:rPr lang="zh-CN" altLang="en-US"/>
              <a:pPr/>
              <a:t>‹#›</a:t>
            </a:fld>
            <a:endParaRPr lang="zh-CN" altLang="en-US"/>
          </a:p>
        </p:txBody>
      </p:sp>
    </p:spTree>
    <p:extLst>
      <p:ext uri="{BB962C8B-B14F-4D97-AF65-F5344CB8AC3E}">
        <p14:creationId xmlns:p14="http://schemas.microsoft.com/office/powerpoint/2010/main" val="1642512892"/>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507A02-D9F9-4338-9B48-45ED9074B59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5CE9760-B694-4945-A350-5E36A23649C6}"/>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5A49D65A-8945-462B-B35D-B428901126FF}"/>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C6879DF8-8662-4424-A412-F196C13CFAC6}"/>
              </a:ext>
            </a:extLst>
          </p:cNvPr>
          <p:cNvSpPr>
            <a:spLocks noGrp="1"/>
          </p:cNvSpPr>
          <p:nvPr>
            <p:ph type="sldNum" sz="quarter" idx="12"/>
          </p:nvPr>
        </p:nvSpPr>
        <p:spPr/>
        <p:txBody>
          <a:bodyPr/>
          <a:lstStyle>
            <a:lvl1pPr>
              <a:defRPr/>
            </a:lvl1pPr>
          </a:lstStyle>
          <a:p>
            <a:fld id="{71AB2FB2-749B-43F8-A7BE-CE91A355B655}" type="slidenum">
              <a:rPr lang="zh-CN" altLang="en-US"/>
              <a:pPr/>
              <a:t>‹#›</a:t>
            </a:fld>
            <a:endParaRPr lang="zh-CN" altLang="en-US"/>
          </a:p>
        </p:txBody>
      </p:sp>
    </p:spTree>
    <p:extLst>
      <p:ext uri="{BB962C8B-B14F-4D97-AF65-F5344CB8AC3E}">
        <p14:creationId xmlns:p14="http://schemas.microsoft.com/office/powerpoint/2010/main" val="2277238284"/>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E33362E-F4ED-42C6-8B99-512DFFEEE024}"/>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FDA85AC9-D07D-42AF-A5F1-6FB6D1BDFC89}"/>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0491433D-3AF4-4286-9026-9ED28D19194F}"/>
              </a:ext>
            </a:extLst>
          </p:cNvPr>
          <p:cNvSpPr>
            <a:spLocks noGrp="1"/>
          </p:cNvSpPr>
          <p:nvPr>
            <p:ph type="sldNum" sz="quarter" idx="12"/>
          </p:nvPr>
        </p:nvSpPr>
        <p:spPr/>
        <p:txBody>
          <a:bodyPr/>
          <a:lstStyle>
            <a:lvl1pPr>
              <a:defRPr/>
            </a:lvl1pPr>
          </a:lstStyle>
          <a:p>
            <a:fld id="{2A731A1A-27B5-4BF8-B676-F3C42C29815B}" type="slidenum">
              <a:rPr lang="zh-CN" altLang="en-US"/>
              <a:pPr/>
              <a:t>‹#›</a:t>
            </a:fld>
            <a:endParaRPr lang="zh-CN" altLang="en-US"/>
          </a:p>
        </p:txBody>
      </p:sp>
    </p:spTree>
    <p:extLst>
      <p:ext uri="{BB962C8B-B14F-4D97-AF65-F5344CB8AC3E}">
        <p14:creationId xmlns:p14="http://schemas.microsoft.com/office/powerpoint/2010/main" val="3713775594"/>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867BBC-0CB6-429A-99B7-B55EEB9C4992}"/>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5AB6450-176C-490F-B681-9C606B15E1D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1DCB9CE7-BD91-41C4-9B1E-168CD850029D}"/>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AAB936FC-B0E8-4F51-8C42-97A27B45423A}"/>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D6D46CB-D0B8-491E-B5F7-DE15FD6D1DE5}"/>
              </a:ext>
            </a:extLst>
          </p:cNvPr>
          <p:cNvSpPr>
            <a:spLocks noGrp="1"/>
          </p:cNvSpPr>
          <p:nvPr>
            <p:ph type="sldNum" sz="quarter" idx="12"/>
          </p:nvPr>
        </p:nvSpPr>
        <p:spPr/>
        <p:txBody>
          <a:bodyPr/>
          <a:lstStyle>
            <a:lvl1pPr>
              <a:defRPr/>
            </a:lvl1pPr>
          </a:lstStyle>
          <a:p>
            <a:fld id="{90A75792-5E5F-4779-90E4-2F772C75137A}" type="slidenum">
              <a:rPr lang="zh-CN" altLang="en-US"/>
              <a:pPr/>
              <a:t>‹#›</a:t>
            </a:fld>
            <a:endParaRPr lang="zh-CN" altLang="en-US"/>
          </a:p>
        </p:txBody>
      </p:sp>
    </p:spTree>
    <p:extLst>
      <p:ext uri="{BB962C8B-B14F-4D97-AF65-F5344CB8AC3E}">
        <p14:creationId xmlns:p14="http://schemas.microsoft.com/office/powerpoint/2010/main" val="432928891"/>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59464E-2AE9-4140-AB7D-5C32CFB0B82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7D72132-7DB2-48F7-AA5C-9F08D088D96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891DA4B3-E525-4A3A-A569-BB8B0075A6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2A248E3-E3E2-4EFA-9109-96E70FBD17CC}"/>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0965CBA5-1B97-401E-845D-D4EEA2656A86}"/>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1F755A07-EB93-49E8-BD80-0B5BC7160F68}"/>
              </a:ext>
            </a:extLst>
          </p:cNvPr>
          <p:cNvSpPr>
            <a:spLocks noGrp="1"/>
          </p:cNvSpPr>
          <p:nvPr>
            <p:ph type="sldNum" sz="quarter" idx="12"/>
          </p:nvPr>
        </p:nvSpPr>
        <p:spPr/>
        <p:txBody>
          <a:bodyPr/>
          <a:lstStyle>
            <a:lvl1pPr>
              <a:defRPr/>
            </a:lvl1pPr>
          </a:lstStyle>
          <a:p>
            <a:fld id="{C48117D6-6BDD-4152-8E9A-8BB19AD72240}" type="slidenum">
              <a:rPr lang="zh-CN" altLang="en-US"/>
              <a:pPr/>
              <a:t>‹#›</a:t>
            </a:fld>
            <a:endParaRPr lang="zh-CN" altLang="en-US"/>
          </a:p>
        </p:txBody>
      </p:sp>
    </p:spTree>
    <p:extLst>
      <p:ext uri="{BB962C8B-B14F-4D97-AF65-F5344CB8AC3E}">
        <p14:creationId xmlns:p14="http://schemas.microsoft.com/office/powerpoint/2010/main" val="3517884509"/>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9E2299-7D29-49FE-94F0-2E787739D950}"/>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5780E04-7304-4E78-A786-B38F7CAF4D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EB8A7D8-4D94-44BD-B4B2-1FC59F5100A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1F35E156-35B9-4ECA-8C55-3D0C6E86F5CE}"/>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0A6F7D38-43D9-4284-A15E-AC40BAC5E7E5}"/>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C37A13F8-8721-4FD7-9602-AF3FE01DDF53}"/>
              </a:ext>
            </a:extLst>
          </p:cNvPr>
          <p:cNvSpPr>
            <a:spLocks noGrp="1"/>
          </p:cNvSpPr>
          <p:nvPr>
            <p:ph type="sldNum" sz="quarter" idx="12"/>
          </p:nvPr>
        </p:nvSpPr>
        <p:spPr/>
        <p:txBody>
          <a:bodyPr/>
          <a:lstStyle>
            <a:lvl1pPr>
              <a:defRPr/>
            </a:lvl1pPr>
          </a:lstStyle>
          <a:p>
            <a:fld id="{CE4F4B66-D60B-4790-92C3-4CF4788B5F97}" type="slidenum">
              <a:rPr lang="zh-CN" altLang="en-US"/>
              <a:pPr/>
              <a:t>‹#›</a:t>
            </a:fld>
            <a:endParaRPr lang="zh-CN" altLang="en-US"/>
          </a:p>
        </p:txBody>
      </p:sp>
    </p:spTree>
    <p:extLst>
      <p:ext uri="{BB962C8B-B14F-4D97-AF65-F5344CB8AC3E}">
        <p14:creationId xmlns:p14="http://schemas.microsoft.com/office/powerpoint/2010/main" val="2419540564"/>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3DBF4F-406D-4FEC-BC8A-3F8B3D34CAF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A83FA86F-3853-4287-9C07-CBAE7185589D}"/>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0C5C290-B175-4EC6-A2D5-C6DA0F73A465}"/>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BC544B87-299B-4006-B4A0-55E49FE85461}"/>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557B5B7A-7760-46BF-9B9D-97D590223BC5}"/>
              </a:ext>
            </a:extLst>
          </p:cNvPr>
          <p:cNvSpPr>
            <a:spLocks noGrp="1"/>
          </p:cNvSpPr>
          <p:nvPr>
            <p:ph type="sldNum" sz="quarter" idx="12"/>
          </p:nvPr>
        </p:nvSpPr>
        <p:spPr/>
        <p:txBody>
          <a:bodyPr/>
          <a:lstStyle>
            <a:lvl1pPr>
              <a:defRPr/>
            </a:lvl1pPr>
          </a:lstStyle>
          <a:p>
            <a:fld id="{3037372E-E70C-455F-8664-3AD4A3EDDA5C}" type="slidenum">
              <a:rPr lang="zh-CN" altLang="en-US"/>
              <a:pPr/>
              <a:t>‹#›</a:t>
            </a:fld>
            <a:endParaRPr lang="zh-CN" altLang="en-US"/>
          </a:p>
        </p:txBody>
      </p:sp>
    </p:spTree>
    <p:extLst>
      <p:ext uri="{BB962C8B-B14F-4D97-AF65-F5344CB8AC3E}">
        <p14:creationId xmlns:p14="http://schemas.microsoft.com/office/powerpoint/2010/main" val="2353213577"/>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B6465F1-8637-4C5E-94E5-B07928E5B9C5}"/>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D0D2565-EB13-455B-B56A-94E3783D8799}"/>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1D20F-B57D-4321-B229-C8DA2FA52AC0}"/>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FED0062-5D97-4F6F-8917-DE297389CE09}"/>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AC248A8-201A-4563-AFDF-A114560847B3}"/>
              </a:ext>
            </a:extLst>
          </p:cNvPr>
          <p:cNvSpPr>
            <a:spLocks noGrp="1"/>
          </p:cNvSpPr>
          <p:nvPr>
            <p:ph type="sldNum" sz="quarter" idx="12"/>
          </p:nvPr>
        </p:nvSpPr>
        <p:spPr/>
        <p:txBody>
          <a:bodyPr/>
          <a:lstStyle>
            <a:lvl1pPr>
              <a:defRPr/>
            </a:lvl1pPr>
          </a:lstStyle>
          <a:p>
            <a:fld id="{85F36A0E-CB44-464B-B5F1-D7CDDF7E9576}" type="slidenum">
              <a:rPr lang="zh-CN" altLang="en-US"/>
              <a:pPr/>
              <a:t>‹#›</a:t>
            </a:fld>
            <a:endParaRPr lang="zh-CN" altLang="en-US"/>
          </a:p>
        </p:txBody>
      </p:sp>
    </p:spTree>
    <p:extLst>
      <p:ext uri="{BB962C8B-B14F-4D97-AF65-F5344CB8AC3E}">
        <p14:creationId xmlns:p14="http://schemas.microsoft.com/office/powerpoint/2010/main" val="59173105"/>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92673C-F36B-41B3-AC5A-E46AAA519F2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4920486-5E11-4122-82BF-A82957133D7E}"/>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4F98CE00-3FC4-4752-9471-39AFA428B89B}"/>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2DF43466-8B4D-4CB2-8F13-2AE8828F3555}"/>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774F2082-861E-4E3D-83C4-970FD251A71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C353D5C3-08F5-40EA-8797-1C234E773590}"/>
              </a:ext>
            </a:extLst>
          </p:cNvPr>
          <p:cNvSpPr>
            <a:spLocks noGrp="1"/>
          </p:cNvSpPr>
          <p:nvPr>
            <p:ph type="sldNum" sz="quarter" idx="12"/>
          </p:nvPr>
        </p:nvSpPr>
        <p:spPr/>
        <p:txBody>
          <a:bodyPr/>
          <a:lstStyle>
            <a:lvl1pPr>
              <a:defRPr/>
            </a:lvl1pPr>
          </a:lstStyle>
          <a:p>
            <a:fld id="{1D76EA43-FC90-438F-92B2-F08ECC9E5693}" type="slidenum">
              <a:rPr lang="zh-CN" altLang="en-US"/>
              <a:pPr/>
              <a:t>‹#›</a:t>
            </a:fld>
            <a:endParaRPr lang="zh-CN" altLang="en-US"/>
          </a:p>
        </p:txBody>
      </p:sp>
    </p:spTree>
    <p:extLst>
      <p:ext uri="{BB962C8B-B14F-4D97-AF65-F5344CB8AC3E}">
        <p14:creationId xmlns:p14="http://schemas.microsoft.com/office/powerpoint/2010/main" val="4143361296"/>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8C6810-C7DB-4D94-ABF5-963C4986902D}"/>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357D17B-862E-4834-8CFE-D6CF243D66A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5351BB00-F466-49EB-851A-C94B8C96D866}"/>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69E6171-414E-4F68-912A-E90F3D2B699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838E310-AF6B-4E12-823B-1C27DBE35FC8}"/>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B2ADF8E-930E-423B-8B24-A8BB1E29C540}"/>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36FFEF98-E904-4DD5-BBA3-8FBEBEF99F16}"/>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625F7DB1-8F2A-46E0-97DF-4841EAD8532D}"/>
              </a:ext>
            </a:extLst>
          </p:cNvPr>
          <p:cNvSpPr>
            <a:spLocks noGrp="1"/>
          </p:cNvSpPr>
          <p:nvPr>
            <p:ph type="sldNum" sz="quarter" idx="12"/>
          </p:nvPr>
        </p:nvSpPr>
        <p:spPr/>
        <p:txBody>
          <a:bodyPr/>
          <a:lstStyle>
            <a:lvl1pPr>
              <a:defRPr/>
            </a:lvl1pPr>
          </a:lstStyle>
          <a:p>
            <a:fld id="{E45CE44F-3B0E-4ABA-AAFC-94B2C2099525}" type="slidenum">
              <a:rPr lang="zh-CN" altLang="en-US"/>
              <a:pPr/>
              <a:t>‹#›</a:t>
            </a:fld>
            <a:endParaRPr lang="zh-CN" altLang="en-US"/>
          </a:p>
        </p:txBody>
      </p:sp>
    </p:spTree>
    <p:extLst>
      <p:ext uri="{BB962C8B-B14F-4D97-AF65-F5344CB8AC3E}">
        <p14:creationId xmlns:p14="http://schemas.microsoft.com/office/powerpoint/2010/main" val="3341725160"/>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AC004E-E25B-44B0-8F0A-7FE7B97DA8F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4E8B492-3625-40EC-9BE4-A0080DB0AC68}"/>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04C165EA-C021-4E11-A941-597DAC68D3C3}"/>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2862E6F0-BE93-499B-A42C-B7E0A6BF0012}"/>
              </a:ext>
            </a:extLst>
          </p:cNvPr>
          <p:cNvSpPr>
            <a:spLocks noGrp="1"/>
          </p:cNvSpPr>
          <p:nvPr>
            <p:ph type="sldNum" sz="quarter" idx="12"/>
          </p:nvPr>
        </p:nvSpPr>
        <p:spPr/>
        <p:txBody>
          <a:bodyPr/>
          <a:lstStyle>
            <a:lvl1pPr>
              <a:defRPr/>
            </a:lvl1pPr>
          </a:lstStyle>
          <a:p>
            <a:fld id="{1A6873B1-7329-4501-965A-D6D06AAFC86E}" type="slidenum">
              <a:rPr lang="zh-CN" altLang="en-US"/>
              <a:pPr/>
              <a:t>‹#›</a:t>
            </a:fld>
            <a:endParaRPr lang="zh-CN" altLang="en-US"/>
          </a:p>
        </p:txBody>
      </p:sp>
    </p:spTree>
    <p:extLst>
      <p:ext uri="{BB962C8B-B14F-4D97-AF65-F5344CB8AC3E}">
        <p14:creationId xmlns:p14="http://schemas.microsoft.com/office/powerpoint/2010/main" val="22676436"/>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6CF159A-94FD-4245-AFC1-A00574CF7DEA}"/>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5369C88B-1053-4DA5-874F-F04B16B9123C}"/>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D5F38D5E-142F-4734-8D2D-781368CACB59}"/>
              </a:ext>
            </a:extLst>
          </p:cNvPr>
          <p:cNvSpPr>
            <a:spLocks noGrp="1"/>
          </p:cNvSpPr>
          <p:nvPr>
            <p:ph type="sldNum" sz="quarter" idx="12"/>
          </p:nvPr>
        </p:nvSpPr>
        <p:spPr/>
        <p:txBody>
          <a:bodyPr/>
          <a:lstStyle>
            <a:lvl1pPr>
              <a:defRPr/>
            </a:lvl1pPr>
          </a:lstStyle>
          <a:p>
            <a:fld id="{5CE8920F-FB4C-4A48-A2CC-E1597B5A1F7C}" type="slidenum">
              <a:rPr lang="zh-CN" altLang="en-US"/>
              <a:pPr/>
              <a:t>‹#›</a:t>
            </a:fld>
            <a:endParaRPr lang="zh-CN" altLang="en-US"/>
          </a:p>
        </p:txBody>
      </p:sp>
    </p:spTree>
    <p:extLst>
      <p:ext uri="{BB962C8B-B14F-4D97-AF65-F5344CB8AC3E}">
        <p14:creationId xmlns:p14="http://schemas.microsoft.com/office/powerpoint/2010/main" val="2478506529"/>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842482-803B-4ADA-82C1-637DEB1FB617}"/>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D2C0281-D759-4302-9BE7-345DF7698F3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3E1E19A-7FE1-4A46-B80C-487A680B944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0066ACDA-DBB2-4401-BFBF-139FFE5B8D2D}"/>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1C57C414-547B-471D-B4E8-2BF999F267BE}"/>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753BC6F1-0A08-4020-BB5D-65501021CB39}"/>
              </a:ext>
            </a:extLst>
          </p:cNvPr>
          <p:cNvSpPr>
            <a:spLocks noGrp="1"/>
          </p:cNvSpPr>
          <p:nvPr>
            <p:ph type="sldNum" sz="quarter" idx="12"/>
          </p:nvPr>
        </p:nvSpPr>
        <p:spPr/>
        <p:txBody>
          <a:bodyPr/>
          <a:lstStyle>
            <a:lvl1pPr>
              <a:defRPr/>
            </a:lvl1pPr>
          </a:lstStyle>
          <a:p>
            <a:fld id="{A98503D9-E57E-4E8D-B0CF-5120352D5C1B}" type="slidenum">
              <a:rPr lang="zh-CN" altLang="en-US"/>
              <a:pPr/>
              <a:t>‹#›</a:t>
            </a:fld>
            <a:endParaRPr lang="zh-CN" altLang="en-US"/>
          </a:p>
        </p:txBody>
      </p:sp>
    </p:spTree>
    <p:extLst>
      <p:ext uri="{BB962C8B-B14F-4D97-AF65-F5344CB8AC3E}">
        <p14:creationId xmlns:p14="http://schemas.microsoft.com/office/powerpoint/2010/main" val="2671578356"/>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A46EAD-BFE4-4B7D-BF7F-B4D9C1016ED8}"/>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E8A00AB-B05C-4BCF-AA28-F48A01D4BC3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8BA05F5-008F-4151-9A0C-BF3FBC73EF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C70E3EB-1493-4136-B343-4E8228D35FFA}"/>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AAC63963-901D-4C99-9314-8A01987F17B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56AA9E29-73F3-4557-A5EA-7B3136A9A84F}"/>
              </a:ext>
            </a:extLst>
          </p:cNvPr>
          <p:cNvSpPr>
            <a:spLocks noGrp="1"/>
          </p:cNvSpPr>
          <p:nvPr>
            <p:ph type="sldNum" sz="quarter" idx="12"/>
          </p:nvPr>
        </p:nvSpPr>
        <p:spPr/>
        <p:txBody>
          <a:bodyPr/>
          <a:lstStyle>
            <a:lvl1pPr>
              <a:defRPr/>
            </a:lvl1pPr>
          </a:lstStyle>
          <a:p>
            <a:fld id="{FC5FBDB7-23E5-4BCC-92BD-631639D4FB1E}" type="slidenum">
              <a:rPr lang="zh-CN" altLang="en-US"/>
              <a:pPr/>
              <a:t>‹#›</a:t>
            </a:fld>
            <a:endParaRPr lang="zh-CN" altLang="en-US"/>
          </a:p>
        </p:txBody>
      </p:sp>
    </p:spTree>
    <p:extLst>
      <p:ext uri="{BB962C8B-B14F-4D97-AF65-F5344CB8AC3E}">
        <p14:creationId xmlns:p14="http://schemas.microsoft.com/office/powerpoint/2010/main" val="3697978441"/>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audio" Target="../media/audio1.wav"/><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40C1A556-C484-4FC7-BB5A-BBF06C4EC7BD}"/>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88849E49-1585-47E7-9989-E4D28C6C2801}"/>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2A0ADDCE-51A0-4DF5-A5BF-58237E52D926}"/>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1029" name="页脚占位符 4">
            <a:extLst>
              <a:ext uri="{FF2B5EF4-FFF2-40B4-BE49-F238E27FC236}">
                <a16:creationId xmlns:a16="http://schemas.microsoft.com/office/drawing/2014/main" id="{80BA7D97-5C10-4BFE-8965-B099C33D0BC5}"/>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93333F06-BEC3-45AC-9A7B-5C35BCAB77C3}"/>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3D7B83AC-A371-4626-AD9C-21DE04EC875A}"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5C1C70AF-C78F-4F0F-9AEA-1009852000CC}"/>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6B799580-43E5-4D05-8C4E-63F93DF6D2BD}"/>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E51EFF4F-61A9-4073-BE37-8728C7F63B8B}"/>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2053" name="页脚占位符 4">
            <a:extLst>
              <a:ext uri="{FF2B5EF4-FFF2-40B4-BE49-F238E27FC236}">
                <a16:creationId xmlns:a16="http://schemas.microsoft.com/office/drawing/2014/main" id="{5E03BCF9-086D-4778-B8C1-31B5B87ADEE8}"/>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6224B525-DC2F-4994-B721-4189FE773DFC}"/>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a:extLst>
              <a:ext uri="{FF2B5EF4-FFF2-40B4-BE49-F238E27FC236}">
                <a16:creationId xmlns:a16="http://schemas.microsoft.com/office/drawing/2014/main" id="{435AEC99-CCEC-4386-AC83-1B2F0B4B0FA1}"/>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a:extLst>
              <a:ext uri="{FF2B5EF4-FFF2-40B4-BE49-F238E27FC236}">
                <a16:creationId xmlns:a16="http://schemas.microsoft.com/office/drawing/2014/main" id="{62380430-DE0A-41D6-B442-1CD22D9EFAD3}"/>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3077" name="页脚占位符 4">
            <a:extLst>
              <a:ext uri="{FF2B5EF4-FFF2-40B4-BE49-F238E27FC236}">
                <a16:creationId xmlns:a16="http://schemas.microsoft.com/office/drawing/2014/main" id="{90298115-E681-433F-85E7-1CBB96A78863}"/>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
        <p:nvSpPr>
          <p:cNvPr id="3078" name="灯片编号占位符 5">
            <a:extLst>
              <a:ext uri="{FF2B5EF4-FFF2-40B4-BE49-F238E27FC236}">
                <a16:creationId xmlns:a16="http://schemas.microsoft.com/office/drawing/2014/main" id="{E35DA9F6-E643-4750-B688-4EC6EA6B24F5}"/>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6AF42B8E-973E-4E26-A362-1733DD283174}"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5" grpId="0" build="p" autoUpdateAnimBg="0">
        <p:tmplLst>
          <p:tmpl lvl="1">
            <p:tnLst>
              <p:par>
                <p:cTn presetID="36"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9">
            <a:extLst>
              <a:ext uri="{FF2B5EF4-FFF2-40B4-BE49-F238E27FC236}">
                <a16:creationId xmlns:a16="http://schemas.microsoft.com/office/drawing/2014/main" id="{1F938E32-3785-44C4-BBCB-A1A223B573B2}"/>
              </a:ext>
            </a:extLst>
          </p:cNvPr>
          <p:cNvSpPr>
            <a:spLocks noChangeArrowheads="1"/>
          </p:cNvSpPr>
          <p:nvPr/>
        </p:nvSpPr>
        <p:spPr bwMode="auto">
          <a:xfrm>
            <a:off x="252413" y="1989138"/>
            <a:ext cx="84264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第十一章、政府间财政竞争</a:t>
            </a:r>
            <a:endParaRPr lang="zh-CN" altLang="en-US"/>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5CC5C3B0-789B-4BA2-8B5C-F2BA67692660}"/>
              </a:ext>
            </a:extLst>
          </p:cNvPr>
          <p:cNvSpPr>
            <a:spLocks noGrp="1"/>
          </p:cNvSpPr>
          <p:nvPr>
            <p:ph type="sldNum" sz="quarter" idx="12"/>
          </p:nvPr>
        </p:nvSpPr>
        <p:spPr/>
        <p:txBody>
          <a:bodyPr/>
          <a:lstStyle/>
          <a:p>
            <a:fld id="{5B56FC74-7A64-4C15-B759-EC05632864A3}" type="slidenum">
              <a:rPr lang="zh-CN" altLang="en-US"/>
              <a:pPr/>
              <a:t>10</a:t>
            </a:fld>
            <a:endParaRPr lang="zh-CN" altLang="en-US"/>
          </a:p>
        </p:txBody>
      </p:sp>
      <p:sp>
        <p:nvSpPr>
          <p:cNvPr id="14338" name="Rectangle 2">
            <a:extLst>
              <a:ext uri="{FF2B5EF4-FFF2-40B4-BE49-F238E27FC236}">
                <a16:creationId xmlns:a16="http://schemas.microsoft.com/office/drawing/2014/main" id="{0FB6B175-AA6B-4366-B3FB-DC3AAED08D9E}"/>
              </a:ext>
            </a:extLst>
          </p:cNvPr>
          <p:cNvSpPr>
            <a:spLocks noChangeArrowheads="1"/>
          </p:cNvSpPr>
          <p:nvPr>
            <p:ph type="title"/>
          </p:nvPr>
        </p:nvSpPr>
        <p:spPr>
          <a:xfrm>
            <a:off x="215900" y="214313"/>
            <a:ext cx="8677275" cy="725487"/>
          </a:xfrm>
        </p:spPr>
        <p:txBody>
          <a:bodyPr/>
          <a:lstStyle/>
          <a:p>
            <a:pPr algn="ctr"/>
            <a:r>
              <a:rPr lang="zh-CN" altLang="zh-CN">
                <a:latin typeface="黑体" panose="02010609060101010101" pitchFamily="49" charset="-122"/>
                <a:ea typeface="黑体" panose="02010609060101010101" pitchFamily="49" charset="-122"/>
              </a:rPr>
              <a:t>11.2.1  财政分权与我国政府间财政竞争格局的形成</a:t>
            </a:r>
            <a:endParaRPr lang="zh-CN" altLang="zh-CN"/>
          </a:p>
        </p:txBody>
      </p:sp>
      <p:sp>
        <p:nvSpPr>
          <p:cNvPr id="14339" name="Rectangle 3">
            <a:extLst>
              <a:ext uri="{FF2B5EF4-FFF2-40B4-BE49-F238E27FC236}">
                <a16:creationId xmlns:a16="http://schemas.microsoft.com/office/drawing/2014/main" id="{F1D08E7C-8C20-4BF6-9649-18E3285686CD}"/>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利益因素:竞争的动力</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对利益的追求是竞争永恒的驱动力。只要有对利益的追求和角逐，各行为主体之间的相互竞争就是不可避免的 。</a:t>
            </a:r>
          </a:p>
          <a:p>
            <a:r>
              <a:rPr lang="zh-CN" altLang="en-US">
                <a:latin typeface="黑体" panose="02010609060101010101" pitchFamily="49" charset="-122"/>
                <a:ea typeface="黑体" panose="02010609060101010101" pitchFamily="49" charset="-122"/>
              </a:rPr>
              <a:t>权力因素：竞争的能力</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分权化改革在政治、经济和文化等诸多方面都赋予了地方政府相当的自主权。</a:t>
            </a:r>
          </a:p>
        </p:txBody>
      </p:sp>
    </p:spTree>
  </p:cSld>
  <p:clrMapOvr>
    <a:masterClrMapping/>
  </p:clrMapOvr>
  <p:transition spd="slow">
    <p:random/>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B302F422-7C35-4D44-9217-1482449939F0}"/>
              </a:ext>
            </a:extLst>
          </p:cNvPr>
          <p:cNvSpPr>
            <a:spLocks noGrp="1"/>
          </p:cNvSpPr>
          <p:nvPr>
            <p:ph type="sldNum" sz="quarter" idx="12"/>
          </p:nvPr>
        </p:nvSpPr>
        <p:spPr/>
        <p:txBody>
          <a:bodyPr/>
          <a:lstStyle/>
          <a:p>
            <a:fld id="{282555FD-7A25-4F31-8EB1-A69D94074164}" type="slidenum">
              <a:rPr lang="zh-CN" altLang="en-US"/>
              <a:pPr/>
              <a:t>11</a:t>
            </a:fld>
            <a:endParaRPr lang="zh-CN" altLang="en-US"/>
          </a:p>
        </p:txBody>
      </p:sp>
      <p:sp>
        <p:nvSpPr>
          <p:cNvPr id="15362" name="Rectangle 2">
            <a:extLst>
              <a:ext uri="{FF2B5EF4-FFF2-40B4-BE49-F238E27FC236}">
                <a16:creationId xmlns:a16="http://schemas.microsoft.com/office/drawing/2014/main" id="{F308047E-116C-4C71-9075-F9B7F91B24B8}"/>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11.2.2 我国</a:t>
            </a:r>
            <a:r>
              <a:rPr lang="zh-CN" altLang="en-US" b="1">
                <a:latin typeface="华文行楷" panose="02010800040101010101" pitchFamily="2" charset="-122"/>
                <a:ea typeface="黑体" panose="02010609060101010101" pitchFamily="49" charset="-122"/>
              </a:rPr>
              <a:t>纵向政府间财政竞争</a:t>
            </a:r>
          </a:p>
        </p:txBody>
      </p:sp>
      <p:sp>
        <p:nvSpPr>
          <p:cNvPr id="15363" name="Rectangle 3">
            <a:extLst>
              <a:ext uri="{FF2B5EF4-FFF2-40B4-BE49-F238E27FC236}">
                <a16:creationId xmlns:a16="http://schemas.microsoft.com/office/drawing/2014/main" id="{A65A12B4-0046-4887-93F9-B426C6008B5F}"/>
              </a:ext>
            </a:extLst>
          </p:cNvPr>
          <p:cNvSpPr>
            <a:spLocks noChangeArrowheads="1"/>
          </p:cNvSpPr>
          <p:nvPr>
            <p:ph type="body" idx="1"/>
          </p:nvPr>
        </p:nvSpPr>
        <p:spPr/>
        <p:txBody>
          <a:bodyPr/>
          <a:lstStyle/>
          <a:p>
            <a:pPr>
              <a:lnSpc>
                <a:spcPct val="80000"/>
              </a:lnSpc>
            </a:pPr>
            <a:r>
              <a:rPr lang="zh-CN" altLang="zh-CN">
                <a:latin typeface="黑体" panose="02010609060101010101" pitchFamily="49" charset="-122"/>
                <a:ea typeface="黑体" panose="02010609060101010101" pitchFamily="49" charset="-122"/>
              </a:rPr>
              <a:t>中央政府与各级地方政府之间的纵向财政竞争主要围绕着财力资源的分配而展开，其直接目的就是实现本级政府预算规模的最大化。</a:t>
            </a:r>
          </a:p>
          <a:p>
            <a:pPr>
              <a:lnSpc>
                <a:spcPct val="80000"/>
              </a:lnSpc>
            </a:pPr>
            <a:r>
              <a:rPr lang="zh-CN" altLang="zh-CN">
                <a:latin typeface="黑体" panose="02010609060101010101" pitchFamily="49" charset="-122"/>
                <a:ea typeface="黑体" panose="02010609060101010101" pitchFamily="49" charset="-122"/>
              </a:rPr>
              <a:t>分税制出台前的1993年，“征收过头税”和“寅吃卯粮”成为各地区的共同选择。</a:t>
            </a:r>
          </a:p>
          <a:p>
            <a:pPr>
              <a:lnSpc>
                <a:spcPct val="80000"/>
              </a:lnSpc>
            </a:pPr>
            <a:r>
              <a:rPr lang="zh-CN" altLang="zh-CN">
                <a:latin typeface="黑体" panose="02010609060101010101" pitchFamily="49" charset="-122"/>
                <a:ea typeface="黑体" panose="02010609060101010101" pitchFamily="49" charset="-122"/>
              </a:rPr>
              <a:t> 2001年10月企业所得税分享方案刚一出台，地方企业所得税便立即出现超常增长。</a:t>
            </a:r>
          </a:p>
          <a:p>
            <a:pPr>
              <a:lnSpc>
                <a:spcPct val="80000"/>
              </a:lnSpc>
            </a:pPr>
            <a:r>
              <a:rPr lang="zh-CN" altLang="zh-CN">
                <a:latin typeface="黑体" panose="02010609060101010101" pitchFamily="49" charset="-122"/>
                <a:ea typeface="黑体" panose="02010609060101010101" pitchFamily="49" charset="-122"/>
              </a:rPr>
              <a:t>近些年来我国各级地方政府都用各种变通手段，形成了大量的必须直接或间接由地方政府承担的债务。</a:t>
            </a:r>
          </a:p>
        </p:txBody>
      </p:sp>
    </p:spTree>
  </p:cSld>
  <p:clrMapOvr>
    <a:masterClrMapping/>
  </p:clrMapOvr>
  <p:transition spd="slow">
    <p:random/>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E73902C2-366E-4FD3-8EB8-F46F221F939A}"/>
              </a:ext>
            </a:extLst>
          </p:cNvPr>
          <p:cNvSpPr>
            <a:spLocks noGrp="1"/>
          </p:cNvSpPr>
          <p:nvPr>
            <p:ph type="sldNum" sz="quarter" idx="12"/>
          </p:nvPr>
        </p:nvSpPr>
        <p:spPr/>
        <p:txBody>
          <a:bodyPr/>
          <a:lstStyle/>
          <a:p>
            <a:fld id="{2D617B54-A89D-4B7B-AE5C-42283F299BCE}" type="slidenum">
              <a:rPr lang="zh-CN" altLang="en-US"/>
              <a:pPr/>
              <a:t>12</a:t>
            </a:fld>
            <a:endParaRPr lang="zh-CN" altLang="en-US"/>
          </a:p>
        </p:txBody>
      </p:sp>
      <p:sp>
        <p:nvSpPr>
          <p:cNvPr id="16386" name="Rectangle 2">
            <a:extLst>
              <a:ext uri="{FF2B5EF4-FFF2-40B4-BE49-F238E27FC236}">
                <a16:creationId xmlns:a16="http://schemas.microsoft.com/office/drawing/2014/main" id="{EAD0CE93-F677-4730-A475-29781B5A8B29}"/>
              </a:ext>
            </a:extLst>
          </p:cNvPr>
          <p:cNvSpPr>
            <a:spLocks noChangeArrowheads="1"/>
          </p:cNvSpPr>
          <p:nvPr>
            <p:ph type="title"/>
          </p:nvPr>
        </p:nvSpPr>
        <p:spPr/>
        <p:txBody>
          <a:bodyPr/>
          <a:lstStyle/>
          <a:p>
            <a:r>
              <a:rPr lang="zh-CN" altLang="zh-CN" b="1">
                <a:latin typeface="黑体" panose="02010609060101010101" pitchFamily="49" charset="-122"/>
                <a:ea typeface="黑体" panose="02010609060101010101" pitchFamily="49" charset="-122"/>
              </a:rPr>
              <a:t>我国</a:t>
            </a:r>
            <a:r>
              <a:rPr lang="zh-CN" altLang="zh-CN" b="1">
                <a:latin typeface="华文行楷" panose="02010800040101010101" pitchFamily="2" charset="-122"/>
                <a:ea typeface="黑体" panose="02010609060101010101" pitchFamily="49" charset="-122"/>
              </a:rPr>
              <a:t>纵向政府间财政竞争</a:t>
            </a:r>
          </a:p>
        </p:txBody>
      </p:sp>
      <p:sp>
        <p:nvSpPr>
          <p:cNvPr id="16387" name="Rectangle 3">
            <a:extLst>
              <a:ext uri="{FF2B5EF4-FFF2-40B4-BE49-F238E27FC236}">
                <a16:creationId xmlns:a16="http://schemas.microsoft.com/office/drawing/2014/main" id="{3F60BDA6-5B87-4EB2-BC54-EF4B02100078}"/>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分税制改革以后，地方政府的竞争性行为从体制内转向了体制外，这突出表现为各种各样名目繁多的税外收费、集资和摊派等 。</a:t>
            </a:r>
          </a:p>
          <a:p>
            <a:r>
              <a:rPr lang="zh-CN" altLang="zh-CN">
                <a:latin typeface="黑体" panose="02010609060101010101" pitchFamily="49" charset="-122"/>
                <a:ea typeface="黑体" panose="02010609060101010101" pitchFamily="49" charset="-122"/>
              </a:rPr>
              <a:t>地方政府的各种税外收费不仅严重侵蚀了中央政府财政收入的基础，而且也极大地扩张了地方政府的可支配财力，从而使得地方政府在中央与地方财力分配上的竞争中取得了相对优势地位。</a:t>
            </a:r>
          </a:p>
        </p:txBody>
      </p:sp>
    </p:spTree>
  </p:cSld>
  <p:clrMapOvr>
    <a:masterClrMapping/>
  </p:clrMapOvr>
  <p:transition spd="slow">
    <p:random/>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D99EC07B-8CA2-42A8-885A-BD9EC7967724}"/>
              </a:ext>
            </a:extLst>
          </p:cNvPr>
          <p:cNvSpPr>
            <a:spLocks noGrp="1"/>
          </p:cNvSpPr>
          <p:nvPr>
            <p:ph type="sldNum" sz="quarter" idx="12"/>
          </p:nvPr>
        </p:nvSpPr>
        <p:spPr/>
        <p:txBody>
          <a:bodyPr/>
          <a:lstStyle/>
          <a:p>
            <a:fld id="{9C5A0A4E-2A0C-48C5-B443-1D11443CA3F1}" type="slidenum">
              <a:rPr lang="zh-CN" altLang="en-US"/>
              <a:pPr/>
              <a:t>13</a:t>
            </a:fld>
            <a:endParaRPr lang="zh-CN" altLang="en-US"/>
          </a:p>
        </p:txBody>
      </p:sp>
      <p:sp>
        <p:nvSpPr>
          <p:cNvPr id="17410" name="Rectangle 2">
            <a:extLst>
              <a:ext uri="{FF2B5EF4-FFF2-40B4-BE49-F238E27FC236}">
                <a16:creationId xmlns:a16="http://schemas.microsoft.com/office/drawing/2014/main" id="{B29EE50C-61FC-4E74-AA9A-8C49CEFBF5DC}"/>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11.2.3  我国横向政府间财政竞争</a:t>
            </a:r>
          </a:p>
        </p:txBody>
      </p:sp>
      <p:sp>
        <p:nvSpPr>
          <p:cNvPr id="17411" name="Rectangle 3">
            <a:extLst>
              <a:ext uri="{FF2B5EF4-FFF2-40B4-BE49-F238E27FC236}">
                <a16:creationId xmlns:a16="http://schemas.microsoft.com/office/drawing/2014/main" id="{1870309D-1B74-4353-8BF4-531537DDA411}"/>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税收优惠竞争</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区域性税收优惠措施 </a:t>
            </a:r>
            <a:r>
              <a:rPr lang="zh-CN" altLang="zh-CN" b="1">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东部地区的经济增长速度明显快于国内其它地区 </a:t>
            </a:r>
            <a:r>
              <a:rPr lang="zh-CN" altLang="zh-CN" b="1">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中西部地区也开始去大力寻求以税收优惠来吸引外商投资和国内资本的流入</a:t>
            </a:r>
            <a:r>
              <a:rPr lang="zh-CN" altLang="zh-CN" b="1">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税收优惠竞争。</a:t>
            </a:r>
          </a:p>
          <a:p>
            <a:r>
              <a:rPr lang="zh-CN" altLang="zh-CN">
                <a:latin typeface="黑体" panose="02010609060101010101" pitchFamily="49" charset="-122"/>
                <a:ea typeface="黑体" panose="02010609060101010101" pitchFamily="49" charset="-122"/>
              </a:rPr>
              <a:t>被动竞争 </a:t>
            </a:r>
            <a:r>
              <a:rPr lang="zh-CN" altLang="zh-CN" b="1">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主动竞争。</a:t>
            </a:r>
          </a:p>
        </p:txBody>
      </p:sp>
    </p:spTree>
  </p:cSld>
  <p:clrMapOvr>
    <a:masterClrMapping/>
  </p:clrMapOvr>
  <p:transition spd="slow">
    <p:random/>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3DB165B6-30A0-4FF5-9BC0-A8931950D2A0}"/>
              </a:ext>
            </a:extLst>
          </p:cNvPr>
          <p:cNvSpPr>
            <a:spLocks noGrp="1"/>
          </p:cNvSpPr>
          <p:nvPr>
            <p:ph type="sldNum" sz="quarter" idx="12"/>
          </p:nvPr>
        </p:nvSpPr>
        <p:spPr/>
        <p:txBody>
          <a:bodyPr/>
          <a:lstStyle/>
          <a:p>
            <a:fld id="{08BE2A62-899A-4076-8C69-00B1F65ABD1E}" type="slidenum">
              <a:rPr lang="zh-CN" altLang="en-US"/>
              <a:pPr/>
              <a:t>14</a:t>
            </a:fld>
            <a:endParaRPr lang="zh-CN" altLang="en-US"/>
          </a:p>
        </p:txBody>
      </p:sp>
      <p:sp>
        <p:nvSpPr>
          <p:cNvPr id="18434" name="Rectangle 2">
            <a:extLst>
              <a:ext uri="{FF2B5EF4-FFF2-40B4-BE49-F238E27FC236}">
                <a16:creationId xmlns:a16="http://schemas.microsoft.com/office/drawing/2014/main" id="{103EE000-A3F7-4993-939A-89D4F3473829}"/>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我国横向政府间财政竞争</a:t>
            </a:r>
          </a:p>
        </p:txBody>
      </p:sp>
      <p:sp>
        <p:nvSpPr>
          <p:cNvPr id="18435" name="Rectangle 3">
            <a:extLst>
              <a:ext uri="{FF2B5EF4-FFF2-40B4-BE49-F238E27FC236}">
                <a16:creationId xmlns:a16="http://schemas.microsoft.com/office/drawing/2014/main" id="{AF0846F7-20F4-4CA2-B794-18936DFBFD98}"/>
              </a:ext>
            </a:extLst>
          </p:cNvPr>
          <p:cNvSpPr>
            <a:spLocks noChangeArrowheads="1"/>
          </p:cNvSpPr>
          <p:nvPr>
            <p:ph type="body" idx="1"/>
          </p:nvPr>
        </p:nvSpPr>
        <p:spPr/>
        <p:txBody>
          <a:bodyPr/>
          <a:lstStyle/>
          <a:p>
            <a:pPr>
              <a:lnSpc>
                <a:spcPct val="90000"/>
              </a:lnSpc>
            </a:pPr>
            <a:r>
              <a:rPr lang="zh-CN" altLang="zh-CN">
                <a:latin typeface="黑体" panose="02010609060101010101" pitchFamily="49" charset="-122"/>
                <a:ea typeface="黑体" panose="02010609060101010101" pitchFamily="49" charset="-122"/>
              </a:rPr>
              <a:t>支出竞争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支出竞争是通过提高财政支出的效率，以提供更多、更好的公共产品和公共服务来吸引流动性要素的流入。</a:t>
            </a:r>
          </a:p>
          <a:p>
            <a:pPr>
              <a:lnSpc>
                <a:spcPct val="90000"/>
              </a:lnSpc>
            </a:pPr>
            <a:r>
              <a:rPr lang="zh-CN" altLang="zh-CN">
                <a:latin typeface="黑体" panose="02010609060101010101" pitchFamily="49" charset="-122"/>
                <a:ea typeface="黑体" panose="02010609060101010101" pitchFamily="49" charset="-122"/>
              </a:rPr>
              <a:t>为获得更多财政转移支付而进行的竞争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地方政府寻求更多的财政转移支付的行为，实际上是各地方政府为在中央财政转移支付这块“蛋糕”的切割中获得更大的份额而展开的竞争。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各地方政府对中央财政投资以及国债转贷项目等的争夺。</a:t>
            </a:r>
          </a:p>
        </p:txBody>
      </p:sp>
    </p:spTree>
  </p:cSld>
  <p:clrMapOvr>
    <a:masterClrMapping/>
  </p:clrMapOvr>
  <p:transition spd="slow">
    <p:random/>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00956F48-02C3-4474-97F7-E1179604B804}"/>
              </a:ext>
            </a:extLst>
          </p:cNvPr>
          <p:cNvSpPr>
            <a:spLocks noGrp="1"/>
          </p:cNvSpPr>
          <p:nvPr>
            <p:ph type="sldNum" sz="quarter" idx="12"/>
          </p:nvPr>
        </p:nvSpPr>
        <p:spPr/>
        <p:txBody>
          <a:bodyPr/>
          <a:lstStyle/>
          <a:p>
            <a:fld id="{CFCE5691-4077-41EA-946E-D7E24D90D2CE}" type="slidenum">
              <a:rPr lang="zh-CN" altLang="en-US"/>
              <a:pPr/>
              <a:t>15</a:t>
            </a:fld>
            <a:endParaRPr lang="zh-CN" altLang="en-US"/>
          </a:p>
        </p:txBody>
      </p:sp>
      <p:sp>
        <p:nvSpPr>
          <p:cNvPr id="19458" name="Rectangle 2">
            <a:extLst>
              <a:ext uri="{FF2B5EF4-FFF2-40B4-BE49-F238E27FC236}">
                <a16:creationId xmlns:a16="http://schemas.microsoft.com/office/drawing/2014/main" id="{F117F339-B2DA-40B4-98A6-DFA9281A5EFC}"/>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11.2.4 我国政府间财政竞争的特点</a:t>
            </a:r>
            <a:endParaRPr lang="zh-CN" altLang="en-US" sz="4800" b="1">
              <a:latin typeface="黑体" panose="02010609060101010101" pitchFamily="49" charset="-122"/>
              <a:ea typeface="黑体" panose="02010609060101010101" pitchFamily="49" charset="-122"/>
            </a:endParaRPr>
          </a:p>
        </p:txBody>
      </p:sp>
      <p:sp>
        <p:nvSpPr>
          <p:cNvPr id="19459" name="Rectangle 3">
            <a:extLst>
              <a:ext uri="{FF2B5EF4-FFF2-40B4-BE49-F238E27FC236}">
                <a16:creationId xmlns:a16="http://schemas.microsoft.com/office/drawing/2014/main" id="{8B646A10-3F00-48D0-912A-2136631F157C}"/>
              </a:ext>
            </a:extLst>
          </p:cNvPr>
          <p:cNvSpPr>
            <a:spLocks noChangeArrowheads="1"/>
          </p:cNvSpPr>
          <p:nvPr>
            <p:ph type="body" idx="1"/>
          </p:nvPr>
        </p:nvSpPr>
        <p:spPr/>
        <p:txBody>
          <a:bodyPr/>
          <a:lstStyle/>
          <a:p>
            <a:pPr>
              <a:lnSpc>
                <a:spcPct val="90000"/>
              </a:lnSpc>
            </a:pPr>
            <a:r>
              <a:rPr lang="zh-CN" altLang="zh-CN">
                <a:latin typeface="黑体" panose="02010609060101010101" pitchFamily="49" charset="-122"/>
                <a:ea typeface="黑体" panose="02010609060101010101" pitchFamily="49" charset="-122"/>
              </a:rPr>
              <a:t>我国政府间财政竞争涉及的范围相当广。</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涵盖了整个财政活动从财政收入、财政支出到财政体制的各个方面；</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贯穿了各项财政制度安排从形成到具体实施过程中的各个环节；</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从“体制内”延伸到了“体制外”。</a:t>
            </a:r>
          </a:p>
          <a:p>
            <a:pPr>
              <a:lnSpc>
                <a:spcPct val="90000"/>
              </a:lnSpc>
            </a:pPr>
            <a:r>
              <a:rPr lang="zh-CN" altLang="zh-CN">
                <a:latin typeface="黑体" panose="02010609060101010101" pitchFamily="49" charset="-122"/>
                <a:ea typeface="黑体" panose="02010609060101010101" pitchFamily="49" charset="-122"/>
              </a:rPr>
              <a:t>我国政府间的财政竞争多以“不规范”的方式进行。 </a:t>
            </a:r>
          </a:p>
        </p:txBody>
      </p:sp>
    </p:spTree>
  </p:cSld>
  <p:clrMapOvr>
    <a:masterClrMapping/>
  </p:clrMapOvr>
  <p:transition spd="slow">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1C16435A-84EA-40D9-B2CF-BEBEAB178E14}"/>
              </a:ext>
            </a:extLst>
          </p:cNvPr>
          <p:cNvSpPr>
            <a:spLocks noGrp="1"/>
          </p:cNvSpPr>
          <p:nvPr>
            <p:ph type="sldNum" sz="quarter" idx="12"/>
          </p:nvPr>
        </p:nvSpPr>
        <p:spPr/>
        <p:txBody>
          <a:bodyPr/>
          <a:lstStyle/>
          <a:p>
            <a:fld id="{BF17BB2E-D6BF-496F-8098-8DE382B8E24A}" type="slidenum">
              <a:rPr lang="zh-CN" altLang="en-US"/>
              <a:pPr/>
              <a:t>16</a:t>
            </a:fld>
            <a:endParaRPr lang="zh-CN" altLang="en-US"/>
          </a:p>
        </p:txBody>
      </p:sp>
      <p:sp>
        <p:nvSpPr>
          <p:cNvPr id="20482" name="Rectangle 2">
            <a:extLst>
              <a:ext uri="{FF2B5EF4-FFF2-40B4-BE49-F238E27FC236}">
                <a16:creationId xmlns:a16="http://schemas.microsoft.com/office/drawing/2014/main" id="{519F17AC-AE66-461F-8DDF-4F0655B03C51}"/>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我国政府间财政竞争的特点</a:t>
            </a:r>
          </a:p>
        </p:txBody>
      </p:sp>
      <p:sp>
        <p:nvSpPr>
          <p:cNvPr id="20483" name="Rectangle 3">
            <a:extLst>
              <a:ext uri="{FF2B5EF4-FFF2-40B4-BE49-F238E27FC236}">
                <a16:creationId xmlns:a16="http://schemas.microsoft.com/office/drawing/2014/main" id="{E3193BCA-B474-4A6A-97EA-7429B547F643}"/>
              </a:ext>
            </a:extLst>
          </p:cNvPr>
          <p:cNvSpPr>
            <a:spLocks noChangeArrowheads="1"/>
          </p:cNvSpPr>
          <p:nvPr>
            <p:ph type="body" idx="1"/>
          </p:nvPr>
        </p:nvSpPr>
        <p:spPr/>
        <p:txBody>
          <a:bodyPr/>
          <a:lstStyle/>
          <a:p>
            <a:pPr>
              <a:lnSpc>
                <a:spcPct val="80000"/>
              </a:lnSpc>
            </a:pPr>
            <a:r>
              <a:rPr lang="zh-CN" altLang="zh-CN">
                <a:latin typeface="黑体" panose="02010609060101010101" pitchFamily="49" charset="-122"/>
                <a:ea typeface="黑体" panose="02010609060101010101" pitchFamily="49" charset="-122"/>
              </a:rPr>
              <a:t>我国当前的政府间财政竞争是一种较低层次的财政竞争。 </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税收优惠竞争是对既定数量社会资源的一种争夺。税收优惠竞争对部分地区的短期发展可能会有一定的好处，但它却不可能对整个社会经济的长期发展带来明显的促进作用。</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其它几种比较常见的财政竞争方式，如对中央财政转移支付、中央财政投资和国债转贷项目等的竞争也都属于零和（或负和）博弈范畴 。</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支出竞争更加注重通过改变本地区内社会生产生活的一般外部条件来提高对各种流动性要素的吸引力。</a:t>
            </a:r>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EC019F70-5C26-4EBE-8CB5-127E7F521850}"/>
              </a:ext>
            </a:extLst>
          </p:cNvPr>
          <p:cNvSpPr>
            <a:spLocks noGrp="1"/>
          </p:cNvSpPr>
          <p:nvPr>
            <p:ph type="sldNum" sz="quarter" idx="12"/>
          </p:nvPr>
        </p:nvSpPr>
        <p:spPr/>
        <p:txBody>
          <a:bodyPr/>
          <a:lstStyle/>
          <a:p>
            <a:fld id="{A61FDA7F-C47E-42FF-82A3-3E529BE67485}" type="slidenum">
              <a:rPr lang="zh-CN" altLang="en-US"/>
              <a:pPr/>
              <a:t>17</a:t>
            </a:fld>
            <a:endParaRPr lang="zh-CN" altLang="en-US"/>
          </a:p>
        </p:txBody>
      </p:sp>
      <p:sp>
        <p:nvSpPr>
          <p:cNvPr id="21506" name="Rectangle 2">
            <a:extLst>
              <a:ext uri="{FF2B5EF4-FFF2-40B4-BE49-F238E27FC236}">
                <a16:creationId xmlns:a16="http://schemas.microsoft.com/office/drawing/2014/main" id="{DA53D861-CE4B-4A32-B0AB-D4CD3D132210}"/>
              </a:ext>
            </a:extLst>
          </p:cNvPr>
          <p:cNvSpPr>
            <a:spLocks noChangeArrowheads="1"/>
          </p:cNvSpPr>
          <p:nvPr>
            <p:ph type="title"/>
          </p:nvPr>
        </p:nvSpPr>
        <p:spPr/>
        <p:txBody>
          <a:bodyPr/>
          <a:lstStyle/>
          <a:p>
            <a:endParaRPr lang="zh-CN" altLang="zh-CN"/>
          </a:p>
        </p:txBody>
      </p:sp>
      <p:sp>
        <p:nvSpPr>
          <p:cNvPr id="21507" name="Rectangle 3">
            <a:extLst>
              <a:ext uri="{FF2B5EF4-FFF2-40B4-BE49-F238E27FC236}">
                <a16:creationId xmlns:a16="http://schemas.microsoft.com/office/drawing/2014/main" id="{56A58707-254A-491A-B37B-B28B674EC2C0}"/>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11.3  我国政府间财政竞争的规范</a:t>
            </a:r>
            <a:r>
              <a:rPr lang="zh-CN" altLang="en-US">
                <a:solidFill>
                  <a:srgbClr val="FF3300"/>
                </a:solidFill>
                <a:latin typeface="楷体_GB2312" pitchFamily="1" charset="-122"/>
                <a:ea typeface="楷体_GB2312" pitchFamily="1" charset="-122"/>
              </a:rPr>
              <a:t> </a:t>
            </a: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F4615E9F-63E6-4696-889E-D5F3047713B0}"/>
              </a:ext>
            </a:extLst>
          </p:cNvPr>
          <p:cNvSpPr>
            <a:spLocks noGrp="1"/>
          </p:cNvSpPr>
          <p:nvPr>
            <p:ph type="sldNum" sz="quarter" idx="12"/>
          </p:nvPr>
        </p:nvSpPr>
        <p:spPr/>
        <p:txBody>
          <a:bodyPr/>
          <a:lstStyle/>
          <a:p>
            <a:fld id="{31F8CE49-D779-4DA4-A971-0D40FA790459}" type="slidenum">
              <a:rPr lang="zh-CN" altLang="en-US"/>
              <a:pPr/>
              <a:t>18</a:t>
            </a:fld>
            <a:endParaRPr lang="zh-CN" altLang="en-US"/>
          </a:p>
        </p:txBody>
      </p:sp>
      <p:sp>
        <p:nvSpPr>
          <p:cNvPr id="22530" name="Rectangle 2">
            <a:extLst>
              <a:ext uri="{FF2B5EF4-FFF2-40B4-BE49-F238E27FC236}">
                <a16:creationId xmlns:a16="http://schemas.microsoft.com/office/drawing/2014/main" id="{77257B86-9F4F-410C-B834-AE55CF782648}"/>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我国政府间财政竞争的规范</a:t>
            </a:r>
          </a:p>
        </p:txBody>
      </p:sp>
      <p:sp>
        <p:nvSpPr>
          <p:cNvPr id="22531" name="Rectangle 3">
            <a:extLst>
              <a:ext uri="{FF2B5EF4-FFF2-40B4-BE49-F238E27FC236}">
                <a16:creationId xmlns:a16="http://schemas.microsoft.com/office/drawing/2014/main" id="{349027F3-A163-445A-AE72-C3313CE37501}"/>
              </a:ext>
            </a:extLst>
          </p:cNvPr>
          <p:cNvSpPr>
            <a:spLocks noChangeArrowheads="1"/>
          </p:cNvSpPr>
          <p:nvPr>
            <p:ph type="body" idx="1"/>
          </p:nvPr>
        </p:nvSpPr>
        <p:spPr/>
        <p:txBody>
          <a:bodyPr/>
          <a:lstStyle/>
          <a:p>
            <a:r>
              <a:rPr lang="zh-CN" altLang="zh-CN">
                <a:latin typeface="楷体_GB2312" pitchFamily="1" charset="-122"/>
                <a:ea typeface="黑体" panose="02010609060101010101" pitchFamily="49" charset="-122"/>
              </a:rPr>
              <a:t>在分权体制下，政府间财政竞争是不可能自然消失或被人为压制住的。</a:t>
            </a:r>
          </a:p>
          <a:p>
            <a:r>
              <a:rPr lang="zh-CN" altLang="zh-CN">
                <a:latin typeface="楷体_GB2312" pitchFamily="1" charset="-122"/>
                <a:ea typeface="黑体" panose="02010609060101010101" pitchFamily="49" charset="-122"/>
              </a:rPr>
              <a:t>财政分权改革不仅为政府间的财政竞争提供了舞台，而且也为政府间的财政竞争确定了一个基本的秩序框架。</a:t>
            </a:r>
          </a:p>
        </p:txBody>
      </p:sp>
    </p:spTree>
  </p:cSld>
  <p:clrMapOvr>
    <a:masterClrMapping/>
  </p:clrMapOvr>
  <p:transition spd="slow">
    <p:random/>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2EBDCDD6-D3E4-4319-8D34-B2BD5ED56184}"/>
              </a:ext>
            </a:extLst>
          </p:cNvPr>
          <p:cNvSpPr>
            <a:spLocks noGrp="1"/>
          </p:cNvSpPr>
          <p:nvPr>
            <p:ph type="sldNum" sz="quarter" idx="12"/>
          </p:nvPr>
        </p:nvSpPr>
        <p:spPr/>
        <p:txBody>
          <a:bodyPr/>
          <a:lstStyle/>
          <a:p>
            <a:fld id="{4D45F9EF-46CB-4718-AA1D-E43310046623}" type="slidenum">
              <a:rPr lang="zh-CN" altLang="en-US"/>
              <a:pPr/>
              <a:t>19</a:t>
            </a:fld>
            <a:endParaRPr lang="zh-CN" altLang="en-US"/>
          </a:p>
        </p:txBody>
      </p:sp>
      <p:sp>
        <p:nvSpPr>
          <p:cNvPr id="23554" name="Rectangle 2">
            <a:extLst>
              <a:ext uri="{FF2B5EF4-FFF2-40B4-BE49-F238E27FC236}">
                <a16:creationId xmlns:a16="http://schemas.microsoft.com/office/drawing/2014/main" id="{1D8BEE8A-D07B-4724-BE44-59F139058229}"/>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我国政府间财政竞争的规范</a:t>
            </a:r>
          </a:p>
        </p:txBody>
      </p:sp>
      <p:sp>
        <p:nvSpPr>
          <p:cNvPr id="23555" name="Rectangle 3">
            <a:extLst>
              <a:ext uri="{FF2B5EF4-FFF2-40B4-BE49-F238E27FC236}">
                <a16:creationId xmlns:a16="http://schemas.microsoft.com/office/drawing/2014/main" id="{EFB0E148-521C-42F0-9E9C-424D8B6C042D}"/>
              </a:ext>
            </a:extLst>
          </p:cNvPr>
          <p:cNvSpPr>
            <a:spLocks noChangeArrowheads="1"/>
          </p:cNvSpPr>
          <p:nvPr>
            <p:ph type="body" idx="1"/>
          </p:nvPr>
        </p:nvSpPr>
        <p:spPr/>
        <p:txBody>
          <a:bodyPr/>
          <a:lstStyle/>
          <a:p>
            <a:r>
              <a:rPr lang="zh-CN" altLang="zh-CN">
                <a:latin typeface="楷体_GB2312" pitchFamily="1" charset="-122"/>
                <a:ea typeface="黑体" panose="02010609060101010101" pitchFamily="49" charset="-122"/>
              </a:rPr>
              <a:t>我国政府间财政竞争的不规范并不能归咎于财政分权本身，而在很大程度上应归因于实现财政分权的各项制度安排。</a:t>
            </a:r>
          </a:p>
          <a:p>
            <a:r>
              <a:rPr lang="zh-CN" altLang="zh-CN">
                <a:latin typeface="楷体_GB2312" pitchFamily="1" charset="-122"/>
                <a:ea typeface="黑体" panose="02010609060101010101" pitchFamily="49" charset="-122"/>
              </a:rPr>
              <a:t>要规范政府间的财政竞争首先应先审视现行财政分权的各项制度安排，并以此入手来进一步推进财政分权改革。</a:t>
            </a:r>
          </a:p>
        </p:txBody>
      </p:sp>
    </p:spTree>
  </p:cSld>
  <p:clrMapOvr>
    <a:masterClrMapping/>
  </p:clrMapOvr>
  <p:transition spd="slow">
    <p:random/>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FCA156D0-1506-4FE2-A140-13B81B4E100E}"/>
              </a:ext>
            </a:extLst>
          </p:cNvPr>
          <p:cNvSpPr>
            <a:spLocks noGrp="1"/>
          </p:cNvSpPr>
          <p:nvPr>
            <p:ph type="sldNum" sz="quarter" idx="12"/>
          </p:nvPr>
        </p:nvSpPr>
        <p:spPr/>
        <p:txBody>
          <a:bodyPr/>
          <a:lstStyle/>
          <a:p>
            <a:fld id="{70CB4444-A12D-4027-B8A7-53E5FCE4A8A8}" type="slidenum">
              <a:rPr lang="zh-CN" altLang="en-US"/>
              <a:pPr/>
              <a:t>2</a:t>
            </a:fld>
            <a:endParaRPr lang="zh-CN" altLang="en-US"/>
          </a:p>
        </p:txBody>
      </p:sp>
      <p:sp>
        <p:nvSpPr>
          <p:cNvPr id="6146" name="Rectangle 2">
            <a:extLst>
              <a:ext uri="{FF2B5EF4-FFF2-40B4-BE49-F238E27FC236}">
                <a16:creationId xmlns:a16="http://schemas.microsoft.com/office/drawing/2014/main" id="{803B1D0F-F770-48D7-8993-4C4792C868DF}"/>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7" name="Rectangle 3">
            <a:extLst>
              <a:ext uri="{FF2B5EF4-FFF2-40B4-BE49-F238E27FC236}">
                <a16:creationId xmlns:a16="http://schemas.microsoft.com/office/drawing/2014/main" id="{81E1B5E1-A5BF-458D-964B-3D069A097A36}"/>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11.1  经济领域政府间竞争</a:t>
            </a:r>
          </a:p>
          <a:p>
            <a:r>
              <a:rPr lang="zh-CN" altLang="en-US">
                <a:latin typeface="黑体" panose="02010609060101010101" pitchFamily="49" charset="-122"/>
                <a:ea typeface="黑体" panose="02010609060101010101" pitchFamily="49" charset="-122"/>
              </a:rPr>
              <a:t>11.2  我国的政府间财政竞争</a:t>
            </a:r>
          </a:p>
          <a:p>
            <a:r>
              <a:rPr lang="zh-CN" altLang="en-US">
                <a:latin typeface="黑体" panose="02010609060101010101" pitchFamily="49" charset="-122"/>
                <a:ea typeface="黑体" panose="02010609060101010101" pitchFamily="49" charset="-122"/>
              </a:rPr>
              <a:t>11.3  我国政府间财政竞争的规范</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4FA17208-2547-4921-B293-4C45966334D8}"/>
              </a:ext>
            </a:extLst>
          </p:cNvPr>
          <p:cNvSpPr>
            <a:spLocks noGrp="1"/>
          </p:cNvSpPr>
          <p:nvPr>
            <p:ph type="sldNum" sz="quarter" idx="12"/>
          </p:nvPr>
        </p:nvSpPr>
        <p:spPr/>
        <p:txBody>
          <a:bodyPr/>
          <a:lstStyle/>
          <a:p>
            <a:fld id="{B1ED6D5A-E217-4C0C-AD51-23B92141C3AF}" type="slidenum">
              <a:rPr lang="zh-CN" altLang="en-US"/>
              <a:pPr/>
              <a:t>20</a:t>
            </a:fld>
            <a:endParaRPr lang="zh-CN" altLang="en-US"/>
          </a:p>
        </p:txBody>
      </p:sp>
      <p:sp>
        <p:nvSpPr>
          <p:cNvPr id="24578" name="Rectangle 2">
            <a:extLst>
              <a:ext uri="{FF2B5EF4-FFF2-40B4-BE49-F238E27FC236}">
                <a16:creationId xmlns:a16="http://schemas.microsoft.com/office/drawing/2014/main" id="{B936DE3C-05C5-4C02-A101-A36D64457ECF}"/>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我国政府间财政竞争的规范</a:t>
            </a:r>
          </a:p>
        </p:txBody>
      </p:sp>
      <p:sp>
        <p:nvSpPr>
          <p:cNvPr id="24579" name="Rectangle 3">
            <a:extLst>
              <a:ext uri="{FF2B5EF4-FFF2-40B4-BE49-F238E27FC236}">
                <a16:creationId xmlns:a16="http://schemas.microsoft.com/office/drawing/2014/main" id="{49A40C80-EC4E-4995-A8E9-356CFC2AB9BF}"/>
              </a:ext>
            </a:extLst>
          </p:cNvPr>
          <p:cNvSpPr>
            <a:spLocks noChangeArrowheads="1"/>
          </p:cNvSpPr>
          <p:nvPr>
            <p:ph type="body" idx="1"/>
          </p:nvPr>
        </p:nvSpPr>
        <p:spPr/>
        <p:txBody>
          <a:bodyPr/>
          <a:lstStyle/>
          <a:p>
            <a:pPr>
              <a:lnSpc>
                <a:spcPct val="90000"/>
              </a:lnSpc>
            </a:pPr>
            <a:r>
              <a:rPr lang="zh-CN" altLang="zh-CN">
                <a:latin typeface="楷体_GB2312" pitchFamily="1" charset="-122"/>
                <a:ea typeface="黑体" panose="02010609060101010101" pitchFamily="49" charset="-122"/>
              </a:rPr>
              <a:t>我国财政体制的频繁变动导致中央与地方政府之间的利益分配格局始终处于一种不确定的状态，地方政府也无法形成一种稳定的利益预期。</a:t>
            </a:r>
          </a:p>
          <a:p>
            <a:pPr>
              <a:lnSpc>
                <a:spcPct val="90000"/>
              </a:lnSpc>
            </a:pPr>
            <a:r>
              <a:rPr lang="zh-CN" altLang="zh-CN">
                <a:latin typeface="楷体_GB2312" pitchFamily="1" charset="-122"/>
                <a:ea typeface="黑体" panose="02010609060101010101" pitchFamily="49" charset="-122"/>
              </a:rPr>
              <a:t>中央与地方政府间利益分配格局的不确定使得中央与地方政府都想在这种利益分配格局中获得更多的利益，再加上多变的体制自身的约束力不强，也为中央与地方政府在财力争夺中运用不规范的手段提供了空间。</a:t>
            </a:r>
          </a:p>
          <a:p>
            <a:pPr>
              <a:lnSpc>
                <a:spcPct val="90000"/>
              </a:lnSpc>
            </a:pPr>
            <a:r>
              <a:rPr lang="zh-CN" altLang="zh-CN">
                <a:latin typeface="楷体_GB2312" pitchFamily="1" charset="-122"/>
                <a:ea typeface="黑体" panose="02010609060101010101" pitchFamily="49" charset="-122"/>
              </a:rPr>
              <a:t>将财政体制在一段比较长的时间内稳定下来，既给各级政府的行为提供一个明确的利益导向，同时也可加强制度自身的约束力，这对于规范政府间财政竞争是极其重要的。</a:t>
            </a:r>
          </a:p>
        </p:txBody>
      </p:sp>
    </p:spTree>
  </p:cSld>
  <p:clrMapOvr>
    <a:masterClrMapping/>
  </p:clrMapOvr>
  <p:transition spd="slow">
    <p:random/>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a:extLst>
              <a:ext uri="{FF2B5EF4-FFF2-40B4-BE49-F238E27FC236}">
                <a16:creationId xmlns:a16="http://schemas.microsoft.com/office/drawing/2014/main" id="{81BB28EB-9598-456A-BC70-FBB19D95696B}"/>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BD96BDBB-ED4B-4729-93A7-EDA46FDF7434}"/>
              </a:ext>
            </a:extLst>
          </p:cNvPr>
          <p:cNvSpPr>
            <a:spLocks noGrp="1"/>
          </p:cNvSpPr>
          <p:nvPr>
            <p:ph type="sldNum" sz="quarter" idx="12"/>
          </p:nvPr>
        </p:nvSpPr>
        <p:spPr/>
        <p:txBody>
          <a:bodyPr/>
          <a:lstStyle/>
          <a:p>
            <a:fld id="{C9ED2B9B-F563-4058-984A-7F38ED13C5C6}" type="slidenum">
              <a:rPr lang="zh-CN" altLang="en-US"/>
              <a:pPr/>
              <a:t>3</a:t>
            </a:fld>
            <a:endParaRPr lang="zh-CN" altLang="en-US"/>
          </a:p>
        </p:txBody>
      </p:sp>
      <p:sp>
        <p:nvSpPr>
          <p:cNvPr id="7170" name="Rectangle 2">
            <a:extLst>
              <a:ext uri="{FF2B5EF4-FFF2-40B4-BE49-F238E27FC236}">
                <a16:creationId xmlns:a16="http://schemas.microsoft.com/office/drawing/2014/main" id="{A99BEE26-A6F8-4265-9D4B-00682B265A43}"/>
              </a:ext>
            </a:extLst>
          </p:cNvPr>
          <p:cNvSpPr>
            <a:spLocks noChangeArrowheads="1"/>
          </p:cNvSpPr>
          <p:nvPr>
            <p:ph type="title"/>
          </p:nvPr>
        </p:nvSpPr>
        <p:spPr/>
        <p:txBody>
          <a:bodyPr/>
          <a:lstStyle/>
          <a:p>
            <a:endParaRPr lang="zh-CN" altLang="zh-CN"/>
          </a:p>
        </p:txBody>
      </p:sp>
      <p:sp>
        <p:nvSpPr>
          <p:cNvPr id="7171" name="Rectangle 3">
            <a:extLst>
              <a:ext uri="{FF2B5EF4-FFF2-40B4-BE49-F238E27FC236}">
                <a16:creationId xmlns:a16="http://schemas.microsoft.com/office/drawing/2014/main" id="{F3439B9E-09E7-4893-A206-6BD73F9EB195}"/>
              </a:ext>
            </a:extLst>
          </p:cNvPr>
          <p:cNvSpPr>
            <a:spLocks noChangeArrowheads="1"/>
          </p:cNvSpPr>
          <p:nvPr>
            <p:ph type="body" idx="1"/>
          </p:nvPr>
        </p:nvSpPr>
        <p:spPr>
          <a:xfrm>
            <a:off x="468313" y="1484313"/>
            <a:ext cx="8496300" cy="3797300"/>
          </a:xfrm>
        </p:spPr>
        <p:txBody>
          <a:bodyPr/>
          <a:lstStyle/>
          <a:p>
            <a:pPr>
              <a:buFont typeface="Arial" panose="020B0604020202020204" pitchFamily="34" charset="0"/>
              <a:buNone/>
            </a:pPr>
            <a:endParaRPr lang="zh-CN" altLang="zh-CN" sz="3600">
              <a:latin typeface="楷体_GB2312" pitchFamily="1" charset="-122"/>
              <a:ea typeface="楷体_GB2312" pitchFamily="1" charset="-122"/>
            </a:endParaRPr>
          </a:p>
          <a:p>
            <a:pPr>
              <a:buFont typeface="Arial" panose="020B0604020202020204" pitchFamily="34" charset="0"/>
              <a:buNone/>
            </a:pPr>
            <a:endParaRPr lang="zh-CN" altLang="zh-CN" sz="3600">
              <a:latin typeface="楷体_GB2312" pitchFamily="1" charset="-122"/>
              <a:ea typeface="楷体_GB2312" pitchFamily="1" charset="-122"/>
            </a:endParaRPr>
          </a:p>
          <a:p>
            <a:pPr algn="ctr">
              <a:buFont typeface="Arial" panose="020B0604020202020204" pitchFamily="34" charset="0"/>
              <a:buNone/>
            </a:pPr>
            <a:r>
              <a:rPr lang="zh-CN" altLang="zh-CN" sz="5400">
                <a:latin typeface="黑体" panose="02010609060101010101" pitchFamily="49" charset="-122"/>
                <a:ea typeface="黑体" panose="02010609060101010101" pitchFamily="49" charset="-122"/>
              </a:rPr>
              <a:t>11.1  经济领域政府间竞争</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2F6E4E3A-EB72-492B-B11A-4019F1DDF551}"/>
              </a:ext>
            </a:extLst>
          </p:cNvPr>
          <p:cNvSpPr>
            <a:spLocks noGrp="1"/>
          </p:cNvSpPr>
          <p:nvPr>
            <p:ph type="sldNum" sz="quarter" idx="12"/>
          </p:nvPr>
        </p:nvSpPr>
        <p:spPr/>
        <p:txBody>
          <a:bodyPr/>
          <a:lstStyle/>
          <a:p>
            <a:fld id="{5C06BB5E-421B-401E-8CAC-84CE0A0AF513}" type="slidenum">
              <a:rPr lang="zh-CN" altLang="en-US"/>
              <a:pPr/>
              <a:t>4</a:t>
            </a:fld>
            <a:endParaRPr lang="zh-CN" altLang="en-US"/>
          </a:p>
        </p:txBody>
      </p:sp>
      <p:sp>
        <p:nvSpPr>
          <p:cNvPr id="8194" name="Rectangle 2">
            <a:extLst>
              <a:ext uri="{FF2B5EF4-FFF2-40B4-BE49-F238E27FC236}">
                <a16:creationId xmlns:a16="http://schemas.microsoft.com/office/drawing/2014/main" id="{540DA64F-01C4-4D79-83AB-E6C62DA6B964}"/>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11.1.1 经济领域里政府间竞争的形式</a:t>
            </a:r>
          </a:p>
        </p:txBody>
      </p:sp>
      <p:sp>
        <p:nvSpPr>
          <p:cNvPr id="8195" name="Rectangle 3">
            <a:extLst>
              <a:ext uri="{FF2B5EF4-FFF2-40B4-BE49-F238E27FC236}">
                <a16:creationId xmlns:a16="http://schemas.microsoft.com/office/drawing/2014/main" id="{72A84874-EB3E-4A3D-BFBB-826284A9134E}"/>
              </a:ext>
            </a:extLst>
          </p:cNvPr>
          <p:cNvSpPr>
            <a:spLocks noChangeArrowheads="1"/>
          </p:cNvSpPr>
          <p:nvPr>
            <p:ph type="body" idx="1"/>
          </p:nvPr>
        </p:nvSpPr>
        <p:spPr/>
        <p:txBody>
          <a:bodyPr/>
          <a:lstStyle/>
          <a:p>
            <a:pPr>
              <a:lnSpc>
                <a:spcPct val="80000"/>
              </a:lnSpc>
            </a:pPr>
            <a:r>
              <a:rPr lang="zh-CN" altLang="zh-CN">
                <a:latin typeface="黑体" panose="02010609060101010101" pitchFamily="49" charset="-122"/>
                <a:ea typeface="黑体" panose="02010609060101010101" pitchFamily="49" charset="-122"/>
              </a:rPr>
              <a:t>财政竞争</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财政收入方面的竞争：通过税收优惠等手段，吸引其它地区资源的流入而扩张税基，进而增加本地区的财政收入；</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财政支出方面的竞争：通过提高本地区财政支出的效率来提供更多、更好的公共产品和公共服务，从而吸引更多要素的流入；</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财政体制方面的竞争：各级政府为在财政收支的划分上争取有利于本地区的分配格局而进行的竞争。 </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85012A00-1CCF-4D83-9651-8E66F0410FDA}"/>
              </a:ext>
            </a:extLst>
          </p:cNvPr>
          <p:cNvSpPr>
            <a:spLocks noGrp="1"/>
          </p:cNvSpPr>
          <p:nvPr>
            <p:ph type="sldNum" sz="quarter" idx="12"/>
          </p:nvPr>
        </p:nvSpPr>
        <p:spPr/>
        <p:txBody>
          <a:bodyPr/>
          <a:lstStyle/>
          <a:p>
            <a:fld id="{8E07CC37-DCAA-4759-BFE9-6DE6AA66C55A}" type="slidenum">
              <a:rPr lang="zh-CN" altLang="en-US"/>
              <a:pPr/>
              <a:t>5</a:t>
            </a:fld>
            <a:endParaRPr lang="zh-CN" altLang="en-US"/>
          </a:p>
        </p:txBody>
      </p:sp>
      <p:sp>
        <p:nvSpPr>
          <p:cNvPr id="9218" name="Rectangle 2">
            <a:extLst>
              <a:ext uri="{FF2B5EF4-FFF2-40B4-BE49-F238E27FC236}">
                <a16:creationId xmlns:a16="http://schemas.microsoft.com/office/drawing/2014/main" id="{1A4E528D-6922-4F94-BCF8-2A85387A4532}"/>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经济领域里政府间竞争的形式</a:t>
            </a:r>
          </a:p>
        </p:txBody>
      </p:sp>
      <p:sp>
        <p:nvSpPr>
          <p:cNvPr id="9219" name="Rectangle 3">
            <a:extLst>
              <a:ext uri="{FF2B5EF4-FFF2-40B4-BE49-F238E27FC236}">
                <a16:creationId xmlns:a16="http://schemas.microsoft.com/office/drawing/2014/main" id="{3E2E4257-39B5-421C-9865-C48D31641779}"/>
              </a:ext>
            </a:extLst>
          </p:cNvPr>
          <p:cNvSpPr>
            <a:spLocks noChangeArrowheads="1"/>
          </p:cNvSpPr>
          <p:nvPr>
            <p:ph type="body" idx="1"/>
          </p:nvPr>
        </p:nvSpPr>
        <p:spPr/>
        <p:txBody>
          <a:bodyPr/>
          <a:lstStyle/>
          <a:p>
            <a:pPr>
              <a:lnSpc>
                <a:spcPct val="90000"/>
              </a:lnSpc>
            </a:pPr>
            <a:r>
              <a:rPr lang="zh-CN" altLang="zh-CN">
                <a:latin typeface="黑体" panose="02010609060101010101" pitchFamily="49" charset="-122"/>
                <a:ea typeface="黑体" panose="02010609060101010101" pitchFamily="49" charset="-122"/>
              </a:rPr>
              <a:t>资本竞争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吸引外资竞争、争夺股票上市权、对信贷资源的争夺以及争相设立融资机构。</a:t>
            </a:r>
          </a:p>
          <a:p>
            <a:pPr>
              <a:lnSpc>
                <a:spcPct val="90000"/>
              </a:lnSpc>
            </a:pPr>
            <a:r>
              <a:rPr lang="zh-CN" altLang="zh-CN">
                <a:latin typeface="黑体" panose="02010609060101010101" pitchFamily="49" charset="-122"/>
                <a:ea typeface="黑体" panose="02010609060101010101" pitchFamily="49" charset="-122"/>
              </a:rPr>
              <a:t>规制竞争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政府规制是政府依据相关的法律、法规对微观经济活动主体的行为进行的一种规范和控制。</a:t>
            </a:r>
          </a:p>
          <a:p>
            <a:pPr>
              <a:lnSpc>
                <a:spcPct val="90000"/>
              </a:lnSpc>
            </a:pPr>
            <a:r>
              <a:rPr lang="zh-CN" altLang="zh-CN">
                <a:latin typeface="黑体" panose="02010609060101010101" pitchFamily="49" charset="-122"/>
                <a:ea typeface="黑体" panose="02010609060101010101" pitchFamily="49" charset="-122"/>
              </a:rPr>
              <a:t>产业政策竞争</a:t>
            </a:r>
          </a:p>
          <a:p>
            <a:pPr>
              <a:lnSpc>
                <a:spcPct val="90000"/>
              </a:lnSpc>
            </a:pPr>
            <a:r>
              <a:rPr lang="zh-CN" altLang="zh-CN">
                <a:latin typeface="黑体" panose="02010609060101010101" pitchFamily="49" charset="-122"/>
                <a:ea typeface="黑体" panose="02010609060101010101" pitchFamily="49" charset="-122"/>
              </a:rPr>
              <a:t>透过国有企业所进行的竞争</a:t>
            </a:r>
          </a:p>
        </p:txBody>
      </p:sp>
    </p:spTree>
  </p:cSld>
  <p:clrMapOvr>
    <a:masterClrMapping/>
  </p:clrMapOvr>
  <p:transition spd="slow">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ACE902C7-C7B5-48E6-AC80-42772D49A1BA}"/>
              </a:ext>
            </a:extLst>
          </p:cNvPr>
          <p:cNvSpPr>
            <a:spLocks noGrp="1"/>
          </p:cNvSpPr>
          <p:nvPr>
            <p:ph type="sldNum" sz="quarter" idx="12"/>
          </p:nvPr>
        </p:nvSpPr>
        <p:spPr/>
        <p:txBody>
          <a:bodyPr/>
          <a:lstStyle/>
          <a:p>
            <a:fld id="{9125C9C3-0A78-4419-9021-4CED0EE32B8D}" type="slidenum">
              <a:rPr lang="zh-CN" altLang="en-US"/>
              <a:pPr/>
              <a:t>6</a:t>
            </a:fld>
            <a:endParaRPr lang="zh-CN" altLang="en-US"/>
          </a:p>
        </p:txBody>
      </p:sp>
      <p:sp>
        <p:nvSpPr>
          <p:cNvPr id="10242" name="Rectangle 2">
            <a:extLst>
              <a:ext uri="{FF2B5EF4-FFF2-40B4-BE49-F238E27FC236}">
                <a16:creationId xmlns:a16="http://schemas.microsoft.com/office/drawing/2014/main" id="{8B8B26C4-D7B5-454D-A843-A69F1DCB0E76}"/>
              </a:ext>
            </a:extLst>
          </p:cNvPr>
          <p:cNvSpPr>
            <a:spLocks noChangeArrowheads="1"/>
          </p:cNvSpPr>
          <p:nvPr>
            <p:ph type="title"/>
          </p:nvPr>
        </p:nvSpPr>
        <p:spPr/>
        <p:txBody>
          <a:bodyPr/>
          <a:lstStyle/>
          <a:p>
            <a:r>
              <a:rPr lang="zh-CN" altLang="zh-CN" b="1">
                <a:latin typeface="黑体" panose="02010609060101010101" pitchFamily="49" charset="-122"/>
                <a:ea typeface="黑体" panose="02010609060101010101" pitchFamily="49" charset="-122"/>
              </a:rPr>
              <a:t>11.1.2  经济领域政府间竞争的目标</a:t>
            </a:r>
            <a:r>
              <a:rPr lang="zh-CN" altLang="zh-CN">
                <a:latin typeface="黑体" panose="02010609060101010101" pitchFamily="49" charset="-122"/>
                <a:ea typeface="黑体" panose="02010609060101010101" pitchFamily="49" charset="-122"/>
              </a:rPr>
              <a:t> </a:t>
            </a:r>
          </a:p>
        </p:txBody>
      </p:sp>
      <p:sp>
        <p:nvSpPr>
          <p:cNvPr id="10243" name="Rectangle 3">
            <a:extLst>
              <a:ext uri="{FF2B5EF4-FFF2-40B4-BE49-F238E27FC236}">
                <a16:creationId xmlns:a16="http://schemas.microsoft.com/office/drawing/2014/main" id="{E9BF7911-E886-4413-A05D-5748507044DB}"/>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政府间竞争行为的最终目标是为了实现公共利益的最大化。 </a:t>
            </a:r>
          </a:p>
          <a:p>
            <a:r>
              <a:rPr lang="zh-CN" altLang="zh-CN">
                <a:latin typeface="黑体" panose="02010609060101010101" pitchFamily="49" charset="-122"/>
                <a:ea typeface="黑体" panose="02010609060101010101" pitchFamily="49" charset="-122"/>
              </a:rPr>
              <a:t>在现实生活中，财政收支规模的最大化也就逐步演变成各级政府采用竞争性策略所追求的一个主要目标。 </a:t>
            </a:r>
          </a:p>
        </p:txBody>
      </p:sp>
    </p:spTree>
  </p:cSld>
  <p:clrMapOvr>
    <a:masterClrMapping/>
  </p:clrMapOvr>
  <p:transition spd="slow">
    <p:random/>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27D9B2E5-D72B-4DC3-B776-90659D6BEC70}"/>
              </a:ext>
            </a:extLst>
          </p:cNvPr>
          <p:cNvSpPr>
            <a:spLocks noGrp="1"/>
          </p:cNvSpPr>
          <p:nvPr>
            <p:ph type="sldNum" sz="quarter" idx="12"/>
          </p:nvPr>
        </p:nvSpPr>
        <p:spPr/>
        <p:txBody>
          <a:bodyPr/>
          <a:lstStyle/>
          <a:p>
            <a:fld id="{ACBBA622-02E2-4205-90A9-A39909901D61}" type="slidenum">
              <a:rPr lang="zh-CN" altLang="en-US"/>
              <a:pPr/>
              <a:t>7</a:t>
            </a:fld>
            <a:endParaRPr lang="zh-CN" altLang="en-US"/>
          </a:p>
        </p:txBody>
      </p:sp>
      <p:sp>
        <p:nvSpPr>
          <p:cNvPr id="11266" name="Rectangle 2">
            <a:extLst>
              <a:ext uri="{FF2B5EF4-FFF2-40B4-BE49-F238E27FC236}">
                <a16:creationId xmlns:a16="http://schemas.microsoft.com/office/drawing/2014/main" id="{2F4C6374-F9E4-4B29-BFAE-B8F93903BAB2}"/>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11.1.3  经济领域政府间竞争的效应</a:t>
            </a:r>
          </a:p>
        </p:txBody>
      </p:sp>
      <p:sp>
        <p:nvSpPr>
          <p:cNvPr id="11267" name="Rectangle 3">
            <a:extLst>
              <a:ext uri="{FF2B5EF4-FFF2-40B4-BE49-F238E27FC236}">
                <a16:creationId xmlns:a16="http://schemas.microsoft.com/office/drawing/2014/main" id="{198BB457-DC50-4FD0-B16B-49FA71854891}"/>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积极效应</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由于自由流动的居民有可能迁移到那些财政收入-支出结构令自己更满意的地区，为了避免本地区有税收创造能力居民的流失，地方政府就会尽可能地提高运行效率、改善地方性公共产品和服务的提供。</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政府间竞争也有利于“制度创新”和“制度扩散”，促进本地区乃至整个社会经济的发展。</a:t>
            </a:r>
          </a:p>
        </p:txBody>
      </p:sp>
    </p:spTree>
  </p:cSld>
  <p:clrMapOvr>
    <a:masterClrMapping/>
  </p:clrMapOvr>
  <p:transition spd="slow">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90984CE8-A3E3-4447-8A8D-186AAB3A83FC}"/>
              </a:ext>
            </a:extLst>
          </p:cNvPr>
          <p:cNvSpPr>
            <a:spLocks noGrp="1"/>
          </p:cNvSpPr>
          <p:nvPr>
            <p:ph type="sldNum" sz="quarter" idx="12"/>
          </p:nvPr>
        </p:nvSpPr>
        <p:spPr/>
        <p:txBody>
          <a:bodyPr/>
          <a:lstStyle/>
          <a:p>
            <a:fld id="{1D0366A8-8E2D-4D5E-8A4A-B6F446C4E4AD}" type="slidenum">
              <a:rPr lang="zh-CN" altLang="en-US"/>
              <a:pPr/>
              <a:t>8</a:t>
            </a:fld>
            <a:endParaRPr lang="zh-CN" altLang="en-US"/>
          </a:p>
        </p:txBody>
      </p:sp>
      <p:sp>
        <p:nvSpPr>
          <p:cNvPr id="12290" name="Rectangle 2">
            <a:extLst>
              <a:ext uri="{FF2B5EF4-FFF2-40B4-BE49-F238E27FC236}">
                <a16:creationId xmlns:a16="http://schemas.microsoft.com/office/drawing/2014/main" id="{67FE4FF5-5121-4B20-8583-2C39CE087476}"/>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经济领域政府间竞争的效应</a:t>
            </a:r>
            <a:endParaRPr lang="zh-CN" altLang="zh-CN"/>
          </a:p>
        </p:txBody>
      </p:sp>
      <p:sp>
        <p:nvSpPr>
          <p:cNvPr id="12291" name="Rectangle 3">
            <a:extLst>
              <a:ext uri="{FF2B5EF4-FFF2-40B4-BE49-F238E27FC236}">
                <a16:creationId xmlns:a16="http://schemas.microsoft.com/office/drawing/2014/main" id="{59E96616-F76F-42F6-AF8F-48E6D1208D16}"/>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消极效应</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在政府间竞争过程中，地方政府为了吸引外来资本常竞相减税，导致地方政府税收收入下降，使地方财政支出处于最优水平之下。</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驱使地方政府将有限的资源更多地投到基础设施等的建设上，这直接影响地方政府对社会福利项目的投入，社会福利项目提供不足也会带来效率损失。</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有可能扭曲社会资源的合理配置，干扰正常的财政分配关系，同时引致地方政府不规范行为的发生。</a:t>
            </a:r>
            <a:endParaRPr lang="zh-CN" altLang="en-US" sz="4000">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a:extLst>
              <a:ext uri="{FF2B5EF4-FFF2-40B4-BE49-F238E27FC236}">
                <a16:creationId xmlns:a16="http://schemas.microsoft.com/office/drawing/2014/main" id="{2FB91B5E-A1C2-4296-A053-E46D6EFF03C5}"/>
              </a:ext>
            </a:extLst>
          </p:cNvPr>
          <p:cNvSpPr>
            <a:spLocks noGrp="1"/>
          </p:cNvSpPr>
          <p:nvPr>
            <p:ph type="sldNum" sz="quarter" idx="12"/>
          </p:nvPr>
        </p:nvSpPr>
        <p:spPr/>
        <p:txBody>
          <a:bodyPr/>
          <a:lstStyle/>
          <a:p>
            <a:fld id="{03F95DE5-31B7-462C-BEA7-48E6C26FD017}" type="slidenum">
              <a:rPr lang="zh-CN" altLang="en-US"/>
              <a:pPr/>
              <a:t>9</a:t>
            </a:fld>
            <a:endParaRPr lang="zh-CN" altLang="en-US"/>
          </a:p>
        </p:txBody>
      </p:sp>
      <p:sp>
        <p:nvSpPr>
          <p:cNvPr id="13314" name="Rectangle 2">
            <a:extLst>
              <a:ext uri="{FF2B5EF4-FFF2-40B4-BE49-F238E27FC236}">
                <a16:creationId xmlns:a16="http://schemas.microsoft.com/office/drawing/2014/main" id="{0C33FA27-9F87-4211-9CBD-A07248DEC36F}"/>
              </a:ext>
            </a:extLst>
          </p:cNvPr>
          <p:cNvSpPr>
            <a:spLocks noChangeArrowheads="1"/>
          </p:cNvSpPr>
          <p:nvPr>
            <p:ph type="title"/>
          </p:nvPr>
        </p:nvSpPr>
        <p:spPr/>
        <p:txBody>
          <a:bodyPr/>
          <a:lstStyle/>
          <a:p>
            <a:endParaRPr lang="zh-CN" altLang="zh-CN"/>
          </a:p>
        </p:txBody>
      </p:sp>
      <p:sp>
        <p:nvSpPr>
          <p:cNvPr id="13315" name="Rectangle 3">
            <a:extLst>
              <a:ext uri="{FF2B5EF4-FFF2-40B4-BE49-F238E27FC236}">
                <a16:creationId xmlns:a16="http://schemas.microsoft.com/office/drawing/2014/main" id="{DB6F6824-AAF0-4E1A-8209-FE0586C3C564}"/>
              </a:ext>
            </a:extLst>
          </p:cNvPr>
          <p:cNvSpPr>
            <a:spLocks noChangeArrowheads="1"/>
          </p:cNvSpPr>
          <p:nvPr>
            <p:ph type="body" idx="1"/>
          </p:nvPr>
        </p:nvSpPr>
        <p:spPr>
          <a:xfrm>
            <a:off x="684213" y="1123950"/>
            <a:ext cx="7845425" cy="3797300"/>
          </a:xfrm>
        </p:spPr>
        <p:txBody>
          <a:bodyPr/>
          <a:lstStyle/>
          <a:p>
            <a:pPr>
              <a:buFont typeface="Arial" panose="020B0604020202020204" pitchFamily="34" charset="0"/>
              <a:buNone/>
            </a:pPr>
            <a:endParaRPr lang="zh-CN" altLang="zh-CN" sz="3600">
              <a:latin typeface="楷体_GB2312" pitchFamily="1" charset="-122"/>
              <a:ea typeface="楷体_GB2312" pitchFamily="1" charset="-122"/>
            </a:endParaRPr>
          </a:p>
          <a:p>
            <a:pPr>
              <a:buFont typeface="Arial" panose="020B0604020202020204" pitchFamily="34" charset="0"/>
              <a:buNone/>
            </a:pPr>
            <a:endParaRPr lang="zh-CN" altLang="zh-CN" sz="3600">
              <a:latin typeface="楷体_GB2312" pitchFamily="1" charset="-122"/>
              <a:ea typeface="楷体_GB2312" pitchFamily="1" charset="-122"/>
            </a:endParaRPr>
          </a:p>
          <a:p>
            <a:pPr algn="ctr">
              <a:buFont typeface="Arial" panose="020B0604020202020204" pitchFamily="34" charset="0"/>
              <a:buNone/>
            </a:pPr>
            <a:r>
              <a:rPr lang="zh-CN" altLang="zh-CN" sz="5400">
                <a:latin typeface="黑体" panose="02010609060101010101" pitchFamily="49" charset="-122"/>
                <a:ea typeface="黑体" panose="02010609060101010101" pitchFamily="49" charset="-122"/>
              </a:rPr>
              <a:t>11.2 我国的政府间财政竞争 </a:t>
            </a:r>
          </a:p>
        </p:txBody>
      </p:sp>
    </p:spTree>
  </p:cSld>
  <p:clrMapOvr>
    <a:masterClrMapping/>
  </p:clrMapOvr>
  <p:transition spd="slow">
    <p:random/>
    <p:sndAc>
      <p:stSnd>
        <p:snd r:embed="rId2" name="camera.wav"/>
      </p:stSnd>
    </p:sndAc>
  </p:transition>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_2">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731</Words>
  <Characters>0</Characters>
  <Application>Microsoft Office PowerPoint</Application>
  <DocSecurity>0</DocSecurity>
  <PresentationFormat>全屏显示(4:3)</PresentationFormat>
  <Lines>0</Lines>
  <Paragraphs>102</Paragraphs>
  <Slides>21</Slides>
  <Notes>0</Notes>
  <HiddenSlides>0</HiddenSlides>
  <MMClips>0</MMClips>
  <ScaleCrop>false</ScaleCrop>
  <HeadingPairs>
    <vt:vector size="6" baseType="variant">
      <vt:variant>
        <vt:lpstr>已用的字体</vt:lpstr>
      </vt:variant>
      <vt:variant>
        <vt:i4>52</vt:i4>
      </vt:variant>
      <vt:variant>
        <vt:lpstr>主题</vt:lpstr>
      </vt:variant>
      <vt:variant>
        <vt:i4>3</vt:i4>
      </vt:variant>
      <vt:variant>
        <vt:lpstr>幻灯片标题</vt:lpstr>
      </vt:variant>
      <vt:variant>
        <vt:i4>21</vt:i4>
      </vt:variant>
    </vt:vector>
  </HeadingPairs>
  <TitlesOfParts>
    <vt:vector size="76"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2_Show Time</vt:lpstr>
      <vt:lpstr>1_Show Time</vt:lpstr>
      <vt:lpstr>2_Show Time_2</vt:lpstr>
      <vt:lpstr>PowerPoint 演示文稿</vt:lpstr>
      <vt:lpstr>本章主要内容</vt:lpstr>
      <vt:lpstr>PowerPoint 演示文稿</vt:lpstr>
      <vt:lpstr>11.1.1 经济领域里政府间竞争的形式</vt:lpstr>
      <vt:lpstr>经济领域里政府间竞争的形式</vt:lpstr>
      <vt:lpstr>11.1.2  经济领域政府间竞争的目标 </vt:lpstr>
      <vt:lpstr>11.1.3  经济领域政府间竞争的效应</vt:lpstr>
      <vt:lpstr>经济领域政府间竞争的效应</vt:lpstr>
      <vt:lpstr>PowerPoint 演示文稿</vt:lpstr>
      <vt:lpstr>11.2.1  财政分权与我国政府间财政竞争格局的形成</vt:lpstr>
      <vt:lpstr>11.2.2 我国纵向政府间财政竞争</vt:lpstr>
      <vt:lpstr>我国纵向政府间财政竞争</vt:lpstr>
      <vt:lpstr>11.2.3  我国横向政府间财政竞争</vt:lpstr>
      <vt:lpstr>我国横向政府间财政竞争</vt:lpstr>
      <vt:lpstr>11.2.4 我国政府间财政竞争的特点</vt:lpstr>
      <vt:lpstr>我国政府间财政竞争的特点</vt:lpstr>
      <vt:lpstr>PowerPoint 演示文稿</vt:lpstr>
      <vt:lpstr>我国政府间财政竞争的规范</vt:lpstr>
      <vt:lpstr>我国政府间财政竞争的规范</vt:lpstr>
      <vt:lpstr>我国政府间财政竞争的规范</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2018-12-13T00:40:52Z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